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0" r:id="rId5"/>
    <p:sldId id="264" r:id="rId6"/>
    <p:sldId id="259"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14F"/>
    <a:srgbClr val="DDDDDD"/>
    <a:srgbClr val="9933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12" autoAdjust="0"/>
  </p:normalViewPr>
  <p:slideViewPr>
    <p:cSldViewPr>
      <p:cViewPr varScale="1">
        <p:scale>
          <a:sx n="89" d="100"/>
          <a:sy n="89" d="100"/>
        </p:scale>
        <p:origin x="-108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3E01A-4EBB-4882-84E3-A8DF24BD617E}" type="datetimeFigureOut">
              <a:rPr lang="en-US" smtClean="0"/>
              <a:t>12/25/2014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3D37BC-5988-41AA-A51D-8FAC5FE89E4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Arial"/>
              </a:rPr>
              <a:t>Hi,</a:t>
            </a:r>
            <a:endParaRPr lang="en-US" dirty="0" smtClean="0"/>
          </a:p>
          <a:p>
            <a:r>
              <a:rPr lang="en-US" sz="1200" dirty="0" smtClean="0">
                <a:latin typeface="Arial"/>
              </a:rPr>
              <a:t>My name is Branch Archer.  This is my project for CS 50, a Tennis Ball Tracking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383D37BC-5988-41AA-A51D-8FAC5FE89E4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Arial"/>
              </a:rPr>
              <a:t>The idea behind this project is that I would like to be able to take images from a tennis match and identify the location of the tennis ball within those images.</a:t>
            </a:r>
            <a:endParaRPr lang="en-US" dirty="0" smtClean="0"/>
          </a:p>
          <a:p>
            <a:endParaRPr lang="en-US" dirty="0" smtClean="0"/>
          </a:p>
          <a:p>
            <a:r>
              <a:rPr lang="en-US" sz="1200" dirty="0" smtClean="0">
                <a:latin typeface="Arial"/>
              </a:rPr>
              <a:t>I use a standard </a:t>
            </a:r>
            <a:r>
              <a:rPr lang="en-US" sz="1200" dirty="0" err="1" smtClean="0">
                <a:latin typeface="Arial"/>
              </a:rPr>
              <a:t>iPad</a:t>
            </a:r>
            <a:r>
              <a:rPr lang="en-US" sz="1200" dirty="0" smtClean="0">
                <a:latin typeface="Arial"/>
              </a:rPr>
              <a:t> for recording the images.  I'd like to be able to record without a tripod, so that a spectator could conveniently record.</a:t>
            </a:r>
            <a:endParaRPr lang="en-US" dirty="0" smtClean="0"/>
          </a:p>
          <a:p>
            <a:endParaRPr lang="en-US" dirty="0" smtClean="0"/>
          </a:p>
          <a:p>
            <a:r>
              <a:rPr lang="en-US" sz="1200" dirty="0" smtClean="0">
                <a:latin typeface="Arial"/>
              </a:rPr>
              <a:t>I installed an application on the </a:t>
            </a:r>
            <a:r>
              <a:rPr lang="en-US" sz="1200" dirty="0" err="1" smtClean="0">
                <a:latin typeface="Arial"/>
              </a:rPr>
              <a:t>iPad</a:t>
            </a:r>
            <a:r>
              <a:rPr lang="en-US" sz="1200" dirty="0" smtClean="0">
                <a:latin typeface="Arial"/>
              </a:rPr>
              <a:t> that is capable of filming at 10 frames/second with good resolution.</a:t>
            </a:r>
            <a:endParaRPr lang="en-US" dirty="0" smtClean="0"/>
          </a:p>
          <a:p>
            <a:endParaRPr lang="en-US" dirty="0" smtClean="0"/>
          </a:p>
          <a:p>
            <a:r>
              <a:rPr lang="en-US" sz="1200" dirty="0" smtClean="0">
                <a:latin typeface="Arial"/>
              </a:rPr>
              <a:t>I recorded my son serving a tennis ball, then downloaded the images to a PC, acting as a web server.</a:t>
            </a:r>
            <a:endParaRPr lang="en-US" dirty="0" smtClean="0"/>
          </a:p>
          <a:p>
            <a:endParaRPr lang="en-US" dirty="0" smtClean="0"/>
          </a:p>
          <a:p>
            <a:r>
              <a:rPr lang="en-US" sz="1200" dirty="0" smtClean="0">
                <a:latin typeface="Arial"/>
              </a:rPr>
              <a:t>I then processed those images using JavaScript, and programmatically identify the location of the tennis ball within each frame.</a:t>
            </a:r>
            <a:endParaRPr lang="en-US" dirty="0"/>
          </a:p>
        </p:txBody>
      </p:sp>
      <p:sp>
        <p:nvSpPr>
          <p:cNvPr id="4" name="Slide Number Placeholder 3"/>
          <p:cNvSpPr>
            <a:spLocks noGrp="1"/>
          </p:cNvSpPr>
          <p:nvPr>
            <p:ph type="sldNum" sz="quarter" idx="10"/>
          </p:nvPr>
        </p:nvSpPr>
        <p:spPr/>
        <p:txBody>
          <a:bodyPr/>
          <a:lstStyle/>
          <a:p>
            <a:fld id="{383D37BC-5988-41AA-A51D-8FAC5FE89E4E}"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Arial"/>
              </a:rPr>
              <a:t>This is a sample image from the data set.  It is relatively simple for a human observer to identify the tennis ball (click).</a:t>
            </a:r>
            <a:endParaRPr lang="en-US" dirty="0" smtClean="0"/>
          </a:p>
          <a:p>
            <a:endParaRPr lang="en-US" dirty="0" smtClean="0"/>
          </a:p>
          <a:p>
            <a:r>
              <a:rPr lang="en-US" sz="1200" dirty="0" smtClean="0">
                <a:latin typeface="Arial"/>
              </a:rPr>
              <a:t>However, an apparently simple concept encounters numerous challenges in actual implementation. </a:t>
            </a:r>
            <a:endParaRPr lang="en-US" dirty="0" smtClean="0"/>
          </a:p>
        </p:txBody>
      </p:sp>
      <p:sp>
        <p:nvSpPr>
          <p:cNvPr id="4" name="Slide Number Placeholder 3"/>
          <p:cNvSpPr>
            <a:spLocks noGrp="1"/>
          </p:cNvSpPr>
          <p:nvPr>
            <p:ph type="sldNum" sz="quarter" idx="10"/>
          </p:nvPr>
        </p:nvSpPr>
        <p:spPr/>
        <p:txBody>
          <a:bodyPr/>
          <a:lstStyle/>
          <a:p>
            <a:fld id="{383D37BC-5988-41AA-A51D-8FAC5FE89E4E}"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Arial"/>
              </a:rPr>
              <a:t>Moving from generalities to specifics, we need to implement a concrete algorithm which is capable of identifying the location of the tennis ball in an image.</a:t>
            </a:r>
            <a:endParaRPr lang="en-US" dirty="0" smtClean="0"/>
          </a:p>
          <a:p>
            <a:endParaRPr lang="en-US" dirty="0" smtClean="0"/>
          </a:p>
          <a:p>
            <a:r>
              <a:rPr lang="en-US" sz="1200" dirty="0" smtClean="0">
                <a:latin typeface="Arial"/>
              </a:rPr>
              <a:t>My approach begins with subtracting a reference image from a test image.  The result of the subtraction should eliminate much of the signal of stationary objects, facilitating discrimination between stationary and moving objects.</a:t>
            </a:r>
            <a:endParaRPr lang="en-US" dirty="0" smtClean="0"/>
          </a:p>
          <a:p>
            <a:endParaRPr lang="en-US" dirty="0" smtClean="0"/>
          </a:p>
          <a:p>
            <a:r>
              <a:rPr lang="en-US" sz="1200" dirty="0" smtClean="0">
                <a:latin typeface="Arial"/>
              </a:rPr>
              <a:t>The pixels in the subtracted image are then filtered based on meeting a certain intensity threshold.  Since the ball is yellow, I selected that threshold based on the sum of the red and green (which combines to yellow), and subtracted the red.  At this point we have identified moving yellowish pixels.</a:t>
            </a:r>
            <a:endParaRPr lang="en-US" dirty="0" smtClean="0"/>
          </a:p>
          <a:p>
            <a:endParaRPr lang="en-US" dirty="0" smtClean="0"/>
          </a:p>
          <a:p>
            <a:r>
              <a:rPr lang="en-US" sz="1200" dirty="0" smtClean="0">
                <a:latin typeface="Arial"/>
              </a:rPr>
              <a:t>Then I group the selected pixels into contiguous groups of pixels that I call globs.</a:t>
            </a:r>
            <a:endParaRPr lang="en-US" dirty="0" smtClean="0"/>
          </a:p>
          <a:p>
            <a:endParaRPr lang="en-US" dirty="0" smtClean="0"/>
          </a:p>
          <a:p>
            <a:r>
              <a:rPr lang="en-US" sz="1200" dirty="0" smtClean="0">
                <a:latin typeface="Arial"/>
              </a:rPr>
              <a:t>Finally, I cull through the globs to identify the tennis ball.</a:t>
            </a:r>
            <a:endParaRPr lang="en-US" dirty="0" smtClean="0"/>
          </a:p>
          <a:p>
            <a:endParaRPr lang="en-US" dirty="0"/>
          </a:p>
        </p:txBody>
      </p:sp>
      <p:sp>
        <p:nvSpPr>
          <p:cNvPr id="4" name="Slide Number Placeholder 3"/>
          <p:cNvSpPr>
            <a:spLocks noGrp="1"/>
          </p:cNvSpPr>
          <p:nvPr>
            <p:ph type="sldNum" sz="quarter" idx="10"/>
          </p:nvPr>
        </p:nvSpPr>
        <p:spPr/>
        <p:txBody>
          <a:bodyPr/>
          <a:lstStyle/>
          <a:p>
            <a:fld id="{383D37BC-5988-41AA-A51D-8FAC5FE89E4E}"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83D37BC-5988-41AA-A51D-8FAC5FE89E4E}"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Arial"/>
              </a:rPr>
              <a:t>The first challenge is related to the sheer volume of data.  Each image acquires a 640 x 480 grid, or 307,200 individual pixels.  There are 3 color values for each pixel, or almost a million data values.  The algorithm for identifying the ball must be reasonably efficient to avoid overwhelming the computer resources, especially since the project is implemented in JavaScript, as JavaScript does not run natively on the host processor.</a:t>
            </a:r>
            <a:endParaRPr lang="en-US" dirty="0" smtClean="0"/>
          </a:p>
          <a:p>
            <a:endParaRPr lang="en-US" dirty="0" smtClean="0"/>
          </a:p>
          <a:p>
            <a:r>
              <a:rPr lang="en-US" sz="1200" dirty="0" smtClean="0">
                <a:latin typeface="Arial"/>
              </a:rPr>
              <a:t>Another challenge is that the signal is relatively tiny.  The ball occupies in the neighborhood of 50 pixels out of  300,000 … the proverbial needle in a haystack.</a:t>
            </a:r>
            <a:endParaRPr lang="en-US" dirty="0" smtClean="0"/>
          </a:p>
          <a:p>
            <a:endParaRPr lang="en-US" dirty="0" smtClean="0"/>
          </a:p>
          <a:p>
            <a:r>
              <a:rPr lang="en-US" sz="1200" dirty="0" smtClean="0">
                <a:latin typeface="Arial"/>
              </a:rPr>
              <a:t>Finally, since the project scheme precludes use of a tripod, I found there is </a:t>
            </a:r>
            <a:r>
              <a:rPr lang="en-US" sz="1200" dirty="0" err="1" smtClean="0">
                <a:latin typeface="Arial"/>
              </a:rPr>
              <a:t>mis</a:t>
            </a:r>
            <a:r>
              <a:rPr lang="en-US" sz="1200" dirty="0" smtClean="0">
                <a:latin typeface="Arial"/>
              </a:rPr>
              <a:t>-registration between images.</a:t>
            </a:r>
            <a:endParaRPr lang="en-US" dirty="0" smtClean="0"/>
          </a:p>
          <a:p>
            <a:endParaRPr lang="en-US" dirty="0"/>
          </a:p>
        </p:txBody>
      </p:sp>
      <p:sp>
        <p:nvSpPr>
          <p:cNvPr id="4" name="Slide Number Placeholder 3"/>
          <p:cNvSpPr>
            <a:spLocks noGrp="1"/>
          </p:cNvSpPr>
          <p:nvPr>
            <p:ph type="sldNum" sz="quarter" idx="10"/>
          </p:nvPr>
        </p:nvSpPr>
        <p:spPr/>
        <p:txBody>
          <a:bodyPr/>
          <a:lstStyle/>
          <a:p>
            <a:fld id="{383D37BC-5988-41AA-A51D-8FAC5FE89E4E}"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Arial"/>
              </a:rPr>
              <a:t>Time does not permit detailed discussion of the glob accretion algorithm, but the idea is straightforward.  I initially place each pixel which meets the screening threshold in its own glob.  Then I iterate through the globs.  For each glob, I find any other glob which is adjacent to it, and merge the globs.</a:t>
            </a:r>
            <a:endParaRPr lang="en-US" dirty="0" smtClean="0"/>
          </a:p>
          <a:p>
            <a:endParaRPr lang="en-US" dirty="0" smtClean="0"/>
          </a:p>
          <a:p>
            <a:r>
              <a:rPr lang="en-US" sz="1200" dirty="0" smtClean="0">
                <a:latin typeface="Arial"/>
              </a:rPr>
              <a:t>In this case, pixels 1 through 4 were merged in the first pass.  Pixels 5 and 6 were merged into a separate glob.  Pixels 7 through 10 were merged into a 3</a:t>
            </a:r>
            <a:r>
              <a:rPr lang="en-US" sz="1200" baseline="101000" dirty="0" smtClean="0">
                <a:latin typeface="Arial"/>
              </a:rPr>
              <a:t>rd</a:t>
            </a:r>
            <a:r>
              <a:rPr lang="en-US" sz="1200" dirty="0" smtClean="0">
                <a:latin typeface="Arial"/>
              </a:rPr>
              <a:t> glob.  On the second pass, pixels 1 through 4 and 7 through 10 were merged into a single glob of 8 pixels.</a:t>
            </a:r>
            <a:endParaRPr lang="en-US" dirty="0" smtClean="0"/>
          </a:p>
          <a:p>
            <a:endParaRPr lang="en-US" dirty="0"/>
          </a:p>
        </p:txBody>
      </p:sp>
      <p:sp>
        <p:nvSpPr>
          <p:cNvPr id="4" name="Slide Number Placeholder 3"/>
          <p:cNvSpPr>
            <a:spLocks noGrp="1"/>
          </p:cNvSpPr>
          <p:nvPr>
            <p:ph type="sldNum" sz="quarter" idx="10"/>
          </p:nvPr>
        </p:nvSpPr>
        <p:spPr/>
        <p:txBody>
          <a:bodyPr/>
          <a:lstStyle/>
          <a:p>
            <a:fld id="{383D37BC-5988-41AA-A51D-8FAC5FE89E4E}"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83D37BC-5988-41AA-A51D-8FAC5FE89E4E}"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D1BC0A9-B802-42CC-BFD6-2EBE9EDA180F}" type="datetimeFigureOut">
              <a:rPr lang="en-US" smtClean="0"/>
              <a:t>12/25/2014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6B39646-ADE7-4625-AE24-FC3077ED9FF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1BC0A9-B802-42CC-BFD6-2EBE9EDA180F}" type="datetimeFigureOut">
              <a:rPr lang="en-US" smtClean="0"/>
              <a:t>12/25/2014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9646-ADE7-4625-AE24-FC3077ED9F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1BC0A9-B802-42CC-BFD6-2EBE9EDA180F}" type="datetimeFigureOut">
              <a:rPr lang="en-US" smtClean="0"/>
              <a:t>12/25/2014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9646-ADE7-4625-AE24-FC3077ED9F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1BC0A9-B802-42CC-BFD6-2EBE9EDA180F}" type="datetimeFigureOut">
              <a:rPr lang="en-US" smtClean="0"/>
              <a:t>12/25/2014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9646-ADE7-4625-AE24-FC3077ED9F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D1BC0A9-B802-42CC-BFD6-2EBE9EDA180F}" type="datetimeFigureOut">
              <a:rPr lang="en-US" smtClean="0"/>
              <a:t>12/25/2014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9646-ADE7-4625-AE24-FC3077ED9FF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1BC0A9-B802-42CC-BFD6-2EBE9EDA180F}" type="datetimeFigureOut">
              <a:rPr lang="en-US" smtClean="0"/>
              <a:t>12/25/2014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39646-ADE7-4625-AE24-FC3077ED9F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1BC0A9-B802-42CC-BFD6-2EBE9EDA180F}" type="datetimeFigureOut">
              <a:rPr lang="en-US" smtClean="0"/>
              <a:t>12/25/2014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39646-ADE7-4625-AE24-FC3077ED9F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1BC0A9-B802-42CC-BFD6-2EBE9EDA180F}" type="datetimeFigureOut">
              <a:rPr lang="en-US" smtClean="0"/>
              <a:t>12/25/2014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39646-ADE7-4625-AE24-FC3077ED9F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BC0A9-B802-42CC-BFD6-2EBE9EDA180F}" type="datetimeFigureOut">
              <a:rPr lang="en-US" smtClean="0"/>
              <a:t>12/25/2014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39646-ADE7-4625-AE24-FC3077ED9F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1BC0A9-B802-42CC-BFD6-2EBE9EDA180F}" type="datetimeFigureOut">
              <a:rPr lang="en-US" smtClean="0"/>
              <a:t>12/25/2014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39646-ADE7-4625-AE24-FC3077ED9FF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D1BC0A9-B802-42CC-BFD6-2EBE9EDA180F}" type="datetimeFigureOut">
              <a:rPr lang="en-US" smtClean="0"/>
              <a:t>12/25/2014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6B39646-ADE7-4625-AE24-FC3077ED9FF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D1BC0A9-B802-42CC-BFD6-2EBE9EDA180F}" type="datetimeFigureOut">
              <a:rPr lang="en-US" smtClean="0"/>
              <a:t>12/25/2014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6B39646-ADE7-4625-AE24-FC3077ED9FF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Tennis Ball </a:t>
            </a:r>
            <a:r>
              <a:rPr lang="en-US" dirty="0" smtClean="0"/>
              <a:t>Tracker</a:t>
            </a:r>
            <a:endParaRPr lang="en-US" dirty="0"/>
          </a:p>
        </p:txBody>
      </p:sp>
      <p:sp>
        <p:nvSpPr>
          <p:cNvPr id="3" name="Subtitle 2"/>
          <p:cNvSpPr>
            <a:spLocks noGrp="1"/>
          </p:cNvSpPr>
          <p:nvPr>
            <p:ph type="subTitle" idx="1"/>
          </p:nvPr>
        </p:nvSpPr>
        <p:spPr/>
        <p:txBody>
          <a:bodyPr>
            <a:normAutofit fontScale="92500" lnSpcReduction="10000"/>
          </a:bodyPr>
          <a:lstStyle/>
          <a:p>
            <a:r>
              <a:rPr lang="en-US" dirty="0" err="1" smtClean="0"/>
              <a:t>HarvardX</a:t>
            </a:r>
            <a:r>
              <a:rPr lang="en-US" dirty="0" smtClean="0"/>
              <a:t>: CS 50</a:t>
            </a:r>
          </a:p>
          <a:p>
            <a:r>
              <a:rPr lang="en-US" dirty="0" smtClean="0"/>
              <a:t>Introduction to Computer Science</a:t>
            </a:r>
          </a:p>
          <a:p>
            <a:r>
              <a:rPr lang="en-US" dirty="0" smtClean="0"/>
              <a:t>Branch Archer</a:t>
            </a:r>
          </a:p>
          <a:p>
            <a:r>
              <a:rPr lang="en-US" dirty="0" smtClean="0"/>
              <a:t>Amarillo, TX, USA</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rial"/>
              </a:rPr>
              <a:t>Project </a:t>
            </a:r>
            <a:r>
              <a:rPr lang="en-US" sz="5400" dirty="0" smtClean="0">
                <a:latin typeface="Arial"/>
              </a:rPr>
              <a:t>Outline</a:t>
            </a:r>
            <a:endParaRPr lang="en-US" dirty="0"/>
          </a:p>
        </p:txBody>
      </p:sp>
      <p:sp>
        <p:nvSpPr>
          <p:cNvPr id="3" name="Content Placeholder 2"/>
          <p:cNvSpPr>
            <a:spLocks noGrp="1"/>
          </p:cNvSpPr>
          <p:nvPr>
            <p:ph idx="1"/>
          </p:nvPr>
        </p:nvSpPr>
        <p:spPr/>
        <p:txBody>
          <a:bodyPr/>
          <a:lstStyle/>
          <a:p>
            <a:r>
              <a:rPr lang="en-US" dirty="0" smtClean="0"/>
              <a:t>Handheld </a:t>
            </a:r>
            <a:r>
              <a:rPr lang="en-US" dirty="0" err="1" smtClean="0"/>
              <a:t>iPad</a:t>
            </a:r>
            <a:r>
              <a:rPr lang="en-US" dirty="0" smtClean="0"/>
              <a:t> camera (no tripod)</a:t>
            </a:r>
          </a:p>
          <a:p>
            <a:r>
              <a:rPr lang="en-US" dirty="0" smtClean="0"/>
              <a:t>10 frames/second</a:t>
            </a:r>
          </a:p>
          <a:p>
            <a:r>
              <a:rPr lang="en-US" dirty="0" smtClean="0"/>
              <a:t>Player serves tennis ball while being filmed</a:t>
            </a:r>
          </a:p>
          <a:p>
            <a:r>
              <a:rPr lang="en-US" dirty="0" smtClean="0"/>
              <a:t>Download images to PC</a:t>
            </a:r>
          </a:p>
          <a:p>
            <a:r>
              <a:rPr lang="en-US" dirty="0" smtClean="0"/>
              <a:t>Process images on a web page, using JavaScript</a:t>
            </a:r>
          </a:p>
          <a:p>
            <a:r>
              <a:rPr lang="en-US" dirty="0" smtClean="0"/>
              <a:t>Programmatically identify location of tennis ball within each frame</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a:t>
            </a:r>
            <a:r>
              <a:rPr lang="en-US" dirty="0" smtClean="0"/>
              <a:t>Image</a:t>
            </a:r>
            <a:endParaRPr lang="en-US" dirty="0"/>
          </a:p>
        </p:txBody>
      </p:sp>
      <p:pic>
        <p:nvPicPr>
          <p:cNvPr id="4" name="Picture 3" descr="Serve-3.jpg"/>
          <p:cNvPicPr>
            <a:picLocks noChangeAspect="1"/>
          </p:cNvPicPr>
          <p:nvPr/>
        </p:nvPicPr>
        <p:blipFill>
          <a:blip r:embed="rId3" cstate="print"/>
          <a:stretch>
            <a:fillRect/>
          </a:stretch>
        </p:blipFill>
        <p:spPr>
          <a:xfrm>
            <a:off x="1524000" y="1981200"/>
            <a:ext cx="5994400" cy="4495800"/>
          </a:xfrm>
          <a:prstGeom prst="rect">
            <a:avLst/>
          </a:prstGeom>
        </p:spPr>
      </p:pic>
      <p:sp>
        <p:nvSpPr>
          <p:cNvPr id="5" name="Oval 4"/>
          <p:cNvSpPr/>
          <p:nvPr/>
        </p:nvSpPr>
        <p:spPr>
          <a:xfrm>
            <a:off x="2962922" y="2828278"/>
            <a:ext cx="533400" cy="533400"/>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rial"/>
              </a:rPr>
              <a:t>Algorithm </a:t>
            </a:r>
            <a:r>
              <a:rPr lang="en-US" sz="5400" dirty="0" smtClean="0">
                <a:latin typeface="Arial"/>
              </a:rPr>
              <a:t>employed</a:t>
            </a:r>
            <a:endParaRPr lang="en-US" dirty="0"/>
          </a:p>
        </p:txBody>
      </p:sp>
      <p:sp>
        <p:nvSpPr>
          <p:cNvPr id="3" name="Content Placeholder 2"/>
          <p:cNvSpPr>
            <a:spLocks noGrp="1"/>
          </p:cNvSpPr>
          <p:nvPr>
            <p:ph idx="1"/>
          </p:nvPr>
        </p:nvSpPr>
        <p:spPr/>
        <p:txBody>
          <a:bodyPr>
            <a:normAutofit/>
          </a:bodyPr>
          <a:lstStyle/>
          <a:p>
            <a:r>
              <a:rPr lang="en-US" dirty="0" smtClean="0"/>
              <a:t>Subtract reference image </a:t>
            </a:r>
            <a:r>
              <a:rPr lang="en-US" dirty="0" smtClean="0"/>
              <a:t>from test </a:t>
            </a:r>
            <a:r>
              <a:rPr lang="en-US" dirty="0" smtClean="0"/>
              <a:t>image</a:t>
            </a:r>
          </a:p>
          <a:p>
            <a:pPr lvl="1"/>
            <a:r>
              <a:rPr lang="en-US" dirty="0" smtClean="0"/>
              <a:t>Register images</a:t>
            </a:r>
            <a:r>
              <a:rPr lang="en-US" dirty="0" smtClean="0"/>
              <a:t> using translation and </a:t>
            </a:r>
            <a:r>
              <a:rPr lang="en-US" dirty="0" smtClean="0"/>
              <a:t>rotation to minimize the result</a:t>
            </a:r>
            <a:endParaRPr lang="en-US" dirty="0" smtClean="0"/>
          </a:p>
          <a:p>
            <a:r>
              <a:rPr lang="en-US" dirty="0" smtClean="0"/>
              <a:t>Tag candidate pixels (set other pixels to black)</a:t>
            </a:r>
          </a:p>
          <a:p>
            <a:r>
              <a:rPr lang="en-US" dirty="0" smtClean="0"/>
              <a:t>Important to eliminate as many pixels as possible</a:t>
            </a:r>
          </a:p>
          <a:p>
            <a:r>
              <a:rPr lang="en-US" dirty="0" smtClean="0"/>
              <a:t>Yellow ball (Red + Green): Signal taken as Red + Green – Blue</a:t>
            </a:r>
          </a:p>
          <a:p>
            <a:r>
              <a:rPr lang="en-US" dirty="0" smtClean="0"/>
              <a:t>Group candidate pixels into contiguous 'globs' of pixels</a:t>
            </a:r>
          </a:p>
          <a:p>
            <a:r>
              <a:rPr lang="en-US" dirty="0" smtClean="0"/>
              <a:t>Cull globs to product single best candidate for ball</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rial"/>
              </a:rPr>
              <a:t>Challenges </a:t>
            </a:r>
            <a:r>
              <a:rPr lang="en-US" sz="5400" dirty="0" smtClean="0">
                <a:latin typeface="Arial"/>
              </a:rPr>
              <a:t>encountered</a:t>
            </a:r>
            <a:endParaRPr lang="en-US" dirty="0"/>
          </a:p>
        </p:txBody>
      </p:sp>
      <p:sp>
        <p:nvSpPr>
          <p:cNvPr id="3" name="Content Placeholder 2"/>
          <p:cNvSpPr>
            <a:spLocks noGrp="1"/>
          </p:cNvSpPr>
          <p:nvPr>
            <p:ph idx="1"/>
          </p:nvPr>
        </p:nvSpPr>
        <p:spPr/>
        <p:txBody>
          <a:bodyPr/>
          <a:lstStyle/>
          <a:p>
            <a:r>
              <a:rPr lang="en-US" dirty="0" smtClean="0"/>
              <a:t>Large volume of data</a:t>
            </a:r>
          </a:p>
          <a:p>
            <a:pPr lvl="1"/>
            <a:r>
              <a:rPr lang="en-US" dirty="0" smtClean="0"/>
              <a:t>640 X 480 pixels = 307,200 pixels</a:t>
            </a:r>
          </a:p>
          <a:p>
            <a:pPr lvl="1"/>
            <a:r>
              <a:rPr lang="en-US" dirty="0" smtClean="0"/>
              <a:t>640 X 480 X 3 = 921,600 RGB color samples</a:t>
            </a:r>
          </a:p>
          <a:p>
            <a:pPr lvl="1"/>
            <a:r>
              <a:rPr lang="en-US" dirty="0" smtClean="0"/>
              <a:t>Must be reasonably efficient due to data size </a:t>
            </a:r>
          </a:p>
          <a:p>
            <a:r>
              <a:rPr lang="en-US" dirty="0" smtClean="0"/>
              <a:t>Tiny signal</a:t>
            </a:r>
          </a:p>
          <a:p>
            <a:pPr lvl="1"/>
            <a:r>
              <a:rPr lang="en-US" dirty="0" smtClean="0"/>
              <a:t>Ball is perhaps 50 pixels out of about 300,000</a:t>
            </a:r>
          </a:p>
          <a:p>
            <a:r>
              <a:rPr lang="en-US" dirty="0" err="1" smtClean="0"/>
              <a:t>Mis</a:t>
            </a:r>
            <a:r>
              <a:rPr lang="en-US" dirty="0" smtClean="0"/>
              <a:t>-registration between consecutive images</a:t>
            </a:r>
          </a:p>
          <a:p>
            <a:pPr lvl="1"/>
            <a:r>
              <a:rPr lang="en-US" dirty="0" smtClean="0"/>
              <a:t>Rotation and translation</a:t>
            </a:r>
          </a:p>
          <a:p>
            <a:pPr lvl="1"/>
            <a:r>
              <a:rPr lang="en-US" dirty="0" smtClean="0"/>
              <a:t>Very significant in terms of image processing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rial"/>
              </a:rPr>
              <a:t>Glob </a:t>
            </a:r>
            <a:r>
              <a:rPr lang="en-US" sz="5400" dirty="0" smtClean="0">
                <a:latin typeface="Arial"/>
              </a:rPr>
              <a:t>accretion</a:t>
            </a:r>
            <a:endParaRPr lang="en-US" dirty="0"/>
          </a:p>
        </p:txBody>
      </p:sp>
      <p:graphicFrame>
        <p:nvGraphicFramePr>
          <p:cNvPr id="4" name="Content Placeholder 3"/>
          <p:cNvGraphicFramePr>
            <a:graphicFrameLocks noGrp="1"/>
          </p:cNvGraphicFramePr>
          <p:nvPr>
            <p:ph idx="1"/>
          </p:nvPr>
        </p:nvGraphicFramePr>
        <p:xfrm>
          <a:off x="1066800" y="2133600"/>
          <a:ext cx="6858000" cy="4114800"/>
        </p:xfrm>
        <a:graphic>
          <a:graphicData uri="http://schemas.openxmlformats.org/drawingml/2006/table">
            <a:tbl>
              <a:tblPr>
                <a:tableStyleId>{5C22544A-7EE6-4342-B048-85BDC9FD1C3A}</a:tableStyleId>
              </a:tblPr>
              <a:tblGrid>
                <a:gridCol w="457200"/>
                <a:gridCol w="457200"/>
                <a:gridCol w="457200"/>
                <a:gridCol w="457200"/>
                <a:gridCol w="457200"/>
                <a:gridCol w="457200"/>
                <a:gridCol w="457200"/>
                <a:gridCol w="457200"/>
                <a:gridCol w="457200"/>
                <a:gridCol w="457200"/>
                <a:gridCol w="457200"/>
                <a:gridCol w="457200"/>
                <a:gridCol w="457200"/>
                <a:gridCol w="457200"/>
                <a:gridCol w="457200"/>
              </a:tblGrid>
              <a:tr h="41148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r>
              <a:tr h="4114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r>
              <a:tr h="4114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r>
              <a:tr h="4114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r>
                        <a:rPr lang="en-US" sz="1400" dirty="0">
                          <a:latin typeface="Arial"/>
                        </a:rPr>
                        <a:t>1</a:t>
                      </a:r>
                      <a:endParaRP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400" dirty="0">
                          <a:latin typeface="Arial"/>
                        </a:rPr>
                        <a:t>2</a:t>
                      </a:r>
                      <a:endParaRP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r>
                        <a:rPr lang="en-US" sz="1400" dirty="0">
                          <a:latin typeface="Arial"/>
                        </a:rPr>
                        <a:t>5</a:t>
                      </a:r>
                      <a:endParaRP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r>
                        <a:rPr lang="en-US" sz="1400" dirty="0">
                          <a:latin typeface="Arial"/>
                        </a:rPr>
                        <a:t>6</a:t>
                      </a:r>
                      <a:endParaRP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r>
              <a:tr h="4114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r>
                        <a:rPr lang="en-US" sz="1400" dirty="0">
                          <a:latin typeface="Arial"/>
                        </a:rPr>
                        <a:t>7</a:t>
                      </a:r>
                      <a:endParaRP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1400" dirty="0">
                          <a:latin typeface="Arial"/>
                        </a:rPr>
                        <a:t>8</a:t>
                      </a:r>
                      <a:endParaRP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1400" dirty="0">
                          <a:latin typeface="Arial"/>
                        </a:rPr>
                        <a:t>3</a:t>
                      </a:r>
                      <a:endParaRP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400" dirty="0">
                          <a:latin typeface="Arial"/>
                        </a:rPr>
                        <a:t>4</a:t>
                      </a:r>
                      <a:endParaRP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r>
              <a:tr h="4114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r>
                        <a:rPr lang="en-US" sz="1400" dirty="0">
                          <a:latin typeface="Arial"/>
                        </a:rPr>
                        <a:t>9</a:t>
                      </a:r>
                      <a:endParaRP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1400" dirty="0">
                          <a:latin typeface="Arial"/>
                        </a:rPr>
                        <a:t>10</a:t>
                      </a:r>
                      <a:endParaRP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r>
              <a:tr h="4114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r>
              <a:tr h="4114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r>
              <a:tr h="4114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r>
              <a:tr h="4114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latin typeface="Arial"/>
              </a:rPr>
              <a:t>Opportunities for </a:t>
            </a:r>
            <a:r>
              <a:rPr lang="en-US" sz="5400" dirty="0" smtClean="0">
                <a:latin typeface="Arial"/>
              </a:rPr>
              <a:t>Enhancement</a:t>
            </a:r>
            <a:endParaRPr lang="en-US" dirty="0"/>
          </a:p>
        </p:txBody>
      </p:sp>
      <p:sp>
        <p:nvSpPr>
          <p:cNvPr id="3" name="Content Placeholder 2"/>
          <p:cNvSpPr>
            <a:spLocks noGrp="1"/>
          </p:cNvSpPr>
          <p:nvPr>
            <p:ph idx="1"/>
          </p:nvPr>
        </p:nvSpPr>
        <p:spPr/>
        <p:txBody>
          <a:bodyPr/>
          <a:lstStyle/>
          <a:p>
            <a:r>
              <a:rPr lang="en-US" dirty="0" smtClean="0"/>
              <a:t>Operate natively on </a:t>
            </a:r>
            <a:r>
              <a:rPr lang="en-US" dirty="0" err="1" smtClean="0"/>
              <a:t>iPad</a:t>
            </a:r>
            <a:r>
              <a:rPr lang="en-US" dirty="0" smtClean="0"/>
              <a:t> using Objective-C or Swift</a:t>
            </a:r>
          </a:p>
          <a:p>
            <a:r>
              <a:rPr lang="en-US" dirty="0" smtClean="0"/>
              <a:t>Automatically register images</a:t>
            </a:r>
          </a:p>
          <a:p>
            <a:r>
              <a:rPr lang="en-US" dirty="0" smtClean="0"/>
              <a:t>Use scene geometry to identify 3-D position of ball, then calculate speed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309</TotalTime>
  <Words>816</Words>
  <Application>Microsoft Office PowerPoint</Application>
  <PresentationFormat>On-screen Show (4:3)</PresentationFormat>
  <Paragraphs>85</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Tennis Ball Tracker</vt:lpstr>
      <vt:lpstr>Project Outline</vt:lpstr>
      <vt:lpstr>Sample Image</vt:lpstr>
      <vt:lpstr>Algorithm employed</vt:lpstr>
      <vt:lpstr>Slide 5</vt:lpstr>
      <vt:lpstr>Challenges encountered</vt:lpstr>
      <vt:lpstr>Glob accretion</vt:lpstr>
      <vt:lpstr>Opportunities for Enhancement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Tennis Ball Tracker</dc:title>
  <dc:creator>Branch Archer</dc:creator>
  <cp:lastModifiedBy>Branch Archer</cp:lastModifiedBy>
  <cp:revision>5</cp:revision>
  <dcterms:created xsi:type="dcterms:W3CDTF">2014-12-25T15:48:04Z</dcterms:created>
  <dcterms:modified xsi:type="dcterms:W3CDTF">2014-12-25T20:57:41Z</dcterms:modified>
</cp:coreProperties>
</file>