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5964b5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5964b5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team member is required to review the Safety Manual in its entirety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5964b51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5964b51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5964b5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5964b5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5964b51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5964b5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5964b51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5964b51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5964b51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5964b51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5964b51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5964b51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5964b51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5964b51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5964b5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5964b5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5964b51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5964b51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5964b51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5964b51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5964b5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5964b5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5964b51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5964b51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5964b5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5964b5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5964b51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5964b51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5964b51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5964b51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5964b51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5964b51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5964b51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5964b51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5964b5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5964b5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5964b51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d5964b51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5964b51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5964b51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number of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Thermal and chemical vapors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Sharp edges - drill, saw, aluminum and sheet metal from the robot.  Metal shavings, etc.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5964b51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5964b51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5964b5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5964b5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5964b5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5964b5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5964b51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5964b51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5964b51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5964b5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5964b51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5964b51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5964b51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5964b51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5964b5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5964b5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3595649" y="1322300"/>
            <a:ext cx="51957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26325"/>
            <a:ext cx="3290849" cy="32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575050" y="1257301"/>
            <a:ext cx="51117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7200" y="1257301"/>
            <a:ext cx="30084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pic"/>
          </p:nvPr>
        </p:nvSpPr>
        <p:spPr>
          <a:xfrm>
            <a:off x="1719219" y="1321085"/>
            <a:ext cx="56070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1719218" y="4324844"/>
            <a:ext cx="5607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hotos">
  <p:cSld name="2 Pho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457200" y="132109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1" y="4324844"/>
            <a:ext cx="3886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3" type="pic"/>
          </p:nvPr>
        </p:nvSpPr>
        <p:spPr>
          <a:xfrm>
            <a:off x="4800600" y="132109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800601" y="4324844"/>
            <a:ext cx="3886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654933" y="37775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825679"/>
            <a:ext cx="82296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57200" y="1145286"/>
            <a:ext cx="8229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i="1" sz="2000">
                <a:solidFill>
                  <a:srgbClr val="2567C4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rgbClr val="2567C4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head">
  <p:cSld name="Title with subhea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535965"/>
            <a:ext cx="8229600" cy="30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57200" y="1145287"/>
            <a:ext cx="8229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i="1" sz="2000">
                <a:solidFill>
                  <a:srgbClr val="2567C4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rgbClr val="2567C4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age">
  <p:cSld name="Blank P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162999"/>
            <a:ext cx="8229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3165CA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57200" y="1488040"/>
            <a:ext cx="82296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1">
  <p:cSld name="Comparison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84836"/>
            <a:ext cx="40386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48200" y="1284836"/>
            <a:ext cx="40386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162999"/>
            <a:ext cx="8229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4541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9"/>
          <p:cNvGrpSpPr/>
          <p:nvPr/>
        </p:nvGrpSpPr>
        <p:grpSpPr>
          <a:xfrm>
            <a:off x="0" y="4534410"/>
            <a:ext cx="9144203" cy="89134"/>
            <a:chOff x="0" y="1371600"/>
            <a:chExt cx="9068031" cy="276300"/>
          </a:xfrm>
        </p:grpSpPr>
        <p:sp>
          <p:nvSpPr>
            <p:cNvPr id="44" name="Google Shape;44;p9"/>
            <p:cNvSpPr/>
            <p:nvPr/>
          </p:nvSpPr>
          <p:spPr>
            <a:xfrm>
              <a:off x="0" y="1371600"/>
              <a:ext cx="2267100" cy="276300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2266977" y="1371600"/>
              <a:ext cx="2267100" cy="276300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4533954" y="1371600"/>
              <a:ext cx="2267100" cy="276300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800931" y="1371600"/>
              <a:ext cx="2267100" cy="276300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9"/>
          <p:cNvSpPr txBox="1"/>
          <p:nvPr>
            <p:ph type="title"/>
          </p:nvPr>
        </p:nvSpPr>
        <p:spPr>
          <a:xfrm>
            <a:off x="722313" y="1481494"/>
            <a:ext cx="7772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722313" y="212856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800"/>
              <a:buNone/>
              <a:defRPr b="0" i="1" sz="2800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2">
  <p:cSld name="Comparison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270788"/>
            <a:ext cx="4040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57200" y="1614786"/>
            <a:ext cx="40401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645025" y="1270788"/>
            <a:ext cx="4041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4645025" y="1614786"/>
            <a:ext cx="40419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0" y="871335"/>
            <a:ext cx="9144203" cy="85736"/>
            <a:chOff x="0" y="1371600"/>
            <a:chExt cx="9068031" cy="276300"/>
          </a:xfrm>
        </p:grpSpPr>
        <p:sp>
          <p:nvSpPr>
            <p:cNvPr id="8" name="Google Shape;8;p1"/>
            <p:cNvSpPr/>
            <p:nvPr/>
          </p:nvSpPr>
          <p:spPr>
            <a:xfrm>
              <a:off x="0" y="1371600"/>
              <a:ext cx="2267100" cy="276300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266977" y="1371600"/>
              <a:ext cx="2267100" cy="276300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3954" y="1371600"/>
              <a:ext cx="2267100" cy="276300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800931" y="1371600"/>
              <a:ext cx="2267100" cy="276300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 txBox="1"/>
          <p:nvPr/>
        </p:nvSpPr>
        <p:spPr>
          <a:xfrm>
            <a:off x="8619744" y="4777034"/>
            <a:ext cx="609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700" y="4582273"/>
            <a:ext cx="6261566" cy="425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162999"/>
            <a:ext cx="8229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725" y="4490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95649" y="1322300"/>
            <a:ext cx="5195700" cy="10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Manual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Running and </a:t>
            </a:r>
            <a:r>
              <a:rPr lang="en" sz="2400">
                <a:highlight>
                  <a:srgbClr val="FFFF00"/>
                </a:highlight>
              </a:rPr>
              <a:t>horseplay</a:t>
            </a:r>
            <a:r>
              <a:rPr lang="en" sz="2400"/>
              <a:t> is not permitted at any time - Act Professionally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Follow safe work practices, including safe use of all tools and </a:t>
            </a:r>
            <a:r>
              <a:rPr lang="en" sz="2400">
                <a:highlight>
                  <a:srgbClr val="FFFF00"/>
                </a:highlight>
              </a:rPr>
              <a:t>personal protective equipment</a:t>
            </a:r>
            <a:r>
              <a:rPr lang="en" sz="2400"/>
              <a:t> (safety glasses, shoes, gloves, hearing protection, etc.). Maintain a healthy attitude regarding safety.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Always walk and work in a </a:t>
            </a:r>
            <a:r>
              <a:rPr lang="en" sz="2400">
                <a:highlight>
                  <a:srgbClr val="FFFF00"/>
                </a:highlight>
              </a:rPr>
              <a:t>controlled and thoughtful </a:t>
            </a:r>
            <a:r>
              <a:rPr lang="en" sz="2400"/>
              <a:t>manner. Keep full control of robot at all times.</a:t>
            </a:r>
            <a:endParaRPr sz="2400"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Safety Requirements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Be especially careful around high-speed rotating components, both on and off the robot. If you are putting a high-speed rotating component on the robot, make sure the component is designed to be used the way you are using it.  “</a:t>
            </a:r>
            <a:r>
              <a:rPr lang="en" sz="2400">
                <a:highlight>
                  <a:srgbClr val="FFFF00"/>
                </a:highlight>
              </a:rPr>
              <a:t>Consider </a:t>
            </a:r>
            <a:r>
              <a:rPr lang="en" sz="2400">
                <a:highlight>
                  <a:srgbClr val="FFFF00"/>
                </a:highlight>
              </a:rPr>
              <a:t>m</a:t>
            </a:r>
            <a:r>
              <a:rPr lang="en" sz="2400">
                <a:highlight>
                  <a:srgbClr val="FFFF00"/>
                </a:highlight>
              </a:rPr>
              <a:t>otors, drills, saws”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Speed Rotating Devices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Take special care when working above normal height or ground level.  Always fully open a ladder and never stand on a non-approved step.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Be careful using tools that generate </a:t>
            </a:r>
            <a:r>
              <a:rPr lang="en" sz="2400">
                <a:highlight>
                  <a:srgbClr val="FFFF00"/>
                </a:highlight>
              </a:rPr>
              <a:t>heat</a:t>
            </a:r>
            <a:r>
              <a:rPr lang="en" sz="2400"/>
              <a:t>, such as heat guns and soldering irons. Be aware of objects that may be in the vicinity of the heat source and may catch </a:t>
            </a:r>
            <a:r>
              <a:rPr lang="en" sz="2400">
                <a:highlight>
                  <a:srgbClr val="FFFF00"/>
                </a:highlight>
              </a:rPr>
              <a:t>fire</a:t>
            </a:r>
            <a:r>
              <a:rPr lang="en" sz="2400"/>
              <a:t>. Also, be aware that these tools often </a:t>
            </a:r>
            <a:r>
              <a:rPr lang="en" sz="2400">
                <a:highlight>
                  <a:srgbClr val="FFFF00"/>
                </a:highlight>
              </a:rPr>
              <a:t>retain heat</a:t>
            </a:r>
            <a:r>
              <a:rPr lang="en" sz="2400"/>
              <a:t> after being shut off, and should be set down only on appropriate surfaces.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at Heights and Thermal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Plan the required activities when servicing or making repairs to the robot.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Make sure all team members are aware that work is being done on the robot.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highlight>
                  <a:srgbClr val="FFFF00"/>
                </a:highlight>
              </a:rPr>
              <a:t>Never work on an energized robot</a:t>
            </a:r>
            <a:r>
              <a:rPr lang="en" sz="2400"/>
              <a:t> (Open Main Circuit Breaker and disconnect battery)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Might consider the use of a tag-out system.  Identifies who and what is being worked on.</a:t>
            </a:r>
            <a:endParaRPr sz="2400"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Energy - Electrical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Always vent any compressed air to the atmosphere (this applies to all parts of the pneumatic system)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Open the main vent valve and verify that all pressure gauges on the robot indicate </a:t>
            </a:r>
            <a:r>
              <a:rPr lang="en" sz="2400">
                <a:highlight>
                  <a:srgbClr val="FFFF00"/>
                </a:highlight>
              </a:rPr>
              <a:t>zero pressure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Energy - Pneumatic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Relieve any </a:t>
            </a:r>
            <a:r>
              <a:rPr lang="en" sz="2400">
                <a:highlight>
                  <a:srgbClr val="FFFF00"/>
                </a:highlight>
              </a:rPr>
              <a:t>compressed or stretched</a:t>
            </a:r>
            <a:r>
              <a:rPr lang="en" sz="2400"/>
              <a:t> springs or tubing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Lower all raised robot arms or devices that could drop down to a lower position on the robot</a:t>
            </a:r>
            <a:endParaRPr sz="2400"/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Energy - Mechanical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Always use the </a:t>
            </a:r>
            <a:r>
              <a:rPr lang="en" sz="2400">
                <a:highlight>
                  <a:srgbClr val="FFFF00"/>
                </a:highlight>
              </a:rPr>
              <a:t>proper tool</a:t>
            </a:r>
            <a:r>
              <a:rPr lang="en" sz="2400"/>
              <a:t> for the job.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–"/>
            </a:pPr>
            <a:r>
              <a:rPr lang="en" sz="2400"/>
              <a:t>Example: DO NOT use a wrench for a hammer or a screwdriver as a chisel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Consult with a mentor if you feel you need to improvise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Tools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Before using any tool, check to see if it is in </a:t>
            </a:r>
            <a:r>
              <a:rPr lang="en" sz="2400">
                <a:highlight>
                  <a:srgbClr val="FFFF00"/>
                </a:highlight>
              </a:rPr>
              <a:t>good condition</a:t>
            </a:r>
            <a:r>
              <a:rPr lang="en" sz="2400"/>
              <a:t>. Don’t use defective, dull, or broken tools. Don’t put them back on the shelf; remove them from service and notify the safety captain and mentor so the tool can be replaced or sent for repair.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When using a tool, place the work on a bench or hard surface rather than in the palm of your hand.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When using knives/blades, direct your cutting strokes away from your hand and body and be aware of those around you. </a:t>
            </a:r>
            <a:r>
              <a:rPr lang="en" sz="2400">
                <a:highlight>
                  <a:srgbClr val="FFFF00"/>
                </a:highlight>
              </a:rPr>
              <a:t>Wear gloves</a:t>
            </a:r>
            <a:r>
              <a:rPr lang="en" sz="2400"/>
              <a:t>.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Tools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Inspect your equipment cords and extension cords routinely to ensure they are in good condition.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DO NOT “daisy chain”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plug a power strip into another power strip. This could cause the potential for fire of electric shock due to overloading of the circuit.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Multi-device receptacle plugged into a power strip or extension cord.</a:t>
            </a:r>
            <a:endParaRPr sz="2400"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 Electricity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CAUTION: Batteries contain acid.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This substance, </a:t>
            </a:r>
            <a:r>
              <a:rPr lang="en" sz="2400">
                <a:highlight>
                  <a:srgbClr val="FFFF00"/>
                </a:highlight>
              </a:rPr>
              <a:t>H2SO4</a:t>
            </a:r>
            <a:r>
              <a:rPr lang="en" sz="2400"/>
              <a:t>, is a corrosive, colorless liquid that </a:t>
            </a:r>
            <a:r>
              <a:rPr lang="en" sz="2400">
                <a:highlight>
                  <a:srgbClr val="FFFF00"/>
                </a:highlight>
              </a:rPr>
              <a:t>will burn</a:t>
            </a:r>
            <a:r>
              <a:rPr lang="en" sz="2400"/>
              <a:t> your eyes, skin, and clothing.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The team mentor and safety captain should post the Safety Data Sheet for the battery in use and train all team members about battery safety.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You will find emergency handling and first aid procedures on the SDS, along with proper protection for handling </a:t>
            </a:r>
            <a:r>
              <a:rPr lang="en" sz="2400">
                <a:highlight>
                  <a:srgbClr val="FFFF00"/>
                </a:highlight>
              </a:rPr>
              <a:t>cracked or damaged batteries</a:t>
            </a:r>
            <a:r>
              <a:rPr lang="en" sz="2400"/>
              <a:t>, and information on disposal of the battery</a:t>
            </a:r>
            <a:endParaRPr sz="2400"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Safety - Sulfuric Acid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163000"/>
            <a:ext cx="8229600" cy="34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 c</a:t>
            </a:r>
            <a:r>
              <a:rPr lang="en" sz="2400"/>
              <a:t>ulture of safety is a value that every individual in the FIRST community must embrace as we pursue the mission and vision of FIRST.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Each individual must read and understand the safety manual.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https://www.firstinspires.org/resource-library/frc/safety-manual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Culture of Safety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Keep the battery-charging area </a:t>
            </a:r>
            <a:r>
              <a:rPr lang="en" sz="2400">
                <a:highlight>
                  <a:srgbClr val="FFFF00"/>
                </a:highlight>
              </a:rPr>
              <a:t>clean and orderly.</a:t>
            </a:r>
            <a:endParaRPr sz="2400">
              <a:highlight>
                <a:srgbClr val="FFFF00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Place your battery charger in an area where cooling air can freely circulate around the charger.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Do </a:t>
            </a:r>
            <a:r>
              <a:rPr lang="en" sz="2400">
                <a:highlight>
                  <a:srgbClr val="FFFF00"/>
                </a:highlight>
              </a:rPr>
              <a:t>not short out the battery terminals.</a:t>
            </a:r>
            <a:r>
              <a:rPr lang="en" sz="2400"/>
              <a:t> If metal tools/parts contact the terminals simultaneously, it will create a direct short circuit.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Do not charge battery at greater than the manufacturer’s maximum recommended rate.</a:t>
            </a:r>
            <a:endParaRPr sz="2400"/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Charging and Handling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A1E31"/>
              </a:buClr>
              <a:buSzPts val="2400"/>
              <a:buFont typeface="Arial"/>
              <a:buChar char="•"/>
            </a:pPr>
            <a:r>
              <a:rPr lang="en" sz="2400"/>
              <a:t>Soldering can be dangerous because of the </a:t>
            </a:r>
            <a:r>
              <a:rPr lang="en" sz="2400">
                <a:highlight>
                  <a:srgbClr val="FFFF00"/>
                </a:highlight>
              </a:rPr>
              <a:t>heat</a:t>
            </a:r>
            <a:r>
              <a:rPr lang="en" sz="2400"/>
              <a:t> from the iron and the </a:t>
            </a:r>
            <a:r>
              <a:rPr lang="en" sz="2400">
                <a:highlight>
                  <a:srgbClr val="FFFF00"/>
                </a:highlight>
              </a:rPr>
              <a:t>chemical fumes and vapors</a:t>
            </a:r>
            <a:r>
              <a:rPr lang="en" sz="2400"/>
              <a:t> released from the solder and flux.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Use lead-free solder only and solder with electrically heated soldering iron/gun only.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Wear eye and face protection.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Solder in well-ventilated areas.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Never touch the iron/gun. It heats to extreme temperatures that will cause severe burns. </a:t>
            </a:r>
            <a:r>
              <a:rPr lang="en" sz="2400">
                <a:highlight>
                  <a:srgbClr val="FFFF00"/>
                </a:highlight>
              </a:rPr>
              <a:t> Similar to oven baking temperatures - 420-450F.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198" name="Google Shape;198;p35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Prevent burns by wearing cotton clothing that covers your arms and legs.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Always wash your hands with soap and water after handling solder.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Work on a fire resistant surface.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Keep your soldering iron in its protective holder when not actually being used.  Do not leave any hot tools where someone can accidentally contact the hot element.</a:t>
            </a:r>
            <a:endParaRPr sz="2400"/>
          </a:p>
        </p:txBody>
      </p:sp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When performing any work on the robot including grinding, </a:t>
            </a:r>
            <a:r>
              <a:rPr lang="en" sz="2400">
                <a:highlight>
                  <a:srgbClr val="FFFF00"/>
                </a:highlight>
              </a:rPr>
              <a:t>drilling</a:t>
            </a:r>
            <a:r>
              <a:rPr lang="en" sz="2400"/>
              <a:t>, </a:t>
            </a:r>
            <a:r>
              <a:rPr lang="en" sz="2400">
                <a:highlight>
                  <a:srgbClr val="FFFF00"/>
                </a:highlight>
              </a:rPr>
              <a:t>soldering</a:t>
            </a:r>
            <a:r>
              <a:rPr lang="en" sz="2400"/>
              <a:t>, </a:t>
            </a:r>
            <a:r>
              <a:rPr lang="en" sz="2400">
                <a:highlight>
                  <a:srgbClr val="FFFF00"/>
                </a:highlight>
              </a:rPr>
              <a:t>cutting</a:t>
            </a:r>
            <a:r>
              <a:rPr lang="en" sz="2400"/>
              <a:t>, welding, etc.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When there is a risk of exposure to flying particles or chemical exposure (such as splashes, splatters, and sprays).  </a:t>
            </a:r>
            <a:r>
              <a:rPr lang="en" sz="2400">
                <a:highlight>
                  <a:srgbClr val="FFFF00"/>
                </a:highlight>
              </a:rPr>
              <a:t>Soldering</a:t>
            </a:r>
            <a:r>
              <a:rPr lang="en" sz="2400"/>
              <a:t>.</a:t>
            </a:r>
            <a:endParaRPr sz="2400"/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Protective Equipment (PPE) - Eye Protection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Hand protection is designed to protect against heat, electrical, chemical and mechanical hazards. Use proper gloves and mechanical tool guards for the application.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For example, wear chemical-resistant gloves when handling chemicals. Check your gloves for proper size, absence of cracks and holes, and good flexibility and grip before you wear them.</a:t>
            </a:r>
            <a:endParaRPr sz="2400"/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Protective Equipment (PPE) - Hand Protection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Make hearing protection devices available, such as earplugs, where there are objectionable/questionable sound levels.  Drilling and Sawing are likely to require hearing protection.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you have iPhone, download NIOSH Sound Level Meter app.  If more than </a:t>
            </a:r>
            <a:r>
              <a:rPr lang="en" sz="2400">
                <a:highlight>
                  <a:srgbClr val="FFFF00"/>
                </a:highlight>
              </a:rPr>
              <a:t>80dB(A)</a:t>
            </a:r>
            <a:r>
              <a:rPr lang="en" sz="2400"/>
              <a:t>, please consult with mentor or Safety Captain.</a:t>
            </a:r>
            <a:endParaRPr sz="2400"/>
          </a:p>
        </p:txBody>
      </p:sp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Protective Equipment (PPE) - Hearing Protection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Participants must wear shoes that completely cover the entire foot.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Shoes must be substantial and have closed-toes and heels to protect against foot injuries, regardless of work location.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Flip-flops, sandals, mules, lightweight slippers, etc. are </a:t>
            </a:r>
            <a:r>
              <a:rPr lang="en" sz="2400">
                <a:highlight>
                  <a:srgbClr val="FFFF00"/>
                </a:highlight>
              </a:rPr>
              <a:t>not acceptable</a:t>
            </a:r>
            <a:r>
              <a:rPr lang="en" sz="2400"/>
              <a:t> when working on or near the robot.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Toe guards may be appropriate in some cases.</a:t>
            </a:r>
            <a:endParaRPr sz="2400"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Protective Equipment (PPE) - Foot Protection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Ensure that team members or mentors are not wearing: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Ties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loose clothing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>
                <a:highlight>
                  <a:srgbClr val="FFFF00"/>
                </a:highlight>
              </a:rPr>
              <a:t>jewelry</a:t>
            </a:r>
            <a:endParaRPr sz="2400">
              <a:highlight>
                <a:srgbClr val="FFFF00"/>
              </a:highlight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hanging key chains or similar when near or working on moving or rotating machinery so as to avoid the potential risk of draw in to rotating parts.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 the case of individuals with </a:t>
            </a:r>
            <a:r>
              <a:rPr lang="en" sz="2400">
                <a:highlight>
                  <a:srgbClr val="FFFF00"/>
                </a:highlight>
              </a:rPr>
              <a:t>long hair</a:t>
            </a:r>
            <a:r>
              <a:rPr lang="en" sz="2400"/>
              <a:t>, this risk should be mitigated by tying back or covering long hair.</a:t>
            </a:r>
            <a:endParaRPr sz="2400"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Protective Equipment (PPE) - Loose Materials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items were not covered in this presentation that were covered in the manual?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types of hazards are encountered during soldering?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What major hazard do you expect to encounter during the build was not covered by this presentation?</a:t>
            </a:r>
            <a:endParaRPr sz="2400"/>
          </a:p>
        </p:txBody>
      </p:sp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Ensure you read: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Safe Robot Lifting, Handling and Transportation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Safety In Your Work Spaces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Safety At FIRST Events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Safety Awareness and Recognition Programs</a:t>
            </a:r>
            <a:endParaRPr sz="2400"/>
          </a:p>
        </p:txBody>
      </p:sp>
      <p:sp>
        <p:nvSpPr>
          <p:cNvPr id="246" name="Google Shape;246;p4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89" y="1023600"/>
            <a:ext cx="5305821" cy="39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162999"/>
            <a:ext cx="8229600" cy="343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Everyone is responsible for safety during: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Build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Event 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Expectations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163000"/>
            <a:ext cx="8229600" cy="36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Work in a safe and responsible manner.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Use personal protective equipment (PPE), safeguards, and other safety equipment as required.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Identify and report any unsafe or hazardous conditions to a student safety captain, mentor, and/or safety advisor. This includes work practices that may cause an accident.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Encourage safe behaviors in everyone around you.</a:t>
            </a:r>
            <a:endParaRPr sz="2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Participants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163000"/>
            <a:ext cx="8229600" cy="365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Lead by example.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Provide guidance and encouragement on a safe working environment.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Provide leadership and guidance on matters of general safety, including the use of personal protective equipment including during the lifting, handling and transportation of robots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Utilize hazard based safety engineering principles with team members to eliminate or minimize identified hazards to a suitable level.</a:t>
            </a:r>
            <a:endParaRPr sz="2400"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Collect and store Safety Data Sheets (SDS) for any chemicals, chemical compounds or chemical mixtures (e.g. in paint, and batteries) used by the team.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SDS information include instructions for the safe use and potential hazards associated with a particular material or product.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Become familiar with them and the related emergency procedures.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Inform the safety captain of the SDS storage location.</a:t>
            </a:r>
            <a:endParaRPr sz="24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MSDS - Material Safety Data Sheets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Develop a team safety program manual that outlines your team’s safety culture with consideration to the elements in this manual.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Encourage your team to display positive safety behaviors at all times.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Provide support for any safety questions or concerns that may arise. Seek guidance, as appropriate, from mentors.</a:t>
            </a:r>
            <a:endParaRPr sz="24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Safety Captain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163000"/>
            <a:ext cx="82296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Conduct safety inspections of the general work site, especially the robot construction area. This also applies to the pit station during competition events.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Know where to find and become familiar with the Safety Data Sheets (SDS) and related emergency procedures.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Coordinate, deliver, and track safety training for the individual team members as well as team wide safety procedures.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Additional considerations needed for FRC Events</a:t>
            </a:r>
            <a:endParaRPr sz="2400"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Safety Captain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ST NEW BRAND">
  <a:themeElements>
    <a:clrScheme name="Custom 3">
      <a:dk1>
        <a:srgbClr val="000000"/>
      </a:dk1>
      <a:lt1>
        <a:srgbClr val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