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d5964b5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d5964b5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6681c99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6681c99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d6681c9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d6681c9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d6681c9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d6681c9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6681c99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6681c99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6681c9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6681c9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6681c99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6681c99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6681c9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6681c9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d6681c9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d6681c9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d6681c99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d6681c99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65c6ab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65c6ab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65c6abe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65c6abe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65c6abe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65c6abe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d6681c99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d6681c9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6681c99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6681c99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d6681c9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d6681c9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1.588 → 0.01588 ohms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25W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40.81→ 0.4081 ohms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652W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6681c9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6681c9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6681c9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6681c9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 Slide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3595649" y="1322300"/>
            <a:ext cx="51957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87350"/>
            <a:ext cx="3290849" cy="329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575050" y="1257301"/>
            <a:ext cx="51117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57200" y="1257301"/>
            <a:ext cx="30084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Photo">
  <p:cSld name="Large Phot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pic"/>
          </p:nvPr>
        </p:nvSpPr>
        <p:spPr>
          <a:xfrm>
            <a:off x="1719219" y="1321085"/>
            <a:ext cx="56070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1719218" y="4324844"/>
            <a:ext cx="56070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hotos">
  <p:cSld name="2 Pho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457200" y="132109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57201" y="4324844"/>
            <a:ext cx="3886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/>
          <p:nvPr>
            <p:ph idx="3" type="pic"/>
          </p:nvPr>
        </p:nvSpPr>
        <p:spPr>
          <a:xfrm>
            <a:off x="4800600" y="1321090"/>
            <a:ext cx="38862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800601" y="4324844"/>
            <a:ext cx="38862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i="1" sz="1800"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45700" lIns="91425" spcFirstLastPara="1" rIns="91425" wrap="square" tIns="4570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825679"/>
            <a:ext cx="82296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457200" y="1145286"/>
            <a:ext cx="8229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i="1" sz="2000">
                <a:solidFill>
                  <a:srgbClr val="2567C4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rgbClr val="2567C4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ith subhead">
  <p:cSld name="Title with subhead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535965"/>
            <a:ext cx="8229600" cy="30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57200" y="1145287"/>
            <a:ext cx="8229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i="1" sz="2000">
                <a:solidFill>
                  <a:srgbClr val="2567C4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i="1" sz="2400">
                <a:solidFill>
                  <a:srgbClr val="2567C4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2567C4"/>
              </a:buClr>
              <a:buSzPts val="2400"/>
              <a:buNone/>
              <a:defRPr b="1" i="1" sz="2400">
                <a:solidFill>
                  <a:srgbClr val="2567C4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age">
  <p:cSld name="Blank Pag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162999"/>
            <a:ext cx="82296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3165CA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57200" y="1488040"/>
            <a:ext cx="82296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1">
  <p:cSld name="Comparison 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1284836"/>
            <a:ext cx="40386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48200" y="1284836"/>
            <a:ext cx="40386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162999"/>
            <a:ext cx="8229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4541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9"/>
          <p:cNvGrpSpPr/>
          <p:nvPr/>
        </p:nvGrpSpPr>
        <p:grpSpPr>
          <a:xfrm>
            <a:off x="0" y="4534410"/>
            <a:ext cx="9144203" cy="89134"/>
            <a:chOff x="0" y="1371600"/>
            <a:chExt cx="9068031" cy="276300"/>
          </a:xfrm>
        </p:grpSpPr>
        <p:sp>
          <p:nvSpPr>
            <p:cNvPr id="44" name="Google Shape;44;p9"/>
            <p:cNvSpPr/>
            <p:nvPr/>
          </p:nvSpPr>
          <p:spPr>
            <a:xfrm>
              <a:off x="0" y="1371600"/>
              <a:ext cx="2267100" cy="276300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2266977" y="1371600"/>
              <a:ext cx="2267100" cy="276300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4533954" y="1371600"/>
              <a:ext cx="2267100" cy="276300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800931" y="1371600"/>
              <a:ext cx="2267100" cy="276300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9"/>
          <p:cNvSpPr txBox="1"/>
          <p:nvPr>
            <p:ph type="title"/>
          </p:nvPr>
        </p:nvSpPr>
        <p:spPr>
          <a:xfrm>
            <a:off x="722313" y="1481494"/>
            <a:ext cx="7772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722313" y="212856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800"/>
              <a:buNone/>
              <a:defRPr b="0" i="1" sz="2800">
                <a:solidFill>
                  <a:srgbClr val="7F7F7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 2">
  <p:cSld name="Comparison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57200" y="1270788"/>
            <a:ext cx="4040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57200" y="1614786"/>
            <a:ext cx="40401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4645025" y="1270788"/>
            <a:ext cx="4041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"/>
          <p:cNvSpPr txBox="1"/>
          <p:nvPr>
            <p:ph idx="4" type="body"/>
          </p:nvPr>
        </p:nvSpPr>
        <p:spPr>
          <a:xfrm>
            <a:off x="4645025" y="1614786"/>
            <a:ext cx="4041900" cy="24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102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0" y="871335"/>
            <a:ext cx="9144203" cy="85736"/>
            <a:chOff x="0" y="1371600"/>
            <a:chExt cx="9068031" cy="276300"/>
          </a:xfrm>
        </p:grpSpPr>
        <p:sp>
          <p:nvSpPr>
            <p:cNvPr id="8" name="Google Shape;8;p1"/>
            <p:cNvSpPr/>
            <p:nvPr/>
          </p:nvSpPr>
          <p:spPr>
            <a:xfrm>
              <a:off x="0" y="1371600"/>
              <a:ext cx="2267100" cy="276300"/>
            </a:xfrm>
            <a:prstGeom prst="rect">
              <a:avLst/>
            </a:prstGeom>
            <a:solidFill>
              <a:srgbClr val="1397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266977" y="1371600"/>
              <a:ext cx="2267100" cy="276300"/>
            </a:xfrm>
            <a:prstGeom prst="rect">
              <a:avLst/>
            </a:prstGeom>
            <a:solidFill>
              <a:srgbClr val="FC00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4533954" y="1371600"/>
              <a:ext cx="2267100" cy="276300"/>
            </a:xfrm>
            <a:prstGeom prst="rect">
              <a:avLst/>
            </a:prstGeom>
            <a:solidFill>
              <a:srgbClr val="FC55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6800931" y="1371600"/>
              <a:ext cx="2267100" cy="276300"/>
            </a:xfrm>
            <a:prstGeom prst="rect">
              <a:avLst/>
            </a:prstGeom>
            <a:solidFill>
              <a:srgbClr val="118A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 txBox="1"/>
          <p:nvPr/>
        </p:nvSpPr>
        <p:spPr>
          <a:xfrm>
            <a:off x="8619744" y="4777034"/>
            <a:ext cx="609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3700" y="4582273"/>
            <a:ext cx="6261566" cy="425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162999"/>
            <a:ext cx="8229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FA1E3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5725" y="4490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flrobotics.com/resources/Training/2-Components%20and%20FIRST%20System%20Structure/CTElect2-Electrical%20Design-Layout-Wiring.pdf" TargetMode="External"/><Relationship Id="rId4" Type="http://schemas.openxmlformats.org/officeDocument/2006/relationships/hyperlink" Target="http://www.citruscircuits.org/uploads/6/9/3/4/6934550/robot_wiring.pdf" TargetMode="External"/><Relationship Id="rId5" Type="http://schemas.openxmlformats.org/officeDocument/2006/relationships/hyperlink" Target="https://www.firstinspires.org/sites/default/files/uploads/resource_library/ftc/robot-wiring-guide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am254.com/category/frc/2018-frc-build-season-frc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pilib.screenstepslive.com/s/currentCS/m/cs_hardware/l/144971-wiring-the-frc-control-system" TargetMode="External"/><Relationship Id="rId4" Type="http://schemas.openxmlformats.org/officeDocument/2006/relationships/hyperlink" Target="https://mililanirobotics.gitbooks.io/frc-electrical-bible/content/PDP/pdp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hyperphysics.phy-astr.gsu.edu/hbase/Tables/wirega.html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595649" y="1322300"/>
            <a:ext cx="5195700" cy="10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FRC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Electrical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163000"/>
            <a:ext cx="82611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Signal wires can be any color. 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Do not use Red or Black.  That is reserved for Power.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Signal Cables: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Can Bus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Ethernet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PWM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Wire and Cables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57200" y="1163000"/>
            <a:ext cx="63216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We will use Anderson Powerpole Connectors as a standard connector.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40A fuse - 12 AWG - PP45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Label cable 40A max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30A fuse - 14 or 12 AWG - PP30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Label cable</a:t>
            </a:r>
            <a:r>
              <a:rPr lang="en" sz="1800"/>
              <a:t> “30A max”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20A fuse - 18 AWG - PP15</a:t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Label cable</a:t>
            </a:r>
            <a:r>
              <a:rPr lang="en" sz="1800"/>
              <a:t> “15A max”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Connectors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400" y="1163003"/>
            <a:ext cx="2020450" cy="15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57200" y="1163000"/>
            <a:ext cx="5784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 	 	 		</a:t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R45 - Each electrical terminal on the ROBOT battery, main breaker, and their connections (lugs, stripped wire ends, etc.) to the wire must be fully insulated at all times.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R49 - All electrical components shall be electrically isolated from frame.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Terminations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300" y="1290050"/>
            <a:ext cx="2293000" cy="13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163000"/>
            <a:ext cx="63882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Develop a harness diagram that shows wire routing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Separate wires by type to reduce “cross talk” - Power and Signal. 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Wires of different types should not run parallel to each other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If they cross, they should be placed perpendicular to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Run twisted pairs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Secure wire in such a way that prevents mechanical impact of any kind from pulling wires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Check all wire crimps for a good connection / Insulate all connectors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Allow slack in wire to replace control component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Cables should be routed so they can be replaced/repaired.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Battery cables short as possible to PDP / Place motor controllers close to the PDP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Label all cables on each end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NEATNESS COUNTS – tie up cable runs and tie wrap spooled excess wires/cables</a:t>
            </a:r>
            <a:endParaRPr sz="1400"/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175" y="1163000"/>
            <a:ext cx="2320424" cy="13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Observations?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113" y="1077450"/>
            <a:ext cx="4701774" cy="37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Observations?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337" y="1052125"/>
            <a:ext cx="6575325" cy="35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Observations?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25" y="1064825"/>
            <a:ext cx="5505550" cy="39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457200" y="1163000"/>
            <a:ext cx="5784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FRC 2228 - CougarTech (slide 4, 5)</a:t>
            </a:r>
            <a:r>
              <a:rPr lang="en" sz="1100"/>
              <a:t>	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http://hflrobotics.com/resources/Training/2-Components%20and%20FIRST%20System%20Structure/CTElect2-Electrical%20Design-Layout-Wiring.pdf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FRC 1678 - Citrus Circuits (slide 4, 6, 12, 13, 14)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http://www.citruscircuits.org/uploads/6/9/3/4/6934550/robot_wiring.pdf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FTC Robot Wiring Guide (good general guide)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https://www.firstinspires.org/sites/default/files/uploads/resource_library/ftc/robot-wiring-guide.pdf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sources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7200" y="1163000"/>
            <a:ext cx="5784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/>
              <a:t>FRC 254 - The Cheesy Poofs (Start at beginning of season)</a:t>
            </a:r>
            <a:r>
              <a:rPr lang="en" sz="1100"/>
              <a:t>	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https://www.team254.com/category/frc/2018-frc-build-season-frc/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Beautiful Picture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833925" y="1254975"/>
            <a:ext cx="3084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for later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37" y="982375"/>
            <a:ext cx="5675926" cy="3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0"/>
            <a:ext cx="82296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Benchtop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625775" y="3242025"/>
            <a:ext cx="5808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notice about the effect on power as you increase current (I)?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loss is often observed as heat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701" y="1002250"/>
            <a:ext cx="6534601" cy="3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475" y="1516325"/>
            <a:ext cx="2193325" cy="2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995663" y="1328888"/>
            <a:ext cx="1694700" cy="27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001575" y="3529025"/>
            <a:ext cx="1037750" cy="12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8825" y="3857625"/>
            <a:ext cx="879175" cy="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2461167">
            <a:off x="1464229" y="813712"/>
            <a:ext cx="1070696" cy="107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0425" y="2627651"/>
            <a:ext cx="879175" cy="68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1163000"/>
            <a:ext cx="84891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https://wpilib.screenstepslive.com/s/currentCS/m/cs_hardware/l/144971-wiring-the-frc-control-system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https://mililanirobotics.gitbooks.io/frc-electrical-bible/content/PDP/pdp.html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FRC Control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57200" y="1163000"/>
            <a:ext cx="5784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We use insulated copper wire (Cu).  The insulation protects the wire and also protects the user.  (R60)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All </a:t>
            </a:r>
            <a:r>
              <a:rPr lang="en" sz="2400">
                <a:highlight>
                  <a:srgbClr val="FFFF00"/>
                </a:highlight>
              </a:rPr>
              <a:t>Main Power Wires</a:t>
            </a:r>
            <a:r>
              <a:rPr lang="en" sz="2400"/>
              <a:t> should be either Red or Black.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Red is for “positive”, “+”, “12V”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Black is for “negative, “-”, “12V return”, “common”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Wire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300" y="1290050"/>
            <a:ext cx="2293000" cy="13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163000"/>
            <a:ext cx="5409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We use insulated copper wire (Cu).  The insulation protects the wire and also protects the user.  (R60)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Fusing: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/>
              <a:t>All wire from battery to main breaker to PDP must have min #6 AWG wire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/>
              <a:t>40 amp breakers must have min #12 AWG wire 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/>
              <a:t>30 amp breakers must have min #14 AWG wire 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400"/>
              <a:t>20 amp breakers must have min #18 AWG wire 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Sizing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18870" t="0"/>
          <a:stretch/>
        </p:blipFill>
        <p:spPr>
          <a:xfrm>
            <a:off x="5780500" y="1163000"/>
            <a:ext cx="3222774" cy="21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600" y="3484150"/>
            <a:ext cx="2554563" cy="15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511675" y="4230800"/>
            <a:ext cx="32514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larger AWG number, the smaller diameter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57200" y="1163000"/>
            <a:ext cx="5409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http://hyperphysics.phy-astr.gsu.edu/hbase/Tables/wirega.html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my resistance of 10 feet of 12 AWG wire?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much power loss (dissipated) at 40A?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my resistance of 10 feet of 26 AWG wire?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much power loss (dissipated) at 40A?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Neuron-sprints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25" y="978125"/>
            <a:ext cx="3090175" cy="3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163000"/>
            <a:ext cx="83943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The fuse upstream of the wire will protect the wire and components to the specified current rating.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When the copper wire gets too hot, it can damage the wire insulation.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learn?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" y="1163000"/>
            <a:ext cx="8223000" cy="38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2400"/>
              <a:t>Red, yellow, white, brown, or black-with-stripe on the positive (e.g. +24VDC, +12VDC, +5VDC, etc.) connections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Black or blue for the common or negative side (-) of the connections.</a:t>
            </a:r>
            <a:endParaRPr sz="2400"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0"/>
            <a:ext cx="6388200" cy="87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</a:t>
            </a:r>
            <a:r>
              <a:rPr lang="en"/>
              <a:t>Signal Wire with constant polarity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ST NEW BRAND">
  <a:themeElements>
    <a:clrScheme name="Custom 3">
      <a:dk1>
        <a:srgbClr val="000000"/>
      </a:dk1>
      <a:lt1>
        <a:srgbClr val="FFFFFF"/>
      </a:lt1>
      <a:dk2>
        <a:srgbClr val="2150A3"/>
      </a:dk2>
      <a:lt2>
        <a:srgbClr val="EEECE1"/>
      </a:lt2>
      <a:accent1>
        <a:srgbClr val="2150A3"/>
      </a:accent1>
      <a:accent2>
        <a:srgbClr val="DD031D"/>
      </a:accent2>
      <a:accent3>
        <a:srgbClr val="95989A"/>
      </a:accent3>
      <a:accent4>
        <a:srgbClr val="DEA21B"/>
      </a:accent4>
      <a:accent5>
        <a:srgbClr val="3E8E86"/>
      </a:accent5>
      <a:accent6>
        <a:srgbClr val="B5001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