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314" r:id="rId3"/>
    <p:sldId id="315" r:id="rId4"/>
    <p:sldId id="322" r:id="rId5"/>
    <p:sldId id="317" r:id="rId6"/>
    <p:sldId id="319" r:id="rId7"/>
    <p:sldId id="321" r:id="rId8"/>
    <p:sldId id="323" r:id="rId9"/>
    <p:sldId id="324" r:id="rId10"/>
    <p:sldId id="326" r:id="rId11"/>
    <p:sldId id="325" r:id="rId12"/>
    <p:sldId id="327" r:id="rId13"/>
    <p:sldId id="328" r:id="rId14"/>
    <p:sldId id="329" r:id="rId15"/>
    <p:sldId id="330" r:id="rId16"/>
    <p:sldId id="331" r:id="rId17"/>
    <p:sldId id="332" r:id="rId18"/>
    <p:sldId id="333" r:id="rId19"/>
    <p:sldId id="335" r:id="rId20"/>
    <p:sldId id="336" r:id="rId21"/>
    <p:sldId id="337" r:id="rId22"/>
    <p:sldId id="338" r:id="rId23"/>
    <p:sldId id="339" r:id="rId24"/>
    <p:sldId id="348" r:id="rId25"/>
    <p:sldId id="349" r:id="rId26"/>
    <p:sldId id="350" r:id="rId27"/>
    <p:sldId id="351" r:id="rId28"/>
    <p:sldId id="344" r:id="rId29"/>
    <p:sldId id="347" r:id="rId30"/>
    <p:sldId id="353" r:id="rId31"/>
    <p:sldId id="354" r:id="rId32"/>
    <p:sldId id="355" r:id="rId33"/>
    <p:sldId id="356" r:id="rId34"/>
    <p:sldId id="357" r:id="rId35"/>
    <p:sldId id="358" r:id="rId36"/>
    <p:sldId id="359" r:id="rId37"/>
    <p:sldId id="360" r:id="rId3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C09E933-34D7-3438-8862-F588534726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a:extLst>
              <a:ext uri="{FF2B5EF4-FFF2-40B4-BE49-F238E27FC236}">
                <a16:creationId xmlns:a16="http://schemas.microsoft.com/office/drawing/2014/main" id="{DCCDDBF5-6748-95B5-8841-A2289F6BFA2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7CAB96E-9AD4-1741-8B12-A635EB801877}" type="datetimeFigureOut">
              <a:rPr lang="en-JP" smtClean="0"/>
              <a:t>05/02/2025</a:t>
            </a:fld>
            <a:endParaRPr lang="en-JP"/>
          </a:p>
        </p:txBody>
      </p:sp>
      <p:sp>
        <p:nvSpPr>
          <p:cNvPr id="4" name="Footer Placeholder 3">
            <a:extLst>
              <a:ext uri="{FF2B5EF4-FFF2-40B4-BE49-F238E27FC236}">
                <a16:creationId xmlns:a16="http://schemas.microsoft.com/office/drawing/2014/main" id="{850ACCBE-D947-B440-C644-A9EDDC4FB4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5" name="Slide Number Placeholder 4">
            <a:extLst>
              <a:ext uri="{FF2B5EF4-FFF2-40B4-BE49-F238E27FC236}">
                <a16:creationId xmlns:a16="http://schemas.microsoft.com/office/drawing/2014/main" id="{5757CDBB-06AE-5B5E-9FE9-475F4F7637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17A0EE-EF1E-6543-A60A-D9DE07723B2D}" type="slidenum">
              <a:rPr lang="en-JP" smtClean="0"/>
              <a:t>‹#›</a:t>
            </a:fld>
            <a:endParaRPr lang="en-JP"/>
          </a:p>
        </p:txBody>
      </p:sp>
    </p:spTree>
    <p:extLst>
      <p:ext uri="{BB962C8B-B14F-4D97-AF65-F5344CB8AC3E}">
        <p14:creationId xmlns:p14="http://schemas.microsoft.com/office/powerpoint/2010/main" val="146656458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47C683-2F4D-6C4A-9AFB-32656FF49D0D}" type="datetimeFigureOut">
              <a:rPr lang="en-JP" smtClean="0"/>
              <a:t>05/02/2025</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0D8EB6-7427-294B-8807-A075DD0BA3E7}" type="slidenum">
              <a:rPr lang="en-JP" smtClean="0"/>
              <a:t>‹#›</a:t>
            </a:fld>
            <a:endParaRPr lang="en-JP"/>
          </a:p>
        </p:txBody>
      </p:sp>
    </p:spTree>
    <p:extLst>
      <p:ext uri="{BB962C8B-B14F-4D97-AF65-F5344CB8AC3E}">
        <p14:creationId xmlns:p14="http://schemas.microsoft.com/office/powerpoint/2010/main" val="359392483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1B6DC4-1E3D-B3E7-614B-2E54CAD7BEA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C43948-9A48-A2B7-AC77-185C71676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5D6FC93-C19D-00E9-DBD4-C01CB8C734D1}"/>
              </a:ext>
            </a:extLst>
          </p:cNvPr>
          <p:cNvSpPr>
            <a:spLocks noGrp="1"/>
          </p:cNvSpPr>
          <p:nvPr>
            <p:ph type="dt" sz="half" idx="10"/>
          </p:nvPr>
        </p:nvSpPr>
        <p:spPr/>
        <p:txBody>
          <a:bodyPr/>
          <a:lstStyle/>
          <a:p>
            <a:fld id="{8BF97897-AF8D-1A42-A285-EAC1878519CE}" type="datetime1">
              <a:rPr kumimoji="1" lang="en-US" altLang="ja-JP" smtClean="0"/>
              <a:t>5/2/2025</a:t>
            </a:fld>
            <a:endParaRPr kumimoji="1" lang="ja-JP" altLang="en-US"/>
          </a:p>
        </p:txBody>
      </p:sp>
      <p:sp>
        <p:nvSpPr>
          <p:cNvPr id="5" name="フッター プレースホルダー 4">
            <a:extLst>
              <a:ext uri="{FF2B5EF4-FFF2-40B4-BE49-F238E27FC236}">
                <a16:creationId xmlns:a16="http://schemas.microsoft.com/office/drawing/2014/main" id="{A0387F3E-D2C3-18A8-ED9A-3BEF9944AA1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289980B-B98C-6C17-E2DA-449E2B27EF05}"/>
              </a:ext>
            </a:extLst>
          </p:cNvPr>
          <p:cNvSpPr>
            <a:spLocks noGrp="1"/>
          </p:cNvSpPr>
          <p:nvPr>
            <p:ph type="sldNum" sz="quarter" idx="12"/>
          </p:nvPr>
        </p:nvSpPr>
        <p:spPr/>
        <p:txBody>
          <a:body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340140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D45A9F-4F78-9B43-4B44-0B72238DDFD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9ED95EC-875A-23EE-09E3-BB83E102F6E2}"/>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D2A7922-1470-D734-400C-119889E87BD1}"/>
              </a:ext>
            </a:extLst>
          </p:cNvPr>
          <p:cNvSpPr>
            <a:spLocks noGrp="1"/>
          </p:cNvSpPr>
          <p:nvPr>
            <p:ph type="dt" sz="half" idx="10"/>
          </p:nvPr>
        </p:nvSpPr>
        <p:spPr/>
        <p:txBody>
          <a:bodyPr/>
          <a:lstStyle/>
          <a:p>
            <a:fld id="{E4199CD3-3691-2C46-A016-D32B741FCC44}" type="datetime1">
              <a:rPr kumimoji="1" lang="en-US" altLang="ja-JP" smtClean="0"/>
              <a:t>5/2/2025</a:t>
            </a:fld>
            <a:endParaRPr kumimoji="1" lang="ja-JP" altLang="en-US"/>
          </a:p>
        </p:txBody>
      </p:sp>
      <p:sp>
        <p:nvSpPr>
          <p:cNvPr id="5" name="フッター プレースホルダー 4">
            <a:extLst>
              <a:ext uri="{FF2B5EF4-FFF2-40B4-BE49-F238E27FC236}">
                <a16:creationId xmlns:a16="http://schemas.microsoft.com/office/drawing/2014/main" id="{AF9563EB-7E97-3753-A1CA-CDE7E81ED69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F573A7A-D83E-DD80-5484-E799686D5DD5}"/>
              </a:ext>
            </a:extLst>
          </p:cNvPr>
          <p:cNvSpPr>
            <a:spLocks noGrp="1"/>
          </p:cNvSpPr>
          <p:nvPr>
            <p:ph type="sldNum" sz="quarter" idx="12"/>
          </p:nvPr>
        </p:nvSpPr>
        <p:spPr/>
        <p:txBody>
          <a:body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81093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92B54A1-F5EF-9358-4F7E-F51E0A97DBB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17C8DF8-ECB0-B4B9-72ED-35D66A800DF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D96ECB8-316C-4E8F-DA84-774395ED46C0}"/>
              </a:ext>
            </a:extLst>
          </p:cNvPr>
          <p:cNvSpPr>
            <a:spLocks noGrp="1"/>
          </p:cNvSpPr>
          <p:nvPr>
            <p:ph type="dt" sz="half" idx="10"/>
          </p:nvPr>
        </p:nvSpPr>
        <p:spPr/>
        <p:txBody>
          <a:bodyPr/>
          <a:lstStyle/>
          <a:p>
            <a:fld id="{6230CA91-B4DF-8E4F-8CE7-29BE1982847D}" type="datetime1">
              <a:rPr kumimoji="1" lang="en-US" altLang="ja-JP" smtClean="0"/>
              <a:t>5/2/2025</a:t>
            </a:fld>
            <a:endParaRPr kumimoji="1" lang="ja-JP" altLang="en-US"/>
          </a:p>
        </p:txBody>
      </p:sp>
      <p:sp>
        <p:nvSpPr>
          <p:cNvPr id="5" name="フッター プレースホルダー 4">
            <a:extLst>
              <a:ext uri="{FF2B5EF4-FFF2-40B4-BE49-F238E27FC236}">
                <a16:creationId xmlns:a16="http://schemas.microsoft.com/office/drawing/2014/main" id="{58F1ACB3-058F-624A-6DCE-9BB63527B1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A30518D-D2BF-19EB-F5FF-841A21490A12}"/>
              </a:ext>
            </a:extLst>
          </p:cNvPr>
          <p:cNvSpPr>
            <a:spLocks noGrp="1"/>
          </p:cNvSpPr>
          <p:nvPr>
            <p:ph type="sldNum" sz="quarter" idx="12"/>
          </p:nvPr>
        </p:nvSpPr>
        <p:spPr/>
        <p:txBody>
          <a:body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1049488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E339AF-6A8A-8FD4-3BBB-23B7E9E15F7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B5DAF33-BCD6-17D2-DDD9-BF84913814C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CCC503C-5AFC-9B04-1E14-8295BE3EA72D}"/>
              </a:ext>
            </a:extLst>
          </p:cNvPr>
          <p:cNvSpPr>
            <a:spLocks noGrp="1"/>
          </p:cNvSpPr>
          <p:nvPr>
            <p:ph type="dt" sz="half" idx="10"/>
          </p:nvPr>
        </p:nvSpPr>
        <p:spPr/>
        <p:txBody>
          <a:bodyPr/>
          <a:lstStyle/>
          <a:p>
            <a:fld id="{6F926A0E-D360-2C4D-9063-02F8EAAF7BCE}" type="datetime1">
              <a:rPr kumimoji="1" lang="en-US" altLang="ja-JP" smtClean="0"/>
              <a:t>5/2/2025</a:t>
            </a:fld>
            <a:endParaRPr kumimoji="1" lang="ja-JP" altLang="en-US"/>
          </a:p>
        </p:txBody>
      </p:sp>
      <p:sp>
        <p:nvSpPr>
          <p:cNvPr id="5" name="フッター プレースホルダー 4">
            <a:extLst>
              <a:ext uri="{FF2B5EF4-FFF2-40B4-BE49-F238E27FC236}">
                <a16:creationId xmlns:a16="http://schemas.microsoft.com/office/drawing/2014/main" id="{78CDF068-639F-D5D1-C586-160228DF1EB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A835A7-516C-331D-5368-4ED3F99B04E4}"/>
              </a:ext>
            </a:extLst>
          </p:cNvPr>
          <p:cNvSpPr>
            <a:spLocks noGrp="1"/>
          </p:cNvSpPr>
          <p:nvPr>
            <p:ph type="sldNum" sz="quarter" idx="12"/>
          </p:nvPr>
        </p:nvSpPr>
        <p:spPr/>
        <p:txBody>
          <a:body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3659745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D94F2E-EDB2-09C7-243C-138CC653FB9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EDEC4F4-AFC6-6C38-1FE0-A6EDCEB272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9ADE8BD-70E5-659E-7C57-5454CBBB96DD}"/>
              </a:ext>
            </a:extLst>
          </p:cNvPr>
          <p:cNvSpPr>
            <a:spLocks noGrp="1"/>
          </p:cNvSpPr>
          <p:nvPr>
            <p:ph type="dt" sz="half" idx="10"/>
          </p:nvPr>
        </p:nvSpPr>
        <p:spPr/>
        <p:txBody>
          <a:bodyPr/>
          <a:lstStyle/>
          <a:p>
            <a:fld id="{35A9DC3B-60CE-B24D-A01B-637E58B3653D}" type="datetime1">
              <a:rPr kumimoji="1" lang="en-US" altLang="ja-JP" smtClean="0"/>
              <a:t>5/2/2025</a:t>
            </a:fld>
            <a:endParaRPr kumimoji="1" lang="ja-JP" altLang="en-US"/>
          </a:p>
        </p:txBody>
      </p:sp>
      <p:sp>
        <p:nvSpPr>
          <p:cNvPr id="5" name="フッター プレースホルダー 4">
            <a:extLst>
              <a:ext uri="{FF2B5EF4-FFF2-40B4-BE49-F238E27FC236}">
                <a16:creationId xmlns:a16="http://schemas.microsoft.com/office/drawing/2014/main" id="{E95C45B4-7C27-D07A-AAA3-A5AA2253D72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F917228-E120-EA34-E95C-61A1F5457407}"/>
              </a:ext>
            </a:extLst>
          </p:cNvPr>
          <p:cNvSpPr>
            <a:spLocks noGrp="1"/>
          </p:cNvSpPr>
          <p:nvPr>
            <p:ph type="sldNum" sz="quarter" idx="12"/>
          </p:nvPr>
        </p:nvSpPr>
        <p:spPr/>
        <p:txBody>
          <a:body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2627771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FD3672-9AA9-22FA-DA85-24D3434439E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2C48B7-82EF-8444-7D01-2CCD66576755}"/>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11020E9-531A-96A4-8CA1-3170B6496F5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E19207A-669D-D289-D8F7-7866C7DF6012}"/>
              </a:ext>
            </a:extLst>
          </p:cNvPr>
          <p:cNvSpPr>
            <a:spLocks noGrp="1"/>
          </p:cNvSpPr>
          <p:nvPr>
            <p:ph type="dt" sz="half" idx="10"/>
          </p:nvPr>
        </p:nvSpPr>
        <p:spPr/>
        <p:txBody>
          <a:bodyPr/>
          <a:lstStyle/>
          <a:p>
            <a:fld id="{D30F274A-1CFA-3C42-B531-1761DA8FDFD4}" type="datetime1">
              <a:rPr kumimoji="1" lang="en-US" altLang="ja-JP" smtClean="0"/>
              <a:t>5/2/2025</a:t>
            </a:fld>
            <a:endParaRPr kumimoji="1" lang="ja-JP" altLang="en-US"/>
          </a:p>
        </p:txBody>
      </p:sp>
      <p:sp>
        <p:nvSpPr>
          <p:cNvPr id="6" name="フッター プレースホルダー 5">
            <a:extLst>
              <a:ext uri="{FF2B5EF4-FFF2-40B4-BE49-F238E27FC236}">
                <a16:creationId xmlns:a16="http://schemas.microsoft.com/office/drawing/2014/main" id="{CC89EA7B-1981-DCE4-3E7B-075FD9419DE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EBF7FD0-6DA5-252E-5555-C5B50A601B8D}"/>
              </a:ext>
            </a:extLst>
          </p:cNvPr>
          <p:cNvSpPr>
            <a:spLocks noGrp="1"/>
          </p:cNvSpPr>
          <p:nvPr>
            <p:ph type="sldNum" sz="quarter" idx="12"/>
          </p:nvPr>
        </p:nvSpPr>
        <p:spPr/>
        <p:txBody>
          <a:body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2737107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5D52E0-0AF7-847A-7A38-22B399BD1CA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AD1A01-0E7D-BDDC-F0C6-E55018E685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3A9253D-67B0-B574-5207-4A5D4F3C9D4C}"/>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4138CEB-6D10-B86F-A024-5E416BED7E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E7A39D0-F8C2-FA9E-80FF-20458BEABFD9}"/>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5889E4E-CF37-0EC7-F35D-869B00B01489}"/>
              </a:ext>
            </a:extLst>
          </p:cNvPr>
          <p:cNvSpPr>
            <a:spLocks noGrp="1"/>
          </p:cNvSpPr>
          <p:nvPr>
            <p:ph type="dt" sz="half" idx="10"/>
          </p:nvPr>
        </p:nvSpPr>
        <p:spPr/>
        <p:txBody>
          <a:bodyPr/>
          <a:lstStyle/>
          <a:p>
            <a:fld id="{33AD05A6-7124-C047-88B1-F0ACCE88F4AB}" type="datetime1">
              <a:rPr kumimoji="1" lang="en-US" altLang="ja-JP" smtClean="0"/>
              <a:t>5/2/2025</a:t>
            </a:fld>
            <a:endParaRPr kumimoji="1" lang="ja-JP" altLang="en-US"/>
          </a:p>
        </p:txBody>
      </p:sp>
      <p:sp>
        <p:nvSpPr>
          <p:cNvPr id="8" name="フッター プレースホルダー 7">
            <a:extLst>
              <a:ext uri="{FF2B5EF4-FFF2-40B4-BE49-F238E27FC236}">
                <a16:creationId xmlns:a16="http://schemas.microsoft.com/office/drawing/2014/main" id="{82017843-1FE1-B2A2-7764-D7E45A3A4C3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6A9E73E9-DA6B-0A0D-B430-88FF94D990BB}"/>
              </a:ext>
            </a:extLst>
          </p:cNvPr>
          <p:cNvSpPr>
            <a:spLocks noGrp="1"/>
          </p:cNvSpPr>
          <p:nvPr>
            <p:ph type="sldNum" sz="quarter" idx="12"/>
          </p:nvPr>
        </p:nvSpPr>
        <p:spPr/>
        <p:txBody>
          <a:body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225461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F4C7DE-8318-FEE2-B9D9-5BBB8268B6F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DB0506F7-8AED-3D0C-196C-556F9A0D8C73}"/>
              </a:ext>
            </a:extLst>
          </p:cNvPr>
          <p:cNvSpPr>
            <a:spLocks noGrp="1"/>
          </p:cNvSpPr>
          <p:nvPr>
            <p:ph type="dt" sz="half" idx="10"/>
          </p:nvPr>
        </p:nvSpPr>
        <p:spPr/>
        <p:txBody>
          <a:bodyPr/>
          <a:lstStyle/>
          <a:p>
            <a:fld id="{1F7F8DA4-B604-B742-8925-D0242EBA8EA6}" type="datetime1">
              <a:rPr kumimoji="1" lang="en-US" altLang="ja-JP" smtClean="0"/>
              <a:t>5/2/2025</a:t>
            </a:fld>
            <a:endParaRPr kumimoji="1" lang="ja-JP" altLang="en-US"/>
          </a:p>
        </p:txBody>
      </p:sp>
      <p:sp>
        <p:nvSpPr>
          <p:cNvPr id="4" name="フッター プレースホルダー 3">
            <a:extLst>
              <a:ext uri="{FF2B5EF4-FFF2-40B4-BE49-F238E27FC236}">
                <a16:creationId xmlns:a16="http://schemas.microsoft.com/office/drawing/2014/main" id="{5063A6A4-DDDA-C61E-FA45-599E1DCB4DE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10AB10B-DDA1-212C-4DFA-190ACED21801}"/>
              </a:ext>
            </a:extLst>
          </p:cNvPr>
          <p:cNvSpPr>
            <a:spLocks noGrp="1"/>
          </p:cNvSpPr>
          <p:nvPr>
            <p:ph type="sldNum" sz="quarter" idx="12"/>
          </p:nvPr>
        </p:nvSpPr>
        <p:spPr/>
        <p:txBody>
          <a:body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3491749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69BBA29-D538-3F45-08AE-C2B8B359378A}"/>
              </a:ext>
            </a:extLst>
          </p:cNvPr>
          <p:cNvSpPr>
            <a:spLocks noGrp="1"/>
          </p:cNvSpPr>
          <p:nvPr>
            <p:ph type="dt" sz="half" idx="10"/>
          </p:nvPr>
        </p:nvSpPr>
        <p:spPr/>
        <p:txBody>
          <a:bodyPr/>
          <a:lstStyle/>
          <a:p>
            <a:fld id="{24CCDCC9-8D0D-D546-A96B-5ACA92430070}" type="datetime1">
              <a:rPr kumimoji="1" lang="en-US" altLang="ja-JP" smtClean="0"/>
              <a:t>5/2/2025</a:t>
            </a:fld>
            <a:endParaRPr kumimoji="1" lang="ja-JP" altLang="en-US"/>
          </a:p>
        </p:txBody>
      </p:sp>
      <p:sp>
        <p:nvSpPr>
          <p:cNvPr id="3" name="フッター プレースホルダー 2">
            <a:extLst>
              <a:ext uri="{FF2B5EF4-FFF2-40B4-BE49-F238E27FC236}">
                <a16:creationId xmlns:a16="http://schemas.microsoft.com/office/drawing/2014/main" id="{579B9521-D9B4-9333-CDAC-DDBDE284BBE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8E9EE4B-A6A4-91AB-FBF6-8F43C11338B6}"/>
              </a:ext>
            </a:extLst>
          </p:cNvPr>
          <p:cNvSpPr>
            <a:spLocks noGrp="1"/>
          </p:cNvSpPr>
          <p:nvPr>
            <p:ph type="sldNum" sz="quarter" idx="12"/>
          </p:nvPr>
        </p:nvSpPr>
        <p:spPr/>
        <p:txBody>
          <a:body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3215998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8EC9E63-DEE0-A958-7522-FC0CA07AA4A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D45EB8-08E8-4372-58CE-ADC1B04F0E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C732043-FB2F-A4F7-4020-40B9964C90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6C3B10C-1772-AAA6-F5B4-A7229C74EB5A}"/>
              </a:ext>
            </a:extLst>
          </p:cNvPr>
          <p:cNvSpPr>
            <a:spLocks noGrp="1"/>
          </p:cNvSpPr>
          <p:nvPr>
            <p:ph type="dt" sz="half" idx="10"/>
          </p:nvPr>
        </p:nvSpPr>
        <p:spPr/>
        <p:txBody>
          <a:bodyPr/>
          <a:lstStyle/>
          <a:p>
            <a:fld id="{0A5F9AF3-14FA-884A-821D-B18C90571929}" type="datetime1">
              <a:rPr kumimoji="1" lang="en-US" altLang="ja-JP" smtClean="0"/>
              <a:t>5/2/2025</a:t>
            </a:fld>
            <a:endParaRPr kumimoji="1" lang="ja-JP" altLang="en-US"/>
          </a:p>
        </p:txBody>
      </p:sp>
      <p:sp>
        <p:nvSpPr>
          <p:cNvPr id="6" name="フッター プレースホルダー 5">
            <a:extLst>
              <a:ext uri="{FF2B5EF4-FFF2-40B4-BE49-F238E27FC236}">
                <a16:creationId xmlns:a16="http://schemas.microsoft.com/office/drawing/2014/main" id="{DD29F427-A72D-6503-355F-1F3A97DFE36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1DB9EFD-0DEA-66F9-51C7-290B79F9B6D9}"/>
              </a:ext>
            </a:extLst>
          </p:cNvPr>
          <p:cNvSpPr>
            <a:spLocks noGrp="1"/>
          </p:cNvSpPr>
          <p:nvPr>
            <p:ph type="sldNum" sz="quarter" idx="12"/>
          </p:nvPr>
        </p:nvSpPr>
        <p:spPr/>
        <p:txBody>
          <a:body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1589902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49B5F05-C315-49EE-FA60-A61824B9432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78B3163-BAC5-1976-657F-D95CD13A2A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A581663-3A9F-B7A8-932E-0C3422BB19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A1285AD-AEF8-63B9-9DC4-3817AA3CE69C}"/>
              </a:ext>
            </a:extLst>
          </p:cNvPr>
          <p:cNvSpPr>
            <a:spLocks noGrp="1"/>
          </p:cNvSpPr>
          <p:nvPr>
            <p:ph type="dt" sz="half" idx="10"/>
          </p:nvPr>
        </p:nvSpPr>
        <p:spPr/>
        <p:txBody>
          <a:bodyPr/>
          <a:lstStyle/>
          <a:p>
            <a:fld id="{AEF8991C-A0A0-6E4C-B3D8-29CB49FAC5A0}" type="datetime1">
              <a:rPr kumimoji="1" lang="en-US" altLang="ja-JP" smtClean="0"/>
              <a:t>5/2/2025</a:t>
            </a:fld>
            <a:endParaRPr kumimoji="1" lang="ja-JP" altLang="en-US"/>
          </a:p>
        </p:txBody>
      </p:sp>
      <p:sp>
        <p:nvSpPr>
          <p:cNvPr id="6" name="フッター プレースホルダー 5">
            <a:extLst>
              <a:ext uri="{FF2B5EF4-FFF2-40B4-BE49-F238E27FC236}">
                <a16:creationId xmlns:a16="http://schemas.microsoft.com/office/drawing/2014/main" id="{D080728C-65AA-1D22-80FB-6ACF7C8F87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D3F1B7D-1CA1-1FA4-707B-36B9A9DEF954}"/>
              </a:ext>
            </a:extLst>
          </p:cNvPr>
          <p:cNvSpPr>
            <a:spLocks noGrp="1"/>
          </p:cNvSpPr>
          <p:nvPr>
            <p:ph type="sldNum" sz="quarter" idx="12"/>
          </p:nvPr>
        </p:nvSpPr>
        <p:spPr/>
        <p:txBody>
          <a:body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417284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3586853-09DD-FA52-98E3-367DFA532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1CDAA97-6301-F13B-B7D8-899BEE5C3B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5EE5E79-6240-9D91-661D-6ED6852283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4A88BC-949F-7542-8745-137407A6E193}" type="datetime1">
              <a:rPr kumimoji="1" lang="en-US" altLang="ja-JP" smtClean="0"/>
              <a:t>5/2/2025</a:t>
            </a:fld>
            <a:endParaRPr kumimoji="1" lang="ja-JP" altLang="en-US"/>
          </a:p>
        </p:txBody>
      </p:sp>
      <p:sp>
        <p:nvSpPr>
          <p:cNvPr id="5" name="フッター プレースホルダー 4">
            <a:extLst>
              <a:ext uri="{FF2B5EF4-FFF2-40B4-BE49-F238E27FC236}">
                <a16:creationId xmlns:a16="http://schemas.microsoft.com/office/drawing/2014/main" id="{E0D6C80C-CB97-1074-0A5C-886BD9CE90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34547871-9F7E-27E7-AABB-4B939BC0CD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A848E6-ABCB-4A8C-8AD4-CC95D19A46FE}" type="slidenum">
              <a:rPr kumimoji="1" lang="ja-JP" altLang="en-US" smtClean="0"/>
              <a:t>‹#›</a:t>
            </a:fld>
            <a:endParaRPr kumimoji="1" lang="ja-JP" altLang="en-US"/>
          </a:p>
        </p:txBody>
      </p:sp>
    </p:spTree>
    <p:extLst>
      <p:ext uri="{BB962C8B-B14F-4D97-AF65-F5344CB8AC3E}">
        <p14:creationId xmlns:p14="http://schemas.microsoft.com/office/powerpoint/2010/main" val="3605284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B7A5BA-B290-E3CB-48D3-8FAFCCA2660C}"/>
              </a:ext>
            </a:extLst>
          </p:cNvPr>
          <p:cNvSpPr>
            <a:spLocks noGrp="1"/>
          </p:cNvSpPr>
          <p:nvPr>
            <p:ph type="ctrTitle"/>
          </p:nvPr>
        </p:nvSpPr>
        <p:spPr>
          <a:xfrm>
            <a:off x="1524000" y="2419318"/>
            <a:ext cx="9144000" cy="1583767"/>
          </a:xfrm>
        </p:spPr>
        <p:txBody>
          <a:bodyPr>
            <a:normAutofit fontScale="90000"/>
          </a:bodyPr>
          <a:lstStyle/>
          <a:p>
            <a:r>
              <a:rPr dirty="0"/>
              <a:t>Targeted Lung Cancer Screening in the Age of</a:t>
            </a:r>
          </a:p>
          <a:p>
            <a:r>
              <a:rPr dirty="0"/>
              <a:t>Immunotherapies &amp; Targeted Therapies</a:t>
            </a:r>
          </a:p>
        </p:txBody>
      </p:sp>
      <p:sp>
        <p:nvSpPr>
          <p:cNvPr id="3" name="字幕 2">
            <a:extLst>
              <a:ext uri="{FF2B5EF4-FFF2-40B4-BE49-F238E27FC236}">
                <a16:creationId xmlns:a16="http://schemas.microsoft.com/office/drawing/2014/main" id="{24087D2F-2A22-8D25-48EF-B88D9A0CCC80}"/>
              </a:ext>
            </a:extLst>
          </p:cNvPr>
          <p:cNvSpPr>
            <a:spLocks noGrp="1"/>
          </p:cNvSpPr>
          <p:nvPr>
            <p:ph type="subTitle" idx="1"/>
          </p:nvPr>
        </p:nvSpPr>
        <p:spPr>
          <a:xfrm>
            <a:off x="1524000" y="4151871"/>
            <a:ext cx="9144000" cy="1470453"/>
          </a:xfrm>
        </p:spPr>
        <p:txBody>
          <a:bodyPr>
            <a:normAutofit/>
          </a:bodyPr>
          <a:lstStyle/>
          <a:p>
            <a:r>
              <a:rPr dirty="0"/>
              <a:t>An Economic Evaluation for Australia</a:t>
            </a:r>
          </a:p>
          <a:p>
            <a:r>
              <a:rPr dirty="0" err="1"/>
              <a:t>Roseleur</a:t>
            </a:r>
            <a:r>
              <a:rPr dirty="0"/>
              <a:t> J, </a:t>
            </a:r>
            <a:r>
              <a:rPr dirty="0" err="1"/>
              <a:t>Karnon</a:t>
            </a:r>
            <a:r>
              <a:rPr dirty="0"/>
              <a:t> J, de Koning H, et al., The Lancet Regional Health – Western Pacific (2024)</a:t>
            </a:r>
          </a:p>
        </p:txBody>
      </p:sp>
    </p:spTree>
    <p:extLst>
      <p:ext uri="{BB962C8B-B14F-4D97-AF65-F5344CB8AC3E}">
        <p14:creationId xmlns:p14="http://schemas.microsoft.com/office/powerpoint/2010/main" val="2383426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10C20-3F7F-91A4-2D77-DF829058EF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135F44-54B0-3635-FA05-DDEF7C0ED706}"/>
              </a:ext>
            </a:extLst>
          </p:cNvPr>
          <p:cNvSpPr>
            <a:spLocks noGrp="1"/>
          </p:cNvSpPr>
          <p:nvPr>
            <p:ph type="title"/>
          </p:nvPr>
        </p:nvSpPr>
        <p:spPr/>
        <p:txBody>
          <a:bodyPr/>
          <a:lstStyle/>
          <a:p>
            <a:r>
              <a:rPr lang="ja-JP" altLang="en-US" dirty="0"/>
              <a:t>がん検診無料クーポン制度の概要</a:t>
            </a:r>
            <a:endParaRPr dirty="0"/>
          </a:p>
        </p:txBody>
      </p:sp>
      <p:sp>
        <p:nvSpPr>
          <p:cNvPr id="3" name="Content Placeholder 2">
            <a:extLst>
              <a:ext uri="{FF2B5EF4-FFF2-40B4-BE49-F238E27FC236}">
                <a16:creationId xmlns:a16="http://schemas.microsoft.com/office/drawing/2014/main" id="{A7A914BA-777D-09B1-ADA5-BF9A603C24AB}"/>
              </a:ext>
            </a:extLst>
          </p:cNvPr>
          <p:cNvSpPr>
            <a:spLocks noGrp="1"/>
          </p:cNvSpPr>
          <p:nvPr>
            <p:ph idx="1"/>
          </p:nvPr>
        </p:nvSpPr>
        <p:spPr/>
        <p:txBody>
          <a:bodyPr>
            <a:normAutofit/>
          </a:bodyPr>
          <a:lstStyle/>
          <a:p>
            <a:pPr marL="0" indent="0">
              <a:buNone/>
              <a:defRPr sz="1800"/>
            </a:pPr>
            <a:r>
              <a:rPr lang="ja-JP" altLang="en-US" sz="2400" dirty="0"/>
              <a:t>・がん検診を推進するために、</a:t>
            </a:r>
            <a:r>
              <a:rPr lang="en-US" altLang="ja-JP" sz="2400" dirty="0"/>
              <a:t> 2009</a:t>
            </a:r>
            <a:r>
              <a:rPr lang="ja-JP" altLang="en-US" sz="2400" dirty="0"/>
              <a:t>年</a:t>
            </a:r>
            <a:r>
              <a:rPr lang="en-US" altLang="ja-JP" sz="2400" dirty="0"/>
              <a:t>9</a:t>
            </a:r>
            <a:r>
              <a:rPr lang="ja-JP" altLang="en-US" sz="2400" dirty="0"/>
              <a:t>月に厚生労働省が無料クーポンを配布した。</a:t>
            </a:r>
            <a:endParaRPr lang="en-US" altLang="ja-JP" sz="2400" dirty="0"/>
          </a:p>
          <a:p>
            <a:pPr marL="0" indent="0">
              <a:buNone/>
              <a:defRPr sz="1800"/>
            </a:pPr>
            <a:endParaRPr lang="en-US" altLang="ja-JP" sz="2400" dirty="0"/>
          </a:p>
          <a:p>
            <a:pPr marL="0" indent="0">
              <a:buNone/>
              <a:defRPr sz="1800"/>
            </a:pPr>
            <a:r>
              <a:rPr lang="en-US" altLang="ja-JP" sz="2400" dirty="0"/>
              <a:t>【</a:t>
            </a:r>
            <a:r>
              <a:rPr lang="ja-JP" altLang="en-US" sz="2400" dirty="0"/>
              <a:t>対象者</a:t>
            </a:r>
            <a:r>
              <a:rPr lang="en-US" altLang="ja-JP" sz="2400" dirty="0"/>
              <a:t>】</a:t>
            </a:r>
          </a:p>
          <a:p>
            <a:pPr marL="0" indent="0">
              <a:buNone/>
              <a:defRPr sz="1800"/>
            </a:pPr>
            <a:r>
              <a:rPr lang="ja-JP" altLang="en-US" sz="2400" dirty="0"/>
              <a:t>・乳がん検診：</a:t>
            </a:r>
            <a:r>
              <a:rPr lang="en-US" altLang="ja-JP" sz="2400" dirty="0"/>
              <a:t>40, 45, 50, 55, 60</a:t>
            </a:r>
            <a:r>
              <a:rPr lang="ja-JP" altLang="en-US" sz="2400" dirty="0"/>
              <a:t>歳女性</a:t>
            </a:r>
            <a:endParaRPr lang="en-US" altLang="ja-JP" sz="2400" dirty="0"/>
          </a:p>
          <a:p>
            <a:pPr marL="0" indent="0">
              <a:buNone/>
              <a:defRPr sz="1800"/>
            </a:pPr>
            <a:r>
              <a:rPr lang="ja-JP" altLang="en-US" sz="2400" dirty="0"/>
              <a:t>・子宮頸がん検診：</a:t>
            </a:r>
            <a:r>
              <a:rPr lang="en-US" altLang="ja-JP" sz="2400" dirty="0"/>
              <a:t>20,</a:t>
            </a:r>
            <a:r>
              <a:rPr lang="ja-JP" altLang="en-US" sz="2400" dirty="0"/>
              <a:t> </a:t>
            </a:r>
            <a:r>
              <a:rPr lang="en-US" altLang="ja-JP" sz="2400" dirty="0"/>
              <a:t>25,</a:t>
            </a:r>
            <a:r>
              <a:rPr lang="ja-JP" altLang="en-US" sz="2400" dirty="0"/>
              <a:t> </a:t>
            </a:r>
            <a:r>
              <a:rPr lang="en-US" altLang="ja-JP" sz="2400" dirty="0"/>
              <a:t>30,</a:t>
            </a:r>
            <a:r>
              <a:rPr lang="ja-JP" altLang="en-US" sz="2400" dirty="0"/>
              <a:t> </a:t>
            </a:r>
            <a:r>
              <a:rPr lang="en-US" altLang="ja-JP" sz="2400" dirty="0"/>
              <a:t>35, 40</a:t>
            </a:r>
            <a:r>
              <a:rPr lang="ja-JP" altLang="en-US" sz="2400" dirty="0"/>
              <a:t>歳女性</a:t>
            </a:r>
            <a:endParaRPr lang="en-US" altLang="ja-JP" sz="2400" dirty="0"/>
          </a:p>
          <a:p>
            <a:pPr marL="0" indent="0">
              <a:buNone/>
              <a:defRPr sz="1800"/>
            </a:pPr>
            <a:r>
              <a:rPr lang="ja-JP" altLang="en-US" sz="2400" dirty="0"/>
              <a:t>・大腸がん検診（</a:t>
            </a:r>
            <a:r>
              <a:rPr lang="en-US" altLang="ja-JP" sz="2400" dirty="0"/>
              <a:t>2011</a:t>
            </a:r>
            <a:r>
              <a:rPr lang="ja-JP" altLang="en-US" sz="2400" dirty="0"/>
              <a:t>年から）：</a:t>
            </a:r>
            <a:r>
              <a:rPr lang="en-US" altLang="ja-JP" sz="2400" dirty="0"/>
              <a:t>40, 45, 50, 55, 60</a:t>
            </a:r>
            <a:r>
              <a:rPr lang="ja-JP" altLang="en-US" sz="2400" dirty="0"/>
              <a:t>歳</a:t>
            </a:r>
            <a:r>
              <a:rPr lang="ja-JP" altLang="en-US" sz="2400" u="sng" dirty="0"/>
              <a:t>男性女性</a:t>
            </a:r>
            <a:endParaRPr lang="en-US" sz="2400" u="sng" dirty="0"/>
          </a:p>
        </p:txBody>
      </p:sp>
    </p:spTree>
    <p:extLst>
      <p:ext uri="{BB962C8B-B14F-4D97-AF65-F5344CB8AC3E}">
        <p14:creationId xmlns:p14="http://schemas.microsoft.com/office/powerpoint/2010/main" val="2508934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B6474-A6F1-0990-34EF-D12B268715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B0DA85-8A4E-2FA8-1DA3-8890657BEA78}"/>
              </a:ext>
            </a:extLst>
          </p:cNvPr>
          <p:cNvSpPr>
            <a:spLocks noGrp="1"/>
          </p:cNvSpPr>
          <p:nvPr>
            <p:ph type="title"/>
          </p:nvPr>
        </p:nvSpPr>
        <p:spPr/>
        <p:txBody>
          <a:bodyPr/>
          <a:lstStyle/>
          <a:p>
            <a:r>
              <a:rPr lang="ja-JP" altLang="en-US" sz="3600" dirty="0"/>
              <a:t>方法論</a:t>
            </a:r>
            <a:r>
              <a:rPr sz="3600" dirty="0"/>
              <a:t> – </a:t>
            </a:r>
            <a:r>
              <a:rPr lang="en-US" sz="3600" dirty="0"/>
              <a:t>1.</a:t>
            </a:r>
            <a:r>
              <a:rPr lang="ja-JP" altLang="en-US" sz="3600" dirty="0"/>
              <a:t> クーポン制度による受診率への影響</a:t>
            </a:r>
            <a:endParaRPr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ED9DD83-9F2E-9C25-ECC5-DCFAD9842E2C}"/>
                  </a:ext>
                </a:extLst>
              </p:cNvPr>
              <p:cNvSpPr>
                <a:spLocks noGrp="1"/>
              </p:cNvSpPr>
              <p:nvPr>
                <p:ph idx="1"/>
              </p:nvPr>
            </p:nvSpPr>
            <p:spPr/>
            <p:txBody>
              <a:bodyPr/>
              <a:lstStyle/>
              <a:p>
                <a:pPr marL="0" indent="0">
                  <a:buNone/>
                  <a:defRPr sz="1800"/>
                </a:pPr>
                <a:r>
                  <a:rPr lang="en-US" altLang="ja-JP" dirty="0"/>
                  <a:t>【</a:t>
                </a:r>
                <a:r>
                  <a:rPr lang="ja-JP" altLang="en-US" dirty="0"/>
                  <a:t>データ</a:t>
                </a:r>
                <a:r>
                  <a:rPr lang="en-US" altLang="ja-JP" dirty="0"/>
                  <a:t>】</a:t>
                </a:r>
                <a:r>
                  <a:rPr lang="zh-TW" altLang="en-US" dirty="0"/>
                  <a:t>国民生活基礎調査</a:t>
                </a:r>
                <a:r>
                  <a:rPr lang="en-US" altLang="zh-TW" dirty="0"/>
                  <a:t>(2007, 2010, 2013)</a:t>
                </a:r>
              </a:p>
              <a:p>
                <a:pPr marL="0" indent="0">
                  <a:buNone/>
                  <a:defRPr sz="1800"/>
                </a:pPr>
                <a:r>
                  <a:rPr lang="en-US" altLang="ja-JP" dirty="0"/>
                  <a:t>【</a:t>
                </a:r>
                <a:r>
                  <a:rPr lang="ja-JP" altLang="en-US" dirty="0"/>
                  <a:t>モデル</a:t>
                </a:r>
                <a:r>
                  <a:rPr lang="en-US" altLang="ja-JP" dirty="0"/>
                  <a:t>】</a:t>
                </a:r>
                <a14:m>
                  <m:oMath xmlns:m="http://schemas.openxmlformats.org/officeDocument/2006/math">
                    <m:r>
                      <m:rPr>
                        <m:nor/>
                      </m:rPr>
                      <a:rPr lang="ja-JP" altLang="en-US" dirty="0"/>
                      <m:t>潜在変数</m:t>
                    </m:r>
                    <m:r>
                      <m:rPr>
                        <m:nor/>
                      </m:rPr>
                      <a:rPr lang="en-US" altLang="ja-JP" dirty="0"/>
                      <m:t>(</m:t>
                    </m:r>
                    <m:r>
                      <m:rPr>
                        <m:nor/>
                      </m:rPr>
                      <a:rPr lang="en-US" altLang="ja-JP" dirty="0"/>
                      <m:t>latent</m:t>
                    </m:r>
                    <m:r>
                      <m:rPr>
                        <m:nor/>
                      </m:rPr>
                      <a:rPr lang="en-US" altLang="ja-JP" dirty="0"/>
                      <m:t> </m:t>
                    </m:r>
                    <m:r>
                      <m:rPr>
                        <m:nor/>
                      </m:rPr>
                      <a:rPr lang="en-US" altLang="ja-JP" dirty="0"/>
                      <m:t>variable</m:t>
                    </m:r>
                    <m:r>
                      <m:rPr>
                        <m:nor/>
                      </m:rPr>
                      <a:rPr lang="en-US" altLang="ja-JP" dirty="0"/>
                      <m:t>) </m:t>
                    </m:r>
                    <m:sSubSup>
                      <m:sSubSupPr>
                        <m:ctrlPr>
                          <a:rPr lang="ja-JP" altLang="ja-JP" i="1">
                            <a:latin typeface="Cambria Math" panose="02040503050406030204" pitchFamily="18" charset="0"/>
                          </a:rPr>
                        </m:ctrlPr>
                      </m:sSubSupPr>
                      <m:e>
                        <m:r>
                          <a:rPr lang="en-US" altLang="ja-JP" i="1">
                            <a:latin typeface="Cambria Math" panose="02040503050406030204" pitchFamily="18" charset="0"/>
                          </a:rPr>
                          <m:t>𝑦</m:t>
                        </m:r>
                      </m:e>
                      <m:sub>
                        <m:r>
                          <a:rPr lang="en-US" altLang="ja-JP" i="1">
                            <a:latin typeface="Cambria Math" panose="02040503050406030204" pitchFamily="18" charset="0"/>
                          </a:rPr>
                          <m:t>𝑖</m:t>
                        </m:r>
                      </m:sub>
                      <m:sup>
                        <m:r>
                          <a:rPr lang="en-US" altLang="ja-JP" i="1">
                            <a:latin typeface="Cambria Math" panose="02040503050406030204" pitchFamily="18" charset="0"/>
                          </a:rPr>
                          <m:t>∗</m:t>
                        </m:r>
                      </m:sup>
                    </m:sSubSup>
                    <m:r>
                      <m:rPr>
                        <m:nor/>
                      </m:rPr>
                      <a:rPr lang="ja-JP" altLang="en-US" dirty="0"/>
                      <m:t> がん検診を受ける傾向（</m:t>
                    </m:r>
                    <m:r>
                      <m:rPr>
                        <m:nor/>
                      </m:rPr>
                      <a:rPr lang="en-US" altLang="ja-JP" dirty="0"/>
                      <m:t>screening</m:t>
                    </m:r>
                    <m:r>
                      <m:rPr>
                        <m:nor/>
                      </m:rPr>
                      <a:rPr lang="en-US" altLang="ja-JP" dirty="0"/>
                      <m:t> </m:t>
                    </m:r>
                    <m:r>
                      <m:rPr>
                        <m:nor/>
                      </m:rPr>
                      <a:rPr lang="en-US" altLang="ja-JP" dirty="0"/>
                      <m:t>propensity</m:t>
                    </m:r>
                    <m:r>
                      <m:rPr>
                        <m:nor/>
                      </m:rPr>
                      <a:rPr lang="ja-JP" altLang="en-US" dirty="0"/>
                      <m:t>）</m:t>
                    </m:r>
                  </m:oMath>
                </a14:m>
                <a:endParaRPr lang="en-US" altLang="ja-JP" dirty="0"/>
              </a:p>
              <a:p>
                <a:pPr marL="0" indent="0">
                  <a:buNone/>
                  <a:defRPr sz="1800"/>
                </a:pPr>
                <a:endParaRPr lang="en-US" altLang="ja-JP" dirty="0"/>
              </a:p>
              <a:p>
                <a:pPr marL="0" indent="0">
                  <a:buNone/>
                </a:pPr>
                <a14:m>
                  <m:oMathPara xmlns:m="http://schemas.openxmlformats.org/officeDocument/2006/math">
                    <m:oMathParaPr>
                      <m:jc m:val="centerGroup"/>
                    </m:oMathParaPr>
                    <m:oMath xmlns:m="http://schemas.openxmlformats.org/officeDocument/2006/math">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1</m:t>
                          </m:r>
                        </m:e>
                      </m:d>
                      <m:r>
                        <a:rPr lang="en-US" altLang="ja-JP" b="0" i="1" smtClean="0">
                          <a:latin typeface="Cambria Math" panose="02040503050406030204" pitchFamily="18" charset="0"/>
                        </a:rPr>
                        <m:t> </m:t>
                      </m:r>
                      <m:r>
                        <a:rPr lang="nn-NO" altLang="ja-JP" i="1">
                          <a:latin typeface="Cambria Math" panose="02040503050406030204" pitchFamily="18" charset="0"/>
                        </a:rPr>
                        <m:t>𝑦</m:t>
                      </m:r>
                      <m:sSub>
                        <m:sSubPr>
                          <m:ctrlPr>
                            <a:rPr lang="nn-NO" altLang="ja-JP" i="1">
                              <a:latin typeface="Cambria Math" panose="02040503050406030204" pitchFamily="18" charset="0"/>
                            </a:rPr>
                          </m:ctrlPr>
                        </m:sSubPr>
                        <m:e>
                          <m:r>
                            <a:rPr lang="nn-NO" altLang="ja-JP" i="1">
                              <a:latin typeface="Cambria Math" panose="02040503050406030204" pitchFamily="18" charset="0"/>
                            </a:rPr>
                            <m:t>∗</m:t>
                          </m:r>
                        </m:e>
                        <m:sub>
                          <m:r>
                            <a:rPr lang="nn-NO" altLang="ja-JP" i="1">
                              <a:latin typeface="Cambria Math" panose="02040503050406030204" pitchFamily="18" charset="0"/>
                            </a:rPr>
                            <m:t>𝑖</m:t>
                          </m:r>
                        </m:sub>
                      </m:sSub>
                      <m:r>
                        <a:rPr lang="nn-NO" altLang="ja-JP" i="1">
                          <a:latin typeface="Cambria Math" panose="02040503050406030204" pitchFamily="18" charset="0"/>
                        </a:rPr>
                        <m:t> = </m:t>
                      </m:r>
                      <m:r>
                        <a:rPr lang="nn-NO" altLang="ja-JP" i="1">
                          <a:latin typeface="Cambria Math" panose="02040503050406030204" pitchFamily="18" charset="0"/>
                        </a:rPr>
                        <m:t>𝛼</m:t>
                      </m:r>
                      <m:r>
                        <a:rPr lang="nn-NO" altLang="ja-JP" i="1">
                          <a:latin typeface="Cambria Math" panose="02040503050406030204" pitchFamily="18" charset="0"/>
                        </a:rPr>
                        <m:t> + </m:t>
                      </m:r>
                      <m:r>
                        <a:rPr lang="nn-NO" altLang="ja-JP" i="1">
                          <a:latin typeface="Cambria Math" panose="02040503050406030204" pitchFamily="18" charset="0"/>
                        </a:rPr>
                        <m:t>𝛽</m:t>
                      </m:r>
                      <m:r>
                        <a:rPr lang="nn-NO" altLang="ja-JP" i="1">
                          <a:latin typeface="Cambria Math" panose="02040503050406030204" pitchFamily="18" charset="0"/>
                        </a:rPr>
                        <m:t>·</m:t>
                      </m:r>
                      <m:sSub>
                        <m:sSubPr>
                          <m:ctrlPr>
                            <a:rPr lang="nn-NO" altLang="ja-JP" i="1">
                              <a:latin typeface="Cambria Math" panose="02040503050406030204" pitchFamily="18" charset="0"/>
                            </a:rPr>
                          </m:ctrlPr>
                        </m:sSubPr>
                        <m:e>
                          <m:r>
                            <a:rPr lang="nn-NO" altLang="ja-JP" i="1">
                              <a:latin typeface="Cambria Math" panose="02040503050406030204" pitchFamily="18" charset="0"/>
                            </a:rPr>
                            <m:t>𝑇</m:t>
                          </m:r>
                        </m:e>
                        <m:sub>
                          <m:r>
                            <a:rPr lang="nn-NO" altLang="ja-JP" i="1">
                              <a:latin typeface="Cambria Math" panose="02040503050406030204" pitchFamily="18" charset="0"/>
                            </a:rPr>
                            <m:t>𝑖</m:t>
                          </m:r>
                        </m:sub>
                      </m:sSub>
                      <m:r>
                        <a:rPr lang="nn-NO" altLang="ja-JP" i="1">
                          <a:latin typeface="Cambria Math" panose="02040503050406030204" pitchFamily="18" charset="0"/>
                        </a:rPr>
                        <m:t> + </m:t>
                      </m:r>
                      <m:r>
                        <a:rPr lang="nn-NO" altLang="ja-JP" i="1">
                          <a:latin typeface="Cambria Math" panose="02040503050406030204" pitchFamily="18" charset="0"/>
                        </a:rPr>
                        <m:t>𝛾</m:t>
                      </m:r>
                      <m:r>
                        <a:rPr lang="nn-NO" altLang="ja-JP" i="1">
                          <a:latin typeface="Cambria Math" panose="02040503050406030204" pitchFamily="18" charset="0"/>
                        </a:rPr>
                        <m:t>·</m:t>
                      </m:r>
                      <m:r>
                        <a:rPr lang="nn-NO" altLang="ja-JP" i="1">
                          <a:latin typeface="Cambria Math" panose="02040503050406030204" pitchFamily="18" charset="0"/>
                        </a:rPr>
                        <m:t>𝑓</m:t>
                      </m:r>
                      <m:d>
                        <m:dPr>
                          <m:ctrlPr>
                            <a:rPr lang="nn-NO" altLang="ja-JP" i="1">
                              <a:latin typeface="Cambria Math" panose="02040503050406030204" pitchFamily="18" charset="0"/>
                            </a:rPr>
                          </m:ctrlPr>
                        </m:dPr>
                        <m:e>
                          <m:r>
                            <a:rPr lang="nn-NO" altLang="ja-JP" i="1">
                              <a:latin typeface="Cambria Math" panose="02040503050406030204" pitchFamily="18" charset="0"/>
                            </a:rPr>
                            <m:t>𝐴𝑔</m:t>
                          </m:r>
                          <m:sSub>
                            <m:sSubPr>
                              <m:ctrlPr>
                                <a:rPr lang="nn-NO" altLang="ja-JP" i="1">
                                  <a:latin typeface="Cambria Math" panose="02040503050406030204" pitchFamily="18" charset="0"/>
                                </a:rPr>
                              </m:ctrlPr>
                            </m:sSubPr>
                            <m:e>
                              <m:r>
                                <a:rPr lang="nn-NO" altLang="ja-JP" i="1">
                                  <a:latin typeface="Cambria Math" panose="02040503050406030204" pitchFamily="18" charset="0"/>
                                </a:rPr>
                                <m:t>𝑒</m:t>
                              </m:r>
                            </m:e>
                            <m:sub>
                              <m:r>
                                <a:rPr lang="nn-NO" altLang="ja-JP" i="1">
                                  <a:latin typeface="Cambria Math" panose="02040503050406030204" pitchFamily="18" charset="0"/>
                                </a:rPr>
                                <m:t>𝑖</m:t>
                              </m:r>
                            </m:sub>
                          </m:sSub>
                        </m:e>
                      </m:d>
                      <m:r>
                        <a:rPr lang="nn-NO" altLang="ja-JP" i="1">
                          <a:latin typeface="Cambria Math" panose="02040503050406030204" pitchFamily="18" charset="0"/>
                        </a:rPr>
                        <m:t>+ </m:t>
                      </m:r>
                      <m:sSub>
                        <m:sSubPr>
                          <m:ctrlPr>
                            <a:rPr lang="nn-NO" altLang="ja-JP" i="1">
                              <a:latin typeface="Cambria Math" panose="02040503050406030204" pitchFamily="18" charset="0"/>
                            </a:rPr>
                          </m:ctrlPr>
                        </m:sSubPr>
                        <m:e>
                          <m:r>
                            <a:rPr lang="nn-NO" altLang="ja-JP" i="1">
                              <a:latin typeface="Cambria Math" panose="02040503050406030204" pitchFamily="18" charset="0"/>
                            </a:rPr>
                            <m:t>𝑣</m:t>
                          </m:r>
                        </m:e>
                        <m:sub>
                          <m:r>
                            <a:rPr lang="en-US" altLang="ja-JP" b="0" i="1" smtClean="0">
                              <a:latin typeface="Cambria Math" panose="02040503050406030204" pitchFamily="18" charset="0"/>
                            </a:rPr>
                            <m:t>𝑗</m:t>
                          </m:r>
                        </m:sub>
                      </m:sSub>
                      <m:r>
                        <a:rPr lang="nn-NO" altLang="ja-JP" i="1">
                          <a:latin typeface="Cambria Math" panose="02040503050406030204" pitchFamily="18" charset="0"/>
                        </a:rPr>
                        <m:t> + </m:t>
                      </m:r>
                      <m:sSub>
                        <m:sSubPr>
                          <m:ctrlPr>
                            <a:rPr lang="nn-NO" altLang="ja-JP" i="1">
                              <a:latin typeface="Cambria Math" panose="02040503050406030204" pitchFamily="18" charset="0"/>
                            </a:rPr>
                          </m:ctrlPr>
                        </m:sSubPr>
                        <m:e>
                          <m:r>
                            <a:rPr lang="nn-NO" altLang="ja-JP" i="1">
                              <a:latin typeface="Cambria Math" panose="02040503050406030204" pitchFamily="18" charset="0"/>
                            </a:rPr>
                            <m:t>𝜀</m:t>
                          </m:r>
                        </m:e>
                        <m:sub>
                          <m:r>
                            <a:rPr lang="nn-NO" altLang="ja-JP" i="1">
                              <a:latin typeface="Cambria Math" panose="02040503050406030204" pitchFamily="18" charset="0"/>
                            </a:rPr>
                            <m:t>𝑖</m:t>
                          </m:r>
                        </m:sub>
                      </m:sSub>
                    </m:oMath>
                  </m:oMathPara>
                </a14:m>
                <a:endParaRPr lang="en-US" altLang="ja-JP" dirty="0"/>
              </a:p>
              <a:p>
                <a:pPr marL="0" indent="0">
                  <a:buNone/>
                </a:pPr>
                <a:endParaRPr lang="en-US" altLang="ja-JP" dirty="0"/>
              </a:p>
              <a:p>
                <a:pPr marL="0" indent="0">
                  <a:buNone/>
                  <a:defRPr sz="1800"/>
                </a:pPr>
                <a:endParaRPr lang="ja-JP" altLang="en-US" dirty="0"/>
              </a:p>
            </p:txBody>
          </p:sp>
        </mc:Choice>
        <mc:Fallback xmlns="">
          <p:sp>
            <p:nvSpPr>
              <p:cNvPr id="3" name="Content Placeholder 2">
                <a:extLst>
                  <a:ext uri="{FF2B5EF4-FFF2-40B4-BE49-F238E27FC236}">
                    <a16:creationId xmlns:a16="http://schemas.microsoft.com/office/drawing/2014/main" id="{1ED9DD83-9F2E-9C25-ECC5-DCFAD9842E2C}"/>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BF93D617-D509-37B2-F119-FB4CFC3EFB17}"/>
              </a:ext>
            </a:extLst>
          </p:cNvPr>
          <p:cNvSpPr txBox="1"/>
          <p:nvPr/>
        </p:nvSpPr>
        <p:spPr>
          <a:xfrm>
            <a:off x="838200" y="5516848"/>
            <a:ext cx="5449077" cy="369332"/>
          </a:xfrm>
          <a:prstGeom prst="rect">
            <a:avLst/>
          </a:prstGeom>
          <a:noFill/>
        </p:spPr>
        <p:txBody>
          <a:bodyPr wrap="square" rtlCol="0">
            <a:spAutoFit/>
          </a:bodyPr>
          <a:lstStyle/>
          <a:p>
            <a:r>
              <a:rPr kumimoji="1" lang="ja-JP" altLang="en-US" dirty="0"/>
              <a:t>⇒式</a:t>
            </a:r>
            <a:r>
              <a:rPr kumimoji="1" lang="en-US" altLang="ja-JP" dirty="0"/>
              <a:t>(1)</a:t>
            </a:r>
            <a:r>
              <a:rPr kumimoji="1" lang="ja-JP" altLang="en-US" dirty="0"/>
              <a:t>はクーポン制度発足後にしか推定できない。</a:t>
            </a:r>
          </a:p>
        </p:txBody>
      </p:sp>
      <p:pic>
        <p:nvPicPr>
          <p:cNvPr id="5" name="図 4">
            <a:extLst>
              <a:ext uri="{FF2B5EF4-FFF2-40B4-BE49-F238E27FC236}">
                <a16:creationId xmlns:a16="http://schemas.microsoft.com/office/drawing/2014/main" id="{B0E8EF52-F64A-EFCC-1CEC-98A7EACA9650}"/>
              </a:ext>
            </a:extLst>
          </p:cNvPr>
          <p:cNvPicPr>
            <a:picLocks noChangeAspect="1"/>
          </p:cNvPicPr>
          <p:nvPr/>
        </p:nvPicPr>
        <p:blipFill>
          <a:blip r:embed="rId3"/>
          <a:stretch>
            <a:fillRect/>
          </a:stretch>
        </p:blipFill>
        <p:spPr>
          <a:xfrm>
            <a:off x="984100" y="3517102"/>
            <a:ext cx="9321592" cy="3340898"/>
          </a:xfrm>
          <a:prstGeom prst="rect">
            <a:avLst/>
          </a:prstGeom>
        </p:spPr>
      </p:pic>
    </p:spTree>
    <p:extLst>
      <p:ext uri="{BB962C8B-B14F-4D97-AF65-F5344CB8AC3E}">
        <p14:creationId xmlns:p14="http://schemas.microsoft.com/office/powerpoint/2010/main" val="25415480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335F9D70-3396-1757-60EB-DAFF44FFE6B2}"/>
                  </a:ext>
                </a:extLst>
              </p:cNvPr>
              <p:cNvSpPr>
                <a:spLocks noGrp="1"/>
              </p:cNvSpPr>
              <p:nvPr>
                <p:ph idx="1"/>
              </p:nvPr>
            </p:nvSpPr>
            <p:spPr/>
            <p:txBody>
              <a:bodyPr/>
              <a:lstStyle/>
              <a:p>
                <a:pPr marL="0" indent="0">
                  <a:buNone/>
                </a:pPr>
                <a:r>
                  <a:rPr lang="ja-JP" altLang="en-US" sz="2400" dirty="0"/>
                  <a:t>クーポン制度発足前後で受診率の変化を知りたい⇒差分の差分法</a:t>
                </a:r>
                <a:r>
                  <a:rPr lang="en-US" altLang="ja-JP" sz="2400" dirty="0"/>
                  <a:t>(DID)</a:t>
                </a:r>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𝑦</m:t>
                      </m:r>
                      <m:r>
                        <a:rPr lang="en-US" altLang="ja-JP" sz="2400" i="1">
                          <a:latin typeface="Cambria Math" panose="02040503050406030204" pitchFamily="18" charset="0"/>
                        </a:rPr>
                        <m:t>∗ᵢₜ = </m:t>
                      </m:r>
                      <m:r>
                        <a:rPr lang="el-GR" altLang="ja-JP" sz="2400" i="1">
                          <a:latin typeface="Cambria Math" panose="02040503050406030204" pitchFamily="18" charset="0"/>
                        </a:rPr>
                        <m:t>𝛼</m:t>
                      </m:r>
                      <m:r>
                        <a:rPr lang="el-GR" altLang="ja-JP" sz="2400" i="1">
                          <a:latin typeface="Cambria Math" panose="02040503050406030204" pitchFamily="18" charset="0"/>
                        </a:rPr>
                        <m:t> + </m:t>
                      </m:r>
                      <m:r>
                        <a:rPr lang="el-GR" altLang="ja-JP" sz="2400" i="1">
                          <a:latin typeface="Cambria Math" panose="02040503050406030204" pitchFamily="18" charset="0"/>
                        </a:rPr>
                        <m:t>𝜃</m:t>
                      </m:r>
                      <m:r>
                        <a:rPr lang="el-GR" altLang="ja-JP" sz="2400" i="1">
                          <a:latin typeface="Cambria Math" panose="02040503050406030204" pitchFamily="18" charset="0"/>
                        </a:rPr>
                        <m:t>·</m:t>
                      </m:r>
                      <m:r>
                        <a:rPr lang="en-US" altLang="ja-JP" sz="2400" i="1">
                          <a:latin typeface="Cambria Math" panose="02040503050406030204" pitchFamily="18" charset="0"/>
                        </a:rPr>
                        <m:t>𝑇</m:t>
                      </m:r>
                      <m:r>
                        <a:rPr lang="en-US" altLang="ja-JP" sz="2400" i="1">
                          <a:latin typeface="Cambria Math" panose="02040503050406030204" pitchFamily="18" charset="0"/>
                        </a:rPr>
                        <m:t>ᵢₜ + </m:t>
                      </m:r>
                      <m:r>
                        <a:rPr lang="el-GR" altLang="ja-JP" sz="2400" i="1">
                          <a:latin typeface="Cambria Math" panose="02040503050406030204" pitchFamily="18" charset="0"/>
                        </a:rPr>
                        <m:t>𝜏</m:t>
                      </m:r>
                      <m:r>
                        <a:rPr lang="el-GR" altLang="ja-JP" sz="2400" i="1">
                          <a:latin typeface="Cambria Math" panose="02040503050406030204" pitchFamily="18" charset="0"/>
                        </a:rPr>
                        <m:t>·</m:t>
                      </m:r>
                      <m:r>
                        <a:rPr lang="en-US" altLang="ja-JP" sz="2400" i="1">
                          <a:latin typeface="Cambria Math" panose="02040503050406030204" pitchFamily="18" charset="0"/>
                        </a:rPr>
                        <m:t>𝐴</m:t>
                      </m:r>
                      <m:r>
                        <a:rPr lang="en-US" altLang="ja-JP" sz="2400" i="1">
                          <a:latin typeface="Cambria Math" panose="02040503050406030204" pitchFamily="18" charset="0"/>
                        </a:rPr>
                        <m:t>ᵢₜ + </m:t>
                      </m:r>
                      <m:r>
                        <a:rPr lang="el-GR" altLang="ja-JP" sz="2400" b="0" i="1">
                          <a:latin typeface="Cambria Math" panose="02040503050406030204" pitchFamily="18" charset="0"/>
                        </a:rPr>
                        <m:t>𝛽</m:t>
                      </m:r>
                      <m:r>
                        <a:rPr lang="el-GR" altLang="ja-JP" sz="2400" i="1">
                          <a:latin typeface="Cambria Math" panose="02040503050406030204" pitchFamily="18" charset="0"/>
                        </a:rPr>
                        <m:t>·</m:t>
                      </m:r>
                      <m:d>
                        <m:dPr>
                          <m:ctrlPr>
                            <a:rPr lang="el-GR" altLang="ja-JP" sz="2400" i="1">
                              <a:latin typeface="Cambria Math" panose="02040503050406030204" pitchFamily="18" charset="0"/>
                            </a:rPr>
                          </m:ctrlPr>
                        </m:dPr>
                        <m:e>
                          <m:r>
                            <a:rPr lang="en-US" altLang="ja-JP" sz="2400" i="1">
                              <a:latin typeface="Cambria Math" panose="02040503050406030204" pitchFamily="18" charset="0"/>
                            </a:rPr>
                            <m:t>𝑇</m:t>
                          </m:r>
                          <m:r>
                            <a:rPr lang="en-US" altLang="ja-JP" sz="2400" i="1">
                              <a:latin typeface="Cambria Math" panose="02040503050406030204" pitchFamily="18" charset="0"/>
                            </a:rPr>
                            <m:t>ᵢₜ × </m:t>
                          </m:r>
                          <m:r>
                            <a:rPr lang="en-US" altLang="ja-JP" sz="2400" i="1">
                              <a:latin typeface="Cambria Math" panose="02040503050406030204" pitchFamily="18" charset="0"/>
                            </a:rPr>
                            <m:t>𝐴</m:t>
                          </m:r>
                          <m:r>
                            <a:rPr lang="en-US" altLang="ja-JP" sz="2400" i="1">
                              <a:latin typeface="Cambria Math" panose="02040503050406030204" pitchFamily="18" charset="0"/>
                            </a:rPr>
                            <m:t>ᵢₜ</m:t>
                          </m:r>
                        </m:e>
                      </m:d>
                      <m:r>
                        <a:rPr lang="en-US" altLang="ja-JP" sz="2400" i="1">
                          <a:latin typeface="Cambria Math" panose="02040503050406030204" pitchFamily="18" charset="0"/>
                        </a:rPr>
                        <m:t>+ </m:t>
                      </m:r>
                      <m:r>
                        <a:rPr lang="el-GR" altLang="ja-JP" sz="2400" i="1">
                          <a:latin typeface="Cambria Math" panose="02040503050406030204" pitchFamily="18" charset="0"/>
                        </a:rPr>
                        <m:t>𝛾</m:t>
                      </m:r>
                      <m:r>
                        <a:rPr lang="el-GR" altLang="ja-JP" sz="2400" i="1">
                          <a:latin typeface="Cambria Math" panose="02040503050406030204" pitchFamily="18" charset="0"/>
                        </a:rPr>
                        <m:t>·</m:t>
                      </m:r>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𝐴𝑔𝑒</m:t>
                          </m:r>
                          <m:r>
                            <a:rPr lang="en-US" altLang="ja-JP" sz="2400" i="1">
                              <a:latin typeface="Cambria Math" panose="02040503050406030204" pitchFamily="18" charset="0"/>
                            </a:rPr>
                            <m:t>ᵢₜ</m:t>
                          </m:r>
                        </m:e>
                      </m:d>
                      <m:r>
                        <a:rPr lang="en-US" altLang="ja-JP" sz="2400" i="1">
                          <a:latin typeface="Cambria Math" panose="02040503050406030204" pitchFamily="18" charset="0"/>
                        </a:rPr>
                        <m:t>+ </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𝑣</m:t>
                          </m:r>
                        </m:e>
                        <m:sub>
                          <m:r>
                            <a:rPr lang="en-US" altLang="ja-JP" sz="2400" b="0" i="1" smtClean="0">
                              <a:latin typeface="Cambria Math" panose="02040503050406030204" pitchFamily="18" charset="0"/>
                            </a:rPr>
                            <m:t>𝑖</m:t>
                          </m:r>
                        </m:sub>
                      </m:sSub>
                      <m:r>
                        <a:rPr lang="en-US" altLang="ja-JP" sz="2400" i="1">
                          <a:latin typeface="Cambria Math" panose="02040503050406030204" pitchFamily="18" charset="0"/>
                        </a:rPr>
                        <m:t> + </m:t>
                      </m:r>
                      <m:r>
                        <a:rPr lang="en-US" altLang="ja-JP" sz="2400" i="1">
                          <a:latin typeface="Cambria Math" panose="02040503050406030204" pitchFamily="18" charset="0"/>
                        </a:rPr>
                        <m:t>𝑢</m:t>
                      </m:r>
                      <m:r>
                        <a:rPr lang="en-US" altLang="ja-JP" sz="2400" i="1">
                          <a:latin typeface="Cambria Math" panose="02040503050406030204" pitchFamily="18" charset="0"/>
                        </a:rPr>
                        <m:t>ₜ + </m:t>
                      </m:r>
                      <m:r>
                        <a:rPr lang="el-GR" altLang="ja-JP" sz="2400" i="1">
                          <a:latin typeface="Cambria Math" panose="02040503050406030204" pitchFamily="18" charset="0"/>
                        </a:rPr>
                        <m:t>𝜀</m:t>
                      </m:r>
                      <m:r>
                        <a:rPr lang="en-US" altLang="ja-JP" sz="2400" i="1">
                          <a:latin typeface="Cambria Math" panose="02040503050406030204" pitchFamily="18" charset="0"/>
                        </a:rPr>
                        <m:t>ᵢₜ</m:t>
                      </m:r>
                    </m:oMath>
                  </m:oMathPara>
                </a14:m>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335F9D70-3396-1757-60EB-DAFF44FFE6B2}"/>
                  </a:ext>
                </a:extLst>
              </p:cNvPr>
              <p:cNvSpPr>
                <a:spLocks noGrp="1" noRot="1" noChangeAspect="1" noMove="1" noResize="1" noEditPoints="1" noAdjustHandles="1" noChangeArrowheads="1" noChangeShapeType="1" noTextEdit="1"/>
              </p:cNvSpPr>
              <p:nvPr>
                <p:ph idx="1"/>
              </p:nvPr>
            </p:nvSpPr>
            <p:spPr>
              <a:blipFill>
                <a:blip r:embed="rId2"/>
                <a:stretch>
                  <a:fillRect l="-928" t="-1821" r="-290"/>
                </a:stretch>
              </a:blipFill>
            </p:spPr>
            <p:txBody>
              <a:bodyPr/>
              <a:lstStyle/>
              <a:p>
                <a:r>
                  <a:rPr lang="ja-JP" altLang="en-US">
                    <a:noFill/>
                  </a:rPr>
                  <a:t> </a:t>
                </a:r>
              </a:p>
            </p:txBody>
          </p:sp>
        </mc:Fallback>
      </mc:AlternateContent>
      <p:sp>
        <p:nvSpPr>
          <p:cNvPr id="9" name="Title 1">
            <a:extLst>
              <a:ext uri="{FF2B5EF4-FFF2-40B4-BE49-F238E27FC236}">
                <a16:creationId xmlns:a16="http://schemas.microsoft.com/office/drawing/2014/main" id="{DAB3E8A4-84EE-AC34-F240-C543772D90F5}"/>
              </a:ext>
            </a:extLst>
          </p:cNvPr>
          <p:cNvSpPr>
            <a:spLocks noGrp="1"/>
          </p:cNvSpPr>
          <p:nvPr>
            <p:ph type="title"/>
          </p:nvPr>
        </p:nvSpPr>
        <p:spPr>
          <a:xfrm>
            <a:off x="838200" y="365125"/>
            <a:ext cx="10515600" cy="1325563"/>
          </a:xfrm>
        </p:spPr>
        <p:txBody>
          <a:bodyPr/>
          <a:lstStyle/>
          <a:p>
            <a:r>
              <a:rPr lang="ja-JP" altLang="en-US" sz="3600" dirty="0"/>
              <a:t>方法論</a:t>
            </a:r>
            <a:r>
              <a:rPr sz="3600" dirty="0"/>
              <a:t> – </a:t>
            </a:r>
            <a:r>
              <a:rPr lang="en-US" sz="3600" dirty="0"/>
              <a:t>1.</a:t>
            </a:r>
            <a:r>
              <a:rPr lang="ja-JP" altLang="en-US" sz="3600" dirty="0"/>
              <a:t> クーポン制度による受診率への影響</a:t>
            </a:r>
            <a:endParaRPr dirty="0"/>
          </a:p>
        </p:txBody>
      </p:sp>
      <p:pic>
        <p:nvPicPr>
          <p:cNvPr id="2" name="図 1">
            <a:extLst>
              <a:ext uri="{FF2B5EF4-FFF2-40B4-BE49-F238E27FC236}">
                <a16:creationId xmlns:a16="http://schemas.microsoft.com/office/drawing/2014/main" id="{16559251-26D6-73F2-74FD-996C66B5A4EB}"/>
              </a:ext>
            </a:extLst>
          </p:cNvPr>
          <p:cNvPicPr>
            <a:picLocks noChangeAspect="1"/>
          </p:cNvPicPr>
          <p:nvPr/>
        </p:nvPicPr>
        <p:blipFill>
          <a:blip r:embed="rId3"/>
          <a:stretch>
            <a:fillRect/>
          </a:stretch>
        </p:blipFill>
        <p:spPr>
          <a:xfrm>
            <a:off x="1788802" y="3531883"/>
            <a:ext cx="8614395" cy="2780017"/>
          </a:xfrm>
          <a:prstGeom prst="rect">
            <a:avLst/>
          </a:prstGeom>
        </p:spPr>
      </p:pic>
    </p:spTree>
    <p:extLst>
      <p:ext uri="{BB962C8B-B14F-4D97-AF65-F5344CB8AC3E}">
        <p14:creationId xmlns:p14="http://schemas.microsoft.com/office/powerpoint/2010/main" val="1209579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1E2E38E-19C0-B1F3-AB30-874E986E41C3}"/>
                  </a:ext>
                </a:extLst>
              </p:cNvPr>
              <p:cNvSpPr>
                <a:spLocks noGrp="1"/>
              </p:cNvSpPr>
              <p:nvPr>
                <p:ph idx="1"/>
              </p:nvPr>
            </p:nvSpPr>
            <p:spPr/>
            <p:txBody>
              <a:bodyPr/>
              <a:lstStyle/>
              <a:p>
                <a:pPr marL="0" indent="0">
                  <a:buNone/>
                </a:pPr>
                <a:r>
                  <a:rPr lang="ja-JP" altLang="en-US" dirty="0"/>
                  <a:t>・がん検診を受診したあとの行動変化を知りたい。</a:t>
                </a:r>
                <a:endParaRPr lang="en-US" altLang="ja-JP" dirty="0"/>
              </a:p>
              <a:p>
                <a:pPr marL="0" indent="0">
                  <a:buNone/>
                </a:pPr>
                <a:r>
                  <a:rPr kumimoji="1" lang="ja-JP" altLang="en-US" dirty="0"/>
                  <a:t>・前スライドのアプローチでは推定不可。</a:t>
                </a:r>
                <a:endParaRPr kumimoji="1" lang="en-US" altLang="ja-JP" dirty="0"/>
              </a:p>
              <a:p>
                <a:pPr marL="0" indent="0">
                  <a:buNone/>
                </a:pPr>
                <a:r>
                  <a:rPr kumimoji="1" lang="ja-JP" altLang="en-US" dirty="0"/>
                  <a:t>・処置群はクーポン対象者であるだけで、ほとんどは受診をしていない。</a:t>
                </a:r>
                <a:endParaRPr kumimoji="1" lang="en-US" altLang="ja-JP" dirty="0"/>
              </a:p>
              <a:p>
                <a:pPr marL="0" indent="0">
                  <a:buNone/>
                </a:pPr>
                <a:r>
                  <a:rPr lang="ja-JP" altLang="en-US" dirty="0"/>
                  <a:t>・人は受診をするかしないかを選択する。（選択バイアス）</a:t>
                </a:r>
                <a:endParaRPr lang="en-US" altLang="ja-JP" dirty="0"/>
              </a:p>
              <a:p>
                <a:pPr marL="0" indent="0">
                  <a:buNone/>
                </a:pPr>
                <a:r>
                  <a:rPr lang="ja-JP" altLang="en-US" dirty="0"/>
                  <a:t>・体調が悪いから検査を受診する可能性がある。（逆因果）</a:t>
                </a:r>
                <a:endParaRPr lang="en-US" altLang="ja-JP" dirty="0"/>
              </a:p>
              <a:p>
                <a:pPr marL="0" indent="0">
                  <a:buNone/>
                </a:pPr>
                <a:r>
                  <a:rPr lang="ja-JP" altLang="en-US" dirty="0"/>
                  <a:t>・操作変数（</a:t>
                </a:r>
                <a14:m>
                  <m:oMath xmlns:m="http://schemas.openxmlformats.org/officeDocument/2006/math">
                    <m:r>
                      <a:rPr lang="ja-JP" altLang="en-US" sz="2800" i="1" smtClean="0">
                        <a:latin typeface="Cambria Math" panose="02040503050406030204" pitchFamily="18" charset="0"/>
                      </a:rPr>
                      <m:t>無料クーポン対象者</m:t>
                    </m:r>
                  </m:oMath>
                </a14:m>
                <a:r>
                  <a:rPr lang="ja-JP" altLang="en-US" dirty="0"/>
                  <a:t>）を用いた</a:t>
                </a:r>
                <a:r>
                  <a:rPr lang="en-US" altLang="ja-JP" dirty="0"/>
                  <a:t>2</a:t>
                </a:r>
                <a:r>
                  <a:rPr lang="ja-JP" altLang="en-US" dirty="0"/>
                  <a:t>段階最小</a:t>
                </a:r>
                <a:r>
                  <a:rPr lang="en-US" altLang="ja-JP" dirty="0"/>
                  <a:t>2</a:t>
                </a:r>
                <a:r>
                  <a:rPr lang="ja-JP" altLang="en-US" dirty="0"/>
                  <a:t>乗法で内生性を解決する。</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01E2E38E-19C0-B1F3-AB30-874E986E41C3}"/>
                  </a:ext>
                </a:extLst>
              </p:cNvPr>
              <p:cNvSpPr>
                <a:spLocks noGrp="1" noRot="1" noChangeAspect="1" noMove="1" noResize="1" noEditPoints="1" noAdjustHandles="1" noChangeArrowheads="1" noChangeShapeType="1" noTextEdit="1"/>
              </p:cNvSpPr>
              <p:nvPr>
                <p:ph idx="1"/>
              </p:nvPr>
            </p:nvSpPr>
            <p:spPr>
              <a:blipFill>
                <a:blip r:embed="rId2"/>
                <a:stretch>
                  <a:fillRect l="-1217" t="-2241" r="-696"/>
                </a:stretch>
              </a:blipFill>
            </p:spPr>
            <p:txBody>
              <a:bodyPr/>
              <a:lstStyle/>
              <a:p>
                <a:r>
                  <a:rPr lang="ja-JP" altLang="en-US">
                    <a:noFill/>
                  </a:rPr>
                  <a:t> </a:t>
                </a:r>
              </a:p>
            </p:txBody>
          </p:sp>
        </mc:Fallback>
      </mc:AlternateContent>
      <p:sp>
        <p:nvSpPr>
          <p:cNvPr id="7" name="Title 1">
            <a:extLst>
              <a:ext uri="{FF2B5EF4-FFF2-40B4-BE49-F238E27FC236}">
                <a16:creationId xmlns:a16="http://schemas.microsoft.com/office/drawing/2014/main" id="{3F71E76B-9EAD-CBAB-9AC4-AF60A003FB0F}"/>
              </a:ext>
            </a:extLst>
          </p:cNvPr>
          <p:cNvSpPr>
            <a:spLocks noGrp="1"/>
          </p:cNvSpPr>
          <p:nvPr>
            <p:ph type="title"/>
          </p:nvPr>
        </p:nvSpPr>
        <p:spPr>
          <a:xfrm>
            <a:off x="838200" y="365125"/>
            <a:ext cx="10515600" cy="1325563"/>
          </a:xfrm>
        </p:spPr>
        <p:txBody>
          <a:bodyPr>
            <a:normAutofit/>
          </a:bodyPr>
          <a:lstStyle/>
          <a:p>
            <a:r>
              <a:rPr lang="ja-JP" altLang="en-US" sz="3600" dirty="0"/>
              <a:t>方法論 </a:t>
            </a:r>
            <a:r>
              <a:rPr lang="en-US" altLang="ja-JP" sz="3600" dirty="0"/>
              <a:t>– 2.</a:t>
            </a:r>
            <a:r>
              <a:rPr lang="ja-JP" altLang="en-US" sz="3600" dirty="0"/>
              <a:t> </a:t>
            </a:r>
            <a:r>
              <a:rPr lang="en-US" altLang="ja-JP" sz="3600" dirty="0"/>
              <a:t> </a:t>
            </a:r>
            <a:r>
              <a:rPr lang="ja-JP" altLang="en-US" sz="2400" dirty="0"/>
              <a:t>がん検診受診後のメンタルヘルスと喫煙行動の変化</a:t>
            </a:r>
          </a:p>
        </p:txBody>
      </p:sp>
    </p:spTree>
    <p:extLst>
      <p:ext uri="{BB962C8B-B14F-4D97-AF65-F5344CB8AC3E}">
        <p14:creationId xmlns:p14="http://schemas.microsoft.com/office/powerpoint/2010/main" val="4026012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17ED4-FAE5-308F-DE1F-60EE66520A8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5182106-A3DB-4392-2E16-0D4CC5C3B3F0}"/>
                  </a:ext>
                </a:extLst>
              </p:cNvPr>
              <p:cNvSpPr>
                <a:spLocks noGrp="1"/>
              </p:cNvSpPr>
              <p:nvPr>
                <p:ph idx="1"/>
              </p:nvPr>
            </p:nvSpPr>
            <p:spPr/>
            <p:txBody>
              <a:bodyPr>
                <a:normAutofit/>
              </a:bodyPr>
              <a:lstStyle/>
              <a:p>
                <a:pPr marL="514350" indent="-514350">
                  <a:buAutoNum type="romanLcParenBoth"/>
                </a:pPr>
                <a:r>
                  <a:rPr lang="ja-JP" altLang="en-US" sz="2400" dirty="0"/>
                  <a:t>健康状況変数が連続のとき</a:t>
                </a:r>
                <a:endParaRPr kumimoji="1" lang="en-US" altLang="ja-JP" dirty="0"/>
              </a:p>
              <a:p>
                <a:pPr marL="0" indent="0">
                  <a:buNone/>
                </a:pPr>
                <a:r>
                  <a:rPr kumimoji="1" lang="ja-JP" altLang="en-US" dirty="0"/>
                  <a:t>第</a:t>
                </a:r>
                <a:r>
                  <a:rPr kumimoji="1" lang="en-US" altLang="ja-JP" dirty="0"/>
                  <a:t>1</a:t>
                </a:r>
                <a:r>
                  <a:rPr kumimoji="1" lang="ja-JP" altLang="en-US" dirty="0"/>
                  <a:t>段階</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𝑌</m:t>
                      </m:r>
                      <m:r>
                        <a:rPr lang="en-US" altLang="ja-JP" sz="2400" i="1">
                          <a:latin typeface="Cambria Math" panose="02040503050406030204" pitchFamily="18" charset="0"/>
                        </a:rPr>
                        <m:t>ᵢₜ = </m:t>
                      </m:r>
                      <m:r>
                        <a:rPr lang="en-US" altLang="ja-JP" sz="2400" i="1">
                          <a:latin typeface="Cambria Math" panose="02040503050406030204" pitchFamily="18" charset="0"/>
                        </a:rPr>
                        <m:t>𝑎</m:t>
                      </m:r>
                      <m:r>
                        <a:rPr lang="en-US" altLang="ja-JP" sz="2400" i="1">
                          <a:latin typeface="Cambria Math" panose="02040503050406030204" pitchFamily="18" charset="0"/>
                        </a:rPr>
                        <m:t>₂ + </m:t>
                      </m:r>
                      <m:r>
                        <a:rPr lang="en-US" altLang="ja-JP" sz="2400" i="1">
                          <a:latin typeface="Cambria Math" panose="02040503050406030204" pitchFamily="18" charset="0"/>
                        </a:rPr>
                        <m:t>𝑏</m:t>
                      </m:r>
                      <m:r>
                        <a:rPr lang="en-US" altLang="ja-JP" sz="2400" i="1">
                          <a:latin typeface="Cambria Math" panose="02040503050406030204" pitchFamily="18" charset="0"/>
                        </a:rPr>
                        <m:t>₂·</m:t>
                      </m:r>
                      <m:r>
                        <a:rPr lang="en-US" altLang="ja-JP" sz="2400" b="1" i="1">
                          <a:latin typeface="Cambria Math" panose="02040503050406030204" pitchFamily="18" charset="0"/>
                        </a:rPr>
                        <m:t>𝒁</m:t>
                      </m:r>
                      <m:r>
                        <a:rPr lang="en-US" altLang="ja-JP" sz="2400" i="1">
                          <a:latin typeface="Cambria Math" panose="02040503050406030204" pitchFamily="18" charset="0"/>
                        </a:rPr>
                        <m:t>ᵢₜ + </m:t>
                      </m:r>
                      <m:r>
                        <a:rPr lang="en-US" altLang="ja-JP" sz="2400" i="1">
                          <a:latin typeface="Cambria Math" panose="02040503050406030204" pitchFamily="18" charset="0"/>
                        </a:rPr>
                        <m:t>𝑐</m:t>
                      </m:r>
                      <m:r>
                        <a:rPr lang="en-US" altLang="ja-JP" sz="2400" i="1">
                          <a:latin typeface="Cambria Math" panose="02040503050406030204" pitchFamily="18" charset="0"/>
                        </a:rPr>
                        <m:t>₂·</m:t>
                      </m:r>
                      <m:r>
                        <a:rPr lang="en-US" altLang="ja-JP" sz="2400" i="1">
                          <a:latin typeface="Cambria Math" panose="02040503050406030204" pitchFamily="18" charset="0"/>
                        </a:rPr>
                        <m:t>𝑓</m:t>
                      </m:r>
                      <m:r>
                        <a:rPr lang="en-US" altLang="ja-JP" sz="2400" i="1">
                          <a:latin typeface="Cambria Math" panose="02040503050406030204" pitchFamily="18" charset="0"/>
                        </a:rPr>
                        <m:t>(</m:t>
                      </m:r>
                      <m:r>
                        <a:rPr lang="en-US" altLang="ja-JP" sz="2400" i="1">
                          <a:latin typeface="Cambria Math" panose="02040503050406030204" pitchFamily="18" charset="0"/>
                        </a:rPr>
                        <m:t>𝐴𝑔𝑒</m:t>
                      </m:r>
                      <m:r>
                        <a:rPr lang="en-US" altLang="ja-JP" sz="2400" i="1">
                          <a:latin typeface="Cambria Math" panose="02040503050406030204" pitchFamily="18" charset="0"/>
                        </a:rPr>
                        <m:t>ᵢₜ) + </m:t>
                      </m:r>
                      <m:r>
                        <a:rPr lang="en-US" altLang="ja-JP" sz="2400" i="1">
                          <a:latin typeface="Cambria Math" panose="02040503050406030204" pitchFamily="18" charset="0"/>
                        </a:rPr>
                        <m:t>𝑑</m:t>
                      </m:r>
                      <m:r>
                        <a:rPr lang="en-US" altLang="ja-JP" sz="2400" i="1">
                          <a:latin typeface="Cambria Math" panose="02040503050406030204" pitchFamily="18" charset="0"/>
                        </a:rPr>
                        <m:t>₂·</m:t>
                      </m:r>
                      <m:r>
                        <a:rPr lang="en-US" altLang="ja-JP" sz="2400" i="1">
                          <a:latin typeface="Cambria Math" panose="02040503050406030204" pitchFamily="18" charset="0"/>
                        </a:rPr>
                        <m:t>𝑋</m:t>
                      </m:r>
                      <m:r>
                        <a:rPr lang="en-US" altLang="ja-JP" sz="2400" i="1">
                          <a:latin typeface="Cambria Math" panose="02040503050406030204" pitchFamily="18" charset="0"/>
                        </a:rPr>
                        <m:t>ᵢₜ + </m:t>
                      </m:r>
                      <m:r>
                        <a:rPr lang="el-GR" altLang="ja-JP" sz="2400" i="1">
                          <a:latin typeface="Cambria Math" panose="02040503050406030204" pitchFamily="18" charset="0"/>
                        </a:rPr>
                        <m:t>𝜀</m:t>
                      </m:r>
                      <m:r>
                        <a:rPr lang="en-US" altLang="ja-JP" sz="2400" i="1">
                          <a:latin typeface="Cambria Math" panose="02040503050406030204" pitchFamily="18" charset="0"/>
                        </a:rPr>
                        <m:t>ᵢₜ</m:t>
                      </m:r>
                    </m:oMath>
                  </m:oMathPara>
                </a14:m>
                <a:endParaRPr kumimoji="1" lang="en-US" altLang="ja-JP" dirty="0"/>
              </a:p>
              <a:p>
                <a:pPr marL="0" indent="0">
                  <a:buNone/>
                </a:pPr>
                <a:r>
                  <a:rPr lang="ja-JP" altLang="en-US" dirty="0"/>
                  <a:t>第</a:t>
                </a:r>
                <a:r>
                  <a:rPr lang="en-US" altLang="ja-JP" dirty="0"/>
                  <a:t>2</a:t>
                </a:r>
                <a:r>
                  <a:rPr lang="ja-JP" altLang="en-US" dirty="0"/>
                  <a:t>段階</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𝐻</m:t>
                      </m:r>
                      <m:r>
                        <a:rPr lang="en-US" altLang="ja-JP" i="1">
                          <a:latin typeface="Cambria Math" panose="02040503050406030204" pitchFamily="18" charset="0"/>
                        </a:rPr>
                        <m:t>ᵢₜ = </m:t>
                      </m:r>
                      <m:r>
                        <a:rPr lang="en-US" altLang="ja-JP" i="1">
                          <a:latin typeface="Cambria Math" panose="02040503050406030204" pitchFamily="18" charset="0"/>
                        </a:rPr>
                        <m:t>𝑎</m:t>
                      </m:r>
                      <m:r>
                        <a:rPr lang="en-US" altLang="ja-JP" i="1">
                          <a:latin typeface="Cambria Math" panose="02040503050406030204" pitchFamily="18" charset="0"/>
                        </a:rPr>
                        <m:t>₁ + </m:t>
                      </m:r>
                      <m:r>
                        <a:rPr lang="en-US" altLang="ja-JP" i="1">
                          <a:latin typeface="Cambria Math" panose="02040503050406030204" pitchFamily="18" charset="0"/>
                        </a:rPr>
                        <m:t>𝑏</m:t>
                      </m:r>
                      <m:r>
                        <a:rPr lang="en-US" altLang="ja-JP" i="1">
                          <a:latin typeface="Cambria Math" panose="02040503050406030204" pitchFamily="18" charset="0"/>
                        </a:rPr>
                        <m:t>₁·</m:t>
                      </m:r>
                      <m:r>
                        <a:rPr lang="en-US" altLang="ja-JP" i="1">
                          <a:latin typeface="Cambria Math" panose="02040503050406030204" pitchFamily="18" charset="0"/>
                        </a:rPr>
                        <m:t>𝑌</m:t>
                      </m:r>
                      <m:r>
                        <a:rPr lang="en-US" altLang="ja-JP" i="1">
                          <a:latin typeface="Cambria Math" panose="02040503050406030204" pitchFamily="18" charset="0"/>
                        </a:rPr>
                        <m:t>ᵢₜ + </m:t>
                      </m:r>
                      <m:r>
                        <a:rPr lang="en-US" altLang="ja-JP" i="1">
                          <a:latin typeface="Cambria Math" panose="02040503050406030204" pitchFamily="18" charset="0"/>
                        </a:rPr>
                        <m:t>𝑐</m:t>
                      </m:r>
                      <m:r>
                        <a:rPr lang="en-US" altLang="ja-JP" i="1">
                          <a:latin typeface="Cambria Math" panose="02040503050406030204" pitchFamily="18" charset="0"/>
                        </a:rPr>
                        <m:t>₁·</m:t>
                      </m:r>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𝐴𝑔𝑒</m:t>
                      </m:r>
                      <m:r>
                        <a:rPr lang="en-US" altLang="ja-JP" i="1">
                          <a:latin typeface="Cambria Math" panose="02040503050406030204" pitchFamily="18" charset="0"/>
                        </a:rPr>
                        <m:t>ᵢₜ) + </m:t>
                      </m:r>
                      <m:r>
                        <a:rPr lang="en-US" altLang="ja-JP" i="1">
                          <a:latin typeface="Cambria Math" panose="02040503050406030204" pitchFamily="18" charset="0"/>
                        </a:rPr>
                        <m:t>𝑑</m:t>
                      </m:r>
                      <m:r>
                        <a:rPr lang="en-US" altLang="ja-JP" i="1">
                          <a:latin typeface="Cambria Math" panose="02040503050406030204" pitchFamily="18" charset="0"/>
                        </a:rPr>
                        <m:t>₁·</m:t>
                      </m:r>
                      <m:r>
                        <a:rPr lang="en-US" altLang="ja-JP" i="1">
                          <a:latin typeface="Cambria Math" panose="02040503050406030204" pitchFamily="18" charset="0"/>
                        </a:rPr>
                        <m:t>𝑋</m:t>
                      </m:r>
                      <m:r>
                        <a:rPr lang="en-US" altLang="ja-JP" i="1">
                          <a:latin typeface="Cambria Math" panose="02040503050406030204" pitchFamily="18" charset="0"/>
                        </a:rPr>
                        <m:t>ᵢₜ +</m:t>
                      </m:r>
                      <m:r>
                        <a:rPr lang="ja-JP" altLang="en-US" i="1">
                          <a:latin typeface="Cambria Math" panose="02040503050406030204" pitchFamily="18" charset="0"/>
                        </a:rPr>
                        <m:t>𝜗</m:t>
                      </m:r>
                      <m:r>
                        <a:rPr lang="en-US" altLang="ja-JP" i="1">
                          <a:latin typeface="Cambria Math" panose="02040503050406030204" pitchFamily="18" charset="0"/>
                        </a:rPr>
                        <m:t>ᵢₜ</m:t>
                      </m:r>
                    </m:oMath>
                  </m:oMathPara>
                </a14:m>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25182106-A3DB-4392-2E16-0D4CC5C3B3F0}"/>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ja-JP" altLang="en-US">
                    <a:noFill/>
                  </a:rPr>
                  <a:t> </a:t>
                </a:r>
              </a:p>
            </p:txBody>
          </p:sp>
        </mc:Fallback>
      </mc:AlternateContent>
      <p:sp>
        <p:nvSpPr>
          <p:cNvPr id="7" name="Title 1">
            <a:extLst>
              <a:ext uri="{FF2B5EF4-FFF2-40B4-BE49-F238E27FC236}">
                <a16:creationId xmlns:a16="http://schemas.microsoft.com/office/drawing/2014/main" id="{CB877100-B8A7-7BB2-5EF4-DD7D52FC2C87}"/>
              </a:ext>
            </a:extLst>
          </p:cNvPr>
          <p:cNvSpPr>
            <a:spLocks noGrp="1"/>
          </p:cNvSpPr>
          <p:nvPr>
            <p:ph type="title"/>
          </p:nvPr>
        </p:nvSpPr>
        <p:spPr>
          <a:xfrm>
            <a:off x="838200" y="365125"/>
            <a:ext cx="10515600" cy="1325563"/>
          </a:xfrm>
        </p:spPr>
        <p:txBody>
          <a:bodyPr>
            <a:normAutofit/>
          </a:bodyPr>
          <a:lstStyle/>
          <a:p>
            <a:r>
              <a:rPr lang="ja-JP" altLang="en-US" sz="3600" dirty="0"/>
              <a:t>方法論 </a:t>
            </a:r>
            <a:r>
              <a:rPr lang="en-US" altLang="ja-JP" sz="3600" dirty="0"/>
              <a:t>– 2.</a:t>
            </a:r>
            <a:r>
              <a:rPr lang="ja-JP" altLang="en-US" sz="3600" dirty="0"/>
              <a:t> </a:t>
            </a:r>
            <a:r>
              <a:rPr lang="en-US" altLang="ja-JP" sz="3600" dirty="0"/>
              <a:t> </a:t>
            </a:r>
            <a:r>
              <a:rPr lang="ja-JP" altLang="en-US" sz="2400" dirty="0"/>
              <a:t>がん検診受診後のメンタルヘルスと喫煙行動の変化</a:t>
            </a:r>
          </a:p>
        </p:txBody>
      </p:sp>
      <p:pic>
        <p:nvPicPr>
          <p:cNvPr id="4" name="図 3">
            <a:extLst>
              <a:ext uri="{FF2B5EF4-FFF2-40B4-BE49-F238E27FC236}">
                <a16:creationId xmlns:a16="http://schemas.microsoft.com/office/drawing/2014/main" id="{BA49CD8F-AD58-A99E-BACD-520830BCE0EC}"/>
              </a:ext>
            </a:extLst>
          </p:cNvPr>
          <p:cNvPicPr>
            <a:picLocks noChangeAspect="1"/>
          </p:cNvPicPr>
          <p:nvPr/>
        </p:nvPicPr>
        <p:blipFill>
          <a:blip r:embed="rId3"/>
          <a:stretch>
            <a:fillRect/>
          </a:stretch>
        </p:blipFill>
        <p:spPr>
          <a:xfrm>
            <a:off x="838200" y="4407274"/>
            <a:ext cx="9022862" cy="3090940"/>
          </a:xfrm>
          <a:prstGeom prst="rect">
            <a:avLst/>
          </a:prstGeom>
        </p:spPr>
      </p:pic>
    </p:spTree>
    <p:extLst>
      <p:ext uri="{BB962C8B-B14F-4D97-AF65-F5344CB8AC3E}">
        <p14:creationId xmlns:p14="http://schemas.microsoft.com/office/powerpoint/2010/main" val="3283074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35B5C-24AE-893E-61DA-7861AECBF2E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CFFA558-3BED-F6C7-6A06-09D67DC7E91A}"/>
                  </a:ext>
                </a:extLst>
              </p:cNvPr>
              <p:cNvSpPr>
                <a:spLocks noGrp="1"/>
              </p:cNvSpPr>
              <p:nvPr>
                <p:ph idx="1"/>
              </p:nvPr>
            </p:nvSpPr>
            <p:spPr/>
            <p:txBody>
              <a:bodyPr>
                <a:normAutofit/>
              </a:bodyPr>
              <a:lstStyle/>
              <a:p>
                <a:pPr marL="0" indent="0">
                  <a:buNone/>
                </a:pPr>
                <a:r>
                  <a:rPr lang="en-US" altLang="ja-JP" sz="2400" dirty="0"/>
                  <a:t>(ii) </a:t>
                </a:r>
                <a:r>
                  <a:rPr lang="ja-JP" altLang="en-US" sz="2400" dirty="0"/>
                  <a:t>健康状況変数が二値のとき</a:t>
                </a:r>
                <a:endParaRPr kumimoji="1" lang="en-US" altLang="ja-JP" dirty="0"/>
              </a:p>
              <a:p>
                <a:pPr marL="0" indent="0">
                  <a:buNone/>
                </a:pPr>
                <a:r>
                  <a:rPr kumimoji="1" lang="ja-JP" altLang="en-US" dirty="0"/>
                  <a:t>第</a:t>
                </a:r>
                <a:r>
                  <a:rPr kumimoji="1" lang="en-US" altLang="ja-JP" dirty="0"/>
                  <a:t>1</a:t>
                </a:r>
                <a:r>
                  <a:rPr kumimoji="1" lang="ja-JP" altLang="en-US" dirty="0"/>
                  <a:t>段階</a:t>
                </a:r>
                <a:endParaRPr kumimoji="1" lang="en-US" altLang="ja-JP" dirty="0"/>
              </a:p>
              <a:p>
                <a:pPr marL="0" indent="0">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𝑌</m:t>
                      </m:r>
                      <m:r>
                        <a:rPr lang="en-US" altLang="ja-JP" sz="2400" i="1">
                          <a:latin typeface="Cambria Math" panose="02040503050406030204" pitchFamily="18" charset="0"/>
                        </a:rPr>
                        <m:t>ᵢₜ = 1[</m:t>
                      </m:r>
                      <m:r>
                        <a:rPr lang="en-US" altLang="ja-JP" sz="2400" i="1">
                          <a:latin typeface="Cambria Math" panose="02040503050406030204" pitchFamily="18" charset="0"/>
                        </a:rPr>
                        <m:t>𝑎</m:t>
                      </m:r>
                      <m:r>
                        <a:rPr lang="en-US" altLang="ja-JP" sz="2400" i="1">
                          <a:latin typeface="Cambria Math" panose="02040503050406030204" pitchFamily="18" charset="0"/>
                        </a:rPr>
                        <m:t>₂ + </m:t>
                      </m:r>
                      <m:r>
                        <a:rPr lang="en-US" altLang="ja-JP" sz="2400" i="1">
                          <a:latin typeface="Cambria Math" panose="02040503050406030204" pitchFamily="18" charset="0"/>
                        </a:rPr>
                        <m:t>𝑏</m:t>
                      </m:r>
                      <m:r>
                        <a:rPr lang="en-US" altLang="ja-JP" sz="2400" i="1">
                          <a:latin typeface="Cambria Math" panose="02040503050406030204" pitchFamily="18" charset="0"/>
                        </a:rPr>
                        <m:t>₂·</m:t>
                      </m:r>
                      <m:r>
                        <a:rPr lang="en-US" altLang="ja-JP" sz="2400" i="1">
                          <a:latin typeface="Cambria Math" panose="02040503050406030204" pitchFamily="18" charset="0"/>
                        </a:rPr>
                        <m:t>𝑍</m:t>
                      </m:r>
                      <m:r>
                        <a:rPr lang="en-US" altLang="ja-JP" sz="2400" i="1">
                          <a:latin typeface="Cambria Math" panose="02040503050406030204" pitchFamily="18" charset="0"/>
                        </a:rPr>
                        <m:t>ᵢₜ + </m:t>
                      </m:r>
                      <m:r>
                        <a:rPr lang="en-US" altLang="ja-JP" sz="2400" i="1">
                          <a:latin typeface="Cambria Math" panose="02040503050406030204" pitchFamily="18" charset="0"/>
                        </a:rPr>
                        <m:t>𝑐</m:t>
                      </m:r>
                      <m:r>
                        <a:rPr lang="en-US" altLang="ja-JP" sz="2400" i="1">
                          <a:latin typeface="Cambria Math" panose="02040503050406030204" pitchFamily="18" charset="0"/>
                        </a:rPr>
                        <m:t>₂·</m:t>
                      </m:r>
                      <m:r>
                        <a:rPr lang="en-US" altLang="ja-JP" sz="2400" i="1">
                          <a:latin typeface="Cambria Math" panose="02040503050406030204" pitchFamily="18" charset="0"/>
                        </a:rPr>
                        <m:t>𝑓</m:t>
                      </m:r>
                      <m:r>
                        <a:rPr lang="en-US" altLang="ja-JP" sz="2400" i="1">
                          <a:latin typeface="Cambria Math" panose="02040503050406030204" pitchFamily="18" charset="0"/>
                        </a:rPr>
                        <m:t>(</m:t>
                      </m:r>
                      <m:r>
                        <a:rPr lang="en-US" altLang="ja-JP" sz="2400" i="1">
                          <a:latin typeface="Cambria Math" panose="02040503050406030204" pitchFamily="18" charset="0"/>
                        </a:rPr>
                        <m:t>𝐴𝑔𝑒</m:t>
                      </m:r>
                      <m:r>
                        <a:rPr lang="en-US" altLang="ja-JP" sz="2400" i="1">
                          <a:latin typeface="Cambria Math" panose="02040503050406030204" pitchFamily="18" charset="0"/>
                        </a:rPr>
                        <m:t>ᵢₜ) + </m:t>
                      </m:r>
                      <m:r>
                        <a:rPr lang="en-US" altLang="ja-JP" sz="2400" i="1">
                          <a:latin typeface="Cambria Math" panose="02040503050406030204" pitchFamily="18" charset="0"/>
                        </a:rPr>
                        <m:t>𝑑</m:t>
                      </m:r>
                      <m:r>
                        <a:rPr lang="en-US" altLang="ja-JP" sz="2400" i="1">
                          <a:latin typeface="Cambria Math" panose="02040503050406030204" pitchFamily="18" charset="0"/>
                        </a:rPr>
                        <m:t>₂·</m:t>
                      </m:r>
                      <m:r>
                        <a:rPr lang="en-US" altLang="ja-JP" sz="2400" i="1">
                          <a:latin typeface="Cambria Math" panose="02040503050406030204" pitchFamily="18" charset="0"/>
                        </a:rPr>
                        <m:t>𝑋</m:t>
                      </m:r>
                      <m:r>
                        <a:rPr lang="en-US" altLang="ja-JP" sz="2400" i="1">
                          <a:latin typeface="Cambria Math" panose="02040503050406030204" pitchFamily="18" charset="0"/>
                        </a:rPr>
                        <m:t>ᵢₜ + </m:t>
                      </m:r>
                      <m:r>
                        <a:rPr lang="el-GR" altLang="ja-JP" sz="2400" i="1">
                          <a:latin typeface="Cambria Math" panose="02040503050406030204" pitchFamily="18" charset="0"/>
                        </a:rPr>
                        <m:t>𝜀</m:t>
                      </m:r>
                      <m:r>
                        <a:rPr lang="en-US" altLang="ja-JP" sz="2400" i="1">
                          <a:latin typeface="Cambria Math" panose="02040503050406030204" pitchFamily="18" charset="0"/>
                        </a:rPr>
                        <m:t>ᵢₜ &gt; 0]</m:t>
                      </m:r>
                    </m:oMath>
                  </m:oMathPara>
                </a14:m>
                <a:endParaRPr kumimoji="1" lang="en-US" altLang="ja-JP" dirty="0"/>
              </a:p>
              <a:p>
                <a:pPr marL="0" indent="0">
                  <a:buNone/>
                </a:pPr>
                <a:r>
                  <a:rPr lang="ja-JP" altLang="en-US" dirty="0"/>
                  <a:t>第</a:t>
                </a:r>
                <a:r>
                  <a:rPr lang="en-US" altLang="ja-JP" dirty="0"/>
                  <a:t>2</a:t>
                </a:r>
                <a:r>
                  <a:rPr lang="ja-JP" altLang="en-US" dirty="0"/>
                  <a:t>段階</a:t>
                </a:r>
                <a:endParaRPr lang="en-US" altLang="ja-JP" dirty="0"/>
              </a:p>
              <a:p>
                <a:pPr marL="0" indent="0">
                  <a:buNone/>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𝐻</m:t>
                      </m:r>
                      <m:r>
                        <a:rPr lang="en-US" altLang="ja-JP" i="1">
                          <a:latin typeface="Cambria Math" panose="02040503050406030204" pitchFamily="18" charset="0"/>
                        </a:rPr>
                        <m:t>ᵢₜ = 1[</m:t>
                      </m:r>
                      <m:r>
                        <a:rPr lang="en-US" altLang="ja-JP" i="1">
                          <a:latin typeface="Cambria Math" panose="02040503050406030204" pitchFamily="18" charset="0"/>
                        </a:rPr>
                        <m:t>𝑎</m:t>
                      </m:r>
                      <m:r>
                        <a:rPr lang="en-US" altLang="ja-JP" i="1">
                          <a:latin typeface="Cambria Math" panose="02040503050406030204" pitchFamily="18" charset="0"/>
                        </a:rPr>
                        <m:t>₁ + </m:t>
                      </m:r>
                      <m:r>
                        <a:rPr lang="en-US" altLang="ja-JP" i="1">
                          <a:latin typeface="Cambria Math" panose="02040503050406030204" pitchFamily="18" charset="0"/>
                        </a:rPr>
                        <m:t>𝑏</m:t>
                      </m:r>
                      <m:r>
                        <a:rPr lang="en-US" altLang="ja-JP" i="1">
                          <a:latin typeface="Cambria Math" panose="02040503050406030204" pitchFamily="18" charset="0"/>
                        </a:rPr>
                        <m:t>₁·</m:t>
                      </m:r>
                      <m:r>
                        <a:rPr lang="en-US" altLang="ja-JP" i="1">
                          <a:latin typeface="Cambria Math" panose="02040503050406030204" pitchFamily="18" charset="0"/>
                        </a:rPr>
                        <m:t>𝑌</m:t>
                      </m:r>
                      <m:r>
                        <a:rPr lang="en-US" altLang="ja-JP" i="1">
                          <a:latin typeface="Cambria Math" panose="02040503050406030204" pitchFamily="18" charset="0"/>
                        </a:rPr>
                        <m:t>ᵢₜ + </m:t>
                      </m:r>
                      <m:r>
                        <a:rPr lang="en-US" altLang="ja-JP" i="1">
                          <a:latin typeface="Cambria Math" panose="02040503050406030204" pitchFamily="18" charset="0"/>
                        </a:rPr>
                        <m:t>𝑐</m:t>
                      </m:r>
                      <m:r>
                        <a:rPr lang="en-US" altLang="ja-JP" i="1">
                          <a:latin typeface="Cambria Math" panose="02040503050406030204" pitchFamily="18" charset="0"/>
                        </a:rPr>
                        <m:t>₁·</m:t>
                      </m:r>
                      <m:r>
                        <a:rPr lang="en-US" altLang="ja-JP" i="1">
                          <a:latin typeface="Cambria Math" panose="02040503050406030204" pitchFamily="18" charset="0"/>
                        </a:rPr>
                        <m:t>𝑓</m:t>
                      </m:r>
                      <m:r>
                        <a:rPr lang="en-US" altLang="ja-JP" i="1">
                          <a:latin typeface="Cambria Math" panose="02040503050406030204" pitchFamily="18" charset="0"/>
                        </a:rPr>
                        <m:t>(</m:t>
                      </m:r>
                      <m:r>
                        <a:rPr lang="en-US" altLang="ja-JP" i="1">
                          <a:latin typeface="Cambria Math" panose="02040503050406030204" pitchFamily="18" charset="0"/>
                        </a:rPr>
                        <m:t>𝐴𝑔𝑒</m:t>
                      </m:r>
                      <m:r>
                        <a:rPr lang="en-US" altLang="ja-JP" i="1">
                          <a:latin typeface="Cambria Math" panose="02040503050406030204" pitchFamily="18" charset="0"/>
                        </a:rPr>
                        <m:t>ᵢₜ) + </m:t>
                      </m:r>
                      <m:r>
                        <a:rPr lang="en-US" altLang="ja-JP" i="1">
                          <a:latin typeface="Cambria Math" panose="02040503050406030204" pitchFamily="18" charset="0"/>
                        </a:rPr>
                        <m:t>𝑑</m:t>
                      </m:r>
                      <m:r>
                        <a:rPr lang="en-US" altLang="ja-JP" i="1">
                          <a:latin typeface="Cambria Math" panose="02040503050406030204" pitchFamily="18" charset="0"/>
                        </a:rPr>
                        <m:t>₁·</m:t>
                      </m:r>
                      <m:r>
                        <a:rPr lang="en-US" altLang="ja-JP" i="1">
                          <a:latin typeface="Cambria Math" panose="02040503050406030204" pitchFamily="18" charset="0"/>
                        </a:rPr>
                        <m:t>𝑋</m:t>
                      </m:r>
                      <m:r>
                        <a:rPr lang="en-US" altLang="ja-JP" i="1">
                          <a:latin typeface="Cambria Math" panose="02040503050406030204" pitchFamily="18" charset="0"/>
                        </a:rPr>
                        <m:t>ᵢₜ + </m:t>
                      </m:r>
                      <m:r>
                        <a:rPr lang="ja-JP" altLang="en-US" i="1">
                          <a:latin typeface="Cambria Math" panose="02040503050406030204" pitchFamily="18" charset="0"/>
                        </a:rPr>
                        <m:t>𝜗</m:t>
                      </m:r>
                      <m:r>
                        <a:rPr lang="en-US" altLang="ja-JP" i="1">
                          <a:latin typeface="Cambria Math" panose="02040503050406030204" pitchFamily="18" charset="0"/>
                        </a:rPr>
                        <m:t>ᵢₜ &gt; 0]</m:t>
                      </m:r>
                    </m:oMath>
                  </m:oMathPara>
                </a14:m>
                <a:endParaRPr lang="en-US" altLang="ja-JP" dirty="0"/>
              </a:p>
              <a:p>
                <a:pPr marL="0" indent="0">
                  <a:buNone/>
                </a:pPr>
                <a:endParaRPr lang="en-US" altLang="ja-JP" dirty="0"/>
              </a:p>
              <a:p>
                <a:pPr marL="0" indent="0">
                  <a:buNone/>
                </a:pPr>
                <a:endParaRPr lang="en-US" altLang="ja-JP" dirty="0"/>
              </a:p>
            </p:txBody>
          </p:sp>
        </mc:Choice>
        <mc:Fallback xmlns="">
          <p:sp>
            <p:nvSpPr>
              <p:cNvPr id="3" name="コンテンツ プレースホルダー 2">
                <a:extLst>
                  <a:ext uri="{FF2B5EF4-FFF2-40B4-BE49-F238E27FC236}">
                    <a16:creationId xmlns:a16="http://schemas.microsoft.com/office/drawing/2014/main" id="{5CFFA558-3BED-F6C7-6A06-09D67DC7E91A}"/>
                  </a:ext>
                </a:extLst>
              </p:cNvPr>
              <p:cNvSpPr>
                <a:spLocks noGrp="1" noRot="1" noChangeAspect="1" noMove="1" noResize="1" noEditPoints="1" noAdjustHandles="1" noChangeArrowheads="1" noChangeShapeType="1" noTextEdit="1"/>
              </p:cNvSpPr>
              <p:nvPr>
                <p:ph idx="1"/>
              </p:nvPr>
            </p:nvSpPr>
            <p:spPr>
              <a:blipFill>
                <a:blip r:embed="rId2"/>
                <a:stretch>
                  <a:fillRect l="-1217" t="-1821"/>
                </a:stretch>
              </a:blipFill>
            </p:spPr>
            <p:txBody>
              <a:bodyPr/>
              <a:lstStyle/>
              <a:p>
                <a:r>
                  <a:rPr lang="ja-JP" altLang="en-US">
                    <a:noFill/>
                  </a:rPr>
                  <a:t> </a:t>
                </a:r>
              </a:p>
            </p:txBody>
          </p:sp>
        </mc:Fallback>
      </mc:AlternateContent>
      <p:sp>
        <p:nvSpPr>
          <p:cNvPr id="7" name="Title 1">
            <a:extLst>
              <a:ext uri="{FF2B5EF4-FFF2-40B4-BE49-F238E27FC236}">
                <a16:creationId xmlns:a16="http://schemas.microsoft.com/office/drawing/2014/main" id="{1A1541D6-4F95-DB9C-3333-522030E97B62}"/>
              </a:ext>
            </a:extLst>
          </p:cNvPr>
          <p:cNvSpPr>
            <a:spLocks noGrp="1"/>
          </p:cNvSpPr>
          <p:nvPr>
            <p:ph type="title"/>
          </p:nvPr>
        </p:nvSpPr>
        <p:spPr>
          <a:xfrm>
            <a:off x="838200" y="365125"/>
            <a:ext cx="10515600" cy="1325563"/>
          </a:xfrm>
        </p:spPr>
        <p:txBody>
          <a:bodyPr>
            <a:normAutofit/>
          </a:bodyPr>
          <a:lstStyle/>
          <a:p>
            <a:r>
              <a:rPr lang="ja-JP" altLang="en-US" sz="3600" dirty="0"/>
              <a:t>方法論 </a:t>
            </a:r>
            <a:r>
              <a:rPr lang="en-US" altLang="ja-JP" sz="3600" dirty="0"/>
              <a:t>– 2.</a:t>
            </a:r>
            <a:r>
              <a:rPr lang="ja-JP" altLang="en-US" sz="3600" dirty="0"/>
              <a:t> </a:t>
            </a:r>
            <a:r>
              <a:rPr lang="en-US" altLang="ja-JP" sz="3600" dirty="0"/>
              <a:t> </a:t>
            </a:r>
            <a:r>
              <a:rPr lang="ja-JP" altLang="en-US" sz="2400" dirty="0"/>
              <a:t>がん検診受診後のメンタルヘルスと喫煙行動の変化</a:t>
            </a:r>
          </a:p>
        </p:txBody>
      </p:sp>
      <p:pic>
        <p:nvPicPr>
          <p:cNvPr id="4" name="図 3">
            <a:extLst>
              <a:ext uri="{FF2B5EF4-FFF2-40B4-BE49-F238E27FC236}">
                <a16:creationId xmlns:a16="http://schemas.microsoft.com/office/drawing/2014/main" id="{262A6E02-5E2A-87F5-97F2-485AEE98E1D7}"/>
              </a:ext>
            </a:extLst>
          </p:cNvPr>
          <p:cNvPicPr>
            <a:picLocks noChangeAspect="1"/>
          </p:cNvPicPr>
          <p:nvPr/>
        </p:nvPicPr>
        <p:blipFill>
          <a:blip r:embed="rId3"/>
          <a:stretch>
            <a:fillRect/>
          </a:stretch>
        </p:blipFill>
        <p:spPr>
          <a:xfrm>
            <a:off x="838200" y="4285354"/>
            <a:ext cx="9022862" cy="3090940"/>
          </a:xfrm>
          <a:prstGeom prst="rect">
            <a:avLst/>
          </a:prstGeom>
        </p:spPr>
      </p:pic>
    </p:spTree>
    <p:extLst>
      <p:ext uri="{BB962C8B-B14F-4D97-AF65-F5344CB8AC3E}">
        <p14:creationId xmlns:p14="http://schemas.microsoft.com/office/powerpoint/2010/main" val="92306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23A5B-62D3-5FDC-487D-A44A71B8FD8D}"/>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EF25DF5-3155-161E-B63C-279315F41399}"/>
              </a:ext>
            </a:extLst>
          </p:cNvPr>
          <p:cNvSpPr>
            <a:spLocks noGrp="1"/>
          </p:cNvSpPr>
          <p:nvPr>
            <p:ph idx="1"/>
          </p:nvPr>
        </p:nvSpPr>
        <p:spPr/>
        <p:txBody>
          <a:bodyPr>
            <a:normAutofit/>
          </a:bodyPr>
          <a:lstStyle/>
          <a:p>
            <a:pPr marL="0" indent="0">
              <a:buNone/>
            </a:pPr>
            <a:r>
              <a:rPr lang="en-US" altLang="ja-JP" dirty="0"/>
              <a:t>【</a:t>
            </a:r>
            <a:r>
              <a:rPr lang="ja-JP" altLang="en-US" dirty="0"/>
              <a:t>がん検診の受診行動</a:t>
            </a:r>
            <a:r>
              <a:rPr lang="en-US" altLang="ja-JP" dirty="0"/>
              <a:t>】</a:t>
            </a:r>
          </a:p>
          <a:p>
            <a:pPr marL="0" indent="0">
              <a:buNone/>
            </a:pPr>
            <a:r>
              <a:rPr lang="ja-JP" altLang="en-US" dirty="0"/>
              <a:t>・乳・子宮頸がん：</a:t>
            </a:r>
            <a:r>
              <a:rPr lang="en-US" altLang="ja-JP" dirty="0"/>
              <a:t>+9〜10pt</a:t>
            </a:r>
            <a:r>
              <a:rPr lang="ja-JP" altLang="en-US" dirty="0"/>
              <a:t>、大腸がん：女性</a:t>
            </a:r>
            <a:r>
              <a:rPr lang="en-US" altLang="ja-JP" dirty="0"/>
              <a:t>6%</a:t>
            </a:r>
            <a:r>
              <a:rPr lang="ja-JP" altLang="en-US" dirty="0"/>
              <a:t>、男性</a:t>
            </a:r>
            <a:r>
              <a:rPr lang="en-US" altLang="ja-JP" dirty="0"/>
              <a:t>3%</a:t>
            </a:r>
            <a:r>
              <a:rPr lang="ja-JP" altLang="en-US" dirty="0"/>
              <a:t>上昇</a:t>
            </a:r>
            <a:endParaRPr lang="en-US" altLang="ja-JP" dirty="0"/>
          </a:p>
          <a:p>
            <a:pPr marL="0" indent="0">
              <a:buNone/>
            </a:pPr>
            <a:r>
              <a:rPr lang="ja-JP" altLang="en-US" dirty="0"/>
              <a:t>・無料クーポン制度は検診受診率を有意に向上させた</a:t>
            </a:r>
            <a:endParaRPr lang="en-US" altLang="ja-JP" dirty="0"/>
          </a:p>
        </p:txBody>
      </p:sp>
      <p:sp>
        <p:nvSpPr>
          <p:cNvPr id="7" name="Title 1">
            <a:extLst>
              <a:ext uri="{FF2B5EF4-FFF2-40B4-BE49-F238E27FC236}">
                <a16:creationId xmlns:a16="http://schemas.microsoft.com/office/drawing/2014/main" id="{A351C667-ECDF-B724-E5C6-9D7EB95D2EE8}"/>
              </a:ext>
            </a:extLst>
          </p:cNvPr>
          <p:cNvSpPr>
            <a:spLocks noGrp="1"/>
          </p:cNvSpPr>
          <p:nvPr>
            <p:ph type="title"/>
          </p:nvPr>
        </p:nvSpPr>
        <p:spPr>
          <a:xfrm>
            <a:off x="838200" y="365125"/>
            <a:ext cx="10515600" cy="1325563"/>
          </a:xfrm>
        </p:spPr>
        <p:txBody>
          <a:bodyPr>
            <a:normAutofit/>
          </a:bodyPr>
          <a:lstStyle/>
          <a:p>
            <a:r>
              <a:rPr lang="ja-JP" altLang="en-US" sz="3600" dirty="0"/>
              <a:t>結果 </a:t>
            </a:r>
            <a:r>
              <a:rPr lang="en-US" altLang="ja-JP" sz="3600" dirty="0"/>
              <a:t>– 1. </a:t>
            </a:r>
            <a:r>
              <a:rPr lang="ja-JP" altLang="en-US" sz="3600" dirty="0"/>
              <a:t>クーポン制度による受診率への影響</a:t>
            </a:r>
            <a:endParaRPr lang="ja-JP" altLang="en-US" sz="2400" dirty="0"/>
          </a:p>
        </p:txBody>
      </p:sp>
    </p:spTree>
    <p:extLst>
      <p:ext uri="{BB962C8B-B14F-4D97-AF65-F5344CB8AC3E}">
        <p14:creationId xmlns:p14="http://schemas.microsoft.com/office/powerpoint/2010/main" val="16709106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DEDD4-F767-DE4C-FEDE-C442DF3C964A}"/>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E3AD4F9-0ED3-C3F1-8D68-F586E3CDD993}"/>
              </a:ext>
            </a:extLst>
          </p:cNvPr>
          <p:cNvSpPr>
            <a:spLocks noGrp="1"/>
          </p:cNvSpPr>
          <p:nvPr>
            <p:ph idx="1"/>
          </p:nvPr>
        </p:nvSpPr>
        <p:spPr/>
        <p:txBody>
          <a:bodyPr>
            <a:normAutofit/>
          </a:bodyPr>
          <a:lstStyle/>
          <a:p>
            <a:pPr marL="0" indent="0">
              <a:buNone/>
            </a:pPr>
            <a:r>
              <a:rPr lang="en-US" altLang="ja-JP" dirty="0"/>
              <a:t>【K6</a:t>
            </a:r>
            <a:r>
              <a:rPr lang="ja-JP" altLang="en-US" dirty="0"/>
              <a:t>スコア等（連続変数）</a:t>
            </a:r>
            <a:r>
              <a:rPr lang="en-US" altLang="ja-JP" dirty="0"/>
              <a:t>】</a:t>
            </a:r>
          </a:p>
          <a:p>
            <a:pPr marL="0" indent="0">
              <a:buNone/>
            </a:pPr>
            <a:r>
              <a:rPr lang="ja-JP" altLang="en-US" dirty="0"/>
              <a:t>・メンタルヘルスにわずかな改善</a:t>
            </a:r>
            <a:endParaRPr lang="en-US" altLang="ja-JP" dirty="0"/>
          </a:p>
          <a:p>
            <a:pPr marL="0" indent="0">
              <a:buNone/>
            </a:pPr>
            <a:r>
              <a:rPr lang="ja-JP" altLang="en-US" dirty="0"/>
              <a:t>・心理的安心感の可能性あり</a:t>
            </a:r>
            <a:endParaRPr lang="en-US" altLang="ja-JP" dirty="0"/>
          </a:p>
        </p:txBody>
      </p:sp>
      <p:sp>
        <p:nvSpPr>
          <p:cNvPr id="7" name="Title 1">
            <a:extLst>
              <a:ext uri="{FF2B5EF4-FFF2-40B4-BE49-F238E27FC236}">
                <a16:creationId xmlns:a16="http://schemas.microsoft.com/office/drawing/2014/main" id="{60215BF5-3D64-70AC-1BF3-DE133F0199FB}"/>
              </a:ext>
            </a:extLst>
          </p:cNvPr>
          <p:cNvSpPr>
            <a:spLocks noGrp="1"/>
          </p:cNvSpPr>
          <p:nvPr>
            <p:ph type="title"/>
          </p:nvPr>
        </p:nvSpPr>
        <p:spPr>
          <a:xfrm>
            <a:off x="838200" y="365125"/>
            <a:ext cx="10515600" cy="1325563"/>
          </a:xfrm>
        </p:spPr>
        <p:txBody>
          <a:bodyPr>
            <a:normAutofit/>
          </a:bodyPr>
          <a:lstStyle/>
          <a:p>
            <a:r>
              <a:rPr lang="ja-JP" altLang="en-US" sz="3600" dirty="0"/>
              <a:t>結果 </a:t>
            </a:r>
            <a:r>
              <a:rPr lang="en-US" altLang="ja-JP" sz="3600" dirty="0"/>
              <a:t>– 2. </a:t>
            </a:r>
            <a:r>
              <a:rPr lang="ja-JP" altLang="en-US" sz="2800" dirty="0"/>
              <a:t>がん検診受診後のメンタルヘルスと喫煙行動の変化</a:t>
            </a:r>
            <a:endParaRPr lang="ja-JP" altLang="en-US" sz="1800" dirty="0"/>
          </a:p>
        </p:txBody>
      </p:sp>
    </p:spTree>
    <p:extLst>
      <p:ext uri="{BB962C8B-B14F-4D97-AF65-F5344CB8AC3E}">
        <p14:creationId xmlns:p14="http://schemas.microsoft.com/office/powerpoint/2010/main" val="3472824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D1C63F-85A6-CE54-38EE-D7DBB85D2948}"/>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977F41C0-7C02-F451-C623-17DC577C12DC}"/>
              </a:ext>
            </a:extLst>
          </p:cNvPr>
          <p:cNvSpPr>
            <a:spLocks noGrp="1"/>
          </p:cNvSpPr>
          <p:nvPr>
            <p:ph idx="1"/>
          </p:nvPr>
        </p:nvSpPr>
        <p:spPr/>
        <p:txBody>
          <a:bodyPr>
            <a:normAutofit/>
          </a:bodyPr>
          <a:lstStyle/>
          <a:p>
            <a:pPr marL="0" indent="0">
              <a:buNone/>
            </a:pPr>
            <a:r>
              <a:rPr lang="en-US" altLang="ja-JP" dirty="0"/>
              <a:t>【</a:t>
            </a:r>
            <a:r>
              <a:rPr lang="ja-JP" altLang="en-US" dirty="0"/>
              <a:t>喫煙、ストレス等（二値）</a:t>
            </a:r>
            <a:r>
              <a:rPr lang="en-US" altLang="ja-JP" dirty="0"/>
              <a:t>】</a:t>
            </a:r>
          </a:p>
          <a:p>
            <a:pPr marL="0" indent="0">
              <a:buNone/>
            </a:pPr>
            <a:r>
              <a:rPr lang="ja-JP" altLang="en-US" dirty="0"/>
              <a:t>・喫煙率の有意な低下、ストレス軽減傾向</a:t>
            </a:r>
            <a:endParaRPr lang="en-US" altLang="ja-JP" dirty="0"/>
          </a:p>
          <a:p>
            <a:pPr marL="0" indent="0">
              <a:buNone/>
            </a:pPr>
            <a:r>
              <a:rPr lang="ja-JP" altLang="en-US" dirty="0"/>
              <a:t>・行動面での副次的な効果が示唆される</a:t>
            </a:r>
            <a:endParaRPr lang="en-US" altLang="ja-JP" dirty="0"/>
          </a:p>
        </p:txBody>
      </p:sp>
      <p:sp>
        <p:nvSpPr>
          <p:cNvPr id="7" name="Title 1">
            <a:extLst>
              <a:ext uri="{FF2B5EF4-FFF2-40B4-BE49-F238E27FC236}">
                <a16:creationId xmlns:a16="http://schemas.microsoft.com/office/drawing/2014/main" id="{ADE4FCA7-3E88-6726-48F0-D19E82086E4C}"/>
              </a:ext>
            </a:extLst>
          </p:cNvPr>
          <p:cNvSpPr>
            <a:spLocks noGrp="1"/>
          </p:cNvSpPr>
          <p:nvPr>
            <p:ph type="title"/>
          </p:nvPr>
        </p:nvSpPr>
        <p:spPr>
          <a:xfrm>
            <a:off x="838200" y="365125"/>
            <a:ext cx="10515600" cy="1325563"/>
          </a:xfrm>
        </p:spPr>
        <p:txBody>
          <a:bodyPr>
            <a:normAutofit/>
          </a:bodyPr>
          <a:lstStyle/>
          <a:p>
            <a:r>
              <a:rPr lang="ja-JP" altLang="en-US" sz="3600" dirty="0"/>
              <a:t>結果 </a:t>
            </a:r>
            <a:r>
              <a:rPr lang="en-US" altLang="ja-JP" sz="3600" dirty="0"/>
              <a:t>– 2. </a:t>
            </a:r>
            <a:r>
              <a:rPr lang="ja-JP" altLang="en-US" sz="2800" dirty="0"/>
              <a:t>がん検診受診後のメンタルヘルスと喫煙行動の変化</a:t>
            </a:r>
            <a:endParaRPr lang="ja-JP" altLang="en-US" sz="1800" dirty="0"/>
          </a:p>
        </p:txBody>
      </p:sp>
    </p:spTree>
    <p:extLst>
      <p:ext uri="{BB962C8B-B14F-4D97-AF65-F5344CB8AC3E}">
        <p14:creationId xmlns:p14="http://schemas.microsoft.com/office/powerpoint/2010/main" val="26797224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03E66-AC1B-1886-E399-9E308E44555B}"/>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A91DB5BA-3747-9684-F953-A76500E66508}"/>
              </a:ext>
            </a:extLst>
          </p:cNvPr>
          <p:cNvSpPr>
            <a:spLocks noGrp="1"/>
          </p:cNvSpPr>
          <p:nvPr>
            <p:ph idx="1"/>
          </p:nvPr>
        </p:nvSpPr>
        <p:spPr/>
        <p:txBody>
          <a:bodyPr>
            <a:normAutofit fontScale="92500"/>
          </a:bodyPr>
          <a:lstStyle/>
          <a:p>
            <a:pPr marL="0" indent="0">
              <a:buNone/>
            </a:pPr>
            <a:r>
              <a:rPr lang="ja-JP" altLang="en-US" dirty="0"/>
              <a:t>・無料クーポンプログラムは、がん検診の受診率を有意に向上させた。</a:t>
            </a:r>
            <a:endParaRPr lang="en-US" altLang="ja-JP" dirty="0"/>
          </a:p>
          <a:p>
            <a:pPr marL="0" indent="0">
              <a:buNone/>
            </a:pPr>
            <a:r>
              <a:rPr lang="ja-JP" altLang="en-US" dirty="0"/>
              <a:t>・検診を受けることで、メンタルヘルスの改善や喫煙の減少といった生活行動の変化が一部で見られた。</a:t>
            </a:r>
            <a:endParaRPr lang="en-US" altLang="ja-JP" dirty="0"/>
          </a:p>
          <a:p>
            <a:pPr marL="0" indent="0">
              <a:buNone/>
            </a:pPr>
            <a:r>
              <a:rPr lang="ja-JP" altLang="en-US" dirty="0"/>
              <a:t>・とくに子宮頸がん・大腸がん検診後の喫煙率の低下が確認されている。</a:t>
            </a:r>
            <a:endParaRPr lang="en-US" altLang="ja-JP" dirty="0"/>
          </a:p>
          <a:p>
            <a:pPr marL="0" indent="0">
              <a:buNone/>
            </a:pPr>
            <a:r>
              <a:rPr lang="ja-JP" altLang="en-US" dirty="0"/>
              <a:t>・これらの変化は、検診をきっかけに健康意識が高まった可能性を示している。</a:t>
            </a:r>
            <a:endParaRPr lang="en-US" altLang="ja-JP" dirty="0"/>
          </a:p>
          <a:p>
            <a:pPr marL="0" indent="0">
              <a:buNone/>
            </a:pPr>
            <a:r>
              <a:rPr lang="en-US" altLang="ja-JP" dirty="0"/>
              <a:t>【</a:t>
            </a:r>
            <a:r>
              <a:rPr lang="ja-JP" altLang="en-US" dirty="0"/>
              <a:t>補足</a:t>
            </a:r>
            <a:r>
              <a:rPr lang="en-US" altLang="ja-JP" dirty="0"/>
              <a:t>(</a:t>
            </a:r>
            <a:r>
              <a:rPr lang="ja-JP" altLang="en-US" dirty="0"/>
              <a:t>未紹介</a:t>
            </a:r>
            <a:r>
              <a:rPr lang="en-US" altLang="ja-JP" dirty="0"/>
              <a:t>)】</a:t>
            </a:r>
          </a:p>
          <a:p>
            <a:pPr marL="0" indent="0">
              <a:buNone/>
            </a:pPr>
            <a:r>
              <a:rPr lang="ja-JP" altLang="en-US" dirty="0"/>
              <a:t>異なる統計手法（</a:t>
            </a:r>
            <a:r>
              <a:rPr lang="en-US" altLang="ja-JP" dirty="0"/>
              <a:t>Bivariate Probit</a:t>
            </a:r>
            <a:r>
              <a:rPr lang="ja-JP" altLang="en-US" dirty="0"/>
              <a:t>、</a:t>
            </a:r>
            <a:r>
              <a:rPr lang="en-US" altLang="ja-JP" dirty="0"/>
              <a:t>Control Function</a:t>
            </a:r>
            <a:r>
              <a:rPr lang="ja-JP" altLang="en-US" dirty="0"/>
              <a:t>）で整合的な結果が得られており、分析の信頼性が高い</a:t>
            </a:r>
            <a:endParaRPr lang="en-US" altLang="ja-JP" dirty="0"/>
          </a:p>
        </p:txBody>
      </p:sp>
      <p:sp>
        <p:nvSpPr>
          <p:cNvPr id="7" name="Title 1">
            <a:extLst>
              <a:ext uri="{FF2B5EF4-FFF2-40B4-BE49-F238E27FC236}">
                <a16:creationId xmlns:a16="http://schemas.microsoft.com/office/drawing/2014/main" id="{8B4AD4B1-4554-AC6A-5ECC-6C2EF039EEC3}"/>
              </a:ext>
            </a:extLst>
          </p:cNvPr>
          <p:cNvSpPr>
            <a:spLocks noGrp="1"/>
          </p:cNvSpPr>
          <p:nvPr>
            <p:ph type="title"/>
          </p:nvPr>
        </p:nvSpPr>
        <p:spPr>
          <a:xfrm>
            <a:off x="838200" y="365125"/>
            <a:ext cx="10515600" cy="1325563"/>
          </a:xfrm>
        </p:spPr>
        <p:txBody>
          <a:bodyPr>
            <a:normAutofit/>
          </a:bodyPr>
          <a:lstStyle/>
          <a:p>
            <a:r>
              <a:rPr lang="ja-JP" altLang="en-US" sz="3600" dirty="0"/>
              <a:t>結論</a:t>
            </a:r>
            <a:endParaRPr lang="ja-JP" altLang="en-US" sz="1800" dirty="0"/>
          </a:p>
        </p:txBody>
      </p:sp>
    </p:spTree>
    <p:extLst>
      <p:ext uri="{BB962C8B-B14F-4D97-AF65-F5344CB8AC3E}">
        <p14:creationId xmlns:p14="http://schemas.microsoft.com/office/powerpoint/2010/main" val="254740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目的</a:t>
            </a:r>
            <a:endParaRPr dirty="0"/>
          </a:p>
        </p:txBody>
      </p:sp>
      <p:sp>
        <p:nvSpPr>
          <p:cNvPr id="3" name="Content Placeholder 2"/>
          <p:cNvSpPr>
            <a:spLocks noGrp="1"/>
          </p:cNvSpPr>
          <p:nvPr>
            <p:ph idx="1"/>
          </p:nvPr>
        </p:nvSpPr>
        <p:spPr/>
        <p:txBody>
          <a:bodyPr>
            <a:normAutofit/>
          </a:bodyPr>
          <a:lstStyle/>
          <a:p>
            <a:pPr>
              <a:defRPr sz="1800"/>
            </a:pPr>
            <a:r>
              <a:rPr lang="ja-JP" altLang="en-US" sz="2400" dirty="0"/>
              <a:t>様々な肺がん検診戦略の費用対効果を評価する。</a:t>
            </a:r>
            <a:endParaRPr lang="en-US" altLang="ja-JP" sz="2400" dirty="0"/>
          </a:p>
          <a:p>
            <a:pPr>
              <a:defRPr sz="1800"/>
            </a:pPr>
            <a:r>
              <a:rPr lang="ja-JP" altLang="en-US" sz="2400" dirty="0"/>
              <a:t>最も費用対効果が大きいと判定されたものに対して、最新治療が費用および健康に及ぼす影響を分析する。</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77E66-51BB-AD51-B106-ECAE31350B5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F3A2773-019C-FF95-C2A5-67BC74798579}"/>
              </a:ext>
            </a:extLst>
          </p:cNvPr>
          <p:cNvSpPr>
            <a:spLocks noGrp="1"/>
          </p:cNvSpPr>
          <p:nvPr>
            <p:ph type="ctrTitle"/>
          </p:nvPr>
        </p:nvSpPr>
        <p:spPr>
          <a:xfrm>
            <a:off x="1524000" y="2419318"/>
            <a:ext cx="9144000" cy="1583767"/>
          </a:xfrm>
        </p:spPr>
        <p:txBody>
          <a:bodyPr>
            <a:normAutofit fontScale="90000"/>
          </a:bodyPr>
          <a:lstStyle/>
          <a:p>
            <a:r>
              <a:rPr lang="en-US" dirty="0"/>
              <a:t>Effects of organized screening programs on breast cancer screening, incidence, and mortality in Europe</a:t>
            </a:r>
            <a:endParaRPr dirty="0"/>
          </a:p>
        </p:txBody>
      </p:sp>
      <p:sp>
        <p:nvSpPr>
          <p:cNvPr id="3" name="字幕 2">
            <a:extLst>
              <a:ext uri="{FF2B5EF4-FFF2-40B4-BE49-F238E27FC236}">
                <a16:creationId xmlns:a16="http://schemas.microsoft.com/office/drawing/2014/main" id="{0CD74F69-E081-75EF-5F8D-5535D79C697C}"/>
              </a:ext>
            </a:extLst>
          </p:cNvPr>
          <p:cNvSpPr>
            <a:spLocks noGrp="1"/>
          </p:cNvSpPr>
          <p:nvPr>
            <p:ph type="subTitle" idx="1"/>
          </p:nvPr>
        </p:nvSpPr>
        <p:spPr>
          <a:xfrm>
            <a:off x="1524000" y="4151871"/>
            <a:ext cx="9144000" cy="1470453"/>
          </a:xfrm>
        </p:spPr>
        <p:txBody>
          <a:bodyPr>
            <a:normAutofit/>
          </a:bodyPr>
          <a:lstStyle/>
          <a:p>
            <a:r>
              <a:rPr lang="en-US" dirty="0"/>
              <a:t>Sophie </a:t>
            </a:r>
            <a:r>
              <a:rPr lang="en-US" dirty="0" err="1"/>
              <a:t>Guthmuller</a:t>
            </a:r>
            <a:r>
              <a:rPr lang="en-US" dirty="0"/>
              <a:t>, Vincenzo Carrieri, Ansgar </a:t>
            </a:r>
            <a:r>
              <a:rPr lang="en-US" dirty="0" err="1"/>
              <a:t>Wübker</a:t>
            </a:r>
            <a:r>
              <a:rPr lang="en-US" dirty="0"/>
              <a:t>,</a:t>
            </a:r>
          </a:p>
          <a:p>
            <a:r>
              <a:rPr lang="en-US" dirty="0"/>
              <a:t>Journal of Health Economics, Volume 92, 2023</a:t>
            </a:r>
          </a:p>
        </p:txBody>
      </p:sp>
    </p:spTree>
    <p:extLst>
      <p:ext uri="{BB962C8B-B14F-4D97-AF65-F5344CB8AC3E}">
        <p14:creationId xmlns:p14="http://schemas.microsoft.com/office/powerpoint/2010/main" val="30081609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8BBC3-D229-07DB-A3C1-0F65078AAF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74227E-ECFC-6483-36C8-157D35564EC1}"/>
              </a:ext>
            </a:extLst>
          </p:cNvPr>
          <p:cNvSpPr>
            <a:spLocks noGrp="1"/>
          </p:cNvSpPr>
          <p:nvPr>
            <p:ph type="title"/>
          </p:nvPr>
        </p:nvSpPr>
        <p:spPr/>
        <p:txBody>
          <a:bodyPr/>
          <a:lstStyle/>
          <a:p>
            <a:r>
              <a:rPr lang="ja-JP" altLang="en-US" dirty="0"/>
              <a:t>目的</a:t>
            </a:r>
            <a:endParaRPr dirty="0"/>
          </a:p>
        </p:txBody>
      </p:sp>
      <p:sp>
        <p:nvSpPr>
          <p:cNvPr id="3" name="Content Placeholder 2">
            <a:extLst>
              <a:ext uri="{FF2B5EF4-FFF2-40B4-BE49-F238E27FC236}">
                <a16:creationId xmlns:a16="http://schemas.microsoft.com/office/drawing/2014/main" id="{C3D38DA5-691E-FE2D-5D0E-F403C7CB6E1C}"/>
              </a:ext>
            </a:extLst>
          </p:cNvPr>
          <p:cNvSpPr>
            <a:spLocks noGrp="1"/>
          </p:cNvSpPr>
          <p:nvPr>
            <p:ph idx="1"/>
          </p:nvPr>
        </p:nvSpPr>
        <p:spPr/>
        <p:txBody>
          <a:bodyPr>
            <a:normAutofit/>
          </a:bodyPr>
          <a:lstStyle/>
          <a:p>
            <a:pPr>
              <a:defRPr sz="1800"/>
            </a:pPr>
            <a:r>
              <a:rPr lang="ja-JP" altLang="en-US" sz="2400" dirty="0"/>
              <a:t>組織型スクリーニングプログラム</a:t>
            </a:r>
            <a:r>
              <a:rPr lang="en-US" altLang="ja-JP" sz="2400" dirty="0"/>
              <a:t>(Organized Screening Programs</a:t>
            </a:r>
            <a:r>
              <a:rPr lang="ja-JP" altLang="en-US" sz="2400" dirty="0"/>
              <a:t>、以下</a:t>
            </a:r>
            <a:r>
              <a:rPr lang="en-US" altLang="ja-JP" sz="2400" dirty="0"/>
              <a:t>OSPs)</a:t>
            </a:r>
            <a:r>
              <a:rPr lang="ja-JP" altLang="en-US" sz="2400" dirty="0"/>
              <a:t>が乳がん検診受診率（乳房</a:t>
            </a:r>
            <a:r>
              <a:rPr lang="en-US" altLang="ja-JP" sz="2400" dirty="0"/>
              <a:t>X</a:t>
            </a:r>
            <a:r>
              <a:rPr lang="ja-JP" altLang="en-US" sz="2400" dirty="0"/>
              <a:t>線検査）、罹患率、死亡率に与える効果を推定。</a:t>
            </a:r>
            <a:endParaRPr lang="en-US" altLang="ja-JP" sz="2400" dirty="0"/>
          </a:p>
          <a:p>
            <a:pPr marL="0" indent="0">
              <a:buNone/>
              <a:defRPr sz="1800"/>
            </a:pPr>
            <a:endParaRPr lang="en-US" sz="2400" dirty="0"/>
          </a:p>
          <a:p>
            <a:pPr marL="0" indent="0">
              <a:buNone/>
              <a:defRPr sz="1800"/>
            </a:pPr>
            <a:r>
              <a:rPr lang="en-US" altLang="ja-JP" sz="2400" dirty="0"/>
              <a:t>【Research</a:t>
            </a:r>
            <a:r>
              <a:rPr lang="ja-JP" altLang="en-US" sz="2400" dirty="0"/>
              <a:t> </a:t>
            </a:r>
            <a:r>
              <a:rPr lang="en-US" altLang="ja-JP" sz="2400" dirty="0"/>
              <a:t>Questions】</a:t>
            </a:r>
          </a:p>
          <a:p>
            <a:pPr marL="457200" indent="-457200">
              <a:buAutoNum type="arabicPeriod"/>
              <a:defRPr sz="1800"/>
            </a:pPr>
            <a:r>
              <a:rPr lang="en-US" altLang="ja-JP" sz="2400" dirty="0"/>
              <a:t>OSPs</a:t>
            </a:r>
            <a:r>
              <a:rPr lang="ja-JP" altLang="en-US" sz="2400" dirty="0"/>
              <a:t>による健康情報提供、がん検診予約は受診率を上昇させるか？</a:t>
            </a:r>
            <a:endParaRPr lang="en-US" altLang="ja-JP" sz="2400" dirty="0"/>
          </a:p>
          <a:p>
            <a:pPr marL="457200" indent="-457200">
              <a:buAutoNum type="arabicPeriod"/>
              <a:defRPr sz="1800"/>
            </a:pPr>
            <a:r>
              <a:rPr lang="en-US" sz="2400" dirty="0"/>
              <a:t>OSPs</a:t>
            </a:r>
            <a:r>
              <a:rPr lang="ja-JP" altLang="en-US" sz="2400" dirty="0"/>
              <a:t>は乳がんの罹患率、死亡率にどのような影響を与えるか？</a:t>
            </a:r>
            <a:endParaRPr lang="en-US" sz="2400" dirty="0"/>
          </a:p>
        </p:txBody>
      </p:sp>
    </p:spTree>
    <p:extLst>
      <p:ext uri="{BB962C8B-B14F-4D97-AF65-F5344CB8AC3E}">
        <p14:creationId xmlns:p14="http://schemas.microsoft.com/office/powerpoint/2010/main" val="40886965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70ECD-315F-E847-D639-F89CF64BCA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B942C1-4CE3-A461-E8B3-487DFEA84775}"/>
              </a:ext>
            </a:extLst>
          </p:cNvPr>
          <p:cNvSpPr>
            <a:spLocks noGrp="1"/>
          </p:cNvSpPr>
          <p:nvPr>
            <p:ph type="title"/>
          </p:nvPr>
        </p:nvSpPr>
        <p:spPr/>
        <p:txBody>
          <a:bodyPr/>
          <a:lstStyle/>
          <a:p>
            <a:r>
              <a:rPr lang="ja-JP" altLang="en-US" dirty="0"/>
              <a:t>組織型スクリーニングプログラムの概要</a:t>
            </a:r>
            <a:endParaRPr dirty="0"/>
          </a:p>
        </p:txBody>
      </p:sp>
      <p:sp>
        <p:nvSpPr>
          <p:cNvPr id="3" name="Content Placeholder 2">
            <a:extLst>
              <a:ext uri="{FF2B5EF4-FFF2-40B4-BE49-F238E27FC236}">
                <a16:creationId xmlns:a16="http://schemas.microsoft.com/office/drawing/2014/main" id="{F4CB2693-7A13-C3B8-F617-D1E5F2E923E9}"/>
              </a:ext>
            </a:extLst>
          </p:cNvPr>
          <p:cNvSpPr>
            <a:spLocks noGrp="1"/>
          </p:cNvSpPr>
          <p:nvPr>
            <p:ph idx="1"/>
          </p:nvPr>
        </p:nvSpPr>
        <p:spPr/>
        <p:txBody>
          <a:bodyPr>
            <a:normAutofit/>
          </a:bodyPr>
          <a:lstStyle/>
          <a:p>
            <a:pPr marL="0" indent="0">
              <a:buNone/>
              <a:defRPr sz="1800"/>
            </a:pPr>
            <a:r>
              <a:rPr lang="en-US" altLang="ja-JP" sz="2400" dirty="0"/>
              <a:t>OSPs</a:t>
            </a:r>
            <a:r>
              <a:rPr lang="ja-JP" altLang="en-US" sz="2400" dirty="0"/>
              <a:t>の重要な</a:t>
            </a:r>
            <a:r>
              <a:rPr lang="en-US" altLang="ja-JP" sz="2400" dirty="0"/>
              <a:t>3</a:t>
            </a:r>
            <a:r>
              <a:rPr lang="ja-JP" altLang="en-US" sz="2400" dirty="0"/>
              <a:t>つ要素</a:t>
            </a:r>
            <a:endParaRPr lang="en-US" altLang="ja-JP" sz="2400" dirty="0"/>
          </a:p>
          <a:p>
            <a:pPr marL="457200" indent="-457200">
              <a:buAutoNum type="arabicPeriod"/>
              <a:defRPr sz="1800"/>
            </a:pPr>
            <a:r>
              <a:rPr lang="ja-JP" altLang="en-US" sz="2400" dirty="0"/>
              <a:t>無料で乳房</a:t>
            </a:r>
            <a:r>
              <a:rPr lang="en-US" altLang="ja-JP" sz="2400" dirty="0"/>
              <a:t>X</a:t>
            </a:r>
            <a:r>
              <a:rPr lang="ja-JP" altLang="en-US" sz="2400" dirty="0"/>
              <a:t>線検査を提供する。</a:t>
            </a:r>
            <a:endParaRPr lang="en-US" altLang="ja-JP" sz="2400" dirty="0"/>
          </a:p>
          <a:p>
            <a:pPr marL="457200" indent="-457200">
              <a:buAutoNum type="arabicPeriod"/>
              <a:defRPr sz="1800"/>
            </a:pPr>
            <a:r>
              <a:rPr lang="ja-JP" altLang="en-US" sz="2400" dirty="0"/>
              <a:t>がん検診のメリットの情報を提供する。</a:t>
            </a:r>
            <a:endParaRPr lang="en-US" altLang="ja-JP" sz="2400" dirty="0"/>
          </a:p>
          <a:p>
            <a:pPr marL="457200" indent="-457200">
              <a:buAutoNum type="arabicPeriod"/>
              <a:defRPr sz="1800"/>
            </a:pPr>
            <a:r>
              <a:rPr lang="ja-JP" altLang="en-US" sz="2400" dirty="0"/>
              <a:t>がん検診の予約</a:t>
            </a:r>
            <a:endParaRPr lang="en-US" altLang="ja-JP" sz="2400" dirty="0"/>
          </a:p>
          <a:p>
            <a:pPr marL="0" indent="0">
              <a:buNone/>
              <a:defRPr sz="1800"/>
            </a:pPr>
            <a:endParaRPr lang="en-US" altLang="ja-JP" sz="2400" dirty="0"/>
          </a:p>
          <a:p>
            <a:pPr marL="0" indent="0">
              <a:buNone/>
              <a:defRPr sz="1800"/>
            </a:pPr>
            <a:r>
              <a:rPr lang="en-US" altLang="ja-JP" sz="2400" dirty="0"/>
              <a:t>※OSPs</a:t>
            </a:r>
            <a:r>
              <a:rPr lang="ja-JP" altLang="en-US" sz="2400" dirty="0"/>
              <a:t>がない国のほとんどは乳房</a:t>
            </a:r>
            <a:r>
              <a:rPr lang="en-US" altLang="ja-JP" sz="2400" dirty="0"/>
              <a:t>X</a:t>
            </a:r>
            <a:r>
              <a:rPr lang="ja-JP" altLang="en-US" sz="2400" dirty="0"/>
              <a:t>線検査を無料ないし低価格で提供。</a:t>
            </a:r>
            <a:endParaRPr lang="en-US" altLang="ja-JP" sz="2400" dirty="0"/>
          </a:p>
          <a:p>
            <a:pPr marL="0" indent="0">
              <a:buNone/>
              <a:defRPr sz="1800"/>
            </a:pPr>
            <a:r>
              <a:rPr lang="ja-JP" altLang="en-US" sz="2400" dirty="0"/>
              <a:t>⇒</a:t>
            </a:r>
            <a:r>
              <a:rPr lang="en-US" altLang="ja-JP" sz="2400" dirty="0"/>
              <a:t>OSPs</a:t>
            </a:r>
            <a:r>
              <a:rPr lang="ja-JP" altLang="en-US" sz="2400" dirty="0"/>
              <a:t>の効果を測るとは、</a:t>
            </a:r>
            <a:r>
              <a:rPr lang="en-US" altLang="ja-JP" sz="2400" dirty="0"/>
              <a:t>1</a:t>
            </a:r>
            <a:r>
              <a:rPr lang="ja-JP" altLang="en-US" sz="2400" dirty="0"/>
              <a:t>を除く</a:t>
            </a:r>
            <a:r>
              <a:rPr lang="en-US" altLang="ja-JP" sz="2400" dirty="0"/>
              <a:t>2, 3</a:t>
            </a:r>
            <a:r>
              <a:rPr lang="ja-JP" altLang="en-US" sz="2400" dirty="0"/>
              <a:t>の効果である。</a:t>
            </a:r>
            <a:endParaRPr lang="en-US" altLang="ja-JP" sz="2400" dirty="0"/>
          </a:p>
        </p:txBody>
      </p:sp>
    </p:spTree>
    <p:extLst>
      <p:ext uri="{BB962C8B-B14F-4D97-AF65-F5344CB8AC3E}">
        <p14:creationId xmlns:p14="http://schemas.microsoft.com/office/powerpoint/2010/main" val="635539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D5FBC-39D1-AFF8-71FE-7DA9B32973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364066-3649-A51C-0B3C-C52D5512B596}"/>
              </a:ext>
            </a:extLst>
          </p:cNvPr>
          <p:cNvSpPr>
            <a:spLocks noGrp="1"/>
          </p:cNvSpPr>
          <p:nvPr>
            <p:ph type="title"/>
          </p:nvPr>
        </p:nvSpPr>
        <p:spPr/>
        <p:txBody>
          <a:bodyPr/>
          <a:lstStyle/>
          <a:p>
            <a:r>
              <a:rPr lang="ja-JP" altLang="en-US" sz="3600" dirty="0"/>
              <a:t>方法論（データ）</a:t>
            </a:r>
            <a:endParaRPr dirty="0"/>
          </a:p>
        </p:txBody>
      </p:sp>
      <p:sp>
        <p:nvSpPr>
          <p:cNvPr id="3" name="Content Placeholder 2">
            <a:extLst>
              <a:ext uri="{FF2B5EF4-FFF2-40B4-BE49-F238E27FC236}">
                <a16:creationId xmlns:a16="http://schemas.microsoft.com/office/drawing/2014/main" id="{99EAB78B-9E6D-E12D-9CC9-803B56BEE289}"/>
              </a:ext>
            </a:extLst>
          </p:cNvPr>
          <p:cNvSpPr>
            <a:spLocks noGrp="1"/>
          </p:cNvSpPr>
          <p:nvPr>
            <p:ph idx="1"/>
          </p:nvPr>
        </p:nvSpPr>
        <p:spPr>
          <a:xfrm>
            <a:off x="838199" y="1127203"/>
            <a:ext cx="10515600" cy="4351338"/>
          </a:xfrm>
        </p:spPr>
        <p:txBody>
          <a:bodyPr/>
          <a:lstStyle/>
          <a:p>
            <a:pPr marL="0" indent="0">
              <a:buNone/>
              <a:defRPr sz="1800"/>
            </a:pPr>
            <a:endParaRPr lang="en-US" altLang="ja-JP" dirty="0"/>
          </a:p>
          <a:p>
            <a:pPr marL="0" indent="0">
              <a:buNone/>
              <a:defRPr sz="1800"/>
            </a:pPr>
            <a:r>
              <a:rPr lang="ja-JP" altLang="en-US" dirty="0"/>
              <a:t>・</a:t>
            </a:r>
            <a:r>
              <a:rPr lang="en-US" altLang="ja-JP" dirty="0"/>
              <a:t>OSPs</a:t>
            </a:r>
            <a:r>
              <a:rPr lang="ja-JP" altLang="en-US" dirty="0"/>
              <a:t>に関する地域データ⇒</a:t>
            </a:r>
            <a:r>
              <a:rPr lang="en-US" altLang="ja-JP" dirty="0"/>
              <a:t>International Agency for Research on Cancer (IARC)</a:t>
            </a:r>
          </a:p>
          <a:p>
            <a:pPr marL="0" indent="0">
              <a:buNone/>
              <a:defRPr sz="1800"/>
            </a:pPr>
            <a:endParaRPr lang="en-US" altLang="ja-JP" dirty="0"/>
          </a:p>
          <a:p>
            <a:pPr marL="0" indent="0">
              <a:buNone/>
              <a:defRPr sz="1800"/>
            </a:pPr>
            <a:endParaRPr lang="en-US" altLang="ja-JP" dirty="0"/>
          </a:p>
          <a:p>
            <a:pPr marL="0" indent="0">
              <a:buNone/>
            </a:pPr>
            <a:endParaRPr lang="en-US" altLang="ja-JP" dirty="0"/>
          </a:p>
          <a:p>
            <a:pPr marL="0" indent="0">
              <a:buNone/>
              <a:defRPr sz="1800"/>
            </a:pPr>
            <a:endParaRPr lang="ja-JP" altLang="en-US" dirty="0"/>
          </a:p>
        </p:txBody>
      </p:sp>
      <p:pic>
        <p:nvPicPr>
          <p:cNvPr id="7" name="図 6">
            <a:extLst>
              <a:ext uri="{FF2B5EF4-FFF2-40B4-BE49-F238E27FC236}">
                <a16:creationId xmlns:a16="http://schemas.microsoft.com/office/drawing/2014/main" id="{6703A499-056B-2CCE-F095-224A1F1BE8BD}"/>
              </a:ext>
            </a:extLst>
          </p:cNvPr>
          <p:cNvPicPr>
            <a:picLocks noChangeAspect="1"/>
          </p:cNvPicPr>
          <p:nvPr/>
        </p:nvPicPr>
        <p:blipFill>
          <a:blip r:embed="rId2"/>
          <a:stretch>
            <a:fillRect/>
          </a:stretch>
        </p:blipFill>
        <p:spPr>
          <a:xfrm>
            <a:off x="1429328" y="1974841"/>
            <a:ext cx="9333343" cy="4757036"/>
          </a:xfrm>
          <a:prstGeom prst="rect">
            <a:avLst/>
          </a:prstGeom>
        </p:spPr>
      </p:pic>
    </p:spTree>
    <p:extLst>
      <p:ext uri="{BB962C8B-B14F-4D97-AF65-F5344CB8AC3E}">
        <p14:creationId xmlns:p14="http://schemas.microsoft.com/office/powerpoint/2010/main" val="8556899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E175BB-EE00-E4F9-DF66-5C9989FF16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BB60A9-3692-B04E-7968-A87FD260FB24}"/>
              </a:ext>
            </a:extLst>
          </p:cNvPr>
          <p:cNvSpPr>
            <a:spLocks noGrp="1"/>
          </p:cNvSpPr>
          <p:nvPr>
            <p:ph type="title"/>
          </p:nvPr>
        </p:nvSpPr>
        <p:spPr/>
        <p:txBody>
          <a:bodyPr/>
          <a:lstStyle/>
          <a:p>
            <a:r>
              <a:rPr lang="ja-JP" altLang="en-US" sz="3600" dirty="0"/>
              <a:t>方法論（データ）</a:t>
            </a:r>
            <a:endParaRPr dirty="0"/>
          </a:p>
        </p:txBody>
      </p:sp>
      <p:sp>
        <p:nvSpPr>
          <p:cNvPr id="3" name="Content Placeholder 2">
            <a:extLst>
              <a:ext uri="{FF2B5EF4-FFF2-40B4-BE49-F238E27FC236}">
                <a16:creationId xmlns:a16="http://schemas.microsoft.com/office/drawing/2014/main" id="{09904C79-B68B-300C-9440-A66F4C3886F0}"/>
              </a:ext>
            </a:extLst>
          </p:cNvPr>
          <p:cNvSpPr>
            <a:spLocks noGrp="1"/>
          </p:cNvSpPr>
          <p:nvPr>
            <p:ph idx="1"/>
          </p:nvPr>
        </p:nvSpPr>
        <p:spPr>
          <a:xfrm>
            <a:off x="838199" y="1127203"/>
            <a:ext cx="10515600" cy="4351338"/>
          </a:xfrm>
        </p:spPr>
        <p:txBody>
          <a:bodyPr/>
          <a:lstStyle/>
          <a:p>
            <a:pPr marL="0" indent="0">
              <a:buNone/>
              <a:defRPr sz="1800"/>
            </a:pPr>
            <a:endParaRPr lang="en-US" altLang="ja-JP" dirty="0"/>
          </a:p>
          <a:p>
            <a:pPr marL="0" indent="0">
              <a:buNone/>
              <a:defRPr sz="1800"/>
            </a:pPr>
            <a:r>
              <a:rPr lang="ja-JP" altLang="en-US" dirty="0"/>
              <a:t>・個人データ</a:t>
            </a:r>
            <a:r>
              <a:rPr lang="en-US" altLang="ja-JP" dirty="0"/>
              <a:t>(</a:t>
            </a:r>
            <a:r>
              <a:rPr lang="ja-JP" altLang="en-US" dirty="0"/>
              <a:t>受診したかどうかなど</a:t>
            </a:r>
            <a:r>
              <a:rPr lang="en-US" altLang="ja-JP" dirty="0"/>
              <a:t>)</a:t>
            </a:r>
            <a:r>
              <a:rPr lang="ja-JP" altLang="en-US" dirty="0"/>
              <a:t>⇒</a:t>
            </a:r>
            <a:r>
              <a:rPr lang="en-US" altLang="ja-JP" dirty="0"/>
              <a:t>European Health Interview Survey</a:t>
            </a:r>
          </a:p>
          <a:p>
            <a:pPr marL="0" indent="0">
              <a:buNone/>
              <a:defRPr sz="1800"/>
            </a:pPr>
            <a:endParaRPr lang="en-US" altLang="ja-JP" dirty="0"/>
          </a:p>
          <a:p>
            <a:pPr marL="0" indent="0">
              <a:buNone/>
              <a:defRPr sz="1800"/>
            </a:pPr>
            <a:endParaRPr lang="en-US" altLang="ja-JP" dirty="0"/>
          </a:p>
          <a:p>
            <a:pPr marL="0" indent="0">
              <a:buNone/>
            </a:pPr>
            <a:endParaRPr lang="en-US" altLang="ja-JP" dirty="0"/>
          </a:p>
          <a:p>
            <a:pPr marL="0" indent="0">
              <a:buNone/>
              <a:defRPr sz="1800"/>
            </a:pPr>
            <a:endParaRPr lang="ja-JP" altLang="en-US" dirty="0"/>
          </a:p>
        </p:txBody>
      </p:sp>
      <p:pic>
        <p:nvPicPr>
          <p:cNvPr id="5" name="図 4">
            <a:extLst>
              <a:ext uri="{FF2B5EF4-FFF2-40B4-BE49-F238E27FC236}">
                <a16:creationId xmlns:a16="http://schemas.microsoft.com/office/drawing/2014/main" id="{03A120E8-9314-D53C-A9D6-9E02834C6A65}"/>
              </a:ext>
            </a:extLst>
          </p:cNvPr>
          <p:cNvPicPr>
            <a:picLocks noChangeAspect="1"/>
          </p:cNvPicPr>
          <p:nvPr/>
        </p:nvPicPr>
        <p:blipFill>
          <a:blip r:embed="rId2"/>
          <a:stretch>
            <a:fillRect/>
          </a:stretch>
        </p:blipFill>
        <p:spPr>
          <a:xfrm>
            <a:off x="1500093" y="1984108"/>
            <a:ext cx="9191812" cy="4733421"/>
          </a:xfrm>
          <a:prstGeom prst="rect">
            <a:avLst/>
          </a:prstGeom>
        </p:spPr>
      </p:pic>
    </p:spTree>
    <p:extLst>
      <p:ext uri="{BB962C8B-B14F-4D97-AF65-F5344CB8AC3E}">
        <p14:creationId xmlns:p14="http://schemas.microsoft.com/office/powerpoint/2010/main" val="37285705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87F56-54D7-D93A-FF05-5BAD5361B6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CFEA0C-E132-4998-9A1C-21B333C21019}"/>
              </a:ext>
            </a:extLst>
          </p:cNvPr>
          <p:cNvSpPr>
            <a:spLocks noGrp="1"/>
          </p:cNvSpPr>
          <p:nvPr>
            <p:ph type="title"/>
          </p:nvPr>
        </p:nvSpPr>
        <p:spPr/>
        <p:txBody>
          <a:bodyPr/>
          <a:lstStyle/>
          <a:p>
            <a:r>
              <a:rPr lang="ja-JP" altLang="en-US" sz="3600" dirty="0"/>
              <a:t>方法論（データ）</a:t>
            </a:r>
            <a:endParaRPr dirty="0"/>
          </a:p>
        </p:txBody>
      </p:sp>
      <p:sp>
        <p:nvSpPr>
          <p:cNvPr id="3" name="Content Placeholder 2">
            <a:extLst>
              <a:ext uri="{FF2B5EF4-FFF2-40B4-BE49-F238E27FC236}">
                <a16:creationId xmlns:a16="http://schemas.microsoft.com/office/drawing/2014/main" id="{79601BB5-A623-AC73-728F-88869AD70F39}"/>
              </a:ext>
            </a:extLst>
          </p:cNvPr>
          <p:cNvSpPr>
            <a:spLocks noGrp="1"/>
          </p:cNvSpPr>
          <p:nvPr>
            <p:ph idx="1"/>
          </p:nvPr>
        </p:nvSpPr>
        <p:spPr>
          <a:xfrm>
            <a:off x="838199" y="1127203"/>
            <a:ext cx="10515600" cy="4351338"/>
          </a:xfrm>
        </p:spPr>
        <p:txBody>
          <a:bodyPr/>
          <a:lstStyle/>
          <a:p>
            <a:pPr marL="0" indent="0">
              <a:buNone/>
              <a:defRPr sz="1800"/>
            </a:pPr>
            <a:endParaRPr lang="en-US" altLang="ja-JP" dirty="0"/>
          </a:p>
          <a:p>
            <a:pPr marL="0" indent="0">
              <a:buNone/>
              <a:defRPr sz="1800"/>
            </a:pPr>
            <a:r>
              <a:rPr lang="ja-JP" altLang="en-US" dirty="0"/>
              <a:t>・罹患率、死亡率⇒</a:t>
            </a:r>
            <a:r>
              <a:rPr lang="en-US" altLang="ja-JP" dirty="0"/>
              <a:t>European Network of Cancer Registries</a:t>
            </a:r>
            <a:r>
              <a:rPr lang="ja-JP" altLang="en-US" dirty="0"/>
              <a:t>より</a:t>
            </a:r>
            <a:endParaRPr lang="en-US" altLang="ja-JP" dirty="0"/>
          </a:p>
          <a:p>
            <a:pPr marL="0" indent="0">
              <a:buNone/>
              <a:defRPr sz="1800"/>
            </a:pPr>
            <a:r>
              <a:rPr lang="en-US" altLang="ja-JP" dirty="0"/>
              <a:t>1983</a:t>
            </a:r>
            <a:r>
              <a:rPr lang="ja-JP" altLang="en-US" dirty="0"/>
              <a:t>年から</a:t>
            </a:r>
            <a:r>
              <a:rPr lang="en-US" altLang="ja-JP" dirty="0"/>
              <a:t>2013</a:t>
            </a:r>
            <a:r>
              <a:rPr lang="ja-JP" altLang="en-US" dirty="0"/>
              <a:t>年の</a:t>
            </a:r>
            <a:r>
              <a:rPr lang="en-US" altLang="ja-JP" dirty="0"/>
              <a:t>5</a:t>
            </a:r>
            <a:r>
              <a:rPr lang="ja-JP" altLang="en-US" dirty="0"/>
              <a:t>年ごとの</a:t>
            </a:r>
            <a:r>
              <a:rPr lang="en-US" altLang="ja-JP" dirty="0"/>
              <a:t>13</a:t>
            </a:r>
            <a:r>
              <a:rPr lang="ja-JP" altLang="en-US" dirty="0"/>
              <a:t>か国の地域別罹患率と死亡率のデータ</a:t>
            </a:r>
            <a:endParaRPr lang="en-US" altLang="ja-JP" dirty="0"/>
          </a:p>
          <a:p>
            <a:pPr marL="0" indent="0">
              <a:buNone/>
            </a:pPr>
            <a:endParaRPr lang="en-US" altLang="ja-JP" dirty="0"/>
          </a:p>
          <a:p>
            <a:pPr marL="0" indent="0">
              <a:buNone/>
              <a:defRPr sz="1800"/>
            </a:pPr>
            <a:endParaRPr lang="ja-JP" altLang="en-US" dirty="0"/>
          </a:p>
        </p:txBody>
      </p:sp>
    </p:spTree>
    <p:extLst>
      <p:ext uri="{BB962C8B-B14F-4D97-AF65-F5344CB8AC3E}">
        <p14:creationId xmlns:p14="http://schemas.microsoft.com/office/powerpoint/2010/main" val="33837176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B4631-9821-69EB-09B7-EB162A84533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0C3641-ED8F-C1B3-5BC7-C91ADA3DC540}"/>
              </a:ext>
            </a:extLst>
          </p:cNvPr>
          <p:cNvSpPr>
            <a:spLocks noGrp="1"/>
          </p:cNvSpPr>
          <p:nvPr>
            <p:ph idx="1"/>
          </p:nvPr>
        </p:nvSpPr>
        <p:spPr>
          <a:xfrm>
            <a:off x="838200" y="1690688"/>
            <a:ext cx="10515600" cy="4351338"/>
          </a:xfrm>
        </p:spPr>
        <p:txBody>
          <a:bodyPr/>
          <a:lstStyle/>
          <a:p>
            <a:pPr marL="0" indent="0">
              <a:buNone/>
              <a:defRPr sz="1800"/>
            </a:pPr>
            <a:r>
              <a:rPr lang="en-US" altLang="ja-JP" dirty="0"/>
              <a:t>Difference-in-Differences</a:t>
            </a:r>
            <a:r>
              <a:rPr lang="ja-JP" altLang="en-US" dirty="0"/>
              <a:t>モデル</a:t>
            </a:r>
            <a:endParaRPr lang="en-US" altLang="ja-JP" dirty="0"/>
          </a:p>
          <a:p>
            <a:pPr marL="0" indent="0">
              <a:buNone/>
              <a:defRPr sz="1800"/>
            </a:pPr>
            <a:endParaRPr lang="ja-JP" altLang="en-US" dirty="0"/>
          </a:p>
        </p:txBody>
      </p:sp>
      <p:pic>
        <p:nvPicPr>
          <p:cNvPr id="15" name="図 14">
            <a:extLst>
              <a:ext uri="{FF2B5EF4-FFF2-40B4-BE49-F238E27FC236}">
                <a16:creationId xmlns:a16="http://schemas.microsoft.com/office/drawing/2014/main" id="{AC383618-1C66-A710-FF9A-3BBFF6095AE3}"/>
              </a:ext>
            </a:extLst>
          </p:cNvPr>
          <p:cNvPicPr>
            <a:picLocks noChangeAspect="1"/>
          </p:cNvPicPr>
          <p:nvPr/>
        </p:nvPicPr>
        <p:blipFill>
          <a:blip r:embed="rId2"/>
          <a:stretch>
            <a:fillRect/>
          </a:stretch>
        </p:blipFill>
        <p:spPr>
          <a:xfrm>
            <a:off x="788505" y="3184414"/>
            <a:ext cx="1133633" cy="571580"/>
          </a:xfrm>
          <a:prstGeom prst="rect">
            <a:avLst/>
          </a:prstGeom>
        </p:spPr>
      </p:pic>
      <p:sp>
        <p:nvSpPr>
          <p:cNvPr id="16" name="テキスト ボックス 15">
            <a:extLst>
              <a:ext uri="{FF2B5EF4-FFF2-40B4-BE49-F238E27FC236}">
                <a16:creationId xmlns:a16="http://schemas.microsoft.com/office/drawing/2014/main" id="{8B5C7EBE-8A30-6F72-8A67-7E053835CBF8}"/>
              </a:ext>
            </a:extLst>
          </p:cNvPr>
          <p:cNvSpPr txBox="1"/>
          <p:nvPr/>
        </p:nvSpPr>
        <p:spPr>
          <a:xfrm>
            <a:off x="1971833" y="3240135"/>
            <a:ext cx="9760118" cy="646331"/>
          </a:xfrm>
          <a:prstGeom prst="rect">
            <a:avLst/>
          </a:prstGeom>
          <a:noFill/>
        </p:spPr>
        <p:txBody>
          <a:bodyPr wrap="square" rtlCol="0">
            <a:spAutoFit/>
          </a:bodyPr>
          <a:lstStyle/>
          <a:p>
            <a:r>
              <a:rPr kumimoji="1" lang="en-US" altLang="ja-JP" dirty="0"/>
              <a:t>|</a:t>
            </a:r>
            <a:r>
              <a:rPr lang="ja-JP" altLang="en-US" dirty="0"/>
              <a:t>被説明変数、検診受診ダミー、（女性</a:t>
            </a:r>
            <a:r>
              <a:rPr lang="en-US" altLang="ja-JP" dirty="0" err="1"/>
              <a:t>i</a:t>
            </a:r>
            <a:r>
              <a:rPr lang="ja-JP" altLang="en-US" dirty="0"/>
              <a:t>（年齢</a:t>
            </a:r>
            <a:r>
              <a:rPr lang="en-US" altLang="ja-JP" dirty="0"/>
              <a:t>30</a:t>
            </a:r>
            <a:r>
              <a:rPr lang="ja-JP" altLang="en-US" dirty="0"/>
              <a:t>歳以上）が「過去</a:t>
            </a:r>
            <a:r>
              <a:rPr lang="en-US" altLang="ja-JP" dirty="0"/>
              <a:t>2</a:t>
            </a:r>
            <a:r>
              <a:rPr lang="ja-JP" altLang="en-US" dirty="0"/>
              <a:t>年間に検診を受けた」と回答した場合に </a:t>
            </a:r>
            <a:r>
              <a:rPr lang="en-US" altLang="ja-JP" dirty="0"/>
              <a:t>1</a:t>
            </a:r>
            <a:r>
              <a:rPr lang="ja-JP" altLang="en-US" dirty="0"/>
              <a:t>、それ以外は </a:t>
            </a:r>
            <a:r>
              <a:rPr lang="en-US" altLang="ja-JP" dirty="0"/>
              <a:t>0</a:t>
            </a:r>
            <a:r>
              <a:rPr lang="ja-JP" altLang="en-US" dirty="0"/>
              <a:t>。</a:t>
            </a:r>
            <a:endParaRPr kumimoji="1" lang="ja-JP" altLang="en-US" dirty="0"/>
          </a:p>
        </p:txBody>
      </p:sp>
      <p:pic>
        <p:nvPicPr>
          <p:cNvPr id="18" name="図 17">
            <a:extLst>
              <a:ext uri="{FF2B5EF4-FFF2-40B4-BE49-F238E27FC236}">
                <a16:creationId xmlns:a16="http://schemas.microsoft.com/office/drawing/2014/main" id="{6FC55E4A-449B-5C66-9C9C-0F2843F23C0B}"/>
              </a:ext>
            </a:extLst>
          </p:cNvPr>
          <p:cNvPicPr>
            <a:picLocks noChangeAspect="1"/>
          </p:cNvPicPr>
          <p:nvPr/>
        </p:nvPicPr>
        <p:blipFill>
          <a:blip r:embed="rId3"/>
          <a:stretch>
            <a:fillRect/>
          </a:stretch>
        </p:blipFill>
        <p:spPr>
          <a:xfrm>
            <a:off x="838200" y="3796215"/>
            <a:ext cx="1286054" cy="419158"/>
          </a:xfrm>
          <a:prstGeom prst="rect">
            <a:avLst/>
          </a:prstGeom>
        </p:spPr>
      </p:pic>
      <p:sp>
        <p:nvSpPr>
          <p:cNvPr id="19" name="テキスト ボックス 18">
            <a:extLst>
              <a:ext uri="{FF2B5EF4-FFF2-40B4-BE49-F238E27FC236}">
                <a16:creationId xmlns:a16="http://schemas.microsoft.com/office/drawing/2014/main" id="{8778F1B6-F986-21A0-3B98-7751B18E94D2}"/>
              </a:ext>
            </a:extLst>
          </p:cNvPr>
          <p:cNvSpPr txBox="1"/>
          <p:nvPr/>
        </p:nvSpPr>
        <p:spPr>
          <a:xfrm>
            <a:off x="1922138" y="3839479"/>
            <a:ext cx="9809813" cy="369332"/>
          </a:xfrm>
          <a:prstGeom prst="rect">
            <a:avLst/>
          </a:prstGeom>
          <a:noFill/>
        </p:spPr>
        <p:txBody>
          <a:bodyPr wrap="square" rtlCol="0">
            <a:spAutoFit/>
          </a:bodyPr>
          <a:lstStyle/>
          <a:p>
            <a:r>
              <a:rPr lang="en-US" altLang="ja-JP" dirty="0"/>
              <a:t>|</a:t>
            </a:r>
            <a:r>
              <a:rPr lang="ja-JP" altLang="en-US" dirty="0"/>
              <a:t>地域固定効果、</a:t>
            </a:r>
            <a:r>
              <a:rPr lang="en-US" altLang="ja-JP" dirty="0"/>
              <a:t>NUTS-2 </a:t>
            </a:r>
            <a:r>
              <a:rPr lang="ja-JP" altLang="en-US" dirty="0"/>
              <a:t>レベル各地域のダミー</a:t>
            </a:r>
            <a:endParaRPr kumimoji="1" lang="ja-JP" altLang="en-US" dirty="0"/>
          </a:p>
        </p:txBody>
      </p:sp>
      <p:pic>
        <p:nvPicPr>
          <p:cNvPr id="21" name="図 20">
            <a:extLst>
              <a:ext uri="{FF2B5EF4-FFF2-40B4-BE49-F238E27FC236}">
                <a16:creationId xmlns:a16="http://schemas.microsoft.com/office/drawing/2014/main" id="{9AE4C005-24BD-AB8C-BF2A-71EA48C8FD12}"/>
              </a:ext>
            </a:extLst>
          </p:cNvPr>
          <p:cNvPicPr>
            <a:picLocks noChangeAspect="1"/>
          </p:cNvPicPr>
          <p:nvPr/>
        </p:nvPicPr>
        <p:blipFill>
          <a:blip r:embed="rId4"/>
          <a:stretch>
            <a:fillRect/>
          </a:stretch>
        </p:blipFill>
        <p:spPr>
          <a:xfrm>
            <a:off x="897834" y="4144689"/>
            <a:ext cx="762106" cy="466790"/>
          </a:xfrm>
          <a:prstGeom prst="rect">
            <a:avLst/>
          </a:prstGeom>
        </p:spPr>
      </p:pic>
      <p:sp>
        <p:nvSpPr>
          <p:cNvPr id="22" name="テキスト ボックス 21">
            <a:extLst>
              <a:ext uri="{FF2B5EF4-FFF2-40B4-BE49-F238E27FC236}">
                <a16:creationId xmlns:a16="http://schemas.microsoft.com/office/drawing/2014/main" id="{2ED9BCD4-FE4B-368E-AD92-7C401FD07FE9}"/>
              </a:ext>
            </a:extLst>
          </p:cNvPr>
          <p:cNvSpPr txBox="1"/>
          <p:nvPr/>
        </p:nvSpPr>
        <p:spPr>
          <a:xfrm>
            <a:off x="1946985" y="4231142"/>
            <a:ext cx="9809813" cy="369332"/>
          </a:xfrm>
          <a:prstGeom prst="rect">
            <a:avLst/>
          </a:prstGeom>
          <a:noFill/>
        </p:spPr>
        <p:txBody>
          <a:bodyPr wrap="square" rtlCol="0">
            <a:spAutoFit/>
          </a:bodyPr>
          <a:lstStyle/>
          <a:p>
            <a:r>
              <a:rPr kumimoji="1" lang="en-US" altLang="ja-JP" dirty="0"/>
              <a:t>|</a:t>
            </a:r>
            <a:r>
              <a:rPr kumimoji="1" lang="ja-JP" altLang="en-US" dirty="0"/>
              <a:t>年齢固定効果、</a:t>
            </a:r>
            <a:r>
              <a:rPr lang="ja-JP" altLang="en-US" dirty="0"/>
              <a:t>単一年齢（＝出生年）ごとのダミー</a:t>
            </a:r>
            <a:endParaRPr kumimoji="1" lang="ja-JP" altLang="en-US" dirty="0"/>
          </a:p>
        </p:txBody>
      </p:sp>
      <p:pic>
        <p:nvPicPr>
          <p:cNvPr id="24" name="図 23">
            <a:extLst>
              <a:ext uri="{FF2B5EF4-FFF2-40B4-BE49-F238E27FC236}">
                <a16:creationId xmlns:a16="http://schemas.microsoft.com/office/drawing/2014/main" id="{861811A0-705E-3B02-ADBD-0307B90A1DC5}"/>
              </a:ext>
            </a:extLst>
          </p:cNvPr>
          <p:cNvPicPr>
            <a:picLocks noChangeAspect="1"/>
          </p:cNvPicPr>
          <p:nvPr/>
        </p:nvPicPr>
        <p:blipFill>
          <a:blip r:embed="rId5"/>
          <a:stretch>
            <a:fillRect/>
          </a:stretch>
        </p:blipFill>
        <p:spPr>
          <a:xfrm>
            <a:off x="838200" y="4550649"/>
            <a:ext cx="1695687" cy="438211"/>
          </a:xfrm>
          <a:prstGeom prst="rect">
            <a:avLst/>
          </a:prstGeom>
        </p:spPr>
      </p:pic>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A31E4677-AFBA-FD62-B014-D41715C8FF16}"/>
                  </a:ext>
                </a:extLst>
              </p:cNvPr>
              <p:cNvSpPr txBox="1"/>
              <p:nvPr/>
            </p:nvSpPr>
            <p:spPr>
              <a:xfrm>
                <a:off x="2382187" y="4592748"/>
                <a:ext cx="9374611" cy="923330"/>
              </a:xfrm>
              <a:prstGeom prst="rect">
                <a:avLst/>
              </a:prstGeom>
              <a:noFill/>
            </p:spPr>
            <p:txBody>
              <a:bodyPr wrap="square" rtlCol="0">
                <a:spAutoFit/>
              </a:bodyPr>
              <a:lstStyle/>
              <a:p>
                <a:r>
                  <a:rPr kumimoji="1" lang="en-US" altLang="ja-JP" dirty="0"/>
                  <a:t>|</a:t>
                </a:r>
                <a:r>
                  <a:rPr kumimoji="1" lang="ja-JP" altLang="en-US" dirty="0"/>
                  <a:t>介入指標、</a:t>
                </a:r>
                <a:r>
                  <a:rPr lang="ja-JP" altLang="en-US" dirty="0"/>
                  <a:t>女性</a:t>
                </a:r>
                <a:r>
                  <a:rPr lang="en-US" altLang="ja-JP" dirty="0" err="1"/>
                  <a:t>i</a:t>
                </a:r>
                <a:r>
                  <a:rPr lang="ja-JP" altLang="en-US" dirty="0"/>
                  <a:t>が居住する地域</a:t>
                </a:r>
                <a:r>
                  <a:rPr lang="en-US" altLang="ja-JP" dirty="0"/>
                  <a:t>j</a:t>
                </a:r>
                <a:r>
                  <a:rPr lang="ja-JP" altLang="en-US" dirty="0"/>
                  <a:t>で</a:t>
                </a:r>
                <a:r>
                  <a:rPr lang="en-US" altLang="ja-JP" dirty="0"/>
                  <a:t>OSPs</a:t>
                </a:r>
                <a:r>
                  <a:rPr lang="ja-JP" altLang="en-US" dirty="0"/>
                  <a:t>が稼働し、かつ当人の年齢が当該プログラムの招待対象年齢帯に含まれる場合に </a:t>
                </a:r>
                <a:r>
                  <a:rPr lang="en-US" altLang="ja-JP" dirty="0"/>
                  <a:t>1</a:t>
                </a:r>
                <a:r>
                  <a:rPr lang="ja-JP" altLang="en-US" dirty="0"/>
                  <a:t>、それ以外は </a:t>
                </a:r>
                <a:r>
                  <a:rPr lang="en-US" altLang="ja-JP" dirty="0"/>
                  <a:t>0</a:t>
                </a:r>
                <a:r>
                  <a:rPr lang="ja-JP" altLang="en-US" dirty="0"/>
                  <a:t>。係数</a:t>
                </a:r>
                <a14:m>
                  <m:oMath xmlns:m="http://schemas.openxmlformats.org/officeDocument/2006/math">
                    <m:sSub>
                      <m:sSubPr>
                        <m:ctrlPr>
                          <a:rPr lang="en-US" altLang="ja-JP" b="0" i="1" smtClean="0">
                            <a:latin typeface="Cambria Math" panose="02040503050406030204" pitchFamily="18" charset="0"/>
                          </a:rPr>
                        </m:ctrlPr>
                      </m:sSubPr>
                      <m:e>
                        <m:r>
                          <a:rPr lang="ja-JP" altLang="en-US" i="1" smtClean="0">
                            <a:latin typeface="Cambria Math" panose="02040503050406030204" pitchFamily="18" charset="0"/>
                          </a:rPr>
                          <m:t>𝛽</m:t>
                        </m:r>
                      </m:e>
                      <m:sub>
                        <m:r>
                          <a:rPr lang="en-US" altLang="ja-JP" b="0" i="1" smtClean="0">
                            <a:latin typeface="Cambria Math" panose="02040503050406030204" pitchFamily="18" charset="0"/>
                          </a:rPr>
                          <m:t>3</m:t>
                        </m:r>
                      </m:sub>
                    </m:sSub>
                  </m:oMath>
                </a14:m>
                <a:r>
                  <a:rPr lang="en-US" altLang="ja-JP" dirty="0"/>
                  <a:t>​</a:t>
                </a:r>
                <a:r>
                  <a:rPr lang="ja-JP" altLang="en-US" dirty="0"/>
                  <a:t>は</a:t>
                </a:r>
                <a:r>
                  <a:rPr lang="en-US" altLang="ja-JP" dirty="0"/>
                  <a:t>ATT(Average Treatment Effect on the Treated)</a:t>
                </a:r>
                <a:endParaRPr kumimoji="1" lang="ja-JP" altLang="en-US" dirty="0"/>
              </a:p>
            </p:txBody>
          </p:sp>
        </mc:Choice>
        <mc:Fallback xmlns="">
          <p:sp>
            <p:nvSpPr>
              <p:cNvPr id="25" name="テキスト ボックス 24">
                <a:extLst>
                  <a:ext uri="{FF2B5EF4-FFF2-40B4-BE49-F238E27FC236}">
                    <a16:creationId xmlns:a16="http://schemas.microsoft.com/office/drawing/2014/main" id="{A31E4677-AFBA-FD62-B014-D41715C8FF16}"/>
                  </a:ext>
                </a:extLst>
              </p:cNvPr>
              <p:cNvSpPr txBox="1">
                <a:spLocks noRot="1" noChangeAspect="1" noMove="1" noResize="1" noEditPoints="1" noAdjustHandles="1" noChangeArrowheads="1" noChangeShapeType="1" noTextEdit="1"/>
              </p:cNvSpPr>
              <p:nvPr/>
            </p:nvSpPr>
            <p:spPr>
              <a:xfrm>
                <a:off x="2382187" y="4592748"/>
                <a:ext cx="9374611" cy="923330"/>
              </a:xfrm>
              <a:prstGeom prst="rect">
                <a:avLst/>
              </a:prstGeom>
              <a:blipFill>
                <a:blip r:embed="rId6"/>
                <a:stretch>
                  <a:fillRect l="-585" t="-3289" b="-9211"/>
                </a:stretch>
              </a:blipFill>
            </p:spPr>
            <p:txBody>
              <a:bodyPr/>
              <a:lstStyle/>
              <a:p>
                <a:r>
                  <a:rPr lang="ja-JP" altLang="en-US">
                    <a:noFill/>
                  </a:rPr>
                  <a:t> </a:t>
                </a:r>
              </a:p>
            </p:txBody>
          </p:sp>
        </mc:Fallback>
      </mc:AlternateContent>
      <p:pic>
        <p:nvPicPr>
          <p:cNvPr id="27" name="図 26">
            <a:extLst>
              <a:ext uri="{FF2B5EF4-FFF2-40B4-BE49-F238E27FC236}">
                <a16:creationId xmlns:a16="http://schemas.microsoft.com/office/drawing/2014/main" id="{BA3E1D0F-D048-350B-F28A-801FB931059F}"/>
              </a:ext>
            </a:extLst>
          </p:cNvPr>
          <p:cNvPicPr>
            <a:picLocks noChangeAspect="1"/>
          </p:cNvPicPr>
          <p:nvPr/>
        </p:nvPicPr>
        <p:blipFill>
          <a:blip r:embed="rId7"/>
          <a:stretch>
            <a:fillRect/>
          </a:stretch>
        </p:blipFill>
        <p:spPr>
          <a:xfrm>
            <a:off x="843802" y="5442373"/>
            <a:ext cx="1400370" cy="485843"/>
          </a:xfrm>
          <a:prstGeom prst="rect">
            <a:avLst/>
          </a:prstGeom>
        </p:spPr>
      </p:pic>
      <p:sp>
        <p:nvSpPr>
          <p:cNvPr id="28" name="テキスト ボックス 27">
            <a:extLst>
              <a:ext uri="{FF2B5EF4-FFF2-40B4-BE49-F238E27FC236}">
                <a16:creationId xmlns:a16="http://schemas.microsoft.com/office/drawing/2014/main" id="{1E36AB71-7BA0-EF7F-0187-9FF0F664B074}"/>
              </a:ext>
            </a:extLst>
          </p:cNvPr>
          <p:cNvSpPr txBox="1"/>
          <p:nvPr/>
        </p:nvSpPr>
        <p:spPr>
          <a:xfrm>
            <a:off x="2244172" y="5517006"/>
            <a:ext cx="9809813" cy="369332"/>
          </a:xfrm>
          <a:prstGeom prst="rect">
            <a:avLst/>
          </a:prstGeom>
          <a:noFill/>
        </p:spPr>
        <p:txBody>
          <a:bodyPr wrap="square" rtlCol="0">
            <a:spAutoFit/>
          </a:bodyPr>
          <a:lstStyle/>
          <a:p>
            <a:r>
              <a:rPr kumimoji="1" lang="en-US" altLang="ja-JP" dirty="0"/>
              <a:t>|</a:t>
            </a:r>
            <a:r>
              <a:rPr kumimoji="1" lang="ja-JP" altLang="en-US" dirty="0"/>
              <a:t>コントロール変数、</a:t>
            </a:r>
            <a:r>
              <a:rPr lang="ja-JP" altLang="en-US" dirty="0"/>
              <a:t>学歴、所得五分位、世帯構成、人口密度、自己申告健康度など</a:t>
            </a:r>
            <a:endParaRPr lang="en-US" altLang="ja-JP" dirty="0"/>
          </a:p>
        </p:txBody>
      </p:sp>
      <p:sp>
        <p:nvSpPr>
          <p:cNvPr id="2" name="Title 1">
            <a:extLst>
              <a:ext uri="{FF2B5EF4-FFF2-40B4-BE49-F238E27FC236}">
                <a16:creationId xmlns:a16="http://schemas.microsoft.com/office/drawing/2014/main" id="{9AC8832F-33F0-222F-D4D4-3D6E7540B1B8}"/>
              </a:ext>
            </a:extLst>
          </p:cNvPr>
          <p:cNvSpPr>
            <a:spLocks noGrp="1"/>
          </p:cNvSpPr>
          <p:nvPr>
            <p:ph type="title"/>
          </p:nvPr>
        </p:nvSpPr>
        <p:spPr>
          <a:xfrm>
            <a:off x="838200" y="365125"/>
            <a:ext cx="10515600" cy="1325563"/>
          </a:xfrm>
        </p:spPr>
        <p:txBody>
          <a:bodyPr>
            <a:normAutofit/>
          </a:bodyPr>
          <a:lstStyle/>
          <a:p>
            <a:r>
              <a:rPr lang="ja-JP" altLang="en-US" sz="3600" dirty="0"/>
              <a:t>方法論 </a:t>
            </a:r>
            <a:r>
              <a:rPr lang="en-US" altLang="ja-JP" sz="3600" dirty="0"/>
              <a:t>- </a:t>
            </a:r>
            <a:r>
              <a:rPr lang="en-US" altLang="ja-JP" sz="2800" dirty="0"/>
              <a:t>1. OSPs</a:t>
            </a:r>
            <a:r>
              <a:rPr lang="ja-JP" altLang="en-US" sz="2800" dirty="0"/>
              <a:t>による受診率への影響</a:t>
            </a:r>
            <a:endParaRPr lang="ja-JP" altLang="en-US" sz="3600" dirty="0"/>
          </a:p>
        </p:txBody>
      </p:sp>
      <p:cxnSp>
        <p:nvCxnSpPr>
          <p:cNvPr id="6" name="直線コネクタ 5">
            <a:extLst>
              <a:ext uri="{FF2B5EF4-FFF2-40B4-BE49-F238E27FC236}">
                <a16:creationId xmlns:a16="http://schemas.microsoft.com/office/drawing/2014/main" id="{EA077E73-C60B-449C-A722-F74EFCF85955}"/>
              </a:ext>
            </a:extLst>
          </p:cNvPr>
          <p:cNvCxnSpPr/>
          <p:nvPr/>
        </p:nvCxnSpPr>
        <p:spPr>
          <a:xfrm>
            <a:off x="897834" y="3152330"/>
            <a:ext cx="10893751" cy="0"/>
          </a:xfrm>
          <a:prstGeom prst="line">
            <a:avLst/>
          </a:prstGeom>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7697F901-3C5C-6704-AC25-4C0E48C499FE}"/>
              </a:ext>
            </a:extLst>
          </p:cNvPr>
          <p:cNvCxnSpPr/>
          <p:nvPr/>
        </p:nvCxnSpPr>
        <p:spPr>
          <a:xfrm>
            <a:off x="897834" y="6009998"/>
            <a:ext cx="10893751" cy="0"/>
          </a:xfrm>
          <a:prstGeom prst="line">
            <a:avLst/>
          </a:prstGeom>
        </p:spPr>
        <p:style>
          <a:lnRef idx="1">
            <a:schemeClr val="dk1"/>
          </a:lnRef>
          <a:fillRef idx="0">
            <a:schemeClr val="dk1"/>
          </a:fillRef>
          <a:effectRef idx="0">
            <a:schemeClr val="dk1"/>
          </a:effectRef>
          <a:fontRef idx="minor">
            <a:schemeClr val="tx1"/>
          </a:fontRef>
        </p:style>
      </p:cxnSp>
      <p:pic>
        <p:nvPicPr>
          <p:cNvPr id="9" name="図 8">
            <a:extLst>
              <a:ext uri="{FF2B5EF4-FFF2-40B4-BE49-F238E27FC236}">
                <a16:creationId xmlns:a16="http://schemas.microsoft.com/office/drawing/2014/main" id="{8C5C25EA-74FB-1245-D271-F315055EB367}"/>
              </a:ext>
            </a:extLst>
          </p:cNvPr>
          <p:cNvPicPr>
            <a:picLocks noChangeAspect="1"/>
          </p:cNvPicPr>
          <p:nvPr/>
        </p:nvPicPr>
        <p:blipFill>
          <a:blip r:embed="rId8"/>
          <a:stretch>
            <a:fillRect/>
          </a:stretch>
        </p:blipFill>
        <p:spPr>
          <a:xfrm>
            <a:off x="788505" y="2084321"/>
            <a:ext cx="10412963" cy="716592"/>
          </a:xfrm>
          <a:prstGeom prst="rect">
            <a:avLst/>
          </a:prstGeom>
        </p:spPr>
      </p:pic>
    </p:spTree>
    <p:extLst>
      <p:ext uri="{BB962C8B-B14F-4D97-AF65-F5344CB8AC3E}">
        <p14:creationId xmlns:p14="http://schemas.microsoft.com/office/powerpoint/2010/main" val="4091661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F579B-309E-DB3E-BBD1-C99096A05BB3}"/>
            </a:ext>
          </a:extLst>
        </p:cNvPr>
        <p:cNvGrpSpPr/>
        <p:nvPr/>
      </p:nvGrpSpPr>
      <p:grpSpPr>
        <a:xfrm>
          <a:off x="0" y="0"/>
          <a:ext cx="0" cy="0"/>
          <a:chOff x="0" y="0"/>
          <a:chExt cx="0" cy="0"/>
        </a:xfrm>
      </p:grpSpPr>
      <p:pic>
        <p:nvPicPr>
          <p:cNvPr id="10" name="図 9">
            <a:extLst>
              <a:ext uri="{FF2B5EF4-FFF2-40B4-BE49-F238E27FC236}">
                <a16:creationId xmlns:a16="http://schemas.microsoft.com/office/drawing/2014/main" id="{84020211-5678-EA40-E815-4AFB671CE824}"/>
              </a:ext>
            </a:extLst>
          </p:cNvPr>
          <p:cNvPicPr>
            <a:picLocks noChangeAspect="1"/>
          </p:cNvPicPr>
          <p:nvPr/>
        </p:nvPicPr>
        <p:blipFill>
          <a:blip r:embed="rId2"/>
          <a:srcRect l="49561" t="-45349"/>
          <a:stretch/>
        </p:blipFill>
        <p:spPr>
          <a:xfrm>
            <a:off x="2602094" y="2342274"/>
            <a:ext cx="9189491" cy="772740"/>
          </a:xfrm>
          <a:prstGeom prst="rect">
            <a:avLst/>
          </a:prstGeom>
        </p:spPr>
      </p:pic>
      <p:sp>
        <p:nvSpPr>
          <p:cNvPr id="3" name="Content Placeholder 2">
            <a:extLst>
              <a:ext uri="{FF2B5EF4-FFF2-40B4-BE49-F238E27FC236}">
                <a16:creationId xmlns:a16="http://schemas.microsoft.com/office/drawing/2014/main" id="{4A9A3426-6160-B1F2-739D-5C7B14B4F950}"/>
              </a:ext>
            </a:extLst>
          </p:cNvPr>
          <p:cNvSpPr>
            <a:spLocks noGrp="1"/>
          </p:cNvSpPr>
          <p:nvPr>
            <p:ph idx="1"/>
          </p:nvPr>
        </p:nvSpPr>
        <p:spPr>
          <a:xfrm>
            <a:off x="838200" y="1690688"/>
            <a:ext cx="10515600" cy="4351338"/>
          </a:xfrm>
        </p:spPr>
        <p:txBody>
          <a:bodyPr/>
          <a:lstStyle/>
          <a:p>
            <a:pPr marL="0" indent="0">
              <a:buNone/>
              <a:defRPr sz="1800"/>
            </a:pPr>
            <a:r>
              <a:rPr lang="en-US" altLang="ja-JP" dirty="0"/>
              <a:t>Triple Difference</a:t>
            </a:r>
            <a:r>
              <a:rPr lang="ja-JP" altLang="en-US" dirty="0"/>
              <a:t>モデル </a:t>
            </a:r>
            <a:r>
              <a:rPr lang="en-US" altLang="ja-JP" dirty="0"/>
              <a:t>(DDD)</a:t>
            </a:r>
          </a:p>
          <a:p>
            <a:pPr marL="0" indent="0">
              <a:buNone/>
              <a:defRPr sz="1800"/>
            </a:pPr>
            <a:endParaRPr lang="ja-JP" altLang="en-US" dirty="0"/>
          </a:p>
        </p:txBody>
      </p:sp>
      <p:sp>
        <p:nvSpPr>
          <p:cNvPr id="16" name="テキスト ボックス 15">
            <a:extLst>
              <a:ext uri="{FF2B5EF4-FFF2-40B4-BE49-F238E27FC236}">
                <a16:creationId xmlns:a16="http://schemas.microsoft.com/office/drawing/2014/main" id="{1F68CDEF-57DF-B4E7-07F9-A4B4D62DDE88}"/>
              </a:ext>
            </a:extLst>
          </p:cNvPr>
          <p:cNvSpPr txBox="1"/>
          <p:nvPr/>
        </p:nvSpPr>
        <p:spPr>
          <a:xfrm>
            <a:off x="1912198" y="4236667"/>
            <a:ext cx="9760118" cy="646331"/>
          </a:xfrm>
          <a:prstGeom prst="rect">
            <a:avLst/>
          </a:prstGeom>
          <a:noFill/>
        </p:spPr>
        <p:txBody>
          <a:bodyPr wrap="square" rtlCol="0">
            <a:spAutoFit/>
          </a:bodyPr>
          <a:lstStyle/>
          <a:p>
            <a:r>
              <a:rPr kumimoji="1" lang="en-US" altLang="ja-JP" dirty="0"/>
              <a:t>|</a:t>
            </a:r>
            <a:r>
              <a:rPr lang="ja-JP" altLang="en-US" dirty="0"/>
              <a:t>被説明変数、年齢階級</a:t>
            </a:r>
            <a:r>
              <a:rPr lang="en-US" altLang="ja-JP" dirty="0"/>
              <a:t>g, </a:t>
            </a:r>
            <a:r>
              <a:rPr lang="ja-JP" altLang="en-US" dirty="0"/>
              <a:t>地域</a:t>
            </a:r>
            <a:r>
              <a:rPr lang="en-US" altLang="ja-JP" dirty="0"/>
              <a:t>j, </a:t>
            </a:r>
            <a:r>
              <a:rPr lang="ja-JP" altLang="en-US" dirty="0"/>
              <a:t>年</a:t>
            </a:r>
            <a:r>
              <a:rPr lang="en-US" altLang="ja-JP" dirty="0"/>
              <a:t>t</a:t>
            </a:r>
            <a:r>
              <a:rPr lang="ja-JP" altLang="en-US" dirty="0"/>
              <a:t>（</a:t>
            </a:r>
            <a:r>
              <a:rPr lang="en-US" altLang="ja-JP" dirty="0"/>
              <a:t>OSPs</a:t>
            </a:r>
            <a:r>
              <a:rPr lang="ja-JP" altLang="en-US" dirty="0"/>
              <a:t>の開始時期が地域によって異なるため）の</a:t>
            </a:r>
            <a:r>
              <a:rPr lang="ja-JP" altLang="en-US" b="1" dirty="0"/>
              <a:t>乳がん発症率</a:t>
            </a:r>
            <a:r>
              <a:rPr lang="ja-JP" altLang="en-US" dirty="0"/>
              <a:t>または</a:t>
            </a:r>
            <a:r>
              <a:rPr lang="ja-JP" altLang="en-US" b="1" dirty="0"/>
              <a:t>死亡率</a:t>
            </a:r>
            <a:r>
              <a:rPr lang="ja-JP" altLang="en-US" dirty="0"/>
              <a:t>（人口 </a:t>
            </a:r>
            <a:r>
              <a:rPr lang="en-US" altLang="ja-JP" dirty="0"/>
              <a:t>10 </a:t>
            </a:r>
            <a:r>
              <a:rPr lang="ja-JP" altLang="en-US" dirty="0"/>
              <a:t>万人当たり）。</a:t>
            </a:r>
            <a:r>
              <a:rPr lang="en-US" altLang="ja-JP" dirty="0"/>
              <a:t>※d</a:t>
            </a:r>
            <a:r>
              <a:rPr lang="ja-JP" altLang="en-US" dirty="0"/>
              <a:t>は相対年</a:t>
            </a:r>
            <a:r>
              <a:rPr lang="en-US" altLang="ja-JP" dirty="0"/>
              <a:t>(</a:t>
            </a:r>
            <a:r>
              <a:rPr lang="ja-JP" altLang="en-US" dirty="0"/>
              <a:t>説明は省略</a:t>
            </a:r>
            <a:r>
              <a:rPr lang="en-US" altLang="ja-JP" dirty="0"/>
              <a:t>)</a:t>
            </a:r>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7CA467D5-2601-FCDD-3CA9-3876BAE6841E}"/>
                  </a:ext>
                </a:extLst>
              </p:cNvPr>
              <p:cNvSpPr txBox="1"/>
              <p:nvPr/>
            </p:nvSpPr>
            <p:spPr>
              <a:xfrm>
                <a:off x="2542459" y="5202878"/>
                <a:ext cx="9374611" cy="646331"/>
              </a:xfrm>
              <a:prstGeom prst="rect">
                <a:avLst/>
              </a:prstGeom>
              <a:noFill/>
            </p:spPr>
            <p:txBody>
              <a:bodyPr wrap="square" rtlCol="0">
                <a:spAutoFit/>
              </a:bodyPr>
              <a:lstStyle/>
              <a:p>
                <a:r>
                  <a:rPr kumimoji="1" lang="en-US" altLang="ja-JP" dirty="0"/>
                  <a:t>|</a:t>
                </a:r>
                <a:r>
                  <a:rPr lang="en-US" altLang="ja-JP" dirty="0"/>
                  <a:t>OSPs</a:t>
                </a:r>
                <a:r>
                  <a:rPr lang="ja-JP" altLang="en-US" dirty="0"/>
                  <a:t>開始年</a:t>
                </a:r>
                <a:r>
                  <a:rPr lang="en-US" altLang="ja-JP" dirty="0"/>
                  <a:t>d</a:t>
                </a:r>
                <a:r>
                  <a:rPr lang="ja-JP" altLang="en-US" dirty="0"/>
                  <a:t>から</a:t>
                </a:r>
                <a:r>
                  <a:rPr lang="ja-JP" altLang="en-US" b="1" dirty="0"/>
                  <a:t>①年数経過</a:t>
                </a:r>
                <a:r>
                  <a:rPr lang="ja-JP" altLang="en-US" dirty="0"/>
                  <a:t>と</a:t>
                </a:r>
                <a:r>
                  <a:rPr lang="ja-JP" altLang="en-US" b="1" dirty="0"/>
                  <a:t>② 年齢帯の適格性</a:t>
                </a:r>
                <a:r>
                  <a:rPr lang="ja-JP" altLang="en-US" dirty="0"/>
                  <a:t>の両方を満たすとき</a:t>
                </a:r>
                <a:r>
                  <a:rPr lang="en-US" altLang="ja-JP" dirty="0"/>
                  <a:t>1</a:t>
                </a:r>
                <a:r>
                  <a:rPr lang="ja-JP" altLang="en-US" dirty="0"/>
                  <a:t>。</a:t>
                </a:r>
                <a:br>
                  <a:rPr lang="ja-JP" altLang="en-US" dirty="0"/>
                </a:br>
                <a:r>
                  <a:rPr lang="ja-JP" altLang="en-US" dirty="0"/>
                  <a:t>論文では</a:t>
                </a:r>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𝛾</m:t>
                        </m:r>
                      </m:e>
                      <m:sub>
                        <m:r>
                          <a:rPr lang="en-US" altLang="ja-JP" i="1">
                            <a:latin typeface="Cambria Math" panose="02040503050406030204" pitchFamily="18" charset="0"/>
                          </a:rPr>
                          <m:t>1</m:t>
                        </m:r>
                        <m:r>
                          <a:rPr lang="en-US" altLang="ja-JP" i="1">
                            <a:latin typeface="Cambria Math" panose="02040503050406030204" pitchFamily="18" charset="0"/>
                          </a:rPr>
                          <m:t>𝑎</m:t>
                        </m:r>
                      </m:sub>
                    </m:sSub>
                  </m:oMath>
                </a14:m>
                <a:r>
                  <a:rPr lang="ja-JP" altLang="en-US" dirty="0"/>
                  <a:t>「実施後 </a:t>
                </a:r>
                <a:r>
                  <a:rPr lang="en-US" altLang="ja-JP" dirty="0"/>
                  <a:t>5 </a:t>
                </a:r>
                <a:r>
                  <a:rPr lang="ja-JP" altLang="en-US" dirty="0"/>
                  <a:t>年」</a:t>
                </a:r>
                <a:r>
                  <a:rPr lang="en-US" altLang="ja-JP" dirty="0"/>
                  <a:t> </a:t>
                </a:r>
                <a14:m>
                  <m:oMath xmlns:m="http://schemas.openxmlformats.org/officeDocument/2006/math">
                    <m:sSub>
                      <m:sSubPr>
                        <m:ctrlPr>
                          <a:rPr lang="en-US" altLang="ja-JP" i="1">
                            <a:latin typeface="Cambria Math" panose="02040503050406030204" pitchFamily="18" charset="0"/>
                          </a:rPr>
                        </m:ctrlPr>
                      </m:sSubPr>
                      <m:e>
                        <m:r>
                          <a:rPr lang="ja-JP" altLang="en-US" i="1">
                            <a:latin typeface="Cambria Math" panose="02040503050406030204" pitchFamily="18" charset="0"/>
                          </a:rPr>
                          <m:t>𝛾</m:t>
                        </m:r>
                      </m:e>
                      <m:sub>
                        <m:r>
                          <a:rPr lang="en-US" altLang="ja-JP" i="1">
                            <a:latin typeface="Cambria Math" panose="02040503050406030204" pitchFamily="18" charset="0"/>
                          </a:rPr>
                          <m:t>1</m:t>
                        </m:r>
                        <m:r>
                          <a:rPr lang="en-US" altLang="ja-JP" i="1">
                            <a:latin typeface="Cambria Math" panose="02040503050406030204" pitchFamily="18" charset="0"/>
                          </a:rPr>
                          <m:t>𝑏</m:t>
                        </m:r>
                      </m:sub>
                    </m:sSub>
                    <m:r>
                      <a:rPr lang="en-US" altLang="ja-JP" i="1">
                        <a:latin typeface="Cambria Math" panose="02040503050406030204" pitchFamily="18" charset="0"/>
                      </a:rPr>
                      <m:t> </m:t>
                    </m:r>
                  </m:oMath>
                </a14:m>
                <a:r>
                  <a:rPr lang="ja-JP" altLang="en-US" dirty="0"/>
                  <a:t>「実施後 </a:t>
                </a:r>
                <a:r>
                  <a:rPr lang="en-US" altLang="ja-JP" dirty="0"/>
                  <a:t>6–10 </a:t>
                </a:r>
                <a:r>
                  <a:rPr lang="ja-JP" altLang="en-US" dirty="0"/>
                  <a:t>年」の </a:t>
                </a:r>
                <a:r>
                  <a:rPr lang="en-US" altLang="ja-JP" dirty="0"/>
                  <a:t>2 </a:t>
                </a:r>
                <a:r>
                  <a:rPr lang="ja-JP" altLang="en-US" dirty="0"/>
                  <a:t>種を作成し、それぞれを推定。</a:t>
                </a:r>
                <a:endParaRPr lang="en-US" altLang="ja-JP" dirty="0"/>
              </a:p>
            </p:txBody>
          </p:sp>
        </mc:Choice>
        <mc:Fallback xmlns="">
          <p:sp>
            <p:nvSpPr>
              <p:cNvPr id="25" name="テキスト ボックス 24">
                <a:extLst>
                  <a:ext uri="{FF2B5EF4-FFF2-40B4-BE49-F238E27FC236}">
                    <a16:creationId xmlns:a16="http://schemas.microsoft.com/office/drawing/2014/main" id="{7CA467D5-2601-FCDD-3CA9-3876BAE6841E}"/>
                  </a:ext>
                </a:extLst>
              </p:cNvPr>
              <p:cNvSpPr txBox="1">
                <a:spLocks noRot="1" noChangeAspect="1" noMove="1" noResize="1" noEditPoints="1" noAdjustHandles="1" noChangeArrowheads="1" noChangeShapeType="1" noTextEdit="1"/>
              </p:cNvSpPr>
              <p:nvPr/>
            </p:nvSpPr>
            <p:spPr>
              <a:xfrm>
                <a:off x="2542459" y="5202878"/>
                <a:ext cx="9374611" cy="646331"/>
              </a:xfrm>
              <a:prstGeom prst="rect">
                <a:avLst/>
              </a:prstGeom>
              <a:blipFill>
                <a:blip r:embed="rId3"/>
                <a:stretch>
                  <a:fillRect l="-520" t="-5607" b="-14019"/>
                </a:stretch>
              </a:blipFill>
            </p:spPr>
            <p:txBody>
              <a:bodyPr/>
              <a:lstStyle/>
              <a:p>
                <a:r>
                  <a:rPr lang="ja-JP" altLang="en-US">
                    <a:noFill/>
                  </a:rPr>
                  <a:t> </a:t>
                </a:r>
              </a:p>
            </p:txBody>
          </p:sp>
        </mc:Fallback>
      </mc:AlternateContent>
      <p:sp>
        <p:nvSpPr>
          <p:cNvPr id="2" name="Title 1">
            <a:extLst>
              <a:ext uri="{FF2B5EF4-FFF2-40B4-BE49-F238E27FC236}">
                <a16:creationId xmlns:a16="http://schemas.microsoft.com/office/drawing/2014/main" id="{FCD269E5-72BA-D005-74FF-98F63FF33FD7}"/>
              </a:ext>
            </a:extLst>
          </p:cNvPr>
          <p:cNvSpPr>
            <a:spLocks noGrp="1"/>
          </p:cNvSpPr>
          <p:nvPr>
            <p:ph type="title"/>
          </p:nvPr>
        </p:nvSpPr>
        <p:spPr>
          <a:xfrm>
            <a:off x="838200" y="365125"/>
            <a:ext cx="10515600" cy="1325563"/>
          </a:xfrm>
        </p:spPr>
        <p:txBody>
          <a:bodyPr>
            <a:normAutofit/>
          </a:bodyPr>
          <a:lstStyle/>
          <a:p>
            <a:r>
              <a:rPr lang="ja-JP" altLang="en-US" sz="3600" dirty="0"/>
              <a:t>方法論 </a:t>
            </a:r>
            <a:r>
              <a:rPr lang="en-US" altLang="ja-JP" sz="3600" dirty="0"/>
              <a:t>-</a:t>
            </a:r>
            <a:r>
              <a:rPr lang="ja-JP" altLang="en-US" sz="3600" dirty="0"/>
              <a:t> </a:t>
            </a:r>
            <a:r>
              <a:rPr lang="en-US" altLang="ja-JP" sz="2800" dirty="0"/>
              <a:t>2. OSPs</a:t>
            </a:r>
            <a:r>
              <a:rPr lang="ja-JP" altLang="en-US" sz="2800" dirty="0"/>
              <a:t>による乳がんの罹患率、死亡率への影響</a:t>
            </a:r>
            <a:endParaRPr lang="ja-JP" altLang="en-US" sz="3600" dirty="0"/>
          </a:p>
        </p:txBody>
      </p:sp>
      <p:cxnSp>
        <p:nvCxnSpPr>
          <p:cNvPr id="6" name="直線コネクタ 5">
            <a:extLst>
              <a:ext uri="{FF2B5EF4-FFF2-40B4-BE49-F238E27FC236}">
                <a16:creationId xmlns:a16="http://schemas.microsoft.com/office/drawing/2014/main" id="{908AF1B1-08F0-632C-AF4B-D5BF6788C0DD}"/>
              </a:ext>
            </a:extLst>
          </p:cNvPr>
          <p:cNvCxnSpPr/>
          <p:nvPr/>
        </p:nvCxnSpPr>
        <p:spPr>
          <a:xfrm>
            <a:off x="838199" y="4148862"/>
            <a:ext cx="10893751" cy="0"/>
          </a:xfrm>
          <a:prstGeom prst="line">
            <a:avLst/>
          </a:prstGeom>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A03D306E-1F8F-B841-F338-F1C934A7474C}"/>
              </a:ext>
            </a:extLst>
          </p:cNvPr>
          <p:cNvCxnSpPr/>
          <p:nvPr/>
        </p:nvCxnSpPr>
        <p:spPr>
          <a:xfrm>
            <a:off x="778565" y="6042026"/>
            <a:ext cx="10893751" cy="0"/>
          </a:xfrm>
          <a:prstGeom prst="line">
            <a:avLst/>
          </a:prstGeom>
        </p:spPr>
        <p:style>
          <a:lnRef idx="1">
            <a:schemeClr val="dk1"/>
          </a:lnRef>
          <a:fillRef idx="0">
            <a:schemeClr val="dk1"/>
          </a:fillRef>
          <a:effectRef idx="0">
            <a:schemeClr val="dk1"/>
          </a:effectRef>
          <a:fontRef idx="minor">
            <a:schemeClr val="tx1"/>
          </a:fontRef>
        </p:style>
      </p:cxnSp>
      <p:pic>
        <p:nvPicPr>
          <p:cNvPr id="9" name="図 8">
            <a:extLst>
              <a:ext uri="{FF2B5EF4-FFF2-40B4-BE49-F238E27FC236}">
                <a16:creationId xmlns:a16="http://schemas.microsoft.com/office/drawing/2014/main" id="{69AA117C-5E19-6769-6C63-DC72C08D407E}"/>
              </a:ext>
            </a:extLst>
          </p:cNvPr>
          <p:cNvPicPr>
            <a:picLocks noChangeAspect="1"/>
          </p:cNvPicPr>
          <p:nvPr/>
        </p:nvPicPr>
        <p:blipFill>
          <a:blip r:embed="rId2"/>
          <a:srcRect r="50630" b="3194"/>
          <a:stretch/>
        </p:blipFill>
        <p:spPr>
          <a:xfrm>
            <a:off x="838201" y="2092539"/>
            <a:ext cx="8994732" cy="514664"/>
          </a:xfrm>
          <a:prstGeom prst="rect">
            <a:avLst/>
          </a:prstGeom>
        </p:spPr>
      </p:pic>
      <p:pic>
        <p:nvPicPr>
          <p:cNvPr id="13" name="図 12">
            <a:extLst>
              <a:ext uri="{FF2B5EF4-FFF2-40B4-BE49-F238E27FC236}">
                <a16:creationId xmlns:a16="http://schemas.microsoft.com/office/drawing/2014/main" id="{B699111E-5F59-6E62-4586-A927606FF81D}"/>
              </a:ext>
            </a:extLst>
          </p:cNvPr>
          <p:cNvPicPr>
            <a:picLocks noChangeAspect="1"/>
          </p:cNvPicPr>
          <p:nvPr/>
        </p:nvPicPr>
        <p:blipFill>
          <a:blip r:embed="rId4"/>
          <a:stretch>
            <a:fillRect/>
          </a:stretch>
        </p:blipFill>
        <p:spPr>
          <a:xfrm>
            <a:off x="838199" y="4186179"/>
            <a:ext cx="589700" cy="426591"/>
          </a:xfrm>
          <a:prstGeom prst="rect">
            <a:avLst/>
          </a:prstGeom>
        </p:spPr>
      </p:pic>
      <p:pic>
        <p:nvPicPr>
          <p:cNvPr id="17" name="図 16">
            <a:extLst>
              <a:ext uri="{FF2B5EF4-FFF2-40B4-BE49-F238E27FC236}">
                <a16:creationId xmlns:a16="http://schemas.microsoft.com/office/drawing/2014/main" id="{D009ACE9-88D4-8BC9-0B12-19A6B54AC294}"/>
              </a:ext>
            </a:extLst>
          </p:cNvPr>
          <p:cNvPicPr>
            <a:picLocks noChangeAspect="1"/>
          </p:cNvPicPr>
          <p:nvPr/>
        </p:nvPicPr>
        <p:blipFill>
          <a:blip r:embed="rId5"/>
          <a:stretch>
            <a:fillRect/>
          </a:stretch>
        </p:blipFill>
        <p:spPr>
          <a:xfrm>
            <a:off x="927984" y="5192115"/>
            <a:ext cx="1591436" cy="321614"/>
          </a:xfrm>
          <a:prstGeom prst="rect">
            <a:avLst/>
          </a:prstGeom>
        </p:spPr>
      </p:pic>
    </p:spTree>
    <p:extLst>
      <p:ext uri="{BB962C8B-B14F-4D97-AF65-F5344CB8AC3E}">
        <p14:creationId xmlns:p14="http://schemas.microsoft.com/office/powerpoint/2010/main" val="1910858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5B4D-92C0-9F9A-4811-63E7B0D4851A}"/>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684657F-808E-1A36-ABDF-E832C0AE35FC}"/>
              </a:ext>
            </a:extLst>
          </p:cNvPr>
          <p:cNvSpPr>
            <a:spLocks noGrp="1"/>
          </p:cNvSpPr>
          <p:nvPr>
            <p:ph idx="1"/>
          </p:nvPr>
        </p:nvSpPr>
        <p:spPr/>
        <p:txBody>
          <a:bodyPr>
            <a:normAutofit/>
          </a:bodyPr>
          <a:lstStyle/>
          <a:p>
            <a:pPr marL="0" indent="0">
              <a:lnSpc>
                <a:spcPct val="100000"/>
              </a:lnSpc>
              <a:buNone/>
            </a:pP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・乳房</a:t>
            </a:r>
            <a:r>
              <a:rPr lang="en-US" altLang="ja-JP" sz="3200" b="0" i="0" u="none" strike="noStrike" dirty="0">
                <a:solidFill>
                  <a:srgbClr val="000000"/>
                </a:solidFill>
                <a:effectLst/>
                <a:latin typeface="游ゴシック" panose="020B0400000000000000" pitchFamily="50" charset="-128"/>
                <a:ea typeface="游ゴシック" panose="020B0400000000000000" pitchFamily="50" charset="-128"/>
              </a:rPr>
              <a:t>X</a:t>
            </a: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線検査受診率が</a:t>
            </a:r>
            <a:r>
              <a:rPr lang="en-US" altLang="ja-JP" sz="3200" b="0" i="0" u="none" strike="noStrike" dirty="0">
                <a:solidFill>
                  <a:srgbClr val="000000"/>
                </a:solidFill>
                <a:effectLst/>
                <a:latin typeface="游ゴシック" panose="020B0400000000000000" pitchFamily="50" charset="-128"/>
                <a:ea typeface="游ゴシック" panose="020B0400000000000000" pitchFamily="50" charset="-128"/>
              </a:rPr>
              <a:t>2013</a:t>
            </a: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年から</a:t>
            </a:r>
            <a:r>
              <a:rPr lang="en-US" altLang="ja-JP" sz="3200" b="0" i="0" u="none" strike="noStrike" dirty="0">
                <a:solidFill>
                  <a:srgbClr val="000000"/>
                </a:solidFill>
                <a:effectLst/>
                <a:latin typeface="游ゴシック" panose="020B0400000000000000" pitchFamily="50" charset="-128"/>
                <a:ea typeface="游ゴシック" panose="020B0400000000000000" pitchFamily="50" charset="-128"/>
              </a:rPr>
              <a:t>2015</a:t>
            </a: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年まで約</a:t>
            </a:r>
            <a:r>
              <a:rPr lang="en-US" altLang="ja-JP" sz="3200" b="0" i="0" u="none" strike="noStrike" dirty="0">
                <a:solidFill>
                  <a:srgbClr val="000000"/>
                </a:solidFill>
                <a:effectLst/>
                <a:latin typeface="游ゴシック" panose="020B0400000000000000" pitchFamily="50" charset="-128"/>
                <a:ea typeface="游ゴシック" panose="020B0400000000000000" pitchFamily="50" charset="-128"/>
              </a:rPr>
              <a:t>25 p.p. </a:t>
            </a: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増加。</a:t>
            </a:r>
            <a:endParaRPr lang="en-US" altLang="ja-JP" sz="3200" b="0" i="0" u="none" strike="noStrike" dirty="0">
              <a:solidFill>
                <a:srgbClr val="000000"/>
              </a:solidFill>
              <a:effectLst/>
              <a:latin typeface="游ゴシック" panose="020B0400000000000000" pitchFamily="50" charset="-128"/>
              <a:ea typeface="游ゴシック" panose="020B0400000000000000" pitchFamily="50" charset="-128"/>
            </a:endParaRPr>
          </a:p>
          <a:p>
            <a:pPr marL="0" indent="0">
              <a:lnSpc>
                <a:spcPct val="100000"/>
              </a:lnSpc>
              <a:buNone/>
            </a:pPr>
            <a:r>
              <a:rPr lang="en-US" altLang="ja-JP" sz="3200" dirty="0"/>
              <a:t>	</a:t>
            </a:r>
            <a:r>
              <a:rPr lang="ja-JP" altLang="en-US" dirty="0"/>
              <a:t>・行動リスク（飲酒・肥満・運動不足）が高い女性ほど招待に応じやすい。</a:t>
            </a:r>
            <a:b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b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altLang="ja-JP" sz="3200" b="0" i="0" u="none" strike="noStrike" dirty="0">
                <a:solidFill>
                  <a:srgbClr val="000000"/>
                </a:solidFill>
                <a:effectLst/>
                <a:latin typeface="游ゴシック" panose="020B0400000000000000" pitchFamily="50" charset="-128"/>
                <a:ea typeface="游ゴシック" panose="020B0400000000000000" pitchFamily="50" charset="-128"/>
              </a:rPr>
              <a:t>OSPs</a:t>
            </a: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が実装されてから</a:t>
            </a:r>
            <a:r>
              <a:rPr lang="en-US" altLang="ja-JP" sz="3200" b="0" i="0" u="none" strike="noStrike" dirty="0">
                <a:solidFill>
                  <a:srgbClr val="000000"/>
                </a:solidFill>
                <a:effectLst/>
                <a:latin typeface="游ゴシック" panose="020B0400000000000000" pitchFamily="50" charset="-128"/>
                <a:ea typeface="游ゴシック" panose="020B0400000000000000" pitchFamily="50" charset="-128"/>
              </a:rPr>
              <a:t>5</a:t>
            </a: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年後に罹患率が約</a:t>
            </a:r>
            <a:r>
              <a:rPr lang="en-US" altLang="ja-JP" sz="3200" b="0" i="0" u="none" strike="noStrike" dirty="0">
                <a:solidFill>
                  <a:srgbClr val="000000"/>
                </a:solidFill>
                <a:effectLst/>
                <a:latin typeface="游ゴシック" panose="020B0400000000000000" pitchFamily="50" charset="-128"/>
                <a:ea typeface="游ゴシック" panose="020B0400000000000000" pitchFamily="50" charset="-128"/>
              </a:rPr>
              <a:t>16%</a:t>
            </a: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増加。</a:t>
            </a:r>
            <a:b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b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altLang="ja-JP" sz="3200" b="0" i="0" u="none" strike="noStrike" dirty="0">
                <a:solidFill>
                  <a:srgbClr val="000000"/>
                </a:solidFill>
                <a:effectLst/>
                <a:latin typeface="游ゴシック" panose="020B0400000000000000" pitchFamily="50" charset="-128"/>
                <a:ea typeface="游ゴシック" panose="020B0400000000000000" pitchFamily="50" charset="-128"/>
              </a:rPr>
              <a:t>OSPs</a:t>
            </a: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が実装されてから</a:t>
            </a:r>
            <a:r>
              <a:rPr lang="en-US" altLang="ja-JP" sz="3200" b="0" i="0" u="none" strike="noStrike" dirty="0">
                <a:solidFill>
                  <a:srgbClr val="000000"/>
                </a:solidFill>
                <a:effectLst/>
                <a:latin typeface="游ゴシック" panose="020B0400000000000000" pitchFamily="50" charset="-128"/>
                <a:ea typeface="游ゴシック" panose="020B0400000000000000" pitchFamily="50" charset="-128"/>
              </a:rPr>
              <a:t>10</a:t>
            </a: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年後に死亡率が約</a:t>
            </a:r>
            <a:r>
              <a:rPr lang="en-US" altLang="ja-JP" sz="3200" b="0" i="0" u="none" strike="noStrike" dirty="0">
                <a:solidFill>
                  <a:srgbClr val="000000"/>
                </a:solidFill>
                <a:effectLst/>
                <a:latin typeface="游ゴシック" panose="020B0400000000000000" pitchFamily="50" charset="-128"/>
                <a:ea typeface="游ゴシック" panose="020B0400000000000000" pitchFamily="50" charset="-128"/>
              </a:rPr>
              <a:t>10%</a:t>
            </a:r>
            <a:r>
              <a:rPr lang="ja-JP" altLang="en-US" sz="3200" b="0" i="0" u="none" strike="noStrike" dirty="0">
                <a:solidFill>
                  <a:srgbClr val="000000"/>
                </a:solidFill>
                <a:effectLst/>
                <a:latin typeface="游ゴシック" panose="020B0400000000000000" pitchFamily="50" charset="-128"/>
                <a:ea typeface="游ゴシック" panose="020B0400000000000000" pitchFamily="50" charset="-128"/>
              </a:rPr>
              <a:t>減少。</a:t>
            </a:r>
            <a:endParaRPr lang="en-US" altLang="ja-JP" sz="3200" dirty="0">
              <a:solidFill>
                <a:srgbClr val="000000"/>
              </a:solidFill>
              <a:latin typeface="游ゴシック" panose="020B0400000000000000" pitchFamily="50" charset="-128"/>
              <a:ea typeface="游ゴシック" panose="020B0400000000000000" pitchFamily="50" charset="-128"/>
            </a:endParaRPr>
          </a:p>
          <a:p>
            <a:pPr marL="0" indent="0">
              <a:lnSpc>
                <a:spcPct val="100000"/>
              </a:lnSpc>
              <a:buNone/>
            </a:pPr>
            <a:r>
              <a:rPr lang="en-US" altLang="ja-JP" sz="3200" dirty="0">
                <a:solidFill>
                  <a:srgbClr val="000000"/>
                </a:solidFill>
                <a:latin typeface="游ゴシック" panose="020B0400000000000000" pitchFamily="50" charset="-128"/>
                <a:ea typeface="游ゴシック" panose="020B0400000000000000" pitchFamily="50" charset="-128"/>
              </a:rPr>
              <a:t>	</a:t>
            </a:r>
            <a:r>
              <a:rPr lang="ja-JP" altLang="en-US" dirty="0">
                <a:solidFill>
                  <a:srgbClr val="000000"/>
                </a:solidFill>
                <a:latin typeface="游ゴシック" panose="020B0400000000000000" pitchFamily="50" charset="-128"/>
                <a:ea typeface="游ゴシック" panose="020B0400000000000000" pitchFamily="50" charset="-128"/>
              </a:rPr>
              <a:t>・</a:t>
            </a:r>
            <a:r>
              <a:rPr lang="ja-JP" altLang="en-US" dirty="0"/>
              <a:t>効果は</a:t>
            </a:r>
            <a:r>
              <a:rPr lang="en-US" altLang="ja-JP" dirty="0"/>
              <a:t>65–74</a:t>
            </a:r>
            <a:r>
              <a:rPr lang="ja-JP" altLang="en-US" dirty="0"/>
              <a:t>歳 で顕著（死亡率減が平均のほぼ</a:t>
            </a:r>
            <a:r>
              <a:rPr lang="en-US" altLang="ja-JP" dirty="0"/>
              <a:t>2</a:t>
            </a:r>
            <a:r>
              <a:rPr lang="ja-JP" altLang="en-US" dirty="0"/>
              <a:t>倍）</a:t>
            </a:r>
            <a:endParaRPr lang="en-US" altLang="ja-JP" sz="3200" dirty="0"/>
          </a:p>
          <a:p>
            <a:pPr marL="0" indent="0">
              <a:lnSpc>
                <a:spcPct val="100000"/>
              </a:lnSpc>
              <a:buNone/>
            </a:pPr>
            <a:endParaRPr lang="en-US" altLang="ja-JP" sz="3200" dirty="0"/>
          </a:p>
        </p:txBody>
      </p:sp>
      <p:sp>
        <p:nvSpPr>
          <p:cNvPr id="7" name="Title 1">
            <a:extLst>
              <a:ext uri="{FF2B5EF4-FFF2-40B4-BE49-F238E27FC236}">
                <a16:creationId xmlns:a16="http://schemas.microsoft.com/office/drawing/2014/main" id="{F8B154C4-FCA5-16E1-9B59-F5B5417B2DD1}"/>
              </a:ext>
            </a:extLst>
          </p:cNvPr>
          <p:cNvSpPr>
            <a:spLocks noGrp="1"/>
          </p:cNvSpPr>
          <p:nvPr>
            <p:ph type="title"/>
          </p:nvPr>
        </p:nvSpPr>
        <p:spPr>
          <a:xfrm>
            <a:off x="838200" y="365125"/>
            <a:ext cx="10515600" cy="1325563"/>
          </a:xfrm>
        </p:spPr>
        <p:txBody>
          <a:bodyPr>
            <a:normAutofit/>
          </a:bodyPr>
          <a:lstStyle/>
          <a:p>
            <a:r>
              <a:rPr lang="ja-JP" altLang="en-US" sz="3600" dirty="0"/>
              <a:t>結果</a:t>
            </a:r>
            <a:endParaRPr lang="ja-JP" altLang="en-US" sz="2400" dirty="0"/>
          </a:p>
        </p:txBody>
      </p:sp>
    </p:spTree>
    <p:extLst>
      <p:ext uri="{BB962C8B-B14F-4D97-AF65-F5344CB8AC3E}">
        <p14:creationId xmlns:p14="http://schemas.microsoft.com/office/powerpoint/2010/main" val="30173885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DBEFA-2D38-8584-019C-9E67FCCF80F7}"/>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D684D6DB-55E6-5B89-3E42-36A5468EC7F7}"/>
              </a:ext>
            </a:extLst>
          </p:cNvPr>
          <p:cNvSpPr>
            <a:spLocks noGrp="1"/>
          </p:cNvSpPr>
          <p:nvPr>
            <p:ph idx="1"/>
          </p:nvPr>
        </p:nvSpPr>
        <p:spPr/>
        <p:txBody>
          <a:bodyPr>
            <a:normAutofit/>
          </a:bodyPr>
          <a:lstStyle/>
          <a:p>
            <a:pPr marL="0" indent="0">
              <a:buNone/>
            </a:pPr>
            <a:r>
              <a:rPr lang="ja-JP" altLang="en-US" dirty="0"/>
              <a:t>欧州</a:t>
            </a:r>
            <a:r>
              <a:rPr lang="en-US" altLang="ja-JP" dirty="0"/>
              <a:t>20</a:t>
            </a:r>
            <a:r>
              <a:rPr lang="ja-JP" altLang="en-US" dirty="0"/>
              <a:t>か国・地域のデータを用いた本研究は、</a:t>
            </a:r>
            <a:r>
              <a:rPr lang="en-US" altLang="ja-JP" dirty="0"/>
              <a:t>OSP </a:t>
            </a:r>
            <a:r>
              <a:rPr lang="ja-JP" altLang="en-US" dirty="0"/>
              <a:t>が</a:t>
            </a:r>
            <a:endParaRPr lang="en-US" altLang="ja-JP" dirty="0"/>
          </a:p>
          <a:p>
            <a:pPr marL="0" indent="0">
              <a:buNone/>
            </a:pPr>
            <a:r>
              <a:rPr lang="ja-JP" altLang="en-US" dirty="0"/>
              <a:t>「受診率↑ → 早期発見↑ → 長期的な死亡率↓」</a:t>
            </a:r>
            <a:endParaRPr lang="en-US" altLang="ja-JP" dirty="0"/>
          </a:p>
          <a:p>
            <a:pPr marL="0" indent="0">
              <a:buNone/>
            </a:pPr>
            <a:r>
              <a:rPr lang="ja-JP" altLang="en-US" dirty="0"/>
              <a:t>という一連の効果を持つことを、準実験手法で示した。</a:t>
            </a:r>
            <a:endParaRPr lang="en-US" altLang="ja-JP" dirty="0"/>
          </a:p>
          <a:p>
            <a:pPr marL="0" indent="0">
              <a:buNone/>
            </a:pPr>
            <a:r>
              <a:rPr lang="ja-JP" altLang="en-US" dirty="0"/>
              <a:t>短期では成果が見えにくいが、</a:t>
            </a:r>
            <a:r>
              <a:rPr lang="en-US" altLang="ja-JP" b="1" dirty="0"/>
              <a:t>10</a:t>
            </a:r>
            <a:r>
              <a:rPr lang="ja-JP" altLang="en-US" b="1" dirty="0"/>
              <a:t>年単位で評価すれば効果的な政策</a:t>
            </a:r>
            <a:r>
              <a:rPr lang="ja-JP" altLang="en-US" dirty="0"/>
              <a:t>である。</a:t>
            </a:r>
            <a:endParaRPr lang="en-US" altLang="ja-JP" dirty="0"/>
          </a:p>
        </p:txBody>
      </p:sp>
      <p:sp>
        <p:nvSpPr>
          <p:cNvPr id="7" name="Title 1">
            <a:extLst>
              <a:ext uri="{FF2B5EF4-FFF2-40B4-BE49-F238E27FC236}">
                <a16:creationId xmlns:a16="http://schemas.microsoft.com/office/drawing/2014/main" id="{32138019-F129-7C52-0798-C9F1324CCF6B}"/>
              </a:ext>
            </a:extLst>
          </p:cNvPr>
          <p:cNvSpPr>
            <a:spLocks noGrp="1"/>
          </p:cNvSpPr>
          <p:nvPr>
            <p:ph type="title"/>
          </p:nvPr>
        </p:nvSpPr>
        <p:spPr>
          <a:xfrm>
            <a:off x="838200" y="365125"/>
            <a:ext cx="10515600" cy="1325563"/>
          </a:xfrm>
        </p:spPr>
        <p:txBody>
          <a:bodyPr>
            <a:normAutofit/>
          </a:bodyPr>
          <a:lstStyle/>
          <a:p>
            <a:r>
              <a:rPr lang="ja-JP" altLang="en-US" sz="3600" dirty="0"/>
              <a:t>結論</a:t>
            </a:r>
            <a:endParaRPr lang="ja-JP" altLang="en-US" sz="1800" dirty="0"/>
          </a:p>
        </p:txBody>
      </p:sp>
    </p:spTree>
    <p:extLst>
      <p:ext uri="{BB962C8B-B14F-4D97-AF65-F5344CB8AC3E}">
        <p14:creationId xmlns:p14="http://schemas.microsoft.com/office/powerpoint/2010/main" val="677721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方法論</a:t>
            </a:r>
            <a:r>
              <a:rPr dirty="0"/>
              <a:t> – MISCAN‑Lung Model</a:t>
            </a:r>
          </a:p>
        </p:txBody>
      </p:sp>
      <p:sp>
        <p:nvSpPr>
          <p:cNvPr id="3" name="Content Placeholder 2"/>
          <p:cNvSpPr>
            <a:spLocks noGrp="1"/>
          </p:cNvSpPr>
          <p:nvPr>
            <p:ph idx="1"/>
          </p:nvPr>
        </p:nvSpPr>
        <p:spPr/>
        <p:txBody>
          <a:bodyPr/>
          <a:lstStyle/>
          <a:p>
            <a:pPr>
              <a:defRPr sz="1800"/>
            </a:pPr>
            <a:r>
              <a:rPr lang="en-US" altLang="ja-JP" dirty="0"/>
              <a:t>MISCAN‑Lung</a:t>
            </a:r>
            <a:r>
              <a:rPr lang="ja-JP" altLang="en-US" dirty="0"/>
              <a:t>は「検診をいつ・誰に行うと、健康便益とコストがどう変わるか」を計算できる肺がん検診シミュレーションモデル</a:t>
            </a:r>
            <a:endParaRPr lang="en-US" altLang="ja-JP" dirty="0"/>
          </a:p>
          <a:p>
            <a:pPr>
              <a:defRPr sz="1800"/>
            </a:pPr>
            <a:r>
              <a:rPr lang="ja-JP" altLang="en-US" dirty="0"/>
              <a:t>個人ベースのライフヒストリーを出生から死亡までシミュレートし、検診あり</a:t>
            </a:r>
            <a:r>
              <a:rPr lang="en-US" altLang="ja-JP" dirty="0"/>
              <a:t>/</a:t>
            </a:r>
            <a:r>
              <a:rPr lang="ja-JP" altLang="en-US" dirty="0"/>
              <a:t>なしの</a:t>
            </a:r>
            <a:r>
              <a:rPr lang="en-US" altLang="ja-JP" dirty="0"/>
              <a:t>2</a:t>
            </a:r>
            <a:r>
              <a:rPr lang="ja-JP" altLang="en-US" dirty="0"/>
              <a:t>つの人生を比較することで、死亡減少、過剰診断、</a:t>
            </a:r>
            <a:r>
              <a:rPr lang="en-US" altLang="ja-JP" dirty="0"/>
              <a:t>QALY</a:t>
            </a:r>
            <a:r>
              <a:rPr lang="ja-JP" altLang="en-US" dirty="0"/>
              <a:t>、コストなどの指標を推計する ​。</a:t>
            </a:r>
            <a:endParaRPr lang="en-US" altLang="ja-JP" dirty="0"/>
          </a:p>
          <a:p>
            <a:pPr marL="0" indent="0">
              <a:buNone/>
              <a:defRPr sz="1800"/>
            </a:pPr>
            <a:endParaRPr lang="en-US" altLang="ja-JP" dirty="0"/>
          </a:p>
          <a:p>
            <a:pPr>
              <a:defRPr sz="1800"/>
            </a:pPr>
            <a:r>
              <a:rPr lang="ja-JP" altLang="en-US" dirty="0"/>
              <a:t>入力＝現実の人口データ（年齢・性別・喫煙分布など）</a:t>
            </a:r>
            <a:endParaRPr lang="en-US" altLang="ja-JP" dirty="0"/>
          </a:p>
          <a:p>
            <a:pPr>
              <a:defRPr sz="1800"/>
            </a:pPr>
            <a:r>
              <a:rPr lang="ja-JP" altLang="en-US" dirty="0"/>
              <a:t>モデル内＝その人口を模擬した仮想個体を作り、検診介入を行う。</a:t>
            </a:r>
            <a:endParaRPr lang="en-US" altLang="ja-JP" dirty="0"/>
          </a:p>
          <a:p>
            <a:pPr>
              <a:defRPr sz="1800"/>
            </a:pPr>
            <a:r>
              <a:rPr lang="ja-JP" altLang="en-US" dirty="0"/>
              <a:t>出力＝死亡減少・</a:t>
            </a:r>
            <a:r>
              <a:rPr lang="en-US" altLang="ja-JP" dirty="0"/>
              <a:t>QALY</a:t>
            </a:r>
            <a:r>
              <a:rPr lang="ja-JP" altLang="en-US" dirty="0"/>
              <a:t>（</a:t>
            </a:r>
            <a:r>
              <a:rPr lang="en-US" altLang="ja-JP" dirty="0"/>
              <a:t>Quality-Adjusted life year</a:t>
            </a:r>
            <a:r>
              <a:rPr lang="ja-JP" altLang="en-US" dirty="0"/>
              <a:t>）・コストなどを「オーストラリアの実人口 </a:t>
            </a:r>
            <a:r>
              <a:rPr lang="en-US" altLang="ja-JP" dirty="0"/>
              <a:t>670 </a:t>
            </a:r>
            <a:r>
              <a:rPr lang="ja-JP" altLang="en-US" dirty="0"/>
              <a:t>万人に当てはめた場合こうなる」と再スケールして報告。</a:t>
            </a:r>
          </a:p>
          <a:p>
            <a:pPr>
              <a:defRPr sz="1800"/>
            </a:pPr>
            <a:r>
              <a:rPr lang="ja-JP" altLang="en-US" dirty="0"/>
              <a:t>対象集団：出生の年</a:t>
            </a:r>
            <a:r>
              <a:rPr lang="en-US" altLang="ja-JP" dirty="0"/>
              <a:t>1945‑49</a:t>
            </a:r>
            <a:r>
              <a:rPr lang="ja-JP" altLang="en-US" dirty="0"/>
              <a:t>／</a:t>
            </a:r>
            <a:r>
              <a:rPr lang="en-US" altLang="ja-JP" dirty="0"/>
              <a:t>50‑54</a:t>
            </a:r>
            <a:r>
              <a:rPr lang="ja-JP" altLang="en-US" dirty="0"/>
              <a:t>／</a:t>
            </a:r>
            <a:r>
              <a:rPr lang="en-US" altLang="ja-JP" dirty="0"/>
              <a:t>55‑59</a:t>
            </a:r>
            <a:r>
              <a:rPr lang="ja-JP" altLang="en-US" dirty="0"/>
              <a:t>／</a:t>
            </a:r>
            <a:r>
              <a:rPr lang="en-US" altLang="ja-JP" dirty="0"/>
              <a:t>60‑64</a:t>
            </a:r>
            <a:r>
              <a:rPr lang="ja-JP" altLang="en-US" dirty="0"/>
              <a:t>／</a:t>
            </a:r>
            <a:r>
              <a:rPr lang="en-US" altLang="ja-JP" dirty="0"/>
              <a:t>65‑69 </a:t>
            </a:r>
            <a:r>
              <a:rPr lang="ja-JP" altLang="en-US" dirty="0"/>
              <a:t>の</a:t>
            </a:r>
            <a:r>
              <a:rPr lang="en-US" altLang="ja-JP" dirty="0"/>
              <a:t>5</a:t>
            </a:r>
            <a:r>
              <a:rPr lang="ja-JP" altLang="en-US" dirty="0"/>
              <a:t>群（</a:t>
            </a:r>
            <a:r>
              <a:rPr lang="en-US" altLang="ja-JP" dirty="0"/>
              <a:t>2023</a:t>
            </a:r>
            <a:r>
              <a:rPr lang="ja-JP" altLang="en-US" dirty="0"/>
              <a:t>年時点で</a:t>
            </a:r>
            <a:r>
              <a:rPr lang="en-US" altLang="ja-JP" dirty="0"/>
              <a:t>54‑78</a:t>
            </a:r>
            <a:r>
              <a:rPr lang="ja-JP" altLang="en-US" dirty="0"/>
              <a:t>歳）、総人口約</a:t>
            </a:r>
            <a:r>
              <a:rPr lang="en-US" altLang="ja-JP" dirty="0"/>
              <a:t>670</a:t>
            </a:r>
            <a:r>
              <a:rPr lang="ja-JP" altLang="en-US" dirty="0"/>
              <a:t>万人。</a:t>
            </a:r>
          </a:p>
          <a:p>
            <a:pPr>
              <a:defRPr sz="1800"/>
            </a:pPr>
            <a:r>
              <a:rPr lang="ja-JP" altLang="en-US" dirty="0"/>
              <a:t>仮定：受診率を初回</a:t>
            </a:r>
            <a:r>
              <a:rPr lang="en-US" altLang="ja-JP" dirty="0"/>
              <a:t>50%</a:t>
            </a:r>
            <a:r>
              <a:rPr lang="ja-JP" altLang="en-US" dirty="0"/>
              <a:t>、継続受診</a:t>
            </a:r>
            <a:r>
              <a:rPr lang="en-US" altLang="ja-JP" dirty="0"/>
              <a:t>81%</a:t>
            </a:r>
            <a:r>
              <a:rPr lang="ja-JP" altLang="en-US" dirty="0"/>
              <a:t>、前回未受診者</a:t>
            </a:r>
            <a:r>
              <a:rPr lang="en-US" altLang="ja-JP" dirty="0"/>
              <a:t>35%</a:t>
            </a:r>
            <a:r>
              <a:rPr lang="ja-JP" altLang="en-US" dirty="0"/>
              <a:t>→</a:t>
            </a:r>
            <a:r>
              <a:rPr lang="en-US" altLang="ja-JP" dirty="0"/>
              <a:t>65%</a:t>
            </a:r>
            <a:endParaRPr lang="ja-JP" altLang="en-US" dirty="0"/>
          </a:p>
          <a:p>
            <a:pPr>
              <a:defRPr sz="1800"/>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37137-1575-FE34-6F10-3D96D6167E1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3DDBA8-B8A9-01F0-F9EC-D9878494EBF5}"/>
              </a:ext>
            </a:extLst>
          </p:cNvPr>
          <p:cNvSpPr>
            <a:spLocks noGrp="1"/>
          </p:cNvSpPr>
          <p:nvPr>
            <p:ph type="ctrTitle"/>
          </p:nvPr>
        </p:nvSpPr>
        <p:spPr>
          <a:xfrm>
            <a:off x="1387642" y="2479433"/>
            <a:ext cx="9416716" cy="1583767"/>
          </a:xfrm>
        </p:spPr>
        <p:txBody>
          <a:bodyPr>
            <a:noAutofit/>
          </a:bodyPr>
          <a:lstStyle/>
          <a:p>
            <a:r>
              <a:rPr lang="ja-JP" altLang="en-US" sz="4800" dirty="0"/>
              <a:t>がん対策推進企業アクション実態調査における</a:t>
            </a:r>
            <a:r>
              <a:rPr lang="en-US" altLang="ja-JP" sz="4800" dirty="0"/>
              <a:t>, </a:t>
            </a:r>
            <a:r>
              <a:rPr lang="ja-JP" altLang="en-US" sz="4800" dirty="0"/>
              <a:t>推進パートナーの職域での</a:t>
            </a:r>
            <a:r>
              <a:rPr lang="en-US" altLang="ja-JP" sz="4800" dirty="0"/>
              <a:t>5</a:t>
            </a:r>
            <a:r>
              <a:rPr lang="ja-JP" altLang="en-US" sz="4800" dirty="0"/>
              <a:t>がん検診受診率と</a:t>
            </a:r>
            <a:br>
              <a:rPr lang="ja-JP" altLang="en-US" sz="4800" dirty="0"/>
            </a:br>
            <a:r>
              <a:rPr lang="ja-JP" altLang="en-US" sz="4800" dirty="0"/>
              <a:t>受診率に関係した取組み</a:t>
            </a:r>
            <a:endParaRPr sz="4800" dirty="0"/>
          </a:p>
        </p:txBody>
      </p:sp>
      <p:sp>
        <p:nvSpPr>
          <p:cNvPr id="3" name="字幕 2">
            <a:extLst>
              <a:ext uri="{FF2B5EF4-FFF2-40B4-BE49-F238E27FC236}">
                <a16:creationId xmlns:a16="http://schemas.microsoft.com/office/drawing/2014/main" id="{577D7091-856E-B00B-AFF0-F0772A064D1B}"/>
              </a:ext>
            </a:extLst>
          </p:cNvPr>
          <p:cNvSpPr>
            <a:spLocks noGrp="1"/>
          </p:cNvSpPr>
          <p:nvPr>
            <p:ph type="subTitle" idx="1"/>
          </p:nvPr>
        </p:nvSpPr>
        <p:spPr>
          <a:xfrm>
            <a:off x="1524000" y="4151871"/>
            <a:ext cx="9144000" cy="1470453"/>
          </a:xfrm>
        </p:spPr>
        <p:txBody>
          <a:bodyPr>
            <a:normAutofit/>
          </a:bodyPr>
          <a:lstStyle/>
          <a:p>
            <a:r>
              <a:rPr lang="ja-JP" altLang="en-US" dirty="0"/>
              <a:t>南谷 ほか</a:t>
            </a:r>
            <a:r>
              <a:rPr lang="en-US" altLang="ja-JP" dirty="0"/>
              <a:t> </a:t>
            </a:r>
            <a:r>
              <a:rPr lang="ja-JP" altLang="en-US" dirty="0"/>
              <a:t>産業衛生学雑誌 </a:t>
            </a:r>
            <a:r>
              <a:rPr lang="en-US" altLang="ja-JP" dirty="0"/>
              <a:t>2023; 65(5):231–247</a:t>
            </a:r>
          </a:p>
        </p:txBody>
      </p:sp>
    </p:spTree>
    <p:extLst>
      <p:ext uri="{BB962C8B-B14F-4D97-AF65-F5344CB8AC3E}">
        <p14:creationId xmlns:p14="http://schemas.microsoft.com/office/powerpoint/2010/main" val="381138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00A1D-5323-0EAB-197A-6969954D6A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25DE97-0D0B-368A-5782-72FA0FCA06D2}"/>
              </a:ext>
            </a:extLst>
          </p:cNvPr>
          <p:cNvSpPr>
            <a:spLocks noGrp="1"/>
          </p:cNvSpPr>
          <p:nvPr>
            <p:ph type="title"/>
          </p:nvPr>
        </p:nvSpPr>
        <p:spPr/>
        <p:txBody>
          <a:bodyPr/>
          <a:lstStyle/>
          <a:p>
            <a:r>
              <a:rPr lang="ja-JP" altLang="en-US" dirty="0"/>
              <a:t>目的</a:t>
            </a:r>
            <a:endParaRPr dirty="0"/>
          </a:p>
        </p:txBody>
      </p:sp>
      <p:sp>
        <p:nvSpPr>
          <p:cNvPr id="3" name="Content Placeholder 2">
            <a:extLst>
              <a:ext uri="{FF2B5EF4-FFF2-40B4-BE49-F238E27FC236}">
                <a16:creationId xmlns:a16="http://schemas.microsoft.com/office/drawing/2014/main" id="{00861A5A-D8A7-2FCB-C410-690054BBC939}"/>
              </a:ext>
            </a:extLst>
          </p:cNvPr>
          <p:cNvSpPr>
            <a:spLocks noGrp="1"/>
          </p:cNvSpPr>
          <p:nvPr>
            <p:ph idx="1"/>
          </p:nvPr>
        </p:nvSpPr>
        <p:spPr/>
        <p:txBody>
          <a:bodyPr>
            <a:normAutofit/>
          </a:bodyPr>
          <a:lstStyle/>
          <a:p>
            <a:pPr>
              <a:defRPr sz="1800"/>
            </a:pPr>
            <a:r>
              <a:rPr lang="ja-JP" altLang="en-US" sz="2400" dirty="0"/>
              <a:t>職域での</a:t>
            </a:r>
            <a:r>
              <a:rPr lang="en-US" altLang="ja-JP" sz="2400" dirty="0"/>
              <a:t>5</a:t>
            </a:r>
            <a:r>
              <a:rPr lang="ja-JP" altLang="en-US" sz="2400" dirty="0"/>
              <a:t>がん（胃・肺・大腸・乳・子宮頸）がん検診受診率を向上させる有効な取組みを抽出する。</a:t>
            </a:r>
            <a:endParaRPr lang="en-US" altLang="ja-JP" sz="2400" dirty="0"/>
          </a:p>
          <a:p>
            <a:pPr marL="0" indent="0">
              <a:buNone/>
              <a:defRPr sz="1800"/>
            </a:pPr>
            <a:endParaRPr lang="en-US" sz="2400" dirty="0"/>
          </a:p>
        </p:txBody>
      </p:sp>
    </p:spTree>
    <p:extLst>
      <p:ext uri="{BB962C8B-B14F-4D97-AF65-F5344CB8AC3E}">
        <p14:creationId xmlns:p14="http://schemas.microsoft.com/office/powerpoint/2010/main" val="18214596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8AD53-9E91-BA19-5B61-BDBF8D45CB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CA43DB-A418-8C70-C392-5DCEF4E975BA}"/>
              </a:ext>
            </a:extLst>
          </p:cNvPr>
          <p:cNvSpPr>
            <a:spLocks noGrp="1"/>
          </p:cNvSpPr>
          <p:nvPr>
            <p:ph type="title"/>
          </p:nvPr>
        </p:nvSpPr>
        <p:spPr/>
        <p:txBody>
          <a:bodyPr/>
          <a:lstStyle/>
          <a:p>
            <a:r>
              <a:rPr lang="ja-JP" altLang="en-US" sz="3600" dirty="0"/>
              <a:t>方法論（データ）</a:t>
            </a:r>
            <a:endParaRPr dirty="0"/>
          </a:p>
        </p:txBody>
      </p:sp>
      <p:sp>
        <p:nvSpPr>
          <p:cNvPr id="3" name="Content Placeholder 2">
            <a:extLst>
              <a:ext uri="{FF2B5EF4-FFF2-40B4-BE49-F238E27FC236}">
                <a16:creationId xmlns:a16="http://schemas.microsoft.com/office/drawing/2014/main" id="{1A113C85-C686-3CCF-D8B7-15772CD3931F}"/>
              </a:ext>
            </a:extLst>
          </p:cNvPr>
          <p:cNvSpPr>
            <a:spLocks noGrp="1"/>
          </p:cNvSpPr>
          <p:nvPr>
            <p:ph idx="1"/>
          </p:nvPr>
        </p:nvSpPr>
        <p:spPr>
          <a:xfrm>
            <a:off x="838199" y="1127203"/>
            <a:ext cx="10515600" cy="4351338"/>
          </a:xfrm>
        </p:spPr>
        <p:txBody>
          <a:bodyPr/>
          <a:lstStyle/>
          <a:p>
            <a:pPr marL="0" indent="0">
              <a:buNone/>
              <a:defRPr sz="1800"/>
            </a:pPr>
            <a:endParaRPr lang="en-US" altLang="ja-JP" dirty="0"/>
          </a:p>
          <a:p>
            <a:pPr marL="0" indent="0">
              <a:buNone/>
            </a:pPr>
            <a:r>
              <a:rPr lang="ja-JP" altLang="en-US" dirty="0"/>
              <a:t>対象</a:t>
            </a:r>
            <a:r>
              <a:rPr lang="en-US" altLang="ja-JP" dirty="0"/>
              <a:t>: </a:t>
            </a:r>
            <a:r>
              <a:rPr lang="ja-JP" altLang="en-US" dirty="0"/>
              <a:t>がん対策推進企業アクション</a:t>
            </a:r>
            <a:br>
              <a:rPr lang="ja-JP" altLang="en-US" dirty="0"/>
            </a:br>
            <a:r>
              <a:rPr lang="ja-JP" altLang="en-US" dirty="0"/>
              <a:t>  </a:t>
            </a:r>
            <a:r>
              <a:rPr lang="en-US" altLang="ja-JP" dirty="0"/>
              <a:t>2021</a:t>
            </a:r>
            <a:r>
              <a:rPr lang="ja-JP" altLang="en-US" dirty="0"/>
              <a:t>年度アンケート回答 </a:t>
            </a:r>
            <a:r>
              <a:rPr lang="en-US" altLang="ja-JP" dirty="0"/>
              <a:t>704</a:t>
            </a:r>
            <a:r>
              <a:rPr lang="ja-JP" altLang="en-US" dirty="0"/>
              <a:t>社</a:t>
            </a:r>
            <a:r>
              <a:rPr lang="en-US" altLang="ja-JP" dirty="0"/>
              <a:t>/</a:t>
            </a:r>
            <a:r>
              <a:rPr lang="ja-JP" altLang="en-US" dirty="0"/>
              <a:t>団体</a:t>
            </a:r>
          </a:p>
          <a:p>
            <a:pPr marL="0" indent="0">
              <a:buNone/>
            </a:pPr>
            <a:endParaRPr lang="en-US" altLang="ja-JP" dirty="0"/>
          </a:p>
          <a:p>
            <a:pPr marL="0" indent="0">
              <a:buNone/>
            </a:pPr>
            <a:r>
              <a:rPr lang="ja-JP" altLang="en-US" dirty="0"/>
              <a:t>収集項目</a:t>
            </a:r>
            <a:r>
              <a:rPr lang="en-US" altLang="ja-JP" dirty="0"/>
              <a:t>: </a:t>
            </a:r>
          </a:p>
          <a:p>
            <a:pPr marL="0" indent="0">
              <a:buNone/>
            </a:pPr>
            <a:r>
              <a:rPr lang="ja-JP" altLang="en-US" dirty="0"/>
              <a:t>・</a:t>
            </a:r>
            <a:r>
              <a:rPr lang="en-US" altLang="ja-JP" dirty="0"/>
              <a:t>5</a:t>
            </a:r>
            <a:r>
              <a:rPr lang="ja-JP" altLang="en-US" dirty="0"/>
              <a:t>がん検診受診率</a:t>
            </a:r>
            <a:r>
              <a:rPr lang="en-US" altLang="ja-JP" dirty="0"/>
              <a:t>(</a:t>
            </a:r>
            <a:r>
              <a:rPr lang="ja-JP" altLang="en-US" dirty="0"/>
              <a:t>胃・肺・大腸・乳・子宮頸</a:t>
            </a:r>
            <a:r>
              <a:rPr lang="en-US" altLang="ja-JP" dirty="0"/>
              <a:t>)</a:t>
            </a:r>
            <a:r>
              <a:rPr lang="ja-JP" altLang="en-US" dirty="0"/>
              <a:t> </a:t>
            </a:r>
            <a:endParaRPr lang="en-US" altLang="ja-JP" dirty="0"/>
          </a:p>
          <a:p>
            <a:pPr marL="0" indent="0">
              <a:buNone/>
            </a:pPr>
            <a:r>
              <a:rPr lang="ja-JP" altLang="en-US" dirty="0"/>
              <a:t>・受診率向上を目的とする</a:t>
            </a:r>
            <a:r>
              <a:rPr lang="en-US" altLang="ja-JP" dirty="0"/>
              <a:t>36</a:t>
            </a:r>
            <a:r>
              <a:rPr lang="ja-JP" altLang="en-US" dirty="0"/>
              <a:t>種類の取組み実施有無</a:t>
            </a:r>
            <a:endParaRPr lang="en-US" altLang="ja-JP" dirty="0"/>
          </a:p>
          <a:p>
            <a:pPr marL="0" indent="0">
              <a:buNone/>
            </a:pPr>
            <a:r>
              <a:rPr lang="ja-JP" altLang="en-US" dirty="0"/>
              <a:t>・従業員規模</a:t>
            </a:r>
            <a:r>
              <a:rPr lang="en-US" altLang="ja-JP" dirty="0"/>
              <a:t>, </a:t>
            </a:r>
            <a:r>
              <a:rPr lang="ja-JP" altLang="en-US" dirty="0"/>
              <a:t>業種（コントロール変数として）</a:t>
            </a:r>
            <a:endParaRPr lang="en-US" altLang="ja-JP" dirty="0"/>
          </a:p>
          <a:p>
            <a:pPr marL="0" indent="0">
              <a:buNone/>
              <a:defRPr sz="1800"/>
            </a:pPr>
            <a:endParaRPr lang="en-US" altLang="ja-JP" dirty="0"/>
          </a:p>
          <a:p>
            <a:pPr marL="0" indent="0">
              <a:buNone/>
              <a:defRPr sz="1800"/>
            </a:pPr>
            <a:endParaRPr lang="en-US" altLang="ja-JP" dirty="0"/>
          </a:p>
          <a:p>
            <a:pPr marL="0" indent="0">
              <a:buNone/>
            </a:pPr>
            <a:endParaRPr lang="en-US" altLang="ja-JP" dirty="0"/>
          </a:p>
          <a:p>
            <a:pPr marL="0" indent="0">
              <a:buNone/>
              <a:defRPr sz="1800"/>
            </a:pPr>
            <a:endParaRPr lang="ja-JP" altLang="en-US" dirty="0"/>
          </a:p>
        </p:txBody>
      </p:sp>
    </p:spTree>
    <p:extLst>
      <p:ext uri="{BB962C8B-B14F-4D97-AF65-F5344CB8AC3E}">
        <p14:creationId xmlns:p14="http://schemas.microsoft.com/office/powerpoint/2010/main" val="2148622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1723B-7AD1-DE85-A77F-202E667F581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328ECC-E29A-0DC5-73DA-7AC25E6D00B9}"/>
              </a:ext>
            </a:extLst>
          </p:cNvPr>
          <p:cNvSpPr>
            <a:spLocks noGrp="1"/>
          </p:cNvSpPr>
          <p:nvPr>
            <p:ph idx="1"/>
          </p:nvPr>
        </p:nvSpPr>
        <p:spPr>
          <a:xfrm>
            <a:off x="838200" y="1690688"/>
            <a:ext cx="10515600" cy="4351338"/>
          </a:xfrm>
        </p:spPr>
        <p:txBody>
          <a:bodyPr>
            <a:normAutofit/>
          </a:bodyPr>
          <a:lstStyle/>
          <a:p>
            <a:pPr marL="0" indent="0">
              <a:buNone/>
              <a:defRPr sz="1800"/>
            </a:pPr>
            <a:r>
              <a:rPr lang="en-US" altLang="ja-JP" sz="3000" dirty="0"/>
              <a:t>1. 36</a:t>
            </a:r>
            <a:r>
              <a:rPr lang="ja-JP" altLang="en-US" sz="3000" dirty="0"/>
              <a:t>施策ダミーを用いた非階層 </a:t>
            </a:r>
            <a:r>
              <a:rPr lang="en-US" altLang="ja-JP" sz="3000" dirty="0"/>
              <a:t>k-means </a:t>
            </a:r>
            <a:r>
              <a:rPr lang="ja-JP" altLang="en-US" sz="3000" dirty="0"/>
              <a:t>クラスタリング</a:t>
            </a:r>
          </a:p>
          <a:p>
            <a:pPr marL="0" indent="0">
              <a:buNone/>
              <a:defRPr sz="1800"/>
            </a:pPr>
            <a:r>
              <a:rPr lang="en-US" altLang="ja-JP" sz="3000" dirty="0"/>
              <a:t>2. </a:t>
            </a:r>
            <a:r>
              <a:rPr lang="ja-JP" altLang="en-US" sz="3000" dirty="0"/>
              <a:t>各クラスタ間の受診率差を </a:t>
            </a:r>
            <a:r>
              <a:rPr lang="en-US" altLang="ja-JP" sz="3000" dirty="0"/>
              <a:t>ANOVA + Holm </a:t>
            </a:r>
            <a:r>
              <a:rPr lang="ja-JP" altLang="en-US" sz="3000" dirty="0"/>
              <a:t>多重比較</a:t>
            </a:r>
            <a:endParaRPr lang="en-US" altLang="ja-JP" sz="3000" dirty="0"/>
          </a:p>
        </p:txBody>
      </p:sp>
      <p:sp>
        <p:nvSpPr>
          <p:cNvPr id="2" name="Title 1">
            <a:extLst>
              <a:ext uri="{FF2B5EF4-FFF2-40B4-BE49-F238E27FC236}">
                <a16:creationId xmlns:a16="http://schemas.microsoft.com/office/drawing/2014/main" id="{10C8D828-9161-D5C3-3DB7-031346F52B0F}"/>
              </a:ext>
            </a:extLst>
          </p:cNvPr>
          <p:cNvSpPr>
            <a:spLocks noGrp="1"/>
          </p:cNvSpPr>
          <p:nvPr>
            <p:ph type="title"/>
          </p:nvPr>
        </p:nvSpPr>
        <p:spPr>
          <a:xfrm>
            <a:off x="838200" y="365125"/>
            <a:ext cx="10515600" cy="1325563"/>
          </a:xfrm>
        </p:spPr>
        <p:txBody>
          <a:bodyPr>
            <a:normAutofit/>
          </a:bodyPr>
          <a:lstStyle/>
          <a:p>
            <a:r>
              <a:rPr lang="ja-JP" altLang="en-US" sz="3600" dirty="0"/>
              <a:t>方法論 </a:t>
            </a:r>
            <a:r>
              <a:rPr lang="en-US" altLang="ja-JP" sz="3600" dirty="0"/>
              <a:t>- </a:t>
            </a:r>
            <a:r>
              <a:rPr lang="en-US" altLang="ja-JP" sz="2400" dirty="0"/>
              <a:t>1.</a:t>
            </a:r>
            <a:r>
              <a:rPr lang="ja-JP" altLang="en-US" sz="2400" dirty="0"/>
              <a:t>取組みダミーを用いた</a:t>
            </a:r>
            <a:r>
              <a:rPr lang="en-US" altLang="ja-JP" sz="2400" dirty="0"/>
              <a:t>k-means</a:t>
            </a:r>
            <a:r>
              <a:rPr lang="ja-JP" altLang="en-US" sz="2400" dirty="0"/>
              <a:t>クラスタリング </a:t>
            </a:r>
            <a:r>
              <a:rPr lang="en-US" altLang="ja-JP" sz="2400" dirty="0"/>
              <a:t>(3</a:t>
            </a:r>
            <a:r>
              <a:rPr lang="ja-JP" altLang="en-US" sz="2400" dirty="0"/>
              <a:t>群</a:t>
            </a:r>
            <a:r>
              <a:rPr lang="en-US" altLang="ja-JP" sz="2400" dirty="0"/>
              <a:t>)</a:t>
            </a:r>
            <a:endParaRPr lang="ja-JP" altLang="en-US" sz="3600" dirty="0"/>
          </a:p>
        </p:txBody>
      </p:sp>
    </p:spTree>
    <p:extLst>
      <p:ext uri="{BB962C8B-B14F-4D97-AF65-F5344CB8AC3E}">
        <p14:creationId xmlns:p14="http://schemas.microsoft.com/office/powerpoint/2010/main" val="40464568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09535-AD3B-443D-3175-9FE0576E5805}"/>
            </a:ext>
          </a:extLst>
        </p:cNvPr>
        <p:cNvGrpSpPr/>
        <p:nvPr/>
      </p:nvGrpSpPr>
      <p:grpSpPr>
        <a:xfrm>
          <a:off x="0" y="0"/>
          <a:ext cx="0" cy="0"/>
          <a:chOff x="0" y="0"/>
          <a:chExt cx="0" cy="0"/>
        </a:xfrm>
      </p:grpSpPr>
      <p:pic>
        <p:nvPicPr>
          <p:cNvPr id="5" name="コンテンツ プレースホルダー 4">
            <a:extLst>
              <a:ext uri="{FF2B5EF4-FFF2-40B4-BE49-F238E27FC236}">
                <a16:creationId xmlns:a16="http://schemas.microsoft.com/office/drawing/2014/main" id="{AE815724-360C-5D52-C7ED-6B1AD230ED62}"/>
              </a:ext>
            </a:extLst>
          </p:cNvPr>
          <p:cNvPicPr>
            <a:picLocks noGrp="1" noChangeAspect="1"/>
          </p:cNvPicPr>
          <p:nvPr>
            <p:ph idx="1"/>
          </p:nvPr>
        </p:nvPicPr>
        <p:blipFill>
          <a:blip r:embed="rId2"/>
          <a:stretch>
            <a:fillRect/>
          </a:stretch>
        </p:blipFill>
        <p:spPr>
          <a:xfrm>
            <a:off x="838200" y="1839156"/>
            <a:ext cx="10515600" cy="974317"/>
          </a:xfrm>
        </p:spPr>
      </p:pic>
      <p:sp>
        <p:nvSpPr>
          <p:cNvPr id="2" name="Title 1">
            <a:extLst>
              <a:ext uri="{FF2B5EF4-FFF2-40B4-BE49-F238E27FC236}">
                <a16:creationId xmlns:a16="http://schemas.microsoft.com/office/drawing/2014/main" id="{D22BDB15-53E4-6CAB-EDCE-630522768E03}"/>
              </a:ext>
            </a:extLst>
          </p:cNvPr>
          <p:cNvSpPr>
            <a:spLocks noGrp="1"/>
          </p:cNvSpPr>
          <p:nvPr>
            <p:ph type="title"/>
          </p:nvPr>
        </p:nvSpPr>
        <p:spPr>
          <a:xfrm>
            <a:off x="838200" y="365125"/>
            <a:ext cx="10515600" cy="1325563"/>
          </a:xfrm>
        </p:spPr>
        <p:txBody>
          <a:bodyPr>
            <a:normAutofit/>
          </a:bodyPr>
          <a:lstStyle/>
          <a:p>
            <a:r>
              <a:rPr lang="ja-JP" altLang="en-US" sz="3600" dirty="0"/>
              <a:t>方法論 </a:t>
            </a:r>
            <a:r>
              <a:rPr lang="en-US" altLang="ja-JP" sz="3600" dirty="0"/>
              <a:t>- </a:t>
            </a:r>
            <a:r>
              <a:rPr lang="en-US" altLang="ja-JP" sz="2800" dirty="0"/>
              <a:t>2. </a:t>
            </a:r>
            <a:r>
              <a:rPr lang="ja-JP" altLang="en-US" sz="2800" dirty="0"/>
              <a:t>受診率を従属変数とする重回帰分析</a:t>
            </a:r>
          </a:p>
        </p:txBody>
      </p:sp>
      <p:pic>
        <p:nvPicPr>
          <p:cNvPr id="9" name="図 8">
            <a:extLst>
              <a:ext uri="{FF2B5EF4-FFF2-40B4-BE49-F238E27FC236}">
                <a16:creationId xmlns:a16="http://schemas.microsoft.com/office/drawing/2014/main" id="{ED41ADA8-69A8-D7BF-1046-2D1F91B927A0}"/>
              </a:ext>
            </a:extLst>
          </p:cNvPr>
          <p:cNvPicPr>
            <a:picLocks noChangeAspect="1"/>
          </p:cNvPicPr>
          <p:nvPr/>
        </p:nvPicPr>
        <p:blipFill>
          <a:blip r:embed="rId3"/>
          <a:stretch>
            <a:fillRect/>
          </a:stretch>
        </p:blipFill>
        <p:spPr>
          <a:xfrm>
            <a:off x="948661" y="3773027"/>
            <a:ext cx="419158" cy="543001"/>
          </a:xfrm>
          <a:prstGeom prst="rect">
            <a:avLst/>
          </a:prstGeom>
        </p:spPr>
      </p:pic>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B2FBEC18-AD9E-E0CC-EA5E-52063E7CE95D}"/>
                  </a:ext>
                </a:extLst>
              </p:cNvPr>
              <p:cNvSpPr txBox="1"/>
              <p:nvPr/>
            </p:nvSpPr>
            <p:spPr>
              <a:xfrm>
                <a:off x="1483221" y="3888325"/>
                <a:ext cx="9760118" cy="369332"/>
              </a:xfrm>
              <a:prstGeom prst="rect">
                <a:avLst/>
              </a:prstGeom>
              <a:noFill/>
            </p:spPr>
            <p:txBody>
              <a:bodyPr wrap="square" rtlCol="0">
                <a:spAutoFit/>
              </a:bodyPr>
              <a:lstStyle/>
              <a:p>
                <a:r>
                  <a:rPr kumimoji="1" lang="en-US" altLang="ja-JP" dirty="0"/>
                  <a:t>|</a:t>
                </a:r>
                <a:r>
                  <a:rPr lang="ja-JP" altLang="en-US" dirty="0"/>
                  <a:t>被説明変数、起業</a:t>
                </a:r>
                <a14:m>
                  <m:oMath xmlns:m="http://schemas.openxmlformats.org/officeDocument/2006/math">
                    <m:r>
                      <a:rPr lang="en-US" altLang="ja-JP" b="0" i="1" smtClean="0">
                        <a:latin typeface="Cambria Math" panose="02040503050406030204" pitchFamily="18" charset="0"/>
                      </a:rPr>
                      <m:t>𝑖</m:t>
                    </m:r>
                  </m:oMath>
                </a14:m>
                <a:r>
                  <a:rPr lang="ja-JP" altLang="en-US" dirty="0"/>
                  <a:t>の平均受診率</a:t>
                </a:r>
                <a:endParaRPr lang="en-US" altLang="ja-JP" dirty="0"/>
              </a:p>
            </p:txBody>
          </p:sp>
        </mc:Choice>
        <mc:Fallback xmlns="">
          <p:sp>
            <p:nvSpPr>
              <p:cNvPr id="10" name="テキスト ボックス 9">
                <a:extLst>
                  <a:ext uri="{FF2B5EF4-FFF2-40B4-BE49-F238E27FC236}">
                    <a16:creationId xmlns:a16="http://schemas.microsoft.com/office/drawing/2014/main" id="{B2FBEC18-AD9E-E0CC-EA5E-52063E7CE95D}"/>
                  </a:ext>
                </a:extLst>
              </p:cNvPr>
              <p:cNvSpPr txBox="1">
                <a:spLocks noRot="1" noChangeAspect="1" noMove="1" noResize="1" noEditPoints="1" noAdjustHandles="1" noChangeArrowheads="1" noChangeShapeType="1" noTextEdit="1"/>
              </p:cNvSpPr>
              <p:nvPr/>
            </p:nvSpPr>
            <p:spPr>
              <a:xfrm>
                <a:off x="1483221" y="3888325"/>
                <a:ext cx="9760118" cy="369332"/>
              </a:xfrm>
              <a:prstGeom prst="rect">
                <a:avLst/>
              </a:prstGeom>
              <a:blipFill>
                <a:blip r:embed="rId4"/>
                <a:stretch>
                  <a:fillRect l="-500" t="-8333" b="-28333"/>
                </a:stretch>
              </a:blipFill>
            </p:spPr>
            <p:txBody>
              <a:bodyPr/>
              <a:lstStyle/>
              <a:p>
                <a:r>
                  <a:rPr lang="ja-JP" altLang="en-US">
                    <a:noFill/>
                  </a:rPr>
                  <a:t> </a:t>
                </a:r>
              </a:p>
            </p:txBody>
          </p:sp>
        </mc:Fallback>
      </mc:AlternateContent>
      <p:pic>
        <p:nvPicPr>
          <p:cNvPr id="12" name="図 11">
            <a:extLst>
              <a:ext uri="{FF2B5EF4-FFF2-40B4-BE49-F238E27FC236}">
                <a16:creationId xmlns:a16="http://schemas.microsoft.com/office/drawing/2014/main" id="{3CC20693-B8D2-8D8D-1C19-1539EDE07EC4}"/>
              </a:ext>
            </a:extLst>
          </p:cNvPr>
          <p:cNvPicPr>
            <a:picLocks noChangeAspect="1"/>
          </p:cNvPicPr>
          <p:nvPr/>
        </p:nvPicPr>
        <p:blipFill>
          <a:blip r:embed="rId5"/>
          <a:stretch>
            <a:fillRect/>
          </a:stretch>
        </p:blipFill>
        <p:spPr>
          <a:xfrm>
            <a:off x="1062074" y="4441073"/>
            <a:ext cx="1428949" cy="362001"/>
          </a:xfrm>
          <a:prstGeom prst="rect">
            <a:avLst/>
          </a:prstGeom>
        </p:spPr>
      </p:pic>
      <p:sp>
        <p:nvSpPr>
          <p:cNvPr id="13" name="テキスト ボックス 12">
            <a:extLst>
              <a:ext uri="{FF2B5EF4-FFF2-40B4-BE49-F238E27FC236}">
                <a16:creationId xmlns:a16="http://schemas.microsoft.com/office/drawing/2014/main" id="{E7540EE4-4AE7-227F-92EA-BE7021C8F629}"/>
              </a:ext>
            </a:extLst>
          </p:cNvPr>
          <p:cNvSpPr txBox="1"/>
          <p:nvPr/>
        </p:nvSpPr>
        <p:spPr>
          <a:xfrm>
            <a:off x="2491023" y="4441073"/>
            <a:ext cx="9760118" cy="369332"/>
          </a:xfrm>
          <a:prstGeom prst="rect">
            <a:avLst/>
          </a:prstGeom>
          <a:noFill/>
        </p:spPr>
        <p:txBody>
          <a:bodyPr wrap="square" rtlCol="0">
            <a:spAutoFit/>
          </a:bodyPr>
          <a:lstStyle/>
          <a:p>
            <a:r>
              <a:rPr kumimoji="1" lang="en-US" altLang="ja-JP" dirty="0"/>
              <a:t>|</a:t>
            </a:r>
            <a:r>
              <a:rPr kumimoji="1" lang="ja-JP" altLang="en-US" dirty="0"/>
              <a:t> </a:t>
            </a:r>
            <a:r>
              <a:rPr lang="en-US" altLang="ja-JP" dirty="0"/>
              <a:t>36</a:t>
            </a:r>
            <a:r>
              <a:rPr lang="ja-JP" altLang="en-US" dirty="0"/>
              <a:t>種類の取組み実施</a:t>
            </a:r>
            <a:endParaRPr lang="en-US" altLang="ja-JP" dirty="0"/>
          </a:p>
        </p:txBody>
      </p:sp>
      <p:pic>
        <p:nvPicPr>
          <p:cNvPr id="15" name="図 14">
            <a:extLst>
              <a:ext uri="{FF2B5EF4-FFF2-40B4-BE49-F238E27FC236}">
                <a16:creationId xmlns:a16="http://schemas.microsoft.com/office/drawing/2014/main" id="{4DE797DC-11EE-51BE-11F3-1D9B9C314C04}"/>
              </a:ext>
            </a:extLst>
          </p:cNvPr>
          <p:cNvPicPr>
            <a:picLocks noChangeAspect="1"/>
          </p:cNvPicPr>
          <p:nvPr/>
        </p:nvPicPr>
        <p:blipFill>
          <a:blip r:embed="rId6"/>
          <a:stretch>
            <a:fillRect/>
          </a:stretch>
        </p:blipFill>
        <p:spPr>
          <a:xfrm>
            <a:off x="1062074" y="4971722"/>
            <a:ext cx="1781424" cy="419158"/>
          </a:xfrm>
          <a:prstGeom prst="rect">
            <a:avLst/>
          </a:prstGeom>
        </p:spPr>
      </p:pic>
      <p:sp>
        <p:nvSpPr>
          <p:cNvPr id="16" name="テキスト ボックス 15">
            <a:extLst>
              <a:ext uri="{FF2B5EF4-FFF2-40B4-BE49-F238E27FC236}">
                <a16:creationId xmlns:a16="http://schemas.microsoft.com/office/drawing/2014/main" id="{A0C70917-A590-E9E7-6F08-696BC3F55DE7}"/>
              </a:ext>
            </a:extLst>
          </p:cNvPr>
          <p:cNvSpPr txBox="1"/>
          <p:nvPr/>
        </p:nvSpPr>
        <p:spPr>
          <a:xfrm>
            <a:off x="2843498" y="5021548"/>
            <a:ext cx="9760118" cy="369332"/>
          </a:xfrm>
          <a:prstGeom prst="rect">
            <a:avLst/>
          </a:prstGeom>
          <a:noFill/>
        </p:spPr>
        <p:txBody>
          <a:bodyPr wrap="square" rtlCol="0">
            <a:spAutoFit/>
          </a:bodyPr>
          <a:lstStyle/>
          <a:p>
            <a:r>
              <a:rPr kumimoji="1" lang="en-US" altLang="ja-JP" dirty="0"/>
              <a:t>|</a:t>
            </a:r>
            <a:r>
              <a:rPr kumimoji="1" lang="ja-JP" altLang="en-US" dirty="0"/>
              <a:t> </a:t>
            </a:r>
            <a:r>
              <a:rPr kumimoji="1" lang="en-US" altLang="ja-JP" dirty="0"/>
              <a:t>5</a:t>
            </a:r>
            <a:r>
              <a:rPr kumimoji="1" lang="ja-JP" altLang="en-US" dirty="0"/>
              <a:t>区分</a:t>
            </a:r>
            <a:r>
              <a:rPr lang="ja-JP" altLang="en-US" dirty="0"/>
              <a:t>の企業規模ダミー</a:t>
            </a:r>
            <a:endParaRPr lang="en-US" altLang="ja-JP" dirty="0"/>
          </a:p>
        </p:txBody>
      </p:sp>
      <p:pic>
        <p:nvPicPr>
          <p:cNvPr id="18" name="図 17">
            <a:extLst>
              <a:ext uri="{FF2B5EF4-FFF2-40B4-BE49-F238E27FC236}">
                <a16:creationId xmlns:a16="http://schemas.microsoft.com/office/drawing/2014/main" id="{04FB15A0-82A9-6198-8C3C-0C404C471A86}"/>
              </a:ext>
            </a:extLst>
          </p:cNvPr>
          <p:cNvPicPr>
            <a:picLocks noChangeAspect="1"/>
          </p:cNvPicPr>
          <p:nvPr/>
        </p:nvPicPr>
        <p:blipFill>
          <a:blip r:embed="rId7"/>
          <a:stretch>
            <a:fillRect/>
          </a:stretch>
        </p:blipFill>
        <p:spPr>
          <a:xfrm>
            <a:off x="1062074" y="5559528"/>
            <a:ext cx="2333951" cy="390580"/>
          </a:xfrm>
          <a:prstGeom prst="rect">
            <a:avLst/>
          </a:prstGeom>
        </p:spPr>
      </p:pic>
      <p:sp>
        <p:nvSpPr>
          <p:cNvPr id="19" name="テキスト ボックス 18">
            <a:extLst>
              <a:ext uri="{FF2B5EF4-FFF2-40B4-BE49-F238E27FC236}">
                <a16:creationId xmlns:a16="http://schemas.microsoft.com/office/drawing/2014/main" id="{EB4B9619-51BC-D5B7-933A-783EC566CA70}"/>
              </a:ext>
            </a:extLst>
          </p:cNvPr>
          <p:cNvSpPr txBox="1"/>
          <p:nvPr/>
        </p:nvSpPr>
        <p:spPr>
          <a:xfrm>
            <a:off x="3396025" y="5559528"/>
            <a:ext cx="9760118" cy="369332"/>
          </a:xfrm>
          <a:prstGeom prst="rect">
            <a:avLst/>
          </a:prstGeom>
          <a:noFill/>
        </p:spPr>
        <p:txBody>
          <a:bodyPr wrap="square" rtlCol="0">
            <a:spAutoFit/>
          </a:bodyPr>
          <a:lstStyle/>
          <a:p>
            <a:r>
              <a:rPr kumimoji="1" lang="en-US" altLang="ja-JP" dirty="0"/>
              <a:t>|</a:t>
            </a:r>
            <a:r>
              <a:rPr kumimoji="1" lang="ja-JP" altLang="en-US" dirty="0"/>
              <a:t> </a:t>
            </a:r>
            <a:r>
              <a:rPr lang="en-US" altLang="ja-JP" dirty="0"/>
              <a:t>11</a:t>
            </a:r>
            <a:r>
              <a:rPr lang="ja-JP" altLang="en-US" dirty="0"/>
              <a:t>種の業種ダミー</a:t>
            </a:r>
            <a:endParaRPr lang="en-US" altLang="ja-JP" dirty="0"/>
          </a:p>
        </p:txBody>
      </p:sp>
      <p:cxnSp>
        <p:nvCxnSpPr>
          <p:cNvPr id="20" name="直線コネクタ 19">
            <a:extLst>
              <a:ext uri="{FF2B5EF4-FFF2-40B4-BE49-F238E27FC236}">
                <a16:creationId xmlns:a16="http://schemas.microsoft.com/office/drawing/2014/main" id="{5949103F-D2EF-43C8-7E55-B0424BC2D6D6}"/>
              </a:ext>
            </a:extLst>
          </p:cNvPr>
          <p:cNvCxnSpPr/>
          <p:nvPr/>
        </p:nvCxnSpPr>
        <p:spPr>
          <a:xfrm>
            <a:off x="838200" y="3773027"/>
            <a:ext cx="10893751" cy="0"/>
          </a:xfrm>
          <a:prstGeom prst="line">
            <a:avLst/>
          </a:prstGeom>
        </p:spPr>
        <p:style>
          <a:lnRef idx="1">
            <a:schemeClr val="dk1"/>
          </a:lnRef>
          <a:fillRef idx="0">
            <a:schemeClr val="dk1"/>
          </a:fillRef>
          <a:effectRef idx="0">
            <a:schemeClr val="dk1"/>
          </a:effectRef>
          <a:fontRef idx="minor">
            <a:schemeClr val="tx1"/>
          </a:fontRef>
        </p:style>
      </p:cxnSp>
      <p:cxnSp>
        <p:nvCxnSpPr>
          <p:cNvPr id="21" name="直線コネクタ 20">
            <a:extLst>
              <a:ext uri="{FF2B5EF4-FFF2-40B4-BE49-F238E27FC236}">
                <a16:creationId xmlns:a16="http://schemas.microsoft.com/office/drawing/2014/main" id="{05258CA6-4D03-DBB7-DAD6-DF91B6645C8A}"/>
              </a:ext>
            </a:extLst>
          </p:cNvPr>
          <p:cNvCxnSpPr/>
          <p:nvPr/>
        </p:nvCxnSpPr>
        <p:spPr>
          <a:xfrm>
            <a:off x="778565" y="6042026"/>
            <a:ext cx="1089375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56663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BEAFA-9DBE-1966-9CED-70AA6EA0A1DF}"/>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28DDD96-837D-DAAB-4210-026DCB1B290C}"/>
              </a:ext>
            </a:extLst>
          </p:cNvPr>
          <p:cNvSpPr>
            <a:spLocks noGrp="1"/>
          </p:cNvSpPr>
          <p:nvPr>
            <p:ph idx="1"/>
          </p:nvPr>
        </p:nvSpPr>
        <p:spPr/>
        <p:txBody>
          <a:bodyPr>
            <a:normAutofit/>
          </a:bodyPr>
          <a:lstStyle/>
          <a:p>
            <a:pPr marL="0" indent="0">
              <a:lnSpc>
                <a:spcPct val="100000"/>
              </a:lnSpc>
              <a:buNone/>
            </a:pPr>
            <a:r>
              <a:rPr lang="en-US" altLang="ja-JP" sz="3200" dirty="0"/>
              <a:t>• 5</a:t>
            </a:r>
            <a:r>
              <a:rPr lang="ja-JP" altLang="en-US" sz="3200" dirty="0"/>
              <a:t>種類のがん全てでクラスタ効果が有意</a:t>
            </a:r>
            <a:endParaRPr lang="en-US" altLang="ja-JP" sz="3200" dirty="0"/>
          </a:p>
          <a:p>
            <a:pPr marL="0" indent="0">
              <a:lnSpc>
                <a:spcPct val="100000"/>
              </a:lnSpc>
              <a:buNone/>
            </a:pPr>
            <a:r>
              <a:rPr lang="en-US" altLang="ja-JP" sz="3200" dirty="0"/>
              <a:t>• </a:t>
            </a:r>
            <a:r>
              <a:rPr lang="ja-JP" altLang="en-US" sz="3200" dirty="0"/>
              <a:t>効果量 </a:t>
            </a:r>
            <a:r>
              <a:rPr lang="en-US" altLang="ja-JP" sz="3200" dirty="0"/>
              <a:t>(Hedges' d):</a:t>
            </a:r>
          </a:p>
          <a:p>
            <a:pPr marL="0" indent="0">
              <a:lnSpc>
                <a:spcPct val="100000"/>
              </a:lnSpc>
              <a:buNone/>
            </a:pPr>
            <a:r>
              <a:rPr lang="en-US" altLang="ja-JP" sz="3200" dirty="0"/>
              <a:t>   – </a:t>
            </a:r>
            <a:r>
              <a:rPr lang="ja-JP" altLang="en-US" sz="3200" dirty="0"/>
              <a:t>中庸 </a:t>
            </a:r>
            <a:r>
              <a:rPr lang="en-US" altLang="ja-JP" sz="3200" dirty="0"/>
              <a:t>vs </a:t>
            </a:r>
            <a:r>
              <a:rPr lang="ja-JP" altLang="en-US" sz="3200" dirty="0"/>
              <a:t>消極 </a:t>
            </a:r>
            <a:r>
              <a:rPr lang="en-US" altLang="ja-JP" sz="3200" dirty="0"/>
              <a:t>&gt; 0.88 (</a:t>
            </a:r>
            <a:r>
              <a:rPr lang="ja-JP" altLang="en-US" sz="3200" dirty="0"/>
              <a:t>大</a:t>
            </a:r>
            <a:r>
              <a:rPr lang="en-US" altLang="ja-JP" sz="3200" dirty="0"/>
              <a:t>)</a:t>
            </a:r>
          </a:p>
          <a:p>
            <a:pPr marL="0" indent="0">
              <a:lnSpc>
                <a:spcPct val="100000"/>
              </a:lnSpc>
              <a:buNone/>
            </a:pPr>
            <a:r>
              <a:rPr lang="en-US" altLang="ja-JP" sz="3200" dirty="0"/>
              <a:t>   – </a:t>
            </a:r>
            <a:r>
              <a:rPr lang="ja-JP" altLang="en-US" sz="3200" dirty="0"/>
              <a:t>積極 </a:t>
            </a:r>
            <a:r>
              <a:rPr lang="en-US" altLang="ja-JP" sz="3200" dirty="0"/>
              <a:t>vs </a:t>
            </a:r>
            <a:r>
              <a:rPr lang="ja-JP" altLang="en-US" sz="3200" dirty="0"/>
              <a:t>中庸 </a:t>
            </a:r>
            <a:r>
              <a:rPr lang="en-US" altLang="ja-JP" sz="3200" dirty="0"/>
              <a:t>&lt; 0.30 (</a:t>
            </a:r>
            <a:r>
              <a:rPr lang="ja-JP" altLang="en-US" sz="3200" dirty="0"/>
              <a:t>小</a:t>
            </a:r>
            <a:r>
              <a:rPr lang="en-US" altLang="ja-JP" sz="3200" dirty="0"/>
              <a:t>)</a:t>
            </a:r>
          </a:p>
          <a:p>
            <a:pPr marL="0" indent="0">
              <a:lnSpc>
                <a:spcPct val="100000"/>
              </a:lnSpc>
              <a:buNone/>
            </a:pPr>
            <a:r>
              <a:rPr lang="en-US" altLang="ja-JP" sz="3200" dirty="0"/>
              <a:t>→ </a:t>
            </a:r>
            <a:r>
              <a:rPr lang="ja-JP" altLang="en-US" sz="3200" dirty="0"/>
              <a:t>最低でも“中庸”レベルの施策導入が鍵</a:t>
            </a:r>
          </a:p>
        </p:txBody>
      </p:sp>
      <p:sp>
        <p:nvSpPr>
          <p:cNvPr id="7" name="Title 1">
            <a:extLst>
              <a:ext uri="{FF2B5EF4-FFF2-40B4-BE49-F238E27FC236}">
                <a16:creationId xmlns:a16="http://schemas.microsoft.com/office/drawing/2014/main" id="{F63F9472-46A5-006A-57F3-D1B84092D9F3}"/>
              </a:ext>
            </a:extLst>
          </p:cNvPr>
          <p:cNvSpPr>
            <a:spLocks noGrp="1"/>
          </p:cNvSpPr>
          <p:nvPr>
            <p:ph type="title"/>
          </p:nvPr>
        </p:nvSpPr>
        <p:spPr>
          <a:xfrm>
            <a:off x="838200" y="365125"/>
            <a:ext cx="10515600" cy="1325563"/>
          </a:xfrm>
        </p:spPr>
        <p:txBody>
          <a:bodyPr>
            <a:normAutofit/>
          </a:bodyPr>
          <a:lstStyle/>
          <a:p>
            <a:r>
              <a:rPr lang="ja-JP" altLang="en-US" sz="3600" dirty="0"/>
              <a:t>結果 </a:t>
            </a:r>
            <a:r>
              <a:rPr lang="en-US" altLang="ja-JP" sz="3600" dirty="0"/>
              <a:t>1.</a:t>
            </a:r>
            <a:r>
              <a:rPr lang="ja-JP" altLang="en-US" sz="3600" dirty="0"/>
              <a:t>クラスタ間受診率比較</a:t>
            </a:r>
            <a:endParaRPr lang="ja-JP" altLang="en-US" sz="2400" dirty="0"/>
          </a:p>
        </p:txBody>
      </p:sp>
    </p:spTree>
    <p:extLst>
      <p:ext uri="{BB962C8B-B14F-4D97-AF65-F5344CB8AC3E}">
        <p14:creationId xmlns:p14="http://schemas.microsoft.com/office/powerpoint/2010/main" val="17095626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24D47-C5EB-CDD7-698D-83FA21218218}"/>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C939270-24D9-E014-B816-79792B1207A2}"/>
              </a:ext>
            </a:extLst>
          </p:cNvPr>
          <p:cNvSpPr>
            <a:spLocks noGrp="1"/>
          </p:cNvSpPr>
          <p:nvPr>
            <p:ph idx="1"/>
          </p:nvPr>
        </p:nvSpPr>
        <p:spPr/>
        <p:txBody>
          <a:bodyPr>
            <a:normAutofit/>
          </a:bodyPr>
          <a:lstStyle/>
          <a:p>
            <a:pPr marL="0" indent="0">
              <a:lnSpc>
                <a:spcPct val="100000"/>
              </a:lnSpc>
              <a:buNone/>
            </a:pPr>
            <a:r>
              <a:rPr lang="en-US" altLang="ja-JP" sz="3200" dirty="0"/>
              <a:t>【</a:t>
            </a:r>
            <a:r>
              <a:rPr lang="ja-JP" altLang="en-US" sz="3200" dirty="0"/>
              <a:t>胃・肺・大腸がん平均受診率</a:t>
            </a:r>
            <a:r>
              <a:rPr lang="en-US" altLang="ja-JP" sz="3200" dirty="0"/>
              <a:t>】</a:t>
            </a:r>
          </a:p>
          <a:p>
            <a:pPr marL="0" indent="0">
              <a:lnSpc>
                <a:spcPct val="100000"/>
              </a:lnSpc>
              <a:buNone/>
            </a:pPr>
            <a:r>
              <a:rPr lang="en-US" altLang="ja-JP" sz="3200" dirty="0"/>
              <a:t>• </a:t>
            </a:r>
            <a:r>
              <a:rPr lang="ja-JP" altLang="en-US" sz="3200" dirty="0"/>
              <a:t>大腸がん検査キットを全対象者に配布 </a:t>
            </a:r>
            <a:r>
              <a:rPr lang="en-US" altLang="ja-JP" sz="3200" dirty="0"/>
              <a:t>(β=0.14)</a:t>
            </a:r>
          </a:p>
          <a:p>
            <a:pPr marL="0" indent="0">
              <a:lnSpc>
                <a:spcPct val="100000"/>
              </a:lnSpc>
              <a:buNone/>
            </a:pPr>
            <a:endParaRPr lang="en-US" altLang="ja-JP" sz="3200" dirty="0"/>
          </a:p>
          <a:p>
            <a:pPr marL="0" indent="0">
              <a:lnSpc>
                <a:spcPct val="100000"/>
              </a:lnSpc>
              <a:buNone/>
            </a:pPr>
            <a:r>
              <a:rPr lang="en-US" altLang="ja-JP" sz="3200" dirty="0"/>
              <a:t>【</a:t>
            </a:r>
            <a:r>
              <a:rPr lang="ja-JP" altLang="en-US" sz="3200" dirty="0"/>
              <a:t>乳・子宮頸がん平均受診率</a:t>
            </a:r>
            <a:r>
              <a:rPr lang="en-US" altLang="ja-JP" sz="3200" dirty="0"/>
              <a:t>】</a:t>
            </a:r>
          </a:p>
          <a:p>
            <a:pPr marL="0" indent="0">
              <a:lnSpc>
                <a:spcPct val="100000"/>
              </a:lnSpc>
              <a:buNone/>
            </a:pPr>
            <a:r>
              <a:rPr lang="en-US" altLang="ja-JP" sz="3200" dirty="0"/>
              <a:t>• </a:t>
            </a:r>
            <a:r>
              <a:rPr lang="ja-JP" altLang="en-US" sz="3200" dirty="0"/>
              <a:t>企業・団体による検診費用補助 </a:t>
            </a:r>
            <a:r>
              <a:rPr lang="en-US" altLang="ja-JP" sz="3200" dirty="0"/>
              <a:t>(β=0.24)</a:t>
            </a:r>
          </a:p>
          <a:p>
            <a:pPr marL="0" indent="0">
              <a:lnSpc>
                <a:spcPct val="100000"/>
              </a:lnSpc>
              <a:buNone/>
            </a:pPr>
            <a:r>
              <a:rPr lang="en-US" altLang="ja-JP" sz="3200" dirty="0"/>
              <a:t>• </a:t>
            </a:r>
            <a:r>
              <a:rPr lang="ja-JP" altLang="en-US" sz="3200" dirty="0"/>
              <a:t>就労扱いでの検診受診 </a:t>
            </a:r>
            <a:r>
              <a:rPr lang="en-US" altLang="ja-JP" sz="3200" dirty="0"/>
              <a:t>(β=0.18)</a:t>
            </a:r>
          </a:p>
          <a:p>
            <a:pPr marL="0" indent="0">
              <a:lnSpc>
                <a:spcPct val="100000"/>
              </a:lnSpc>
              <a:buNone/>
            </a:pPr>
            <a:r>
              <a:rPr lang="en-US" altLang="ja-JP" sz="3200" dirty="0"/>
              <a:t>• </a:t>
            </a:r>
            <a:r>
              <a:rPr lang="ja-JP" altLang="en-US" sz="3200" dirty="0"/>
              <a:t>受診時の女性受診者への配慮 </a:t>
            </a:r>
            <a:r>
              <a:rPr lang="en-US" altLang="ja-JP" sz="3200" dirty="0"/>
              <a:t>(β=0.17)</a:t>
            </a:r>
          </a:p>
        </p:txBody>
      </p:sp>
      <p:sp>
        <p:nvSpPr>
          <p:cNvPr id="7" name="Title 1">
            <a:extLst>
              <a:ext uri="{FF2B5EF4-FFF2-40B4-BE49-F238E27FC236}">
                <a16:creationId xmlns:a16="http://schemas.microsoft.com/office/drawing/2014/main" id="{D0043A71-58A1-108E-F03D-E83E47E7E23A}"/>
              </a:ext>
            </a:extLst>
          </p:cNvPr>
          <p:cNvSpPr>
            <a:spLocks noGrp="1"/>
          </p:cNvSpPr>
          <p:nvPr>
            <p:ph type="title"/>
          </p:nvPr>
        </p:nvSpPr>
        <p:spPr>
          <a:xfrm>
            <a:off x="838200" y="365125"/>
            <a:ext cx="10515600" cy="1325563"/>
          </a:xfrm>
        </p:spPr>
        <p:txBody>
          <a:bodyPr>
            <a:normAutofit/>
          </a:bodyPr>
          <a:lstStyle/>
          <a:p>
            <a:r>
              <a:rPr lang="ja-JP" altLang="en-US" sz="3600" dirty="0"/>
              <a:t>結果 </a:t>
            </a:r>
            <a:r>
              <a:rPr lang="en-US" altLang="ja-JP" sz="3600" dirty="0"/>
              <a:t>2.</a:t>
            </a:r>
            <a:r>
              <a:rPr lang="ja-JP" altLang="en-US" sz="3600" dirty="0"/>
              <a:t>重回帰分析で有意だった取り組み </a:t>
            </a:r>
            <a:endParaRPr lang="ja-JP" altLang="en-US" sz="2400" dirty="0"/>
          </a:p>
        </p:txBody>
      </p:sp>
    </p:spTree>
    <p:extLst>
      <p:ext uri="{BB962C8B-B14F-4D97-AF65-F5344CB8AC3E}">
        <p14:creationId xmlns:p14="http://schemas.microsoft.com/office/powerpoint/2010/main" val="1832981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71CF3-E0B3-05B8-2C44-B0A8980A8F05}"/>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C256D08F-29D3-80B3-0C41-431A2493C72D}"/>
              </a:ext>
            </a:extLst>
          </p:cNvPr>
          <p:cNvSpPr>
            <a:spLocks noGrp="1"/>
          </p:cNvSpPr>
          <p:nvPr>
            <p:ph idx="1"/>
          </p:nvPr>
        </p:nvSpPr>
        <p:spPr/>
        <p:txBody>
          <a:bodyPr>
            <a:normAutofit/>
          </a:bodyPr>
          <a:lstStyle/>
          <a:p>
            <a:pPr marL="0" indent="0">
              <a:buNone/>
            </a:pPr>
            <a:endParaRPr lang="ja-JP" altLang="en-US" dirty="0"/>
          </a:p>
          <a:p>
            <a:pPr marL="0" indent="0">
              <a:buNone/>
            </a:pPr>
            <a:r>
              <a:rPr lang="en-US" altLang="ja-JP" dirty="0"/>
              <a:t>• </a:t>
            </a:r>
            <a:r>
              <a:rPr lang="ja-JP" altLang="en-US" dirty="0"/>
              <a:t>受診率向上には「検査キット配布」「費用補助」「就労時間内受診」など具体的施策が有効。</a:t>
            </a:r>
          </a:p>
          <a:p>
            <a:pPr marL="0" indent="0">
              <a:buNone/>
            </a:pPr>
            <a:r>
              <a:rPr lang="en-US" altLang="ja-JP" dirty="0"/>
              <a:t>• </a:t>
            </a:r>
            <a:r>
              <a:rPr lang="ja-JP" altLang="en-US" dirty="0"/>
              <a:t>消極群企業へ重点的な啓蒙を行うことで受診率</a:t>
            </a:r>
            <a:r>
              <a:rPr lang="en-US" altLang="ja-JP" dirty="0"/>
              <a:t>50%</a:t>
            </a:r>
            <a:r>
              <a:rPr lang="ja-JP" altLang="en-US" dirty="0"/>
              <a:t>目標達成に近づく可能性。</a:t>
            </a:r>
          </a:p>
          <a:p>
            <a:pPr marL="0" indent="0">
              <a:buNone/>
            </a:pPr>
            <a:r>
              <a:rPr lang="en-US" altLang="ja-JP" dirty="0"/>
              <a:t>• </a:t>
            </a:r>
            <a:r>
              <a:rPr lang="ja-JP" altLang="en-US" dirty="0"/>
              <a:t>今後は詳細な検診内容や企業分布を考慮した追加調査が必要。</a:t>
            </a:r>
          </a:p>
          <a:p>
            <a:pPr marL="0" indent="0">
              <a:buNone/>
            </a:pPr>
            <a:endParaRPr lang="en-US" altLang="ja-JP" dirty="0"/>
          </a:p>
        </p:txBody>
      </p:sp>
      <p:sp>
        <p:nvSpPr>
          <p:cNvPr id="7" name="Title 1">
            <a:extLst>
              <a:ext uri="{FF2B5EF4-FFF2-40B4-BE49-F238E27FC236}">
                <a16:creationId xmlns:a16="http://schemas.microsoft.com/office/drawing/2014/main" id="{23E6BD1D-80E1-B852-B25A-63833B7851E1}"/>
              </a:ext>
            </a:extLst>
          </p:cNvPr>
          <p:cNvSpPr>
            <a:spLocks noGrp="1"/>
          </p:cNvSpPr>
          <p:nvPr>
            <p:ph type="title"/>
          </p:nvPr>
        </p:nvSpPr>
        <p:spPr>
          <a:xfrm>
            <a:off x="838200" y="365125"/>
            <a:ext cx="10515600" cy="1325563"/>
          </a:xfrm>
        </p:spPr>
        <p:txBody>
          <a:bodyPr>
            <a:normAutofit/>
          </a:bodyPr>
          <a:lstStyle/>
          <a:p>
            <a:r>
              <a:rPr lang="ja-JP" altLang="en-US" sz="3600" dirty="0"/>
              <a:t>結論</a:t>
            </a:r>
            <a:endParaRPr lang="ja-JP" altLang="en-US" sz="1800" dirty="0"/>
          </a:p>
        </p:txBody>
      </p:sp>
    </p:spTree>
    <p:extLst>
      <p:ext uri="{BB962C8B-B14F-4D97-AF65-F5344CB8AC3E}">
        <p14:creationId xmlns:p14="http://schemas.microsoft.com/office/powerpoint/2010/main" val="4285985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41F1D-C717-967E-A97A-4662BE9DE3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54EC67-F0B1-FD9D-6F68-305162245183}"/>
              </a:ext>
            </a:extLst>
          </p:cNvPr>
          <p:cNvSpPr>
            <a:spLocks noGrp="1"/>
          </p:cNvSpPr>
          <p:nvPr>
            <p:ph type="title"/>
          </p:nvPr>
        </p:nvSpPr>
        <p:spPr/>
        <p:txBody>
          <a:bodyPr/>
          <a:lstStyle/>
          <a:p>
            <a:r>
              <a:rPr lang="ja-JP" altLang="en-US" dirty="0"/>
              <a:t>シナリオ分析結果</a:t>
            </a:r>
            <a:endParaRPr dirty="0"/>
          </a:p>
        </p:txBody>
      </p:sp>
      <p:graphicFrame>
        <p:nvGraphicFramePr>
          <p:cNvPr id="4" name="表 3">
            <a:extLst>
              <a:ext uri="{FF2B5EF4-FFF2-40B4-BE49-F238E27FC236}">
                <a16:creationId xmlns:a16="http://schemas.microsoft.com/office/drawing/2014/main" id="{BB32F029-8020-88A3-B7A0-FBC063946C04}"/>
              </a:ext>
            </a:extLst>
          </p:cNvPr>
          <p:cNvGraphicFramePr>
            <a:graphicFrameLocks noGrp="1"/>
          </p:cNvGraphicFramePr>
          <p:nvPr>
            <p:extLst>
              <p:ext uri="{D42A27DB-BD31-4B8C-83A1-F6EECF244321}">
                <p14:modId xmlns:p14="http://schemas.microsoft.com/office/powerpoint/2010/main" val="2950024355"/>
              </p:ext>
            </p:extLst>
          </p:nvPr>
        </p:nvGraphicFramePr>
        <p:xfrm>
          <a:off x="706055" y="1690688"/>
          <a:ext cx="10764452" cy="4802186"/>
        </p:xfrm>
        <a:graphic>
          <a:graphicData uri="http://schemas.openxmlformats.org/drawingml/2006/table">
            <a:tbl>
              <a:tblPr>
                <a:tableStyleId>{616DA210-FB5B-4158-B5E0-FEB733F419BA}</a:tableStyleId>
              </a:tblPr>
              <a:tblGrid>
                <a:gridCol w="4427504">
                  <a:extLst>
                    <a:ext uri="{9D8B030D-6E8A-4147-A177-3AD203B41FA5}">
                      <a16:colId xmlns:a16="http://schemas.microsoft.com/office/drawing/2014/main" val="3364804217"/>
                    </a:ext>
                  </a:extLst>
                </a:gridCol>
                <a:gridCol w="2112316">
                  <a:extLst>
                    <a:ext uri="{9D8B030D-6E8A-4147-A177-3AD203B41FA5}">
                      <a16:colId xmlns:a16="http://schemas.microsoft.com/office/drawing/2014/main" val="2498182807"/>
                    </a:ext>
                  </a:extLst>
                </a:gridCol>
                <a:gridCol w="2112316">
                  <a:extLst>
                    <a:ext uri="{9D8B030D-6E8A-4147-A177-3AD203B41FA5}">
                      <a16:colId xmlns:a16="http://schemas.microsoft.com/office/drawing/2014/main" val="2618885335"/>
                    </a:ext>
                  </a:extLst>
                </a:gridCol>
                <a:gridCol w="2112316">
                  <a:extLst>
                    <a:ext uri="{9D8B030D-6E8A-4147-A177-3AD203B41FA5}">
                      <a16:colId xmlns:a16="http://schemas.microsoft.com/office/drawing/2014/main" val="2939833588"/>
                    </a:ext>
                  </a:extLst>
                </a:gridCol>
              </a:tblGrid>
              <a:tr h="316042">
                <a:tc>
                  <a:txBody>
                    <a:bodyPr/>
                    <a:lstStyle/>
                    <a:p>
                      <a:r>
                        <a:rPr lang="ja-JP" altLang="en-US" sz="1200" b="0" dirty="0"/>
                        <a:t>シナリオ</a:t>
                      </a:r>
                    </a:p>
                  </a:txBody>
                  <a:tcPr marL="62162" marR="62162" marT="31081" marB="31081" anchor="ctr"/>
                </a:tc>
                <a:tc>
                  <a:txBody>
                    <a:bodyPr/>
                    <a:lstStyle/>
                    <a:p>
                      <a:r>
                        <a:rPr lang="ja-JP" altLang="en-US" sz="1200" b="0"/>
                        <a:t>主な設定</a:t>
                      </a:r>
                    </a:p>
                  </a:txBody>
                  <a:tcPr marL="62162" marR="62162" marT="31081" marB="31081" anchor="ctr"/>
                </a:tc>
                <a:tc>
                  <a:txBody>
                    <a:bodyPr/>
                    <a:lstStyle/>
                    <a:p>
                      <a:r>
                        <a:rPr lang="en-US" altLang="ja-JP" sz="1200" b="0"/>
                        <a:t>10</a:t>
                      </a:r>
                      <a:r>
                        <a:rPr lang="ja-JP" altLang="en-US" sz="1200" b="0"/>
                        <a:t>年間累積コスト*</a:t>
                      </a:r>
                    </a:p>
                  </a:txBody>
                  <a:tcPr marL="62162" marR="62162" marT="31081" marB="31081" anchor="ctr"/>
                </a:tc>
                <a:tc>
                  <a:txBody>
                    <a:bodyPr/>
                    <a:lstStyle/>
                    <a:p>
                      <a:r>
                        <a:rPr lang="ja-JP" altLang="en-US" sz="1200" b="0"/>
                        <a:t>特徴</a:t>
                      </a:r>
                    </a:p>
                  </a:txBody>
                  <a:tcPr marL="62162" marR="62162" marT="31081" marB="31081" anchor="ctr"/>
                </a:tc>
                <a:extLst>
                  <a:ext uri="{0D108BD9-81ED-4DB2-BD59-A6C34878D82A}">
                    <a16:rowId xmlns:a16="http://schemas.microsoft.com/office/drawing/2014/main" val="2120197452"/>
                  </a:ext>
                </a:extLst>
              </a:tr>
              <a:tr h="1023645">
                <a:tc>
                  <a:txBody>
                    <a:bodyPr/>
                    <a:lstStyle/>
                    <a:p>
                      <a:r>
                        <a:rPr lang="ja-JP" altLang="en-US" sz="1200" b="0"/>
                        <a:t>年</a:t>
                      </a:r>
                      <a:r>
                        <a:rPr lang="en-US" altLang="ja-JP" sz="1200" b="0"/>
                        <a:t>1</a:t>
                      </a:r>
                      <a:r>
                        <a:rPr lang="ja-JP" altLang="en-US" sz="1200" b="0"/>
                        <a:t>回スクリーニング</a:t>
                      </a:r>
                    </a:p>
                  </a:txBody>
                  <a:tcPr marL="62162" marR="62162" marT="31081" marB="31081" anchor="ctr"/>
                </a:tc>
                <a:tc>
                  <a:txBody>
                    <a:bodyPr/>
                    <a:lstStyle/>
                    <a:p>
                      <a:r>
                        <a:rPr lang="en-US" altLang="ja-JP" sz="1200" b="0" dirty="0"/>
                        <a:t>55‑70</a:t>
                      </a:r>
                      <a:r>
                        <a:rPr lang="ja-JP" altLang="en-US" sz="1200" b="0" dirty="0"/>
                        <a:t>歳・</a:t>
                      </a:r>
                      <a:r>
                        <a:rPr lang="en-US" altLang="ja-JP" sz="1200" b="0" dirty="0"/>
                        <a:t>30 pack‑year</a:t>
                      </a:r>
                      <a:r>
                        <a:rPr lang="ja-JP" altLang="en-US" sz="1200" b="0" dirty="0"/>
                        <a:t>（またはリスク</a:t>
                      </a:r>
                      <a:r>
                        <a:rPr lang="en-US" altLang="ja-JP" sz="1200" b="0" dirty="0"/>
                        <a:t>1.25</a:t>
                      </a:r>
                      <a:r>
                        <a:rPr lang="ja-JP" altLang="en-US" sz="1200" b="0" dirty="0"/>
                        <a:t>％）を毎年</a:t>
                      </a:r>
                      <a:r>
                        <a:rPr lang="en-US" altLang="ja-JP" sz="1200" b="0" dirty="0"/>
                        <a:t>LDCT</a:t>
                      </a:r>
                    </a:p>
                  </a:txBody>
                  <a:tcPr marL="62162" marR="62162" marT="31081" marB="31081" anchor="ctr"/>
                </a:tc>
                <a:tc>
                  <a:txBody>
                    <a:bodyPr/>
                    <a:lstStyle/>
                    <a:p>
                      <a:r>
                        <a:rPr lang="en-US" altLang="ja-JP" sz="1200" b="0" dirty="0"/>
                        <a:t>22 </a:t>
                      </a:r>
                      <a:r>
                        <a:rPr lang="ja-JP" altLang="en-US" sz="1200" b="0" dirty="0"/>
                        <a:t>億</a:t>
                      </a:r>
                      <a:r>
                        <a:rPr lang="en-US" sz="1200" b="0" dirty="0"/>
                        <a:t>AUD</a:t>
                      </a:r>
                    </a:p>
                  </a:txBody>
                  <a:tcPr marL="62162" marR="62162" marT="31081" marB="31081" anchor="ctr"/>
                </a:tc>
                <a:tc>
                  <a:txBody>
                    <a:bodyPr/>
                    <a:lstStyle/>
                    <a:p>
                      <a:r>
                        <a:rPr lang="ja-JP" altLang="en-US" sz="1200" b="0" dirty="0"/>
                        <a:t>検診回数が最多。死亡抑制効果は大きいが、</a:t>
                      </a:r>
                      <a:r>
                        <a:rPr lang="en-US" altLang="ja-JP" sz="1200" b="0" dirty="0"/>
                        <a:t>CT</a:t>
                      </a:r>
                      <a:r>
                        <a:rPr lang="ja-JP" altLang="en-US" sz="1200" b="0" dirty="0"/>
                        <a:t>費用・追跡検査費・プログラム運営費が膨らみ総コストが最大</a:t>
                      </a:r>
                    </a:p>
                  </a:txBody>
                  <a:tcPr marL="62162" marR="62162" marT="31081" marB="31081" anchor="ctr"/>
                </a:tc>
                <a:extLst>
                  <a:ext uri="{0D108BD9-81ED-4DB2-BD59-A6C34878D82A}">
                    <a16:rowId xmlns:a16="http://schemas.microsoft.com/office/drawing/2014/main" val="370797275"/>
                  </a:ext>
                </a:extLst>
              </a:tr>
              <a:tr h="1259513">
                <a:tc>
                  <a:txBody>
                    <a:bodyPr/>
                    <a:lstStyle/>
                    <a:p>
                      <a:r>
                        <a:rPr lang="ja-JP" altLang="en-US" sz="1200" b="0" dirty="0"/>
                        <a:t>隔年 リスク基準</a:t>
                      </a:r>
                    </a:p>
                  </a:txBody>
                  <a:tcPr marL="62162" marR="62162" marT="31081" marB="31081" anchor="ctr"/>
                </a:tc>
                <a:tc>
                  <a:txBody>
                    <a:bodyPr/>
                    <a:lstStyle/>
                    <a:p>
                      <a:r>
                        <a:rPr lang="en-US" altLang="ja-JP" sz="1200" b="0"/>
                        <a:t>55‑70</a:t>
                      </a:r>
                      <a:r>
                        <a:rPr lang="ja-JP" altLang="en-US" sz="1200" b="0"/>
                        <a:t>歳・</a:t>
                      </a:r>
                      <a:r>
                        <a:rPr lang="en-US" altLang="ja-JP" sz="1200" b="0"/>
                        <a:t>PLCOm2012 6</a:t>
                      </a:r>
                      <a:r>
                        <a:rPr lang="ja-JP" altLang="en-US" sz="1200" b="0"/>
                        <a:t>年リスク</a:t>
                      </a:r>
                      <a:r>
                        <a:rPr lang="en-US" altLang="ja-JP" sz="1200" b="0"/>
                        <a:t>1.25</a:t>
                      </a:r>
                      <a:r>
                        <a:rPr lang="ja-JP" altLang="en-US" sz="1200" b="0"/>
                        <a:t>％ を隔年検診</a:t>
                      </a:r>
                    </a:p>
                  </a:txBody>
                  <a:tcPr marL="62162" marR="62162" marT="31081" marB="31081" anchor="ctr"/>
                </a:tc>
                <a:tc>
                  <a:txBody>
                    <a:bodyPr/>
                    <a:lstStyle/>
                    <a:p>
                      <a:r>
                        <a:rPr lang="en-US" altLang="ja-JP" sz="1200" b="0"/>
                        <a:t>16 </a:t>
                      </a:r>
                      <a:r>
                        <a:rPr lang="ja-JP" altLang="en-US" sz="1200" b="0"/>
                        <a:t>億</a:t>
                      </a:r>
                      <a:r>
                        <a:rPr lang="en-US" sz="1200" b="0"/>
                        <a:t>AUD</a:t>
                      </a:r>
                    </a:p>
                  </a:txBody>
                  <a:tcPr marL="62162" marR="62162" marT="31081" marB="31081" anchor="ctr"/>
                </a:tc>
                <a:tc>
                  <a:txBody>
                    <a:bodyPr/>
                    <a:lstStyle/>
                    <a:p>
                      <a:r>
                        <a:rPr lang="ja-JP" altLang="en-US" sz="1200" b="0"/>
                        <a:t>リスクモデルで対象を絞り、頻度も</a:t>
                      </a:r>
                      <a:r>
                        <a:rPr lang="en-US" altLang="ja-JP" sz="1200" b="0"/>
                        <a:t>2</a:t>
                      </a:r>
                      <a:r>
                        <a:rPr lang="ja-JP" altLang="en-US" sz="1200" b="0"/>
                        <a:t>年ごと → </a:t>
                      </a:r>
                      <a:r>
                        <a:rPr lang="en-US" altLang="ja-JP" sz="1200" b="0"/>
                        <a:t>CT</a:t>
                      </a:r>
                      <a:r>
                        <a:rPr lang="ja-JP" altLang="en-US" sz="1200" b="0"/>
                        <a:t>数と偽陽性が大幅減。費用を抑えつつ死亡減少は年</a:t>
                      </a:r>
                      <a:r>
                        <a:rPr lang="en-US" altLang="ja-JP" sz="1200" b="0"/>
                        <a:t>1</a:t>
                      </a:r>
                      <a:r>
                        <a:rPr lang="ja-JP" altLang="en-US" sz="1200" b="0"/>
                        <a:t>回に比べてやや小さい</a:t>
                      </a:r>
                    </a:p>
                  </a:txBody>
                  <a:tcPr marL="62162" marR="62162" marT="31081" marB="31081" anchor="ctr"/>
                </a:tc>
                <a:extLst>
                  <a:ext uri="{0D108BD9-81ED-4DB2-BD59-A6C34878D82A}">
                    <a16:rowId xmlns:a16="http://schemas.microsoft.com/office/drawing/2014/main" val="1766424196"/>
                  </a:ext>
                </a:extLst>
              </a:tr>
              <a:tr h="2202986">
                <a:tc>
                  <a:txBody>
                    <a:bodyPr/>
                    <a:lstStyle/>
                    <a:p>
                      <a:r>
                        <a:rPr lang="en-US" altLang="ja-JP" sz="1200" b="0" dirty="0"/>
                        <a:t>MSAC</a:t>
                      </a:r>
                      <a:r>
                        <a:rPr lang="ja-JP" altLang="en-US" sz="1200" b="0" dirty="0"/>
                        <a:t>採択シナリオ</a:t>
                      </a:r>
                    </a:p>
                  </a:txBody>
                  <a:tcPr marL="62162" marR="62162" marT="31081" marB="31081" anchor="ctr"/>
                </a:tc>
                <a:tc>
                  <a:txBody>
                    <a:bodyPr/>
                    <a:lstStyle/>
                    <a:p>
                      <a:r>
                        <a:rPr lang="en-US" altLang="ja-JP" sz="1200" b="0"/>
                        <a:t>50‑70</a:t>
                      </a:r>
                      <a:r>
                        <a:rPr lang="ja-JP" altLang="en-US" sz="1200" b="0"/>
                        <a:t>歳・≥</a:t>
                      </a:r>
                      <a:r>
                        <a:rPr lang="en-US" altLang="ja-JP" sz="1200" b="0"/>
                        <a:t>30 </a:t>
                      </a:r>
                      <a:r>
                        <a:rPr lang="en-US" sz="1200" b="0"/>
                        <a:t>pack‑years（</a:t>
                      </a:r>
                      <a:r>
                        <a:rPr lang="ja-JP" altLang="en-US" sz="1200" b="0"/>
                        <a:t>禁煙≤</a:t>
                      </a:r>
                      <a:r>
                        <a:rPr lang="en-US" altLang="ja-JP" sz="1200" b="0"/>
                        <a:t>10</a:t>
                      </a:r>
                      <a:r>
                        <a:rPr lang="ja-JP" altLang="en-US" sz="1200" b="0"/>
                        <a:t>年）を隔年検診</a:t>
                      </a:r>
                    </a:p>
                  </a:txBody>
                  <a:tcPr marL="62162" marR="62162" marT="31081" marB="31081" anchor="ctr"/>
                </a:tc>
                <a:tc>
                  <a:txBody>
                    <a:bodyPr/>
                    <a:lstStyle/>
                    <a:p>
                      <a:r>
                        <a:rPr lang="en-US" altLang="ja-JP" sz="1200" b="0"/>
                        <a:t>17 </a:t>
                      </a:r>
                      <a:r>
                        <a:rPr lang="ja-JP" altLang="en-US" sz="1200" b="0"/>
                        <a:t>億</a:t>
                      </a:r>
                      <a:r>
                        <a:rPr lang="en-US" sz="1200" b="0"/>
                        <a:t>AUD</a:t>
                      </a:r>
                    </a:p>
                  </a:txBody>
                  <a:tcPr marL="62162" marR="62162" marT="31081" marB="31081" anchor="ctr"/>
                </a:tc>
                <a:tc>
                  <a:txBody>
                    <a:bodyPr/>
                    <a:lstStyle/>
                    <a:p>
                      <a:r>
                        <a:rPr lang="ja-JP" altLang="en-US" sz="1200" b="0" dirty="0"/>
                        <a:t>豪州政府が導入を決定したプラン。</a:t>
                      </a:r>
                      <a:br>
                        <a:rPr lang="ja-JP" altLang="en-US" sz="1200" b="0" dirty="0"/>
                      </a:br>
                      <a:r>
                        <a:rPr lang="ja-JP" altLang="en-US" sz="1200" b="0" dirty="0"/>
                        <a:t> </a:t>
                      </a:r>
                      <a:r>
                        <a:rPr lang="en-US" altLang="ja-JP" sz="1200" b="0" dirty="0"/>
                        <a:t>- </a:t>
                      </a:r>
                      <a:r>
                        <a:rPr lang="ja-JP" altLang="en-US" sz="1200" b="0" dirty="0"/>
                        <a:t>開始年齢</a:t>
                      </a:r>
                      <a:r>
                        <a:rPr lang="en-US" altLang="ja-JP" sz="1200" b="0" dirty="0"/>
                        <a:t>50</a:t>
                      </a:r>
                      <a:r>
                        <a:rPr lang="ja-JP" altLang="en-US" sz="1200" b="0" dirty="0"/>
                        <a:t>歳で対象はやや広め</a:t>
                      </a:r>
                      <a:br>
                        <a:rPr lang="ja-JP" altLang="en-US" sz="1200" b="0" dirty="0"/>
                      </a:br>
                      <a:r>
                        <a:rPr lang="ja-JP" altLang="en-US" sz="1200" b="0" dirty="0"/>
                        <a:t> </a:t>
                      </a:r>
                      <a:r>
                        <a:rPr lang="en-US" altLang="ja-JP" sz="1200" b="0" dirty="0"/>
                        <a:t>- </a:t>
                      </a:r>
                      <a:r>
                        <a:rPr lang="ja-JP" altLang="en-US" sz="1200" b="0" dirty="0"/>
                        <a:t>パックイヤー基準は簡便で運営が容易</a:t>
                      </a:r>
                      <a:br>
                        <a:rPr lang="ja-JP" altLang="en-US" sz="1200" b="0" dirty="0"/>
                      </a:br>
                      <a:r>
                        <a:rPr lang="ja-JP" altLang="en-US" sz="1200" b="0" dirty="0"/>
                        <a:t> </a:t>
                      </a:r>
                      <a:r>
                        <a:rPr lang="en-US" altLang="ja-JP" sz="1200" b="0" dirty="0"/>
                        <a:t>- </a:t>
                      </a:r>
                      <a:r>
                        <a:rPr lang="ja-JP" altLang="en-US" sz="1200" b="0" dirty="0"/>
                        <a:t>年</a:t>
                      </a:r>
                      <a:r>
                        <a:rPr lang="en-US" altLang="ja-JP" sz="1200" b="0" dirty="0"/>
                        <a:t>1</a:t>
                      </a:r>
                      <a:r>
                        <a:rPr lang="ja-JP" altLang="en-US" sz="1200" b="0" dirty="0"/>
                        <a:t>回よりコストは抑制、リスク基準より対象が多いため費用は中間</a:t>
                      </a:r>
                    </a:p>
                  </a:txBody>
                  <a:tcPr marL="62162" marR="62162" marT="31081" marB="31081" anchor="ctr"/>
                </a:tc>
                <a:extLst>
                  <a:ext uri="{0D108BD9-81ED-4DB2-BD59-A6C34878D82A}">
                    <a16:rowId xmlns:a16="http://schemas.microsoft.com/office/drawing/2014/main" val="2911849099"/>
                  </a:ext>
                </a:extLst>
              </a:tr>
            </a:tbl>
          </a:graphicData>
        </a:graphic>
      </p:graphicFrame>
    </p:spTree>
    <p:extLst>
      <p:ext uri="{BB962C8B-B14F-4D97-AF65-F5344CB8AC3E}">
        <p14:creationId xmlns:p14="http://schemas.microsoft.com/office/powerpoint/2010/main" val="3812733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結果</a:t>
            </a:r>
            <a:endParaRPr dirty="0"/>
          </a:p>
        </p:txBody>
      </p:sp>
      <p:sp>
        <p:nvSpPr>
          <p:cNvPr id="3" name="Content Placeholder 2"/>
          <p:cNvSpPr>
            <a:spLocks noGrp="1"/>
          </p:cNvSpPr>
          <p:nvPr>
            <p:ph idx="1"/>
          </p:nvPr>
        </p:nvSpPr>
        <p:spPr/>
        <p:txBody>
          <a:bodyPr>
            <a:normAutofit/>
          </a:bodyPr>
          <a:lstStyle/>
          <a:p>
            <a:pPr marL="0" indent="0">
              <a:buNone/>
              <a:defRPr sz="1800"/>
            </a:pPr>
            <a:r>
              <a:rPr lang="en-US" altLang="ja-JP" sz="2000" dirty="0">
                <a:latin typeface="+mj-lt"/>
              </a:rPr>
              <a:t>“MSAC</a:t>
            </a:r>
            <a:r>
              <a:rPr lang="ja-JP" altLang="en-US" sz="2000" dirty="0">
                <a:latin typeface="+mj-lt"/>
              </a:rPr>
              <a:t>採択シナリオ（</a:t>
            </a:r>
            <a:r>
              <a:rPr lang="en-US" altLang="ja-JP" sz="2000" dirty="0">
                <a:latin typeface="+mj-lt"/>
              </a:rPr>
              <a:t>50〜70</a:t>
            </a:r>
            <a:r>
              <a:rPr lang="ja-JP" altLang="en-US" sz="2000" dirty="0">
                <a:latin typeface="+mj-lt"/>
              </a:rPr>
              <a:t>歳、</a:t>
            </a:r>
            <a:r>
              <a:rPr lang="en-US" altLang="ja-JP" sz="2000" dirty="0">
                <a:latin typeface="+mj-lt"/>
              </a:rPr>
              <a:t>30</a:t>
            </a:r>
            <a:r>
              <a:rPr lang="ja-JP" altLang="en-US" sz="2000" dirty="0">
                <a:latin typeface="+mj-lt"/>
              </a:rPr>
              <a:t>パック年以上、禁煙</a:t>
            </a:r>
            <a:r>
              <a:rPr lang="en-US" altLang="ja-JP" sz="2000" dirty="0">
                <a:latin typeface="+mj-lt"/>
              </a:rPr>
              <a:t>10</a:t>
            </a:r>
            <a:r>
              <a:rPr lang="ja-JP" altLang="en-US" sz="2000" dirty="0">
                <a:latin typeface="+mj-lt"/>
              </a:rPr>
              <a:t>年以内に対し</a:t>
            </a:r>
            <a:r>
              <a:rPr lang="en-US" altLang="ja-JP" sz="2000" dirty="0">
                <a:latin typeface="+mj-lt"/>
              </a:rPr>
              <a:t>2</a:t>
            </a:r>
            <a:r>
              <a:rPr lang="ja-JP" altLang="en-US" sz="2000" dirty="0">
                <a:latin typeface="+mj-lt"/>
              </a:rPr>
              <a:t>年に</a:t>
            </a:r>
            <a:r>
              <a:rPr lang="en-US" altLang="ja-JP" sz="2000" dirty="0">
                <a:latin typeface="+mj-lt"/>
              </a:rPr>
              <a:t>1</a:t>
            </a:r>
            <a:r>
              <a:rPr lang="ja-JP" altLang="en-US" sz="2000" dirty="0">
                <a:latin typeface="+mj-lt"/>
              </a:rPr>
              <a:t>回の</a:t>
            </a:r>
            <a:r>
              <a:rPr lang="en-US" altLang="ja-JP" sz="2000" dirty="0">
                <a:latin typeface="+mj-lt"/>
              </a:rPr>
              <a:t>LDCT</a:t>
            </a:r>
            <a:r>
              <a:rPr lang="ja-JP" altLang="en-US" sz="2000" dirty="0">
                <a:latin typeface="+mj-lt"/>
              </a:rPr>
              <a:t>）は、</a:t>
            </a:r>
            <a:r>
              <a:rPr lang="en-US" altLang="ja-JP" sz="2000" dirty="0">
                <a:latin typeface="+mj-lt"/>
              </a:rPr>
              <a:t>ICER</a:t>
            </a:r>
            <a:r>
              <a:rPr lang="ja-JP" altLang="en-US" sz="2000" dirty="0">
                <a:latin typeface="+mj-lt"/>
              </a:rPr>
              <a:t>（費用効果比）＝ </a:t>
            </a:r>
            <a:r>
              <a:rPr lang="en-US" altLang="ja-JP" sz="2000" dirty="0">
                <a:latin typeface="+mj-lt"/>
              </a:rPr>
              <a:t>62,754</a:t>
            </a:r>
            <a:r>
              <a:rPr lang="ja-JP" altLang="en-US" sz="2000" dirty="0">
                <a:latin typeface="+mj-lt"/>
              </a:rPr>
              <a:t>豪ドル</a:t>
            </a:r>
            <a:r>
              <a:rPr lang="en-US" altLang="ja-JP" sz="2000" dirty="0">
                <a:latin typeface="+mj-lt"/>
              </a:rPr>
              <a:t>/QALY → </a:t>
            </a:r>
            <a:r>
              <a:rPr lang="ja-JP" altLang="en-US" sz="2000" dirty="0">
                <a:latin typeface="+mj-lt"/>
              </a:rPr>
              <a:t>コスト効果あり。</a:t>
            </a:r>
            <a:endParaRPr lang="en-US" altLang="ja-JP" sz="2000" dirty="0">
              <a:latin typeface="+mj-lt"/>
            </a:endParaRPr>
          </a:p>
          <a:p>
            <a:pPr marL="0" indent="0">
              <a:buNone/>
              <a:defRPr sz="1800"/>
            </a:pPr>
            <a:endParaRPr lang="en-US" altLang="ja-JP" sz="2000" dirty="0">
              <a:latin typeface="+mj-lt"/>
            </a:endParaRPr>
          </a:p>
          <a:p>
            <a:pPr>
              <a:defRPr sz="1800"/>
            </a:pPr>
            <a:r>
              <a:rPr lang="ja-JP" altLang="en-US" sz="2000" dirty="0">
                <a:latin typeface="+mj-lt"/>
              </a:rPr>
              <a:t>新規治療（免疫療法・標的治療）を考慮した場合</a:t>
            </a:r>
            <a:endParaRPr lang="en-US" altLang="ja-JP" sz="2000" dirty="0">
              <a:latin typeface="+mj-lt"/>
            </a:endParaRPr>
          </a:p>
          <a:p>
            <a:pPr marL="0" indent="0">
              <a:buNone/>
              <a:defRPr sz="1800"/>
            </a:pPr>
            <a:r>
              <a:rPr lang="ja-JP" altLang="en-US" sz="2000" dirty="0">
                <a:latin typeface="+mj-lt"/>
              </a:rPr>
              <a:t>　スクリーニングによる費用増分：約</a:t>
            </a:r>
            <a:r>
              <a:rPr lang="en-US" altLang="ja-JP" sz="2000" dirty="0">
                <a:latin typeface="+mj-lt"/>
              </a:rPr>
              <a:t>15%</a:t>
            </a:r>
            <a:r>
              <a:rPr lang="ja-JP" altLang="en-US" sz="2000" dirty="0">
                <a:latin typeface="+mj-lt"/>
              </a:rPr>
              <a:t>減少</a:t>
            </a:r>
            <a:endParaRPr lang="en-US" altLang="ja-JP" sz="2000" dirty="0">
              <a:latin typeface="+mj-lt"/>
            </a:endParaRPr>
          </a:p>
          <a:p>
            <a:pPr marL="0" indent="0">
              <a:buNone/>
              <a:defRPr sz="1800"/>
            </a:pPr>
            <a:r>
              <a:rPr lang="ja-JP" altLang="en-US" sz="2000" dirty="0">
                <a:latin typeface="+mj-lt"/>
              </a:rPr>
              <a:t>　</a:t>
            </a:r>
            <a:r>
              <a:rPr lang="en-US" altLang="ja-JP" sz="2000" dirty="0">
                <a:latin typeface="+mj-lt"/>
              </a:rPr>
              <a:t>QALY</a:t>
            </a:r>
            <a:r>
              <a:rPr lang="ja-JP" altLang="en-US" sz="2000" dirty="0">
                <a:latin typeface="+mj-lt"/>
              </a:rPr>
              <a:t>の増加効果：約</a:t>
            </a:r>
            <a:r>
              <a:rPr lang="en-US" altLang="ja-JP" sz="2000" dirty="0">
                <a:latin typeface="+mj-lt"/>
              </a:rPr>
              <a:t>11%</a:t>
            </a:r>
            <a:r>
              <a:rPr lang="ja-JP" altLang="en-US" sz="2000" dirty="0">
                <a:latin typeface="+mj-lt"/>
              </a:rPr>
              <a:t>減少</a:t>
            </a:r>
            <a:endParaRPr lang="en-US" altLang="ja-JP" sz="2000" dirty="0">
              <a:latin typeface="+mj-lt"/>
            </a:endParaRPr>
          </a:p>
          <a:p>
            <a:pPr marL="0" indent="0">
              <a:buNone/>
              <a:defRPr sz="1800"/>
            </a:pPr>
            <a:r>
              <a:rPr lang="ja-JP" altLang="en-US" sz="2000" dirty="0">
                <a:latin typeface="+mj-lt"/>
              </a:rPr>
              <a:t>　</a:t>
            </a:r>
            <a:endParaRPr sz="2000" dirty="0">
              <a:latin typeface="+mj-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結果（</a:t>
            </a:r>
            <a:r>
              <a:rPr lang="en-US" altLang="ja-JP" dirty="0"/>
              <a:t>MSAC</a:t>
            </a:r>
            <a:r>
              <a:rPr lang="ja-JP" altLang="en-US" dirty="0"/>
              <a:t>採択シナリオのみ）</a:t>
            </a:r>
            <a:endParaRPr dirty="0"/>
          </a:p>
        </p:txBody>
      </p:sp>
      <p:sp>
        <p:nvSpPr>
          <p:cNvPr id="3" name="Content Placeholder 2"/>
          <p:cNvSpPr>
            <a:spLocks noGrp="1"/>
          </p:cNvSpPr>
          <p:nvPr>
            <p:ph idx="1"/>
          </p:nvPr>
        </p:nvSpPr>
        <p:spPr/>
        <p:txBody>
          <a:bodyPr/>
          <a:lstStyle/>
          <a:p>
            <a:pPr marL="0" indent="0">
              <a:buNone/>
              <a:defRPr sz="1800"/>
            </a:pPr>
            <a:r>
              <a:rPr lang="ja-JP" altLang="en-US" dirty="0"/>
              <a:t>感度分析（主要パラメータを意図的に変動させ、費用対効果（</a:t>
            </a:r>
            <a:r>
              <a:rPr lang="en-US" altLang="ja-JP" dirty="0"/>
              <a:t>ICER</a:t>
            </a:r>
            <a:r>
              <a:rPr lang="ja-JP" altLang="en-US" dirty="0"/>
              <a:t>）がどれだけ動くかを検証）</a:t>
            </a:r>
            <a:endParaRPr lang="en-US" altLang="ja-JP" dirty="0"/>
          </a:p>
          <a:p>
            <a:pPr marL="0" indent="0">
              <a:buNone/>
              <a:defRPr sz="1800"/>
            </a:pPr>
            <a:r>
              <a:rPr lang="ja-JP" altLang="en-US" dirty="0"/>
              <a:t>　</a:t>
            </a:r>
            <a:endParaRPr dirty="0"/>
          </a:p>
        </p:txBody>
      </p:sp>
      <p:graphicFrame>
        <p:nvGraphicFramePr>
          <p:cNvPr id="5" name="表 4">
            <a:extLst>
              <a:ext uri="{FF2B5EF4-FFF2-40B4-BE49-F238E27FC236}">
                <a16:creationId xmlns:a16="http://schemas.microsoft.com/office/drawing/2014/main" id="{350E92C0-9F39-7BBC-5D06-95FEFEB44D37}"/>
              </a:ext>
            </a:extLst>
          </p:cNvPr>
          <p:cNvGraphicFramePr>
            <a:graphicFrameLocks noGrp="1"/>
          </p:cNvGraphicFramePr>
          <p:nvPr>
            <p:extLst>
              <p:ext uri="{D42A27DB-BD31-4B8C-83A1-F6EECF244321}">
                <p14:modId xmlns:p14="http://schemas.microsoft.com/office/powerpoint/2010/main" val="2447258221"/>
              </p:ext>
            </p:extLst>
          </p:nvPr>
        </p:nvGraphicFramePr>
        <p:xfrm>
          <a:off x="902825" y="2232315"/>
          <a:ext cx="10299337" cy="3982328"/>
        </p:xfrm>
        <a:graphic>
          <a:graphicData uri="http://schemas.openxmlformats.org/drawingml/2006/table">
            <a:tbl>
              <a:tblPr>
                <a:tableStyleId>{616DA210-FB5B-4158-B5E0-FEB733F419BA}</a:tableStyleId>
              </a:tblPr>
              <a:tblGrid>
                <a:gridCol w="2640094">
                  <a:extLst>
                    <a:ext uri="{9D8B030D-6E8A-4147-A177-3AD203B41FA5}">
                      <a16:colId xmlns:a16="http://schemas.microsoft.com/office/drawing/2014/main" val="2625830720"/>
                    </a:ext>
                  </a:extLst>
                </a:gridCol>
                <a:gridCol w="2553081">
                  <a:extLst>
                    <a:ext uri="{9D8B030D-6E8A-4147-A177-3AD203B41FA5}">
                      <a16:colId xmlns:a16="http://schemas.microsoft.com/office/drawing/2014/main" val="507199653"/>
                    </a:ext>
                  </a:extLst>
                </a:gridCol>
                <a:gridCol w="2553081">
                  <a:extLst>
                    <a:ext uri="{9D8B030D-6E8A-4147-A177-3AD203B41FA5}">
                      <a16:colId xmlns:a16="http://schemas.microsoft.com/office/drawing/2014/main" val="2771642169"/>
                    </a:ext>
                  </a:extLst>
                </a:gridCol>
                <a:gridCol w="2553081">
                  <a:extLst>
                    <a:ext uri="{9D8B030D-6E8A-4147-A177-3AD203B41FA5}">
                      <a16:colId xmlns:a16="http://schemas.microsoft.com/office/drawing/2014/main" val="498196107"/>
                    </a:ext>
                  </a:extLst>
                </a:gridCol>
              </a:tblGrid>
              <a:tr h="318440">
                <a:tc>
                  <a:txBody>
                    <a:bodyPr/>
                    <a:lstStyle/>
                    <a:p>
                      <a:r>
                        <a:rPr lang="ja-JP" altLang="en-US" sz="1700"/>
                        <a:t>変更項目</a:t>
                      </a:r>
                    </a:p>
                  </a:txBody>
                  <a:tcPr marL="88803" marR="88803" marT="44401" marB="44401" anchor="ctr"/>
                </a:tc>
                <a:tc>
                  <a:txBody>
                    <a:bodyPr/>
                    <a:lstStyle/>
                    <a:p>
                      <a:r>
                        <a:rPr lang="ja-JP" altLang="en-US" sz="1700"/>
                        <a:t>ベースケース</a:t>
                      </a:r>
                    </a:p>
                  </a:txBody>
                  <a:tcPr marL="88803" marR="88803" marT="44401" marB="44401" anchor="ctr"/>
                </a:tc>
                <a:tc>
                  <a:txBody>
                    <a:bodyPr/>
                    <a:lstStyle/>
                    <a:p>
                      <a:r>
                        <a:rPr lang="ja-JP" altLang="en-US" sz="1700"/>
                        <a:t>変更設定</a:t>
                      </a:r>
                    </a:p>
                  </a:txBody>
                  <a:tcPr marL="88803" marR="88803" marT="44401" marB="44401" anchor="ctr"/>
                </a:tc>
                <a:tc>
                  <a:txBody>
                    <a:bodyPr/>
                    <a:lstStyle/>
                    <a:p>
                      <a:r>
                        <a:rPr lang="ja-JP" altLang="en-US" sz="1700"/>
                        <a:t>結果の例</a:t>
                      </a:r>
                    </a:p>
                  </a:txBody>
                  <a:tcPr marL="88803" marR="88803" marT="44401" marB="44401" anchor="ctr"/>
                </a:tc>
                <a:extLst>
                  <a:ext uri="{0D108BD9-81ED-4DB2-BD59-A6C34878D82A}">
                    <a16:rowId xmlns:a16="http://schemas.microsoft.com/office/drawing/2014/main" val="3592297419"/>
                  </a:ext>
                </a:extLst>
              </a:tr>
              <a:tr h="1267054">
                <a:tc>
                  <a:txBody>
                    <a:bodyPr/>
                    <a:lstStyle/>
                    <a:p>
                      <a:r>
                        <a:rPr lang="ja-JP" altLang="en-US" sz="1700" b="1" dirty="0"/>
                        <a:t>割引率</a:t>
                      </a:r>
                      <a:endParaRPr lang="ja-JP" altLang="en-US" sz="1700" dirty="0"/>
                    </a:p>
                  </a:txBody>
                  <a:tcPr marL="88803" marR="88803" marT="44401" marB="44401" anchor="ctr"/>
                </a:tc>
                <a:tc>
                  <a:txBody>
                    <a:bodyPr/>
                    <a:lstStyle/>
                    <a:p>
                      <a:r>
                        <a:rPr lang="en-US" altLang="ja-JP" sz="1700"/>
                        <a:t>5 %/</a:t>
                      </a:r>
                      <a:r>
                        <a:rPr lang="ja-JP" altLang="en-US" sz="1700"/>
                        <a:t>年</a:t>
                      </a:r>
                    </a:p>
                  </a:txBody>
                  <a:tcPr marL="88803" marR="88803" marT="44401" marB="44401" anchor="ctr"/>
                </a:tc>
                <a:tc>
                  <a:txBody>
                    <a:bodyPr/>
                    <a:lstStyle/>
                    <a:p>
                      <a:r>
                        <a:rPr lang="en-US" altLang="ja-JP" sz="1700"/>
                        <a:t>3 %/</a:t>
                      </a:r>
                      <a:r>
                        <a:rPr lang="ja-JP" altLang="en-US" sz="1700"/>
                        <a:t>年</a:t>
                      </a:r>
                    </a:p>
                  </a:txBody>
                  <a:tcPr marL="88803" marR="88803" marT="44401" marB="44401" anchor="ctr"/>
                </a:tc>
                <a:tc>
                  <a:txBody>
                    <a:bodyPr/>
                    <a:lstStyle/>
                    <a:p>
                      <a:r>
                        <a:rPr lang="en-US" altLang="ja-JP" sz="1700" dirty="0"/>
                        <a:t>ICER </a:t>
                      </a:r>
                      <a:r>
                        <a:rPr lang="ja-JP" altLang="en-US" sz="1700" dirty="0"/>
                        <a:t>が </a:t>
                      </a:r>
                      <a:r>
                        <a:rPr lang="ja-JP" altLang="en-US" sz="1700" b="1" dirty="0"/>
                        <a:t>約</a:t>
                      </a:r>
                      <a:r>
                        <a:rPr lang="en-US" altLang="ja-JP" sz="1700" b="1" dirty="0"/>
                        <a:t>25 %</a:t>
                      </a:r>
                      <a:r>
                        <a:rPr lang="ja-JP" altLang="en-US" sz="1700" b="1" dirty="0"/>
                        <a:t>低下</a:t>
                      </a:r>
                      <a:r>
                        <a:rPr lang="ja-JP" altLang="en-US" sz="1700" dirty="0"/>
                        <a:t>（≈</a:t>
                      </a:r>
                      <a:r>
                        <a:rPr lang="en-US" altLang="ja-JP" sz="1700" dirty="0"/>
                        <a:t>48 k AUD/QALY</a:t>
                      </a:r>
                      <a:r>
                        <a:rPr lang="ja-JP" altLang="en-US" sz="1700" dirty="0"/>
                        <a:t>）</a:t>
                      </a:r>
                      <a:br>
                        <a:rPr lang="ja-JP" altLang="en-US" sz="1700" dirty="0"/>
                      </a:br>
                      <a:r>
                        <a:rPr lang="ja-JP" altLang="en-US" sz="1700" dirty="0"/>
                        <a:t>⇒ 将来の便益を重く評価すると費用対効果が向上</a:t>
                      </a:r>
                    </a:p>
                  </a:txBody>
                  <a:tcPr marL="88803" marR="88803" marT="44401" marB="44401" anchor="ctr"/>
                </a:tc>
                <a:extLst>
                  <a:ext uri="{0D108BD9-81ED-4DB2-BD59-A6C34878D82A}">
                    <a16:rowId xmlns:a16="http://schemas.microsoft.com/office/drawing/2014/main" val="2907023022"/>
                  </a:ext>
                </a:extLst>
              </a:tr>
              <a:tr h="1029901">
                <a:tc>
                  <a:txBody>
                    <a:bodyPr/>
                    <a:lstStyle/>
                    <a:p>
                      <a:r>
                        <a:rPr lang="ja-JP" altLang="en-US" sz="1700" b="1"/>
                        <a:t>受診率（</a:t>
                      </a:r>
                      <a:r>
                        <a:rPr lang="en-US" sz="1700" b="1"/>
                        <a:t>uptake）</a:t>
                      </a:r>
                      <a:endParaRPr lang="en-US" sz="1700"/>
                    </a:p>
                  </a:txBody>
                  <a:tcPr marL="88803" marR="88803" marT="44401" marB="44401" anchor="ctr"/>
                </a:tc>
                <a:tc>
                  <a:txBody>
                    <a:bodyPr/>
                    <a:lstStyle/>
                    <a:p>
                      <a:r>
                        <a:rPr lang="en-US" altLang="ja-JP" sz="1700"/>
                        <a:t>65 %</a:t>
                      </a:r>
                    </a:p>
                  </a:txBody>
                  <a:tcPr marL="88803" marR="88803" marT="44401" marB="44401" anchor="ctr"/>
                </a:tc>
                <a:tc>
                  <a:txBody>
                    <a:bodyPr/>
                    <a:lstStyle/>
                    <a:p>
                      <a:r>
                        <a:rPr lang="en-US" altLang="ja-JP" sz="1700"/>
                        <a:t>20 %</a:t>
                      </a:r>
                    </a:p>
                  </a:txBody>
                  <a:tcPr marL="88803" marR="88803" marT="44401" marB="44401" anchor="ctr"/>
                </a:tc>
                <a:tc>
                  <a:txBody>
                    <a:bodyPr/>
                    <a:lstStyle/>
                    <a:p>
                      <a:r>
                        <a:rPr lang="en-US" altLang="ja-JP" sz="1700"/>
                        <a:t>ICER </a:t>
                      </a:r>
                      <a:r>
                        <a:rPr lang="ja-JP" altLang="en-US" sz="1700"/>
                        <a:t>が </a:t>
                      </a:r>
                      <a:r>
                        <a:rPr lang="ja-JP" altLang="en-US" sz="1700" b="1"/>
                        <a:t>約</a:t>
                      </a:r>
                      <a:r>
                        <a:rPr lang="en-US" altLang="ja-JP" sz="1700" b="1"/>
                        <a:t>1.6</a:t>
                      </a:r>
                      <a:r>
                        <a:rPr lang="ja-JP" altLang="en-US" sz="1700" b="1"/>
                        <a:t>倍に悪化</a:t>
                      </a:r>
                      <a:br>
                        <a:rPr lang="ja-JP" altLang="en-US" sz="1700"/>
                      </a:br>
                      <a:r>
                        <a:rPr lang="ja-JP" altLang="en-US" sz="1700"/>
                        <a:t>⇒ 参加率が低いと検診あたりの固定費が割高になり、効果も減少</a:t>
                      </a:r>
                    </a:p>
                  </a:txBody>
                  <a:tcPr marL="88803" marR="88803" marT="44401" marB="44401" anchor="ctr"/>
                </a:tc>
                <a:extLst>
                  <a:ext uri="{0D108BD9-81ED-4DB2-BD59-A6C34878D82A}">
                    <a16:rowId xmlns:a16="http://schemas.microsoft.com/office/drawing/2014/main" val="792493222"/>
                  </a:ext>
                </a:extLst>
              </a:tr>
              <a:tr h="1064392">
                <a:tc>
                  <a:txBody>
                    <a:bodyPr/>
                    <a:lstStyle/>
                    <a:p>
                      <a:r>
                        <a:rPr lang="ja-JP" altLang="en-US" sz="1700" b="1" dirty="0"/>
                        <a:t>コスト・効用</a:t>
                      </a:r>
                      <a:endParaRPr lang="ja-JP" altLang="en-US" sz="1700" dirty="0"/>
                    </a:p>
                  </a:txBody>
                  <a:tcPr marL="88803" marR="88803" marT="44401" marB="44401" anchor="ctr"/>
                </a:tc>
                <a:tc>
                  <a:txBody>
                    <a:bodyPr/>
                    <a:lstStyle/>
                    <a:p>
                      <a:r>
                        <a:rPr lang="en-US" altLang="ja-JP" sz="1700"/>
                        <a:t>100 %</a:t>
                      </a:r>
                    </a:p>
                  </a:txBody>
                  <a:tcPr marL="88803" marR="88803" marT="44401" marB="44401" anchor="ctr"/>
                </a:tc>
                <a:tc>
                  <a:txBody>
                    <a:bodyPr/>
                    <a:lstStyle/>
                    <a:p>
                      <a:r>
                        <a:rPr lang="en-US" altLang="ja-JP" sz="1700"/>
                        <a:t>±20 %</a:t>
                      </a:r>
                    </a:p>
                  </a:txBody>
                  <a:tcPr marL="88803" marR="88803" marT="44401" marB="44401" anchor="ctr"/>
                </a:tc>
                <a:tc>
                  <a:txBody>
                    <a:bodyPr/>
                    <a:lstStyle/>
                    <a:p>
                      <a:r>
                        <a:rPr lang="en-US" altLang="ja-JP" sz="1700" dirty="0"/>
                        <a:t>ICER </a:t>
                      </a:r>
                      <a:r>
                        <a:rPr lang="ja-JP" altLang="en-US" sz="1700" dirty="0"/>
                        <a:t>変動は </a:t>
                      </a:r>
                      <a:r>
                        <a:rPr lang="en-US" altLang="ja-JP" sz="1700" b="1" dirty="0"/>
                        <a:t>±7 %</a:t>
                      </a:r>
                      <a:r>
                        <a:rPr lang="ja-JP" altLang="en-US" sz="1700" b="1" dirty="0"/>
                        <a:t>以内</a:t>
                      </a:r>
                      <a:r>
                        <a:rPr lang="ja-JP" altLang="en-US" sz="1700" dirty="0"/>
                        <a:t> と限定的</a:t>
                      </a:r>
                      <a:br>
                        <a:rPr lang="ja-JP" altLang="en-US" sz="1700" dirty="0"/>
                      </a:br>
                      <a:r>
                        <a:rPr lang="ja-JP" altLang="en-US" sz="1700" dirty="0"/>
                        <a:t>⇒ モデルはコスト・効用の誤差には比較的安定</a:t>
                      </a:r>
                    </a:p>
                  </a:txBody>
                  <a:tcPr marL="88803" marR="88803" marT="44401" marB="44401" anchor="ctr"/>
                </a:tc>
                <a:extLst>
                  <a:ext uri="{0D108BD9-81ED-4DB2-BD59-A6C34878D82A}">
                    <a16:rowId xmlns:a16="http://schemas.microsoft.com/office/drawing/2014/main" val="153286482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結論</a:t>
            </a:r>
            <a:endParaRPr dirty="0"/>
          </a:p>
        </p:txBody>
      </p:sp>
      <p:sp>
        <p:nvSpPr>
          <p:cNvPr id="3" name="Content Placeholder 2"/>
          <p:cNvSpPr>
            <a:spLocks noGrp="1"/>
          </p:cNvSpPr>
          <p:nvPr>
            <p:ph idx="1"/>
          </p:nvPr>
        </p:nvSpPr>
        <p:spPr/>
        <p:txBody>
          <a:bodyPr/>
          <a:lstStyle/>
          <a:p>
            <a:pPr>
              <a:defRPr sz="1800"/>
            </a:pPr>
            <a:r>
              <a:rPr lang="en-US" altLang="ja-JP" dirty="0"/>
              <a:t>2025</a:t>
            </a:r>
            <a:r>
              <a:rPr lang="ja-JP" altLang="en-US" dirty="0"/>
              <a:t>年実施予定の全国プログラム（予算</a:t>
            </a:r>
            <a:r>
              <a:rPr lang="en-US" altLang="ja-JP" dirty="0"/>
              <a:t>26.38</a:t>
            </a:r>
            <a:r>
              <a:rPr lang="ja-JP" altLang="en-US" dirty="0"/>
              <a:t>億</a:t>
            </a:r>
            <a:r>
              <a:rPr lang="en-US" altLang="ja-JP" dirty="0"/>
              <a:t>AUD</a:t>
            </a:r>
            <a:r>
              <a:rPr lang="ja-JP" altLang="en-US" dirty="0"/>
              <a:t>）を支持</a:t>
            </a:r>
            <a:r>
              <a:rPr lang="en-US" altLang="ja-JP" dirty="0"/>
              <a:t>MSAC</a:t>
            </a:r>
            <a:r>
              <a:rPr lang="ja-JP" altLang="en-US" dirty="0"/>
              <a:t>（医療サービス諮問委員会）が示した対象基準・隔年スケジュールで導入すれば、公的財源の範囲で実行可能。</a:t>
            </a:r>
            <a:endParaRPr lang="en-US" altLang="ja-JP" dirty="0"/>
          </a:p>
          <a:p>
            <a:pPr>
              <a:defRPr sz="1800"/>
            </a:pPr>
            <a:r>
              <a:rPr lang="ja-JP" altLang="en-US" dirty="0"/>
              <a:t>ターゲット型アプローチの採用単純な喫煙パックイヤー基準でも十分費用対効果を達成できるが、リスク予測モデルを併用すれば社会的不平等の緩和が見込める。</a:t>
            </a:r>
            <a:endParaRPr lang="en-US" altLang="ja-JP" dirty="0"/>
          </a:p>
          <a:p>
            <a:pPr>
              <a:defRPr sz="1800"/>
            </a:pPr>
            <a:r>
              <a:rPr lang="ja-JP" altLang="en-US" dirty="0"/>
              <a:t>参加率向上策が必須招待状だけでなく、</a:t>
            </a:r>
            <a:r>
              <a:rPr lang="en-US" altLang="ja-JP" dirty="0"/>
              <a:t>GP</a:t>
            </a:r>
            <a:r>
              <a:rPr lang="ja-JP" altLang="en-US" dirty="0"/>
              <a:t>によるリコール、移動式</a:t>
            </a:r>
            <a:r>
              <a:rPr lang="en-US" altLang="ja-JP" dirty="0"/>
              <a:t>CT</a:t>
            </a:r>
            <a:r>
              <a:rPr lang="ja-JP" altLang="en-US" dirty="0"/>
              <a:t>、喫煙者支援プログラム等を組み合わせ、少なくとも参加率</a:t>
            </a:r>
            <a:r>
              <a:rPr lang="en-US" altLang="ja-JP" dirty="0"/>
              <a:t>40</a:t>
            </a:r>
            <a:r>
              <a:rPr lang="ja-JP" altLang="en-US" dirty="0"/>
              <a:t>％以上を維持することが重要。</a:t>
            </a:r>
            <a:endParaRPr lang="en-US" altLang="ja-JP" dirty="0"/>
          </a:p>
          <a:p>
            <a:pPr>
              <a:defRPr sz="1800"/>
            </a:pPr>
            <a:r>
              <a:rPr lang="ja-JP" altLang="en-US" dirty="0"/>
              <a:t>新規治療との補完関係高額な免疫・分子標的薬の使用は進行期で集中する。検診で早期発見を促進すれば薬剤費総額を抑制でき、医療財政のリスクヘッジとなる。長期的モニタリングと柔軟な閾値設定治療技術・薬価・喫煙率の変化に応じて、開始年齢やリスク閾値を定期的に再評価し、プログラムを最適化する必要がある。</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7C6C1-D088-39AF-3CE0-56D4D1E5980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03394B2-9B18-1387-7026-664B731BC8E2}"/>
              </a:ext>
            </a:extLst>
          </p:cNvPr>
          <p:cNvSpPr>
            <a:spLocks noGrp="1"/>
          </p:cNvSpPr>
          <p:nvPr>
            <p:ph type="ctrTitle"/>
          </p:nvPr>
        </p:nvSpPr>
        <p:spPr>
          <a:xfrm>
            <a:off x="1524000" y="2419318"/>
            <a:ext cx="9144000" cy="1583767"/>
          </a:xfrm>
        </p:spPr>
        <p:txBody>
          <a:bodyPr>
            <a:normAutofit fontScale="90000"/>
          </a:bodyPr>
          <a:lstStyle/>
          <a:p>
            <a:r>
              <a:rPr lang="en-US" altLang="ja-JP" dirty="0"/>
              <a:t>Does free cancer screening make a difference? </a:t>
            </a:r>
            <a:endParaRPr dirty="0"/>
          </a:p>
        </p:txBody>
      </p:sp>
      <p:sp>
        <p:nvSpPr>
          <p:cNvPr id="3" name="字幕 2">
            <a:extLst>
              <a:ext uri="{FF2B5EF4-FFF2-40B4-BE49-F238E27FC236}">
                <a16:creationId xmlns:a16="http://schemas.microsoft.com/office/drawing/2014/main" id="{09CAD5BC-0B8B-7447-724E-2B85A7E10F6F}"/>
              </a:ext>
            </a:extLst>
          </p:cNvPr>
          <p:cNvSpPr>
            <a:spLocks noGrp="1"/>
          </p:cNvSpPr>
          <p:nvPr>
            <p:ph type="subTitle" idx="1"/>
          </p:nvPr>
        </p:nvSpPr>
        <p:spPr>
          <a:xfrm>
            <a:off x="1524000" y="4151871"/>
            <a:ext cx="9144000" cy="1470453"/>
          </a:xfrm>
        </p:spPr>
        <p:txBody>
          <a:bodyPr>
            <a:normAutofit/>
          </a:bodyPr>
          <a:lstStyle/>
          <a:p>
            <a:r>
              <a:rPr lang="en-US" altLang="ja-JP" dirty="0"/>
              <a:t>Evidence from the effects of a free‑coupon program in Japan</a:t>
            </a:r>
          </a:p>
          <a:p>
            <a:r>
              <a:rPr lang="en-US" altLang="ja-JP" dirty="0"/>
              <a:t>Meng Zhao, The Japanese Economic Review (2024) 75:739–778</a:t>
            </a:r>
            <a:endParaRPr dirty="0"/>
          </a:p>
        </p:txBody>
      </p:sp>
    </p:spTree>
    <p:extLst>
      <p:ext uri="{BB962C8B-B14F-4D97-AF65-F5344CB8AC3E}">
        <p14:creationId xmlns:p14="http://schemas.microsoft.com/office/powerpoint/2010/main" val="4003255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83DF8D-D169-CA5C-E067-EA6B011F10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C0E3BB-01BF-7DE9-E86E-76D66AEC845F}"/>
              </a:ext>
            </a:extLst>
          </p:cNvPr>
          <p:cNvSpPr>
            <a:spLocks noGrp="1"/>
          </p:cNvSpPr>
          <p:nvPr>
            <p:ph type="title"/>
          </p:nvPr>
        </p:nvSpPr>
        <p:spPr/>
        <p:txBody>
          <a:bodyPr/>
          <a:lstStyle/>
          <a:p>
            <a:r>
              <a:rPr lang="ja-JP" altLang="en-US" dirty="0"/>
              <a:t>目的</a:t>
            </a:r>
            <a:endParaRPr dirty="0"/>
          </a:p>
        </p:txBody>
      </p:sp>
      <p:sp>
        <p:nvSpPr>
          <p:cNvPr id="3" name="Content Placeholder 2">
            <a:extLst>
              <a:ext uri="{FF2B5EF4-FFF2-40B4-BE49-F238E27FC236}">
                <a16:creationId xmlns:a16="http://schemas.microsoft.com/office/drawing/2014/main" id="{26C146F1-BB5B-45C4-2674-83BBA977F2A7}"/>
              </a:ext>
            </a:extLst>
          </p:cNvPr>
          <p:cNvSpPr>
            <a:spLocks noGrp="1"/>
          </p:cNvSpPr>
          <p:nvPr>
            <p:ph idx="1"/>
          </p:nvPr>
        </p:nvSpPr>
        <p:spPr/>
        <p:txBody>
          <a:bodyPr>
            <a:normAutofit/>
          </a:bodyPr>
          <a:lstStyle/>
          <a:p>
            <a:pPr>
              <a:defRPr sz="1800"/>
            </a:pPr>
            <a:r>
              <a:rPr lang="en-US" altLang="ja-JP" sz="2400" dirty="0"/>
              <a:t>2009</a:t>
            </a:r>
            <a:r>
              <a:rPr lang="ja-JP" altLang="en-US" sz="2400" dirty="0"/>
              <a:t>年から</a:t>
            </a:r>
            <a:r>
              <a:rPr lang="en-US" altLang="ja-JP" sz="2400" dirty="0"/>
              <a:t>2013</a:t>
            </a:r>
            <a:r>
              <a:rPr lang="ja-JP" altLang="en-US" sz="2400" dirty="0"/>
              <a:t>年まで実施された、日本のがん検診無料クーポン制度の効果を評価することが目的。</a:t>
            </a:r>
            <a:endParaRPr lang="en-US" altLang="ja-JP" sz="2400" dirty="0"/>
          </a:p>
          <a:p>
            <a:pPr marL="0" indent="0">
              <a:buNone/>
              <a:defRPr sz="1800"/>
            </a:pPr>
            <a:endParaRPr lang="en-US" sz="2400" dirty="0"/>
          </a:p>
          <a:p>
            <a:pPr marL="0" indent="0">
              <a:buNone/>
              <a:defRPr sz="1800"/>
            </a:pPr>
            <a:r>
              <a:rPr lang="en-US" altLang="ja-JP" sz="2400" dirty="0"/>
              <a:t>【Research</a:t>
            </a:r>
            <a:r>
              <a:rPr lang="ja-JP" altLang="en-US" sz="2400" dirty="0"/>
              <a:t> </a:t>
            </a:r>
            <a:r>
              <a:rPr lang="en-US" altLang="ja-JP" sz="2400" dirty="0"/>
              <a:t>Question】</a:t>
            </a:r>
          </a:p>
          <a:p>
            <a:pPr marL="457200" indent="-457200">
              <a:buAutoNum type="arabicPeriod"/>
              <a:defRPr sz="1800"/>
            </a:pPr>
            <a:r>
              <a:rPr lang="ja-JP" altLang="en-US" sz="2400" dirty="0"/>
              <a:t>制度によって受診率は上昇したか。</a:t>
            </a:r>
            <a:endParaRPr lang="en-US" altLang="ja-JP" sz="2400" dirty="0"/>
          </a:p>
          <a:p>
            <a:pPr marL="457200" indent="-457200">
              <a:buAutoNum type="arabicPeriod"/>
              <a:defRPr sz="1800"/>
            </a:pPr>
            <a:r>
              <a:rPr lang="ja-JP" altLang="en-US" sz="2400" dirty="0"/>
              <a:t>受診後のメンタルヘルスと喫煙行動に変化があったか。</a:t>
            </a:r>
            <a:endParaRPr lang="en-US" altLang="ja-JP" sz="2400" dirty="0"/>
          </a:p>
          <a:p>
            <a:pPr marL="0" indent="0">
              <a:buNone/>
              <a:defRPr sz="1800"/>
            </a:pPr>
            <a:endParaRPr lang="en-US" sz="2400" dirty="0"/>
          </a:p>
        </p:txBody>
      </p:sp>
    </p:spTree>
    <p:extLst>
      <p:ext uri="{BB962C8B-B14F-4D97-AF65-F5344CB8AC3E}">
        <p14:creationId xmlns:p14="http://schemas.microsoft.com/office/powerpoint/2010/main" val="329382422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8617</TotalTime>
  <Words>2799</Words>
  <Application>Microsoft Office PowerPoint</Application>
  <PresentationFormat>ワイド画面</PresentationFormat>
  <Paragraphs>220</Paragraphs>
  <Slides>37</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37</vt:i4>
      </vt:variant>
    </vt:vector>
  </HeadingPairs>
  <TitlesOfParts>
    <vt:vector size="43" baseType="lpstr">
      <vt:lpstr>游ゴシック</vt:lpstr>
      <vt:lpstr>游ゴシック Light</vt:lpstr>
      <vt:lpstr>Aptos</vt:lpstr>
      <vt:lpstr>Arial</vt:lpstr>
      <vt:lpstr>Cambria Math</vt:lpstr>
      <vt:lpstr>Office テーマ</vt:lpstr>
      <vt:lpstr>Targeted Lung Cancer Screening in the Age of Immunotherapies &amp; Targeted Therapies</vt:lpstr>
      <vt:lpstr>目的</vt:lpstr>
      <vt:lpstr>方法論 – MISCAN‑Lung Model</vt:lpstr>
      <vt:lpstr>シナリオ分析結果</vt:lpstr>
      <vt:lpstr>結果</vt:lpstr>
      <vt:lpstr>結果（MSAC採択シナリオのみ）</vt:lpstr>
      <vt:lpstr>結論</vt:lpstr>
      <vt:lpstr>Does free cancer screening make a difference? </vt:lpstr>
      <vt:lpstr>目的</vt:lpstr>
      <vt:lpstr>がん検診無料クーポン制度の概要</vt:lpstr>
      <vt:lpstr>方法論 – 1. クーポン制度による受診率への影響</vt:lpstr>
      <vt:lpstr>方法論 – 1. クーポン制度による受診率への影響</vt:lpstr>
      <vt:lpstr>方法論 – 2.  がん検診受診後のメンタルヘルスと喫煙行動の変化</vt:lpstr>
      <vt:lpstr>方法論 – 2.  がん検診受診後のメンタルヘルスと喫煙行動の変化</vt:lpstr>
      <vt:lpstr>方法論 – 2.  がん検診受診後のメンタルヘルスと喫煙行動の変化</vt:lpstr>
      <vt:lpstr>結果 – 1. クーポン制度による受診率への影響</vt:lpstr>
      <vt:lpstr>結果 – 2. がん検診受診後のメンタルヘルスと喫煙行動の変化</vt:lpstr>
      <vt:lpstr>結果 – 2. がん検診受診後のメンタルヘルスと喫煙行動の変化</vt:lpstr>
      <vt:lpstr>結論</vt:lpstr>
      <vt:lpstr>Effects of organized screening programs on breast cancer screening, incidence, and mortality in Europe</vt:lpstr>
      <vt:lpstr>目的</vt:lpstr>
      <vt:lpstr>組織型スクリーニングプログラムの概要</vt:lpstr>
      <vt:lpstr>方法論（データ）</vt:lpstr>
      <vt:lpstr>方法論（データ）</vt:lpstr>
      <vt:lpstr>方法論（データ）</vt:lpstr>
      <vt:lpstr>方法論 - 1. OSPsによる受診率への影響</vt:lpstr>
      <vt:lpstr>方法論 - 2. OSPsによる乳がんの罹患率、死亡率への影響</vt:lpstr>
      <vt:lpstr>結果</vt:lpstr>
      <vt:lpstr>結論</vt:lpstr>
      <vt:lpstr>がん対策推進企業アクション実態調査における, 推進パートナーの職域での5がん検診受診率と 受診率に関係した取組み</vt:lpstr>
      <vt:lpstr>目的</vt:lpstr>
      <vt:lpstr>方法論（データ）</vt:lpstr>
      <vt:lpstr>方法論 - 1.取組みダミーを用いたk-meansクラスタリング (3群)</vt:lpstr>
      <vt:lpstr>方法論 - 2. 受診率を従属変数とする重回帰分析</vt:lpstr>
      <vt:lpstr>結果 1.クラスタ間受診率比較</vt:lpstr>
      <vt:lpstr>結果 2.重回帰分析で有意だった取り組み </vt:lpstr>
      <vt:lpstr>結論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Cancer_Screening</dc:title>
  <dc:creator/>
  <cp:lastModifiedBy>tnk2022ben@keio.jp</cp:lastModifiedBy>
  <cp:revision>69</cp:revision>
  <dcterms:created xsi:type="dcterms:W3CDTF">2023-09-21T23:24:30Z</dcterms:created>
  <dcterms:modified xsi:type="dcterms:W3CDTF">2025-05-02T04:25:42Z</dcterms:modified>
</cp:coreProperties>
</file>