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AC09-EF6A-4537-B386-ED3436F40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F8B34-ADBB-4FC4-A3AC-195A776B0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9562-2A8C-4577-83D9-F99651C7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8127-5897-4576-93F4-322F6E31C85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4ABC5-FE40-42EC-B984-697420E6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06E91-ED31-4BB7-86A6-DFF39685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32D-4B3A-46B7-BE49-94B606A8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5573-7839-4F04-88BC-6ACAB0B4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91587-0D5E-444E-86A5-1F3CE20B7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A0FA9-192F-45DC-840E-D4C33634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8127-5897-4576-93F4-322F6E31C85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1352B-9747-43AE-84FC-93F6DFE1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83698-D4E4-4991-9433-5177F493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32D-4B3A-46B7-BE49-94B606A8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5C8E0-9F29-462A-A438-0D54C784B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F2EAF-446C-4E8B-8D46-138E46CBC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70DE0-4683-4681-8896-B49758CB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8127-5897-4576-93F4-322F6E31C85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7F358-95C9-420E-A99F-8AABC792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54157-FFCB-44B4-892B-90C20F7D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32D-4B3A-46B7-BE49-94B606A8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8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3A84-FA20-4EF0-AA22-01629A2F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A8979-2B14-4CAB-9FB2-86D3B2382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166FD-71A2-4635-90B5-752DF232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8127-5897-4576-93F4-322F6E31C85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5CB7B-DE09-419B-B874-45B44F94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3C55C-5E67-4676-BE8E-85D0BBF1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32D-4B3A-46B7-BE49-94B606A8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9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1F9B-4C3B-4638-9EB4-947A05E7A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769A9-A635-4D6A-BCBC-DE9F525B2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F2DF-6F90-49A8-965F-41987761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8127-5897-4576-93F4-322F6E31C85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C16F0-6CAB-41EF-AD5E-16D7D2BA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7612C-C56B-451F-816A-B57AB787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32D-4B3A-46B7-BE49-94B606A8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F69C-DB9C-4EAD-ABA4-47345282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73CC6-F279-4D01-91CA-6C5D73F8C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E7A4C-569C-4B51-A9B9-CB2061B9C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664D8-D036-4422-87D8-46A3B763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8127-5897-4576-93F4-322F6E31C85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42CC3-918F-470F-A632-3EB8E1D3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FA740-B389-45B1-AF1B-01B459A0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32D-4B3A-46B7-BE49-94B606A8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9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F471-DFE0-47FE-A585-4A11CD6D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16880-BE76-42D6-91D1-2D83E6E01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5CEB0-7AB7-4A07-896E-751D90F85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0D495-63BA-4220-8874-6BB1E7FD0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1C86C-2B93-4A31-9772-5FD87F420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8254D-31FE-4509-A57B-88E9E923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8127-5897-4576-93F4-322F6E31C85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BADB62-77AD-4754-8E95-09ECFDF3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07B07-B656-40D3-914E-E1612C4A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32D-4B3A-46B7-BE49-94B606A8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9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23F0-C546-4AEC-9283-7913D7A2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E4B96B-01E9-44E4-9DBA-2FDA1098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8127-5897-4576-93F4-322F6E31C85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D7945-AFD2-4206-B69C-35577C2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A5EA1-2BEA-4E13-A195-94C750A2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32D-4B3A-46B7-BE49-94B606A8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2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F4307-C178-43BC-AE9F-7CDC285C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8127-5897-4576-93F4-322F6E31C85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F1751-498B-4E8E-8EAB-A3D6E2E5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C4C3D-E123-4061-B250-920F21DD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32D-4B3A-46B7-BE49-94B606A8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2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9983-C5D2-4FC8-B2EE-9C4DAA99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DF5BE-EF4E-41D8-80A1-6B5C493E8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1315F-DEE9-405A-876B-4B6746A50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60C6A-40F3-4DDC-B924-ADA06380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8127-5897-4576-93F4-322F6E31C85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D1916-95DF-453C-917E-92475295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9C3C4-49A7-4A43-81B7-9328C58B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32D-4B3A-46B7-BE49-94B606A8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45A8-52BB-4D0F-9AF8-32AB4CA9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6859B-CFFE-4415-B638-7EB047881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7AC68-E975-49A2-B537-3DD6BCA58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8F876-4845-4B22-8669-327DEF54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8127-5897-4576-93F4-322F6E31C85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B456E-BA12-474A-A394-84D9F774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073A1-6855-4928-9E66-714A0B5D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32D-4B3A-46B7-BE49-94B606A8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0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1062B-CD43-417A-84EE-3C6BF8E6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E9D24-F252-49AF-A1F5-95417A5BB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FB75C-C545-4CC5-B545-11878006A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D8127-5897-4576-93F4-322F6E31C85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1800C-686E-4856-A4F9-CAF0D5818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D583E-0568-49A8-92D0-900D0FD00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ED32D-4B3A-46B7-BE49-94B606A8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7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255738-F45E-41AA-A43C-97206A1E221B}"/>
                  </a:ext>
                </a:extLst>
              </p:cNvPr>
              <p:cNvSpPr txBox="1"/>
              <p:nvPr/>
            </p:nvSpPr>
            <p:spPr>
              <a:xfrm>
                <a:off x="111967" y="74645"/>
                <a:ext cx="11924523" cy="7571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IDEAL Property Method</a:t>
                </a:r>
              </a:p>
              <a:p>
                <a:r>
                  <a:rPr lang="en-US" b="1" u="sng" dirty="0"/>
                  <a:t>Assumptions: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Ideal gas and solution conditions.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Activity coefficient of 1.</a:t>
                </a:r>
              </a:p>
              <a:p>
                <a:endParaRPr lang="en-US" dirty="0"/>
              </a:p>
              <a:p>
                <a:r>
                  <a:rPr lang="en-US" b="1" u="sng" dirty="0"/>
                  <a:t>Equation of State (EOS): </a:t>
                </a:r>
              </a:p>
              <a:p>
                <a:r>
                  <a:rPr lang="en-US" i="1" dirty="0"/>
                  <a:t>Ideal Gas</a:t>
                </a:r>
              </a:p>
              <a:p>
                <a:r>
                  <a:rPr lang="en-US" b="1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𝑛𝑅𝑇</m:t>
                    </m:r>
                  </m:oMath>
                </a14:m>
                <a:r>
                  <a:rPr lang="en-US" i="1" dirty="0"/>
                  <a:t>	where	V = Volume</a:t>
                </a:r>
              </a:p>
              <a:p>
                <a:r>
                  <a:rPr lang="en-US" i="1" dirty="0"/>
                  <a:t>				n = Moles of Gas</a:t>
                </a:r>
              </a:p>
              <a:p>
                <a:r>
                  <a:rPr lang="en-US" i="1" dirty="0"/>
                  <a:t>				P = Pressure</a:t>
                </a:r>
              </a:p>
              <a:p>
                <a:r>
                  <a:rPr lang="en-US" i="1" dirty="0"/>
                  <a:t>				R = Ideal Gas Constant</a:t>
                </a:r>
              </a:p>
              <a:p>
                <a:r>
                  <a:rPr lang="en-US" i="1" dirty="0"/>
                  <a:t>				T = Temperature</a:t>
                </a:r>
              </a:p>
              <a:p>
                <a:endParaRPr lang="en-US" i="1" dirty="0"/>
              </a:p>
              <a:p>
                <a:r>
                  <a:rPr lang="en-US" b="1" u="sng" dirty="0"/>
                  <a:t>Mixing Rules:</a:t>
                </a:r>
              </a:p>
              <a:p>
                <a:r>
                  <a:rPr lang="en-US" i="1" dirty="0" err="1"/>
                  <a:t>Raoult’s</a:t>
                </a:r>
                <a:r>
                  <a:rPr lang="en-US" i="1" dirty="0"/>
                  <a:t> Law</a:t>
                </a:r>
              </a:p>
              <a:p>
                <a:r>
                  <a:rPr lang="en-US" i="1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30000" dirty="0" err="1" smtClean="0">
                        <a:latin typeface="Cambria Math" panose="02040503050406030204" pitchFamily="18" charset="0"/>
                      </a:rPr>
                      <m:t>𝑠𝑎𝑡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	where 	P = Total pressure of vapor</a:t>
                </a:r>
              </a:p>
              <a:p>
                <a:r>
                  <a:rPr lang="en-US" i="1" dirty="0"/>
                  <a:t>				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 = Vapor mole fraction of substance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r>
                  <a:rPr lang="en-US" i="1" dirty="0"/>
                  <a:t>				x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= Liquid mole fraction of substance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r>
                  <a:rPr lang="en-US" i="1" dirty="0"/>
                  <a:t>				</a:t>
                </a:r>
                <a:r>
                  <a:rPr lang="en-US" i="1" dirty="0" err="1"/>
                  <a:t>P</a:t>
                </a:r>
                <a:r>
                  <a:rPr lang="en-US" i="1" baseline="30000" dirty="0" err="1"/>
                  <a:t>sat</a:t>
                </a:r>
                <a:r>
                  <a:rPr lang="en-US" i="1" dirty="0"/>
                  <a:t>(T) = Saturation Vapor Pressure (</a:t>
                </a:r>
                <a:r>
                  <a:rPr lang="en-US" i="1" dirty="0" err="1"/>
                  <a:t>func</a:t>
                </a:r>
                <a:r>
                  <a:rPr lang="en-US" i="1" dirty="0"/>
                  <a:t>. T)</a:t>
                </a:r>
              </a:p>
              <a:p>
                <a:endParaRPr lang="en-US" i="1" dirty="0"/>
              </a:p>
              <a:p>
                <a:r>
                  <a:rPr lang="en-US" i="1" dirty="0"/>
                  <a:t>Henry’s Law (for dilute components)</a:t>
                </a:r>
              </a:p>
              <a:p>
                <a:r>
                  <a:rPr lang="en-US" i="1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		where 	C = Solubility of gas</a:t>
                </a:r>
              </a:p>
              <a:p>
                <a:r>
                  <a:rPr lang="en-US" i="1" dirty="0"/>
                  <a:t>				K = Henry’s law constant</a:t>
                </a:r>
              </a:p>
              <a:p>
                <a:r>
                  <a:rPr lang="en-US" i="1" dirty="0"/>
                  <a:t>				P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= Partial pressure of substance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endParaRPr lang="en-US" i="1" dirty="0"/>
              </a:p>
              <a:p>
                <a:r>
                  <a:rPr lang="en-US" i="1" dirty="0"/>
                  <a:t>	</a:t>
                </a:r>
              </a:p>
              <a:p>
                <a:r>
                  <a:rPr lang="en-US" i="1" dirty="0"/>
                  <a:t>	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255738-F45E-41AA-A43C-97206A1E2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7" y="74645"/>
                <a:ext cx="11924523" cy="7571303"/>
              </a:xfrm>
              <a:prstGeom prst="rect">
                <a:avLst/>
              </a:prstGeom>
              <a:blipFill>
                <a:blip r:embed="rId2"/>
                <a:stretch>
                  <a:fillRect l="-409" t="-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10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255738-F45E-41AA-A43C-97206A1E221B}"/>
              </a:ext>
            </a:extLst>
          </p:cNvPr>
          <p:cNvSpPr txBox="1"/>
          <p:nvPr/>
        </p:nvSpPr>
        <p:spPr>
          <a:xfrm>
            <a:off x="111967" y="74645"/>
            <a:ext cx="11924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Equation of State Property Methods for High Pressure Hydrocarbon Applications</a:t>
            </a:r>
          </a:p>
          <a:p>
            <a:endParaRPr lang="en-US" dirty="0"/>
          </a:p>
          <a:p>
            <a:r>
              <a:rPr lang="en-US" b="1" u="sng" dirty="0"/>
              <a:t>Examples:</a:t>
            </a:r>
          </a:p>
          <a:p>
            <a:endParaRPr lang="en-US" i="1" dirty="0"/>
          </a:p>
          <a:p>
            <a:r>
              <a:rPr lang="en-US" i="1" dirty="0"/>
              <a:t>	</a:t>
            </a:r>
          </a:p>
          <a:p>
            <a:r>
              <a:rPr lang="en-US" i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0922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3559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185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</dc:title>
  <dc:creator>Justin Lee</dc:creator>
  <cp:lastModifiedBy>Justin Lee</cp:lastModifiedBy>
  <cp:revision>10</cp:revision>
  <dcterms:created xsi:type="dcterms:W3CDTF">2021-06-29T21:30:11Z</dcterms:created>
  <dcterms:modified xsi:type="dcterms:W3CDTF">2021-06-30T01:02:18Z</dcterms:modified>
</cp:coreProperties>
</file>