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81" r:id="rId2"/>
    <p:sldId id="282" r:id="rId3"/>
    <p:sldId id="278" r:id="rId4"/>
    <p:sldId id="285" r:id="rId5"/>
    <p:sldId id="294" r:id="rId6"/>
    <p:sldId id="287" r:id="rId7"/>
    <p:sldId id="288" r:id="rId8"/>
    <p:sldId id="293" r:id="rId9"/>
    <p:sldId id="289" r:id="rId10"/>
    <p:sldId id="291" r:id="rId11"/>
    <p:sldId id="292" r:id="rId12"/>
    <p:sldId id="290" r:id="rId13"/>
    <p:sldId id="286" r:id="rId14"/>
    <p:sldId id="284" r:id="rId15"/>
    <p:sldId id="283" r:id="rId1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869A"/>
    <a:srgbClr val="325C72"/>
    <a:srgbClr val="000000"/>
    <a:srgbClr val="FF5722"/>
    <a:srgbClr val="2196F3"/>
    <a:srgbClr val="47A4B1"/>
    <a:srgbClr val="117AA2"/>
    <a:srgbClr val="FFCE44"/>
    <a:srgbClr val="FFB854"/>
    <a:srgbClr val="0D47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674"/>
  </p:normalViewPr>
  <p:slideViewPr>
    <p:cSldViewPr snapToGrid="0" snapToObjects="1">
      <p:cViewPr>
        <p:scale>
          <a:sx n="100" d="100"/>
          <a:sy n="100" d="100"/>
        </p:scale>
        <p:origin x="2400" y="5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E26FD-0854-AB42-A532-F9C11BDFF3E9}" type="datetimeFigureOut">
              <a:rPr lang="de-DE" smtClean="0"/>
              <a:t>18.11.15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315C7-5D1A-A642-914E-2ADCB0B2BA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57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315C7-5D1A-A642-914E-2ADCB0B2BA6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752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315C7-5D1A-A642-914E-2ADCB0B2BA6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696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315C7-5D1A-A642-914E-2ADCB0B2BA6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33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315C7-5D1A-A642-914E-2ADCB0B2BA6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434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315C7-5D1A-A642-914E-2ADCB0B2BA6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969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315C7-5D1A-A642-914E-2ADCB0B2BA6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37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18.11.15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63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18.11.15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1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18.11.15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41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18.11.15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50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18.11.15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81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18.11.15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77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18.11.15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016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18.11.15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41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18.11.15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54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18.11.15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23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18.11.15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91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5823E-21D6-FA4F-8EFB-1698D4BBABA1}" type="datetimeFigureOut">
              <a:rPr lang="de-DE" smtClean="0"/>
              <a:t>18.11.15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21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41313" y="1255221"/>
            <a:ext cx="2975957" cy="507077"/>
          </a:xfrm>
          <a:prstGeom prst="rect">
            <a:avLst/>
          </a:prstGeom>
          <a:solidFill>
            <a:srgbClr val="2196F3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#2196F3 (33,150,243)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44079" y="2272142"/>
            <a:ext cx="2975957" cy="507077"/>
          </a:xfrm>
          <a:prstGeom prst="rect">
            <a:avLst/>
          </a:prstGeom>
          <a:solidFill>
            <a:srgbClr val="0D47A1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#0D47A1 (13,71,161)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44082" y="2779223"/>
            <a:ext cx="2975957" cy="507077"/>
          </a:xfrm>
          <a:prstGeom prst="rect">
            <a:avLst/>
          </a:prstGeom>
          <a:solidFill>
            <a:srgbClr val="BBDEFB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#BBDEFB (187,222,251)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120036" y="1257987"/>
            <a:ext cx="2975957" cy="507077"/>
          </a:xfrm>
          <a:prstGeom prst="rect">
            <a:avLst/>
          </a:prstGeom>
          <a:solidFill>
            <a:srgbClr val="009688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#009688 (0,150,136)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3114495" y="1759518"/>
            <a:ext cx="2975957" cy="507077"/>
          </a:xfrm>
          <a:prstGeom prst="rect">
            <a:avLst/>
          </a:prstGeom>
          <a:solidFill>
            <a:srgbClr val="004D40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#004D40 (0,77,64)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117264" y="2272137"/>
            <a:ext cx="2975957" cy="507077"/>
          </a:xfrm>
          <a:prstGeom prst="rect">
            <a:avLst/>
          </a:prstGeom>
          <a:solidFill>
            <a:srgbClr val="B2DFDB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#B2DFDB (178,223,219)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6095993" y="1255216"/>
            <a:ext cx="2975957" cy="507077"/>
          </a:xfrm>
          <a:prstGeom prst="rect">
            <a:avLst/>
          </a:prstGeom>
          <a:solidFill>
            <a:srgbClr val="FF5722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#FF5722 (255,87,34)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090450" y="1765065"/>
            <a:ext cx="2975957" cy="507077"/>
          </a:xfrm>
          <a:prstGeom prst="rect">
            <a:avLst/>
          </a:prstGeom>
          <a:solidFill>
            <a:srgbClr val="FFCCBC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#FFCCBC (255,204,188)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557847" y="387124"/>
            <a:ext cx="423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SF FARBSCHEMA (</a:t>
            </a:r>
            <a:r>
              <a:rPr lang="de-DE" dirty="0" err="1" smtClean="0"/>
              <a:t>todo</a:t>
            </a:r>
            <a:r>
              <a:rPr lang="de-DE" dirty="0" smtClean="0"/>
              <a:t>: Update auf </a:t>
            </a:r>
            <a:r>
              <a:rPr lang="de-DE" dirty="0" err="1" smtClean="0"/>
              <a:t>FinBob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144086" y="1765073"/>
            <a:ext cx="2975957" cy="507077"/>
          </a:xfrm>
          <a:prstGeom prst="rect">
            <a:avLst/>
          </a:prstGeom>
          <a:solidFill>
            <a:srgbClr val="1E88E5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#1E88E5 (30,136,229)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69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ung 42"/>
          <p:cNvGrpSpPr/>
          <p:nvPr/>
        </p:nvGrpSpPr>
        <p:grpSpPr>
          <a:xfrm>
            <a:off x="1150477" y="7477"/>
            <a:ext cx="6972680" cy="6843046"/>
            <a:chOff x="1150477" y="7477"/>
            <a:chExt cx="6972680" cy="6843046"/>
          </a:xfrm>
        </p:grpSpPr>
        <p:sp>
          <p:nvSpPr>
            <p:cNvPr id="4" name="Rechteck 3"/>
            <p:cNvSpPr/>
            <p:nvPr/>
          </p:nvSpPr>
          <p:spPr>
            <a:xfrm>
              <a:off x="1150477" y="7477"/>
              <a:ext cx="6843046" cy="6843046"/>
            </a:xfrm>
            <a:prstGeom prst="rect">
              <a:avLst/>
            </a:prstGeom>
            <a:solidFill>
              <a:srgbClr val="47A4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7256472" y="6511969"/>
              <a:ext cx="866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>
                  <a:solidFill>
                    <a:schemeClr val="bg1"/>
                  </a:solidFill>
                  <a:latin typeface="Audiowide" charset="0"/>
                  <a:ea typeface="Audiowide" charset="0"/>
                  <a:cs typeface="Audiowide" charset="0"/>
                </a:rPr>
                <a:t>Fin</a:t>
              </a:r>
              <a:r>
                <a:rPr lang="de-DE" sz="1600" b="1" dirty="0" smtClean="0">
                  <a:solidFill>
                    <a:srgbClr val="F38200"/>
                  </a:solidFill>
                  <a:latin typeface="Audiowide" charset="0"/>
                  <a:ea typeface="Audiowide" charset="0"/>
                  <a:cs typeface="Audiowide" charset="0"/>
                </a:rPr>
                <a:t>IQ</a:t>
              </a:r>
              <a:endParaRPr lang="de-DE" sz="1600" b="1" dirty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endParaRPr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1562583" y="2158973"/>
              <a:ext cx="6018835" cy="44419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7" name="Gruppierung 16"/>
            <p:cNvGrpSpPr/>
            <p:nvPr/>
          </p:nvGrpSpPr>
          <p:grpSpPr>
            <a:xfrm>
              <a:off x="1717375" y="2925270"/>
              <a:ext cx="4813139" cy="2685326"/>
              <a:chOff x="2187617" y="1792139"/>
              <a:chExt cx="4813139" cy="2685326"/>
            </a:xfrm>
          </p:grpSpPr>
          <p:cxnSp>
            <p:nvCxnSpPr>
              <p:cNvPr id="8" name="Gerade Verbindung 7"/>
              <p:cNvCxnSpPr/>
              <p:nvPr/>
            </p:nvCxnSpPr>
            <p:spPr>
              <a:xfrm>
                <a:off x="2187617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57"/>
              <p:cNvCxnSpPr/>
              <p:nvPr/>
            </p:nvCxnSpPr>
            <p:spPr>
              <a:xfrm>
                <a:off x="3150245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/>
            </p:nvCxnSpPr>
            <p:spPr>
              <a:xfrm>
                <a:off x="4112873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62"/>
              <p:cNvCxnSpPr/>
              <p:nvPr/>
            </p:nvCxnSpPr>
            <p:spPr>
              <a:xfrm>
                <a:off x="5075501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/>
            </p:nvCxnSpPr>
            <p:spPr>
              <a:xfrm>
                <a:off x="6038129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64"/>
              <p:cNvCxnSpPr/>
              <p:nvPr/>
            </p:nvCxnSpPr>
            <p:spPr>
              <a:xfrm>
                <a:off x="7000756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Gerade Verbindung 35"/>
            <p:cNvCxnSpPr/>
            <p:nvPr/>
          </p:nvCxnSpPr>
          <p:spPr>
            <a:xfrm flipV="1">
              <a:off x="1717375" y="3998958"/>
              <a:ext cx="1387997" cy="495662"/>
            </a:xfrm>
            <a:prstGeom prst="line">
              <a:avLst/>
            </a:prstGeom>
            <a:ln>
              <a:solidFill>
                <a:srgbClr val="FF57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/>
          </p:nvCxnSpPr>
          <p:spPr>
            <a:xfrm>
              <a:off x="3105372" y="4007514"/>
              <a:ext cx="884438" cy="204998"/>
            </a:xfrm>
            <a:prstGeom prst="line">
              <a:avLst/>
            </a:prstGeom>
            <a:ln>
              <a:solidFill>
                <a:srgbClr val="FF57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/>
          </p:nvCxnSpPr>
          <p:spPr>
            <a:xfrm flipV="1">
              <a:off x="3961965" y="3940288"/>
              <a:ext cx="1228312" cy="273450"/>
            </a:xfrm>
            <a:prstGeom prst="line">
              <a:avLst/>
            </a:prstGeom>
            <a:ln>
              <a:solidFill>
                <a:srgbClr val="FF57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/>
          </p:nvCxnSpPr>
          <p:spPr>
            <a:xfrm flipV="1">
              <a:off x="5191410" y="3457196"/>
              <a:ext cx="1316246" cy="477036"/>
            </a:xfrm>
            <a:prstGeom prst="line">
              <a:avLst/>
            </a:prstGeom>
            <a:ln>
              <a:solidFill>
                <a:srgbClr val="FF57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 Verbindung 165"/>
            <p:cNvCxnSpPr/>
            <p:nvPr/>
          </p:nvCxnSpPr>
          <p:spPr>
            <a:xfrm flipV="1">
              <a:off x="1705638" y="3502940"/>
              <a:ext cx="1387586" cy="990029"/>
            </a:xfrm>
            <a:prstGeom prst="line">
              <a:avLst/>
            </a:prstGeom>
            <a:ln>
              <a:solidFill>
                <a:srgbClr val="2196F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 Verbindung 167"/>
            <p:cNvCxnSpPr/>
            <p:nvPr/>
          </p:nvCxnSpPr>
          <p:spPr>
            <a:xfrm flipV="1">
              <a:off x="1724746" y="4464676"/>
              <a:ext cx="1377035" cy="2475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169"/>
            <p:cNvCxnSpPr/>
            <p:nvPr/>
          </p:nvCxnSpPr>
          <p:spPr>
            <a:xfrm flipV="1">
              <a:off x="3096973" y="2934201"/>
              <a:ext cx="821841" cy="570837"/>
            </a:xfrm>
            <a:prstGeom prst="line">
              <a:avLst/>
            </a:prstGeom>
            <a:ln>
              <a:solidFill>
                <a:srgbClr val="2196F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 Verbindung 171"/>
            <p:cNvCxnSpPr/>
            <p:nvPr/>
          </p:nvCxnSpPr>
          <p:spPr>
            <a:xfrm>
              <a:off x="3079410" y="4464676"/>
              <a:ext cx="876499" cy="114256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 Verbindung 173"/>
            <p:cNvCxnSpPr/>
            <p:nvPr/>
          </p:nvCxnSpPr>
          <p:spPr>
            <a:xfrm flipV="1">
              <a:off x="3955909" y="3111005"/>
              <a:ext cx="1212572" cy="248108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175"/>
            <p:cNvCxnSpPr/>
            <p:nvPr/>
          </p:nvCxnSpPr>
          <p:spPr>
            <a:xfrm>
              <a:off x="3924173" y="2920403"/>
              <a:ext cx="1309125" cy="1696718"/>
            </a:xfrm>
            <a:prstGeom prst="line">
              <a:avLst/>
            </a:prstGeom>
            <a:ln>
              <a:solidFill>
                <a:srgbClr val="2196F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 Verbindung 188"/>
            <p:cNvCxnSpPr/>
            <p:nvPr/>
          </p:nvCxnSpPr>
          <p:spPr>
            <a:xfrm flipV="1">
              <a:off x="5219008" y="2927082"/>
              <a:ext cx="1304317" cy="1690039"/>
            </a:xfrm>
            <a:prstGeom prst="line">
              <a:avLst/>
            </a:prstGeom>
            <a:ln>
              <a:solidFill>
                <a:srgbClr val="2196F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190"/>
            <p:cNvCxnSpPr/>
            <p:nvPr/>
          </p:nvCxnSpPr>
          <p:spPr>
            <a:xfrm>
              <a:off x="5179199" y="3127430"/>
              <a:ext cx="1351315" cy="24322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3045987" y="3976508"/>
              <a:ext cx="86710" cy="86710"/>
            </a:xfrm>
            <a:prstGeom prst="ellipse">
              <a:avLst/>
            </a:prstGeom>
            <a:solidFill>
              <a:srgbClr val="FF57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7" name="Oval 196"/>
            <p:cNvSpPr/>
            <p:nvPr/>
          </p:nvSpPr>
          <p:spPr>
            <a:xfrm>
              <a:off x="3932980" y="4165678"/>
              <a:ext cx="86710" cy="86710"/>
            </a:xfrm>
            <a:prstGeom prst="ellipse">
              <a:avLst/>
            </a:prstGeom>
            <a:solidFill>
              <a:srgbClr val="FF57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8" name="Oval 197"/>
            <p:cNvSpPr/>
            <p:nvPr/>
          </p:nvSpPr>
          <p:spPr>
            <a:xfrm>
              <a:off x="5146588" y="3894508"/>
              <a:ext cx="86710" cy="86710"/>
            </a:xfrm>
            <a:prstGeom prst="ellipse">
              <a:avLst/>
            </a:prstGeom>
            <a:solidFill>
              <a:srgbClr val="FF57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9" name="Oval 198"/>
            <p:cNvSpPr/>
            <p:nvPr/>
          </p:nvSpPr>
          <p:spPr>
            <a:xfrm>
              <a:off x="3045987" y="3472550"/>
              <a:ext cx="86710" cy="86710"/>
            </a:xfrm>
            <a:prstGeom prst="ellipse">
              <a:avLst/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1" name="Oval 200"/>
            <p:cNvSpPr/>
            <p:nvPr/>
          </p:nvSpPr>
          <p:spPr>
            <a:xfrm>
              <a:off x="3883939" y="2886546"/>
              <a:ext cx="86710" cy="86710"/>
            </a:xfrm>
            <a:prstGeom prst="ellipse">
              <a:avLst/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2" name="Oval 201"/>
            <p:cNvSpPr/>
            <p:nvPr/>
          </p:nvSpPr>
          <p:spPr>
            <a:xfrm>
              <a:off x="5175670" y="4563432"/>
              <a:ext cx="86710" cy="86710"/>
            </a:xfrm>
            <a:prstGeom prst="ellipse">
              <a:avLst/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8" name="Oval 237"/>
            <p:cNvSpPr/>
            <p:nvPr/>
          </p:nvSpPr>
          <p:spPr>
            <a:xfrm>
              <a:off x="3049870" y="4443287"/>
              <a:ext cx="86710" cy="8671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0" name="Oval 239"/>
            <p:cNvSpPr/>
            <p:nvPr/>
          </p:nvSpPr>
          <p:spPr>
            <a:xfrm>
              <a:off x="3905382" y="5562564"/>
              <a:ext cx="86710" cy="8671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1" name="Oval 240"/>
            <p:cNvSpPr/>
            <p:nvPr/>
          </p:nvSpPr>
          <p:spPr>
            <a:xfrm>
              <a:off x="5125741" y="3088780"/>
              <a:ext cx="86710" cy="8671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2" name="Rechteck 241"/>
            <p:cNvSpPr/>
            <p:nvPr/>
          </p:nvSpPr>
          <p:spPr>
            <a:xfrm>
              <a:off x="2335301" y="5800780"/>
              <a:ext cx="236021" cy="236021"/>
            </a:xfrm>
            <a:prstGeom prst="rect">
              <a:avLst/>
            </a:prstGeom>
            <a:solidFill>
              <a:srgbClr val="2196F3"/>
            </a:solidFill>
            <a:ln>
              <a:noFill/>
            </a:ln>
            <a:effectLst>
              <a:outerShdw blurRad="254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Rechteck 242"/>
            <p:cNvSpPr/>
            <p:nvPr/>
          </p:nvSpPr>
          <p:spPr>
            <a:xfrm>
              <a:off x="4629956" y="5796161"/>
              <a:ext cx="236021" cy="23602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254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Rechteck 243"/>
            <p:cNvSpPr/>
            <p:nvPr/>
          </p:nvSpPr>
          <p:spPr>
            <a:xfrm>
              <a:off x="2327424" y="6202458"/>
              <a:ext cx="236021" cy="236021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>
              <a:outerShdw blurRad="254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" name="Textfeld 244"/>
            <p:cNvSpPr txBox="1"/>
            <p:nvPr/>
          </p:nvSpPr>
          <p:spPr>
            <a:xfrm>
              <a:off x="2562297" y="5762107"/>
              <a:ext cx="2544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AUTO AG</a:t>
              </a:r>
              <a:endPara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6" name="Textfeld 245"/>
            <p:cNvSpPr txBox="1"/>
            <p:nvPr/>
          </p:nvSpPr>
          <p:spPr>
            <a:xfrm>
              <a:off x="4874269" y="5754564"/>
              <a:ext cx="2544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CHEMIE AG</a:t>
              </a:r>
              <a:endPara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7" name="Textfeld 246"/>
            <p:cNvSpPr txBox="1"/>
            <p:nvPr/>
          </p:nvSpPr>
          <p:spPr>
            <a:xfrm>
              <a:off x="2570957" y="6168329"/>
              <a:ext cx="486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PORTFOLIO = AUTO AG + CHEMIE AG</a:t>
              </a:r>
              <a:endPara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48" name="Gerade Verbindung 247"/>
            <p:cNvCxnSpPr/>
            <p:nvPr/>
          </p:nvCxnSpPr>
          <p:spPr>
            <a:xfrm flipH="1">
              <a:off x="1703045" y="4475936"/>
              <a:ext cx="4850983" cy="0"/>
            </a:xfrm>
            <a:prstGeom prst="line">
              <a:avLst/>
            </a:prstGeom>
            <a:ln>
              <a:solidFill>
                <a:srgbClr val="FF572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 Verbindung 250"/>
            <p:cNvCxnSpPr/>
            <p:nvPr/>
          </p:nvCxnSpPr>
          <p:spPr>
            <a:xfrm flipH="1">
              <a:off x="1704847" y="3457196"/>
              <a:ext cx="4850983" cy="0"/>
            </a:xfrm>
            <a:prstGeom prst="line">
              <a:avLst/>
            </a:prstGeom>
            <a:ln>
              <a:solidFill>
                <a:srgbClr val="FF572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 Verbindung 251"/>
            <p:cNvCxnSpPr/>
            <p:nvPr/>
          </p:nvCxnSpPr>
          <p:spPr>
            <a:xfrm flipH="1">
              <a:off x="1720087" y="2914652"/>
              <a:ext cx="4850983" cy="0"/>
            </a:xfrm>
            <a:prstGeom prst="line">
              <a:avLst/>
            </a:prstGeom>
            <a:ln>
              <a:solidFill>
                <a:srgbClr val="2196F3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 Verbindung 252"/>
            <p:cNvCxnSpPr/>
            <p:nvPr/>
          </p:nvCxnSpPr>
          <p:spPr>
            <a:xfrm flipH="1">
              <a:off x="1699774" y="4617121"/>
              <a:ext cx="4850983" cy="0"/>
            </a:xfrm>
            <a:prstGeom prst="line">
              <a:avLst/>
            </a:prstGeom>
            <a:ln>
              <a:solidFill>
                <a:srgbClr val="2196F3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Gerade Verbindung 253"/>
            <p:cNvCxnSpPr/>
            <p:nvPr/>
          </p:nvCxnSpPr>
          <p:spPr>
            <a:xfrm flipH="1">
              <a:off x="1726183" y="3112772"/>
              <a:ext cx="4850983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Gerade Verbindung 254"/>
            <p:cNvCxnSpPr/>
            <p:nvPr/>
          </p:nvCxnSpPr>
          <p:spPr>
            <a:xfrm flipH="1">
              <a:off x="1717375" y="5609021"/>
              <a:ext cx="4850983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hteck 33"/>
            <p:cNvSpPr/>
            <p:nvPr/>
          </p:nvSpPr>
          <p:spPr>
            <a:xfrm>
              <a:off x="6699983" y="3457196"/>
              <a:ext cx="100281" cy="1018740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6" name="Rechteck 255"/>
            <p:cNvSpPr/>
            <p:nvPr/>
          </p:nvSpPr>
          <p:spPr>
            <a:xfrm>
              <a:off x="6852383" y="2896361"/>
              <a:ext cx="100281" cy="1728000"/>
            </a:xfrm>
            <a:prstGeom prst="rect">
              <a:avLst/>
            </a:prstGeom>
            <a:solidFill>
              <a:srgbClr val="2196F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7" name="Rechteck 256"/>
            <p:cNvSpPr/>
            <p:nvPr/>
          </p:nvSpPr>
          <p:spPr>
            <a:xfrm>
              <a:off x="7004783" y="3085335"/>
              <a:ext cx="100281" cy="2556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8" name="Textfeld 257"/>
            <p:cNvSpPr txBox="1"/>
            <p:nvPr/>
          </p:nvSpPr>
          <p:spPr>
            <a:xfrm>
              <a:off x="2451403" y="2284435"/>
              <a:ext cx="37334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SCHWANKUNGSBREITE / RISIKO</a:t>
              </a:r>
              <a:endPara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Pfeil nach rechts 36"/>
            <p:cNvSpPr/>
            <p:nvPr/>
          </p:nvSpPr>
          <p:spPr>
            <a:xfrm rot="904814">
              <a:off x="6010825" y="2442943"/>
              <a:ext cx="667991" cy="30175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8" name="Gruppierung 37"/>
            <p:cNvGrpSpPr/>
            <p:nvPr/>
          </p:nvGrpSpPr>
          <p:grpSpPr>
            <a:xfrm>
              <a:off x="1969109" y="684579"/>
              <a:ext cx="1459285" cy="1285501"/>
              <a:chOff x="2230136" y="179129"/>
              <a:chExt cx="1459285" cy="1285501"/>
            </a:xfrm>
          </p:grpSpPr>
          <p:grpSp>
            <p:nvGrpSpPr>
              <p:cNvPr id="259" name="Gruppierung 258"/>
              <p:cNvGrpSpPr/>
              <p:nvPr/>
            </p:nvGrpSpPr>
            <p:grpSpPr>
              <a:xfrm>
                <a:off x="2230136" y="179129"/>
                <a:ext cx="1332001" cy="1285501"/>
                <a:chOff x="3304022" y="2838058"/>
                <a:chExt cx="526570" cy="675861"/>
              </a:xfrm>
            </p:grpSpPr>
            <p:sp>
              <p:nvSpPr>
                <p:cNvPr id="260" name="Rechteck 259"/>
                <p:cNvSpPr/>
                <p:nvPr/>
              </p:nvSpPr>
              <p:spPr>
                <a:xfrm>
                  <a:off x="3304022" y="2838058"/>
                  <a:ext cx="526570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5400" dist="76200" dir="5400000" algn="t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261" name="Gerade Verbindung 260"/>
                <p:cNvCxnSpPr/>
                <p:nvPr/>
              </p:nvCxnSpPr>
              <p:spPr>
                <a:xfrm>
                  <a:off x="3366630" y="305986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Gerade Verbindung 261"/>
                <p:cNvCxnSpPr/>
                <p:nvPr/>
              </p:nvCxnSpPr>
              <p:spPr>
                <a:xfrm>
                  <a:off x="3366630" y="316439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6" name="Textfeld 265"/>
                <p:cNvSpPr txBox="1"/>
                <p:nvPr/>
              </p:nvSpPr>
              <p:spPr>
                <a:xfrm>
                  <a:off x="3339156" y="2855246"/>
                  <a:ext cx="469330" cy="161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 smtClean="0">
                      <a:solidFill>
                        <a:srgbClr val="2196F3"/>
                      </a:solidFill>
                    </a:rPr>
                    <a:t>AUTO AG</a:t>
                  </a:r>
                  <a:endParaRPr lang="de-DE" sz="1400" dirty="0">
                    <a:solidFill>
                      <a:srgbClr val="2196F3"/>
                    </a:solidFill>
                  </a:endParaRPr>
                </a:p>
              </p:txBody>
            </p:sp>
          </p:grpSp>
          <p:sp>
            <p:nvSpPr>
              <p:cNvPr id="267" name="Textfeld 266"/>
              <p:cNvSpPr txBox="1"/>
              <p:nvPr/>
            </p:nvSpPr>
            <p:spPr>
              <a:xfrm>
                <a:off x="2302846" y="845216"/>
                <a:ext cx="1015891" cy="54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200"/>
                  </a:spcBef>
                </a:pPr>
                <a:r>
                  <a:rPr lang="de-DE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RENDITE</a:t>
                </a:r>
              </a:p>
              <a:p>
                <a:pPr>
                  <a:spcBef>
                    <a:spcPts val="200"/>
                  </a:spcBef>
                </a:pPr>
                <a:r>
                  <a:rPr lang="de-DE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RISIKO   </a:t>
                </a:r>
                <a:endParaRPr lang="de-DE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8" name="Textfeld 267"/>
              <p:cNvSpPr txBox="1"/>
              <p:nvPr/>
            </p:nvSpPr>
            <p:spPr>
              <a:xfrm>
                <a:off x="3177588" y="839587"/>
                <a:ext cx="511833" cy="553998"/>
              </a:xfrm>
              <a:prstGeom prst="rect">
                <a:avLst/>
              </a:prstGeom>
              <a:noFill/>
            </p:spPr>
            <p:txBody>
              <a:bodyPr wrap="square" lIns="108000" tIns="0" bIns="0" rtlCol="0">
                <a:spAutoFit/>
              </a:bodyPr>
              <a:lstStyle/>
              <a:p>
                <a:r>
                  <a:rPr lang="de-DE" b="1" dirty="0" smtClean="0">
                    <a:solidFill>
                      <a:srgbClr val="47A4B1"/>
                    </a:solidFill>
                    <a:effectLst>
                      <a:outerShdw blurRad="50800" dir="5400000" algn="ctr" rotWithShape="0">
                        <a:srgbClr val="000000">
                          <a:alpha val="43137"/>
                        </a:srgbClr>
                      </a:outerShdw>
                    </a:effectLst>
                  </a:rPr>
                  <a:t>+</a:t>
                </a:r>
              </a:p>
              <a:p>
                <a:r>
                  <a:rPr lang="de-DE" b="1" dirty="0" smtClean="0">
                    <a:solidFill>
                      <a:srgbClr val="FF5722"/>
                    </a:solidFill>
                    <a:effectLst>
                      <a:outerShdw blurRad="50800" dir="5400000" algn="ctr" rotWithShape="0">
                        <a:srgbClr val="000000">
                          <a:alpha val="43137"/>
                        </a:srgbClr>
                      </a:outerShdw>
                    </a:effectLst>
                  </a:rPr>
                  <a:t>-</a:t>
                </a:r>
                <a:endParaRPr lang="de-DE" b="1" dirty="0">
                  <a:solidFill>
                    <a:srgbClr val="FF5722"/>
                  </a:solidFill>
                  <a:effectLst>
                    <a:outerShdw blurRad="50800" dir="5400000" algn="ctr" rotWithShape="0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69" name="Gruppierung 268"/>
            <p:cNvGrpSpPr/>
            <p:nvPr/>
          </p:nvGrpSpPr>
          <p:grpSpPr>
            <a:xfrm>
              <a:off x="3899509" y="684579"/>
              <a:ext cx="1459286" cy="1285501"/>
              <a:chOff x="2230135" y="179129"/>
              <a:chExt cx="1459286" cy="1285501"/>
            </a:xfrm>
          </p:grpSpPr>
          <p:grpSp>
            <p:nvGrpSpPr>
              <p:cNvPr id="270" name="Gruppierung 269"/>
              <p:cNvGrpSpPr/>
              <p:nvPr/>
            </p:nvGrpSpPr>
            <p:grpSpPr>
              <a:xfrm>
                <a:off x="2230135" y="179129"/>
                <a:ext cx="1332001" cy="1285501"/>
                <a:chOff x="3304022" y="2838058"/>
                <a:chExt cx="526570" cy="675861"/>
              </a:xfrm>
            </p:grpSpPr>
            <p:sp>
              <p:nvSpPr>
                <p:cNvPr id="273" name="Rechteck 272"/>
                <p:cNvSpPr/>
                <p:nvPr/>
              </p:nvSpPr>
              <p:spPr>
                <a:xfrm>
                  <a:off x="3304022" y="2838058"/>
                  <a:ext cx="526570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5400" dist="76200" dir="5400000" algn="t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274" name="Gerade Verbindung 273"/>
                <p:cNvCxnSpPr/>
                <p:nvPr/>
              </p:nvCxnSpPr>
              <p:spPr>
                <a:xfrm>
                  <a:off x="3366630" y="305986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Gerade Verbindung 274"/>
                <p:cNvCxnSpPr/>
                <p:nvPr/>
              </p:nvCxnSpPr>
              <p:spPr>
                <a:xfrm>
                  <a:off x="3366630" y="316439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6" name="Textfeld 275"/>
                <p:cNvSpPr txBox="1"/>
                <p:nvPr/>
              </p:nvSpPr>
              <p:spPr>
                <a:xfrm>
                  <a:off x="3334135" y="2855246"/>
                  <a:ext cx="469330" cy="161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 smtClean="0">
                      <a:solidFill>
                        <a:schemeClr val="accent3">
                          <a:lumMod val="75000"/>
                        </a:schemeClr>
                      </a:solidFill>
                    </a:rPr>
                    <a:t>CHEMIE AG</a:t>
                  </a:r>
                  <a:endParaRPr lang="de-DE" sz="1400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271" name="Textfeld 270"/>
              <p:cNvSpPr txBox="1"/>
              <p:nvPr/>
            </p:nvSpPr>
            <p:spPr>
              <a:xfrm>
                <a:off x="2302846" y="845216"/>
                <a:ext cx="1015891" cy="54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>
                  <a:spcBef>
                    <a:spcPts val="200"/>
                  </a:spcBef>
                  <a:defRPr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lvl1pPr>
              </a:lstStyle>
              <a:p>
                <a:r>
                  <a:rPr lang="de-DE" dirty="0"/>
                  <a:t>RENDITE</a:t>
                </a:r>
              </a:p>
              <a:p>
                <a:r>
                  <a:rPr lang="de-DE" dirty="0"/>
                  <a:t>RISIKO   </a:t>
                </a:r>
              </a:p>
            </p:txBody>
          </p:sp>
          <p:sp>
            <p:nvSpPr>
              <p:cNvPr id="272" name="Textfeld 271"/>
              <p:cNvSpPr txBox="1"/>
              <p:nvPr/>
            </p:nvSpPr>
            <p:spPr>
              <a:xfrm>
                <a:off x="3177588" y="801487"/>
                <a:ext cx="5118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 smtClean="0">
                    <a:solidFill>
                      <a:srgbClr val="47A4B1"/>
                    </a:solidFill>
                  </a:rPr>
                  <a:t>+</a:t>
                </a:r>
              </a:p>
              <a:p>
                <a:r>
                  <a:rPr lang="de-DE" b="1" dirty="0" smtClean="0">
                    <a:solidFill>
                      <a:srgbClr val="FF5722"/>
                    </a:solidFill>
                  </a:rPr>
                  <a:t>-</a:t>
                </a:r>
                <a:endParaRPr lang="de-DE" b="1" dirty="0">
                  <a:solidFill>
                    <a:srgbClr val="FF5722"/>
                  </a:solidFill>
                </a:endParaRPr>
              </a:p>
            </p:txBody>
          </p:sp>
        </p:grpSp>
        <p:grpSp>
          <p:nvGrpSpPr>
            <p:cNvPr id="277" name="Gruppierung 276"/>
            <p:cNvGrpSpPr/>
            <p:nvPr/>
          </p:nvGrpSpPr>
          <p:grpSpPr>
            <a:xfrm>
              <a:off x="5829912" y="684579"/>
              <a:ext cx="1471984" cy="1285501"/>
              <a:chOff x="2230137" y="179129"/>
              <a:chExt cx="1471984" cy="1285501"/>
            </a:xfrm>
          </p:grpSpPr>
          <p:grpSp>
            <p:nvGrpSpPr>
              <p:cNvPr id="278" name="Gruppierung 277"/>
              <p:cNvGrpSpPr/>
              <p:nvPr/>
            </p:nvGrpSpPr>
            <p:grpSpPr>
              <a:xfrm>
                <a:off x="2230137" y="179129"/>
                <a:ext cx="1456358" cy="1285501"/>
                <a:chOff x="3304022" y="2838058"/>
                <a:chExt cx="575731" cy="675861"/>
              </a:xfrm>
            </p:grpSpPr>
            <p:sp>
              <p:nvSpPr>
                <p:cNvPr id="281" name="Rechteck 280"/>
                <p:cNvSpPr/>
                <p:nvPr/>
              </p:nvSpPr>
              <p:spPr>
                <a:xfrm>
                  <a:off x="3304022" y="2838058"/>
                  <a:ext cx="526570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5400" dist="76200" dir="5400000" algn="t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282" name="Gerade Verbindung 281"/>
                <p:cNvCxnSpPr/>
                <p:nvPr/>
              </p:nvCxnSpPr>
              <p:spPr>
                <a:xfrm>
                  <a:off x="3366631" y="305986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Gerade Verbindung 282"/>
                <p:cNvCxnSpPr/>
                <p:nvPr/>
              </p:nvCxnSpPr>
              <p:spPr>
                <a:xfrm>
                  <a:off x="3366631" y="316439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4" name="Textfeld 283"/>
                <p:cNvSpPr txBox="1"/>
                <p:nvPr/>
              </p:nvSpPr>
              <p:spPr>
                <a:xfrm>
                  <a:off x="3334135" y="2855246"/>
                  <a:ext cx="545618" cy="161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 smtClean="0">
                      <a:solidFill>
                        <a:srgbClr val="FF5722"/>
                      </a:solidFill>
                    </a:rPr>
                    <a:t>PORTFOLIO</a:t>
                  </a:r>
                  <a:endParaRPr lang="de-DE" sz="1400" dirty="0">
                    <a:solidFill>
                      <a:srgbClr val="FF5722"/>
                    </a:solidFill>
                  </a:endParaRPr>
                </a:p>
              </p:txBody>
            </p:sp>
          </p:grpSp>
          <p:sp>
            <p:nvSpPr>
              <p:cNvPr id="279" name="Textfeld 278"/>
              <p:cNvSpPr txBox="1"/>
              <p:nvPr/>
            </p:nvSpPr>
            <p:spPr>
              <a:xfrm>
                <a:off x="2302846" y="857916"/>
                <a:ext cx="1015891" cy="54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>
                  <a:spcBef>
                    <a:spcPts val="200"/>
                  </a:spcBef>
                  <a:defRPr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lvl1pPr>
              </a:lstStyle>
              <a:p>
                <a:r>
                  <a:rPr lang="de-DE" dirty="0"/>
                  <a:t>RENDITE</a:t>
                </a:r>
              </a:p>
              <a:p>
                <a:r>
                  <a:rPr lang="de-DE" dirty="0"/>
                  <a:t>RISIKO   </a:t>
                </a:r>
              </a:p>
            </p:txBody>
          </p:sp>
          <p:sp>
            <p:nvSpPr>
              <p:cNvPr id="280" name="Textfeld 279"/>
              <p:cNvSpPr txBox="1"/>
              <p:nvPr/>
            </p:nvSpPr>
            <p:spPr>
              <a:xfrm>
                <a:off x="3190288" y="814187"/>
                <a:ext cx="5118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 smtClean="0">
                    <a:solidFill>
                      <a:srgbClr val="47A4B1"/>
                    </a:solidFill>
                  </a:rPr>
                  <a:t>+</a:t>
                </a:r>
              </a:p>
              <a:p>
                <a:r>
                  <a:rPr lang="de-DE" b="1" dirty="0" smtClean="0">
                    <a:solidFill>
                      <a:srgbClr val="47A4B1"/>
                    </a:solidFill>
                  </a:rPr>
                  <a:t>+</a:t>
                </a:r>
                <a:endParaRPr lang="de-DE" b="1" dirty="0">
                  <a:solidFill>
                    <a:srgbClr val="47A4B1"/>
                  </a:solidFill>
                </a:endParaRPr>
              </a:p>
            </p:txBody>
          </p:sp>
        </p:grpSp>
        <p:sp>
          <p:nvSpPr>
            <p:cNvPr id="40" name="Textfeld 39"/>
            <p:cNvSpPr txBox="1"/>
            <p:nvPr/>
          </p:nvSpPr>
          <p:spPr>
            <a:xfrm flipH="1">
              <a:off x="3412531" y="1015054"/>
              <a:ext cx="5132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>
                  <a:solidFill>
                    <a:schemeClr val="bg1"/>
                  </a:solidFill>
                </a:rPr>
                <a:t>+</a:t>
              </a:r>
              <a:endParaRPr lang="de-DE" sz="3200" dirty="0">
                <a:solidFill>
                  <a:schemeClr val="bg1"/>
                </a:solidFill>
              </a:endParaRPr>
            </a:p>
          </p:txBody>
        </p:sp>
        <p:sp>
          <p:nvSpPr>
            <p:cNvPr id="285" name="Textfeld 284"/>
            <p:cNvSpPr txBox="1"/>
            <p:nvPr/>
          </p:nvSpPr>
          <p:spPr>
            <a:xfrm flipH="1">
              <a:off x="5344669" y="1002877"/>
              <a:ext cx="5132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>
                  <a:solidFill>
                    <a:schemeClr val="bg1"/>
                  </a:solidFill>
                </a:rPr>
                <a:t>=</a:t>
              </a:r>
            </a:p>
          </p:txBody>
        </p:sp>
        <p:sp>
          <p:nvSpPr>
            <p:cNvPr id="286" name="Textfeld 285"/>
            <p:cNvSpPr txBox="1"/>
            <p:nvPr/>
          </p:nvSpPr>
          <p:spPr>
            <a:xfrm>
              <a:off x="2159609" y="61752"/>
              <a:ext cx="4680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smtClean="0">
                  <a:solidFill>
                    <a:schemeClr val="bg1"/>
                  </a:solidFill>
                </a:rPr>
                <a:t>DIVERSIFIKATION</a:t>
              </a:r>
              <a:endParaRPr lang="de-DE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367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ung 42"/>
          <p:cNvGrpSpPr/>
          <p:nvPr/>
        </p:nvGrpSpPr>
        <p:grpSpPr>
          <a:xfrm>
            <a:off x="1150477" y="7477"/>
            <a:ext cx="6972680" cy="6843046"/>
            <a:chOff x="1150477" y="7477"/>
            <a:chExt cx="6972680" cy="6843046"/>
          </a:xfrm>
        </p:grpSpPr>
        <p:sp>
          <p:nvSpPr>
            <p:cNvPr id="4" name="Rechteck 3"/>
            <p:cNvSpPr/>
            <p:nvPr/>
          </p:nvSpPr>
          <p:spPr>
            <a:xfrm>
              <a:off x="1150477" y="7477"/>
              <a:ext cx="6843046" cy="6843046"/>
            </a:xfrm>
            <a:prstGeom prst="rect">
              <a:avLst/>
            </a:prstGeom>
            <a:solidFill>
              <a:srgbClr val="47A4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7256472" y="6511969"/>
              <a:ext cx="866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>
                  <a:solidFill>
                    <a:schemeClr val="bg1"/>
                  </a:solidFill>
                  <a:latin typeface="Audiowide" charset="0"/>
                  <a:ea typeface="Audiowide" charset="0"/>
                  <a:cs typeface="Audiowide" charset="0"/>
                </a:rPr>
                <a:t>Fin</a:t>
              </a:r>
              <a:r>
                <a:rPr lang="de-DE" sz="1600" b="1" dirty="0" smtClean="0">
                  <a:solidFill>
                    <a:srgbClr val="F38200"/>
                  </a:solidFill>
                  <a:latin typeface="Audiowide" charset="0"/>
                  <a:ea typeface="Audiowide" charset="0"/>
                  <a:cs typeface="Audiowide" charset="0"/>
                </a:rPr>
                <a:t>IQ</a:t>
              </a:r>
              <a:endParaRPr lang="de-DE" sz="1600" b="1" dirty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endParaRPr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1562583" y="2158973"/>
              <a:ext cx="6018835" cy="44419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7" name="Gruppierung 16"/>
            <p:cNvGrpSpPr/>
            <p:nvPr/>
          </p:nvGrpSpPr>
          <p:grpSpPr>
            <a:xfrm>
              <a:off x="1717375" y="2925270"/>
              <a:ext cx="4813139" cy="2685326"/>
              <a:chOff x="2187617" y="1792139"/>
              <a:chExt cx="4813139" cy="2685326"/>
            </a:xfrm>
          </p:grpSpPr>
          <p:cxnSp>
            <p:nvCxnSpPr>
              <p:cNvPr id="8" name="Gerade Verbindung 7"/>
              <p:cNvCxnSpPr/>
              <p:nvPr/>
            </p:nvCxnSpPr>
            <p:spPr>
              <a:xfrm>
                <a:off x="2187617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57"/>
              <p:cNvCxnSpPr/>
              <p:nvPr/>
            </p:nvCxnSpPr>
            <p:spPr>
              <a:xfrm>
                <a:off x="3150245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/>
            </p:nvCxnSpPr>
            <p:spPr>
              <a:xfrm>
                <a:off x="4112873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62"/>
              <p:cNvCxnSpPr/>
              <p:nvPr/>
            </p:nvCxnSpPr>
            <p:spPr>
              <a:xfrm>
                <a:off x="5075501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/>
            </p:nvCxnSpPr>
            <p:spPr>
              <a:xfrm>
                <a:off x="6038129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64"/>
              <p:cNvCxnSpPr/>
              <p:nvPr/>
            </p:nvCxnSpPr>
            <p:spPr>
              <a:xfrm>
                <a:off x="7000756" y="1792139"/>
                <a:ext cx="0" cy="26853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Gerade Verbindung 35"/>
            <p:cNvCxnSpPr/>
            <p:nvPr/>
          </p:nvCxnSpPr>
          <p:spPr>
            <a:xfrm flipV="1">
              <a:off x="1717375" y="3998958"/>
              <a:ext cx="1387997" cy="495662"/>
            </a:xfrm>
            <a:prstGeom prst="line">
              <a:avLst/>
            </a:prstGeom>
            <a:ln>
              <a:solidFill>
                <a:srgbClr val="FF57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/>
          </p:nvCxnSpPr>
          <p:spPr>
            <a:xfrm>
              <a:off x="3105372" y="4007514"/>
              <a:ext cx="884438" cy="204998"/>
            </a:xfrm>
            <a:prstGeom prst="line">
              <a:avLst/>
            </a:prstGeom>
            <a:ln>
              <a:solidFill>
                <a:srgbClr val="FF57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/>
          </p:nvCxnSpPr>
          <p:spPr>
            <a:xfrm flipV="1">
              <a:off x="3961965" y="3940288"/>
              <a:ext cx="1228312" cy="273450"/>
            </a:xfrm>
            <a:prstGeom prst="line">
              <a:avLst/>
            </a:prstGeom>
            <a:ln>
              <a:solidFill>
                <a:srgbClr val="FF57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/>
          </p:nvCxnSpPr>
          <p:spPr>
            <a:xfrm flipV="1">
              <a:off x="5191410" y="3457196"/>
              <a:ext cx="1316246" cy="477036"/>
            </a:xfrm>
            <a:prstGeom prst="line">
              <a:avLst/>
            </a:prstGeom>
            <a:ln>
              <a:solidFill>
                <a:srgbClr val="FF57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 Verbindung 165"/>
            <p:cNvCxnSpPr/>
            <p:nvPr/>
          </p:nvCxnSpPr>
          <p:spPr>
            <a:xfrm flipV="1">
              <a:off x="1705638" y="3502940"/>
              <a:ext cx="1387586" cy="990029"/>
            </a:xfrm>
            <a:prstGeom prst="line">
              <a:avLst/>
            </a:prstGeom>
            <a:ln>
              <a:solidFill>
                <a:srgbClr val="2196F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 Verbindung 167"/>
            <p:cNvCxnSpPr/>
            <p:nvPr/>
          </p:nvCxnSpPr>
          <p:spPr>
            <a:xfrm flipV="1">
              <a:off x="1724746" y="4464676"/>
              <a:ext cx="1377035" cy="2475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169"/>
            <p:cNvCxnSpPr/>
            <p:nvPr/>
          </p:nvCxnSpPr>
          <p:spPr>
            <a:xfrm flipV="1">
              <a:off x="3096973" y="2934201"/>
              <a:ext cx="821841" cy="570837"/>
            </a:xfrm>
            <a:prstGeom prst="line">
              <a:avLst/>
            </a:prstGeom>
            <a:ln>
              <a:solidFill>
                <a:srgbClr val="2196F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 Verbindung 171"/>
            <p:cNvCxnSpPr/>
            <p:nvPr/>
          </p:nvCxnSpPr>
          <p:spPr>
            <a:xfrm>
              <a:off x="3079410" y="4464676"/>
              <a:ext cx="876499" cy="114256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 Verbindung 173"/>
            <p:cNvCxnSpPr/>
            <p:nvPr/>
          </p:nvCxnSpPr>
          <p:spPr>
            <a:xfrm flipV="1">
              <a:off x="3955909" y="3111005"/>
              <a:ext cx="1212572" cy="248108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175"/>
            <p:cNvCxnSpPr/>
            <p:nvPr/>
          </p:nvCxnSpPr>
          <p:spPr>
            <a:xfrm>
              <a:off x="3924173" y="2920403"/>
              <a:ext cx="1309125" cy="1696718"/>
            </a:xfrm>
            <a:prstGeom prst="line">
              <a:avLst/>
            </a:prstGeom>
            <a:ln>
              <a:solidFill>
                <a:srgbClr val="2196F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 Verbindung 188"/>
            <p:cNvCxnSpPr/>
            <p:nvPr/>
          </p:nvCxnSpPr>
          <p:spPr>
            <a:xfrm flipV="1">
              <a:off x="5219008" y="2927082"/>
              <a:ext cx="1304317" cy="1690039"/>
            </a:xfrm>
            <a:prstGeom prst="line">
              <a:avLst/>
            </a:prstGeom>
            <a:ln>
              <a:solidFill>
                <a:srgbClr val="2196F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190"/>
            <p:cNvCxnSpPr/>
            <p:nvPr/>
          </p:nvCxnSpPr>
          <p:spPr>
            <a:xfrm>
              <a:off x="5179199" y="3127430"/>
              <a:ext cx="1351315" cy="24322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3045987" y="3976508"/>
              <a:ext cx="86710" cy="86710"/>
            </a:xfrm>
            <a:prstGeom prst="ellipse">
              <a:avLst/>
            </a:prstGeom>
            <a:solidFill>
              <a:srgbClr val="FF57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7" name="Oval 196"/>
            <p:cNvSpPr/>
            <p:nvPr/>
          </p:nvSpPr>
          <p:spPr>
            <a:xfrm>
              <a:off x="3932980" y="4165678"/>
              <a:ext cx="86710" cy="86710"/>
            </a:xfrm>
            <a:prstGeom prst="ellipse">
              <a:avLst/>
            </a:prstGeom>
            <a:solidFill>
              <a:srgbClr val="FF57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8" name="Oval 197"/>
            <p:cNvSpPr/>
            <p:nvPr/>
          </p:nvSpPr>
          <p:spPr>
            <a:xfrm>
              <a:off x="5146588" y="3894508"/>
              <a:ext cx="86710" cy="86710"/>
            </a:xfrm>
            <a:prstGeom prst="ellipse">
              <a:avLst/>
            </a:prstGeom>
            <a:solidFill>
              <a:srgbClr val="FF57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9" name="Oval 198"/>
            <p:cNvSpPr/>
            <p:nvPr/>
          </p:nvSpPr>
          <p:spPr>
            <a:xfrm>
              <a:off x="3045987" y="3472550"/>
              <a:ext cx="86710" cy="86710"/>
            </a:xfrm>
            <a:prstGeom prst="ellipse">
              <a:avLst/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1" name="Oval 200"/>
            <p:cNvSpPr/>
            <p:nvPr/>
          </p:nvSpPr>
          <p:spPr>
            <a:xfrm>
              <a:off x="3883939" y="2886546"/>
              <a:ext cx="86710" cy="86710"/>
            </a:xfrm>
            <a:prstGeom prst="ellipse">
              <a:avLst/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2" name="Oval 201"/>
            <p:cNvSpPr/>
            <p:nvPr/>
          </p:nvSpPr>
          <p:spPr>
            <a:xfrm>
              <a:off x="5175670" y="4563432"/>
              <a:ext cx="86710" cy="86710"/>
            </a:xfrm>
            <a:prstGeom prst="ellipse">
              <a:avLst/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8" name="Oval 237"/>
            <p:cNvSpPr/>
            <p:nvPr/>
          </p:nvSpPr>
          <p:spPr>
            <a:xfrm>
              <a:off x="3049870" y="4443287"/>
              <a:ext cx="86710" cy="8671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0" name="Oval 239"/>
            <p:cNvSpPr/>
            <p:nvPr/>
          </p:nvSpPr>
          <p:spPr>
            <a:xfrm>
              <a:off x="3905382" y="5562564"/>
              <a:ext cx="86710" cy="8671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1" name="Oval 240"/>
            <p:cNvSpPr/>
            <p:nvPr/>
          </p:nvSpPr>
          <p:spPr>
            <a:xfrm>
              <a:off x="5125741" y="3088780"/>
              <a:ext cx="86710" cy="8671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2" name="Rechteck 241"/>
            <p:cNvSpPr/>
            <p:nvPr/>
          </p:nvSpPr>
          <p:spPr>
            <a:xfrm>
              <a:off x="2335301" y="5800780"/>
              <a:ext cx="236021" cy="236021"/>
            </a:xfrm>
            <a:prstGeom prst="rect">
              <a:avLst/>
            </a:prstGeom>
            <a:solidFill>
              <a:srgbClr val="2196F3"/>
            </a:solidFill>
            <a:ln>
              <a:noFill/>
            </a:ln>
            <a:effectLst>
              <a:outerShdw blurRad="254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Rechteck 242"/>
            <p:cNvSpPr/>
            <p:nvPr/>
          </p:nvSpPr>
          <p:spPr>
            <a:xfrm>
              <a:off x="4629956" y="5796161"/>
              <a:ext cx="236021" cy="23602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254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Rechteck 243"/>
            <p:cNvSpPr/>
            <p:nvPr/>
          </p:nvSpPr>
          <p:spPr>
            <a:xfrm>
              <a:off x="2327424" y="6202458"/>
              <a:ext cx="236021" cy="236021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>
              <a:outerShdw blurRad="254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" name="Textfeld 244"/>
            <p:cNvSpPr txBox="1"/>
            <p:nvPr/>
          </p:nvSpPr>
          <p:spPr>
            <a:xfrm>
              <a:off x="2562297" y="5762107"/>
              <a:ext cx="2544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AUTO AG</a:t>
              </a:r>
              <a:endPara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6" name="Textfeld 245"/>
            <p:cNvSpPr txBox="1"/>
            <p:nvPr/>
          </p:nvSpPr>
          <p:spPr>
            <a:xfrm>
              <a:off x="4874269" y="5754564"/>
              <a:ext cx="2544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CHEMIE AG</a:t>
              </a:r>
              <a:endPara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7" name="Textfeld 246"/>
            <p:cNvSpPr txBox="1"/>
            <p:nvPr/>
          </p:nvSpPr>
          <p:spPr>
            <a:xfrm>
              <a:off x="2570957" y="6168329"/>
              <a:ext cx="486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PORTFOLIO = AUTO AG + CHEMIE AG</a:t>
              </a:r>
              <a:endPara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48" name="Gerade Verbindung 247"/>
            <p:cNvCxnSpPr/>
            <p:nvPr/>
          </p:nvCxnSpPr>
          <p:spPr>
            <a:xfrm flipH="1">
              <a:off x="1703045" y="4475936"/>
              <a:ext cx="4850983" cy="0"/>
            </a:xfrm>
            <a:prstGeom prst="line">
              <a:avLst/>
            </a:prstGeom>
            <a:ln>
              <a:solidFill>
                <a:srgbClr val="FF572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 Verbindung 250"/>
            <p:cNvCxnSpPr/>
            <p:nvPr/>
          </p:nvCxnSpPr>
          <p:spPr>
            <a:xfrm flipH="1">
              <a:off x="1704847" y="3457196"/>
              <a:ext cx="4850983" cy="0"/>
            </a:xfrm>
            <a:prstGeom prst="line">
              <a:avLst/>
            </a:prstGeom>
            <a:ln>
              <a:solidFill>
                <a:srgbClr val="FF572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 Verbindung 251"/>
            <p:cNvCxnSpPr/>
            <p:nvPr/>
          </p:nvCxnSpPr>
          <p:spPr>
            <a:xfrm flipH="1">
              <a:off x="1720087" y="2914652"/>
              <a:ext cx="4850983" cy="0"/>
            </a:xfrm>
            <a:prstGeom prst="line">
              <a:avLst/>
            </a:prstGeom>
            <a:ln>
              <a:solidFill>
                <a:srgbClr val="2196F3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 Verbindung 252"/>
            <p:cNvCxnSpPr/>
            <p:nvPr/>
          </p:nvCxnSpPr>
          <p:spPr>
            <a:xfrm flipH="1">
              <a:off x="1699774" y="4617121"/>
              <a:ext cx="4850983" cy="0"/>
            </a:xfrm>
            <a:prstGeom prst="line">
              <a:avLst/>
            </a:prstGeom>
            <a:ln>
              <a:solidFill>
                <a:srgbClr val="2196F3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Gerade Verbindung 253"/>
            <p:cNvCxnSpPr/>
            <p:nvPr/>
          </p:nvCxnSpPr>
          <p:spPr>
            <a:xfrm flipH="1">
              <a:off x="1726183" y="3112772"/>
              <a:ext cx="4850983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Gerade Verbindung 254"/>
            <p:cNvCxnSpPr/>
            <p:nvPr/>
          </p:nvCxnSpPr>
          <p:spPr>
            <a:xfrm flipH="1">
              <a:off x="1717375" y="5609021"/>
              <a:ext cx="4850983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hteck 33"/>
            <p:cNvSpPr/>
            <p:nvPr/>
          </p:nvSpPr>
          <p:spPr>
            <a:xfrm>
              <a:off x="6699983" y="3457196"/>
              <a:ext cx="100281" cy="1018740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6" name="Rechteck 255"/>
            <p:cNvSpPr/>
            <p:nvPr/>
          </p:nvSpPr>
          <p:spPr>
            <a:xfrm>
              <a:off x="6852383" y="2896361"/>
              <a:ext cx="100281" cy="1728000"/>
            </a:xfrm>
            <a:prstGeom prst="rect">
              <a:avLst/>
            </a:prstGeom>
            <a:solidFill>
              <a:srgbClr val="2196F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7" name="Rechteck 256"/>
            <p:cNvSpPr/>
            <p:nvPr/>
          </p:nvSpPr>
          <p:spPr>
            <a:xfrm>
              <a:off x="7004783" y="3085335"/>
              <a:ext cx="100281" cy="2556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8" name="Textfeld 257"/>
            <p:cNvSpPr txBox="1"/>
            <p:nvPr/>
          </p:nvSpPr>
          <p:spPr>
            <a:xfrm>
              <a:off x="2451403" y="2284435"/>
              <a:ext cx="37334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SCHWANKUNGSBREITE / RISIKO</a:t>
              </a:r>
              <a:endPara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Pfeil nach rechts 36"/>
            <p:cNvSpPr/>
            <p:nvPr/>
          </p:nvSpPr>
          <p:spPr>
            <a:xfrm rot="904814">
              <a:off x="6010825" y="2442943"/>
              <a:ext cx="667991" cy="30175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8" name="Gruppierung 37"/>
            <p:cNvGrpSpPr/>
            <p:nvPr/>
          </p:nvGrpSpPr>
          <p:grpSpPr>
            <a:xfrm>
              <a:off x="1969109" y="684579"/>
              <a:ext cx="1459285" cy="1285501"/>
              <a:chOff x="2230136" y="179129"/>
              <a:chExt cx="1459285" cy="1285501"/>
            </a:xfrm>
          </p:grpSpPr>
          <p:grpSp>
            <p:nvGrpSpPr>
              <p:cNvPr id="259" name="Gruppierung 258"/>
              <p:cNvGrpSpPr/>
              <p:nvPr/>
            </p:nvGrpSpPr>
            <p:grpSpPr>
              <a:xfrm>
                <a:off x="2230136" y="179129"/>
                <a:ext cx="1332001" cy="1285501"/>
                <a:chOff x="3304022" y="2838058"/>
                <a:chExt cx="526570" cy="675861"/>
              </a:xfrm>
            </p:grpSpPr>
            <p:sp>
              <p:nvSpPr>
                <p:cNvPr id="260" name="Rechteck 259"/>
                <p:cNvSpPr/>
                <p:nvPr/>
              </p:nvSpPr>
              <p:spPr>
                <a:xfrm>
                  <a:off x="3304022" y="2838058"/>
                  <a:ext cx="526570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5400" dist="76200" dir="5400000" algn="t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261" name="Gerade Verbindung 260"/>
                <p:cNvCxnSpPr/>
                <p:nvPr/>
              </p:nvCxnSpPr>
              <p:spPr>
                <a:xfrm>
                  <a:off x="3366630" y="305986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Gerade Verbindung 261"/>
                <p:cNvCxnSpPr/>
                <p:nvPr/>
              </p:nvCxnSpPr>
              <p:spPr>
                <a:xfrm>
                  <a:off x="3366630" y="316439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6" name="Textfeld 265"/>
                <p:cNvSpPr txBox="1"/>
                <p:nvPr/>
              </p:nvSpPr>
              <p:spPr>
                <a:xfrm>
                  <a:off x="3339156" y="2855246"/>
                  <a:ext cx="469330" cy="161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 smtClean="0">
                      <a:solidFill>
                        <a:srgbClr val="2196F3"/>
                      </a:solidFill>
                    </a:rPr>
                    <a:t>AUTO AG</a:t>
                  </a:r>
                  <a:endParaRPr lang="de-DE" sz="1400" dirty="0">
                    <a:solidFill>
                      <a:srgbClr val="2196F3"/>
                    </a:solidFill>
                  </a:endParaRPr>
                </a:p>
              </p:txBody>
            </p:sp>
          </p:grpSp>
          <p:sp>
            <p:nvSpPr>
              <p:cNvPr id="267" name="Textfeld 266"/>
              <p:cNvSpPr txBox="1"/>
              <p:nvPr/>
            </p:nvSpPr>
            <p:spPr>
              <a:xfrm>
                <a:off x="2302846" y="845216"/>
                <a:ext cx="1015891" cy="54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200"/>
                  </a:spcBef>
                </a:pPr>
                <a:r>
                  <a:rPr lang="de-DE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RENDITE</a:t>
                </a:r>
              </a:p>
              <a:p>
                <a:pPr>
                  <a:spcBef>
                    <a:spcPts val="200"/>
                  </a:spcBef>
                </a:pPr>
                <a:r>
                  <a:rPr lang="de-DE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RISIKO   </a:t>
                </a:r>
                <a:endParaRPr lang="de-DE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8" name="Textfeld 267"/>
              <p:cNvSpPr txBox="1"/>
              <p:nvPr/>
            </p:nvSpPr>
            <p:spPr>
              <a:xfrm>
                <a:off x="3177588" y="839587"/>
                <a:ext cx="511833" cy="553998"/>
              </a:xfrm>
              <a:prstGeom prst="rect">
                <a:avLst/>
              </a:prstGeom>
              <a:noFill/>
            </p:spPr>
            <p:txBody>
              <a:bodyPr wrap="square" lIns="108000" tIns="0" bIns="0" rtlCol="0">
                <a:spAutoFit/>
              </a:bodyPr>
              <a:lstStyle/>
              <a:p>
                <a:r>
                  <a:rPr lang="de-DE" b="1" dirty="0" smtClean="0">
                    <a:solidFill>
                      <a:srgbClr val="47A4B1"/>
                    </a:solidFill>
                    <a:effectLst>
                      <a:outerShdw blurRad="50800" dir="5400000" algn="ctr" rotWithShape="0">
                        <a:srgbClr val="000000">
                          <a:alpha val="43137"/>
                        </a:srgbClr>
                      </a:outerShdw>
                    </a:effectLst>
                  </a:rPr>
                  <a:t>+</a:t>
                </a:r>
              </a:p>
              <a:p>
                <a:r>
                  <a:rPr lang="de-DE" b="1" dirty="0" smtClean="0">
                    <a:solidFill>
                      <a:srgbClr val="FF5722"/>
                    </a:solidFill>
                    <a:effectLst>
                      <a:outerShdw blurRad="50800" dir="5400000" algn="ctr" rotWithShape="0">
                        <a:srgbClr val="000000">
                          <a:alpha val="43137"/>
                        </a:srgbClr>
                      </a:outerShdw>
                    </a:effectLst>
                  </a:rPr>
                  <a:t>-</a:t>
                </a:r>
                <a:endParaRPr lang="de-DE" b="1" dirty="0">
                  <a:solidFill>
                    <a:srgbClr val="FF5722"/>
                  </a:solidFill>
                  <a:effectLst>
                    <a:outerShdw blurRad="50800" dir="5400000" algn="ctr" rotWithShape="0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69" name="Gruppierung 268"/>
            <p:cNvGrpSpPr/>
            <p:nvPr/>
          </p:nvGrpSpPr>
          <p:grpSpPr>
            <a:xfrm>
              <a:off x="3899509" y="684579"/>
              <a:ext cx="1459286" cy="1285501"/>
              <a:chOff x="2230135" y="179129"/>
              <a:chExt cx="1459286" cy="1285501"/>
            </a:xfrm>
          </p:grpSpPr>
          <p:grpSp>
            <p:nvGrpSpPr>
              <p:cNvPr id="270" name="Gruppierung 269"/>
              <p:cNvGrpSpPr/>
              <p:nvPr/>
            </p:nvGrpSpPr>
            <p:grpSpPr>
              <a:xfrm>
                <a:off x="2230135" y="179129"/>
                <a:ext cx="1332001" cy="1285501"/>
                <a:chOff x="3304022" y="2838058"/>
                <a:chExt cx="526570" cy="675861"/>
              </a:xfrm>
            </p:grpSpPr>
            <p:sp>
              <p:nvSpPr>
                <p:cNvPr id="273" name="Rechteck 272"/>
                <p:cNvSpPr/>
                <p:nvPr/>
              </p:nvSpPr>
              <p:spPr>
                <a:xfrm>
                  <a:off x="3304022" y="2838058"/>
                  <a:ext cx="526570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5400" dist="76200" dir="5400000" algn="t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274" name="Gerade Verbindung 273"/>
                <p:cNvCxnSpPr/>
                <p:nvPr/>
              </p:nvCxnSpPr>
              <p:spPr>
                <a:xfrm>
                  <a:off x="3366630" y="305986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Gerade Verbindung 274"/>
                <p:cNvCxnSpPr/>
                <p:nvPr/>
              </p:nvCxnSpPr>
              <p:spPr>
                <a:xfrm>
                  <a:off x="3366630" y="316439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6" name="Textfeld 275"/>
                <p:cNvSpPr txBox="1"/>
                <p:nvPr/>
              </p:nvSpPr>
              <p:spPr>
                <a:xfrm>
                  <a:off x="3334135" y="2855246"/>
                  <a:ext cx="469330" cy="161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 smtClean="0">
                      <a:solidFill>
                        <a:schemeClr val="accent3">
                          <a:lumMod val="75000"/>
                        </a:schemeClr>
                      </a:solidFill>
                    </a:rPr>
                    <a:t>CHEMIE AG</a:t>
                  </a:r>
                  <a:endParaRPr lang="de-DE" sz="1400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271" name="Textfeld 270"/>
              <p:cNvSpPr txBox="1"/>
              <p:nvPr/>
            </p:nvSpPr>
            <p:spPr>
              <a:xfrm>
                <a:off x="2302846" y="845216"/>
                <a:ext cx="1015891" cy="54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>
                  <a:spcBef>
                    <a:spcPts val="200"/>
                  </a:spcBef>
                  <a:defRPr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lvl1pPr>
              </a:lstStyle>
              <a:p>
                <a:r>
                  <a:rPr lang="de-DE" dirty="0"/>
                  <a:t>RENDITE</a:t>
                </a:r>
              </a:p>
              <a:p>
                <a:r>
                  <a:rPr lang="de-DE" dirty="0"/>
                  <a:t>RISIKO   </a:t>
                </a:r>
              </a:p>
            </p:txBody>
          </p:sp>
          <p:sp>
            <p:nvSpPr>
              <p:cNvPr id="272" name="Textfeld 271"/>
              <p:cNvSpPr txBox="1"/>
              <p:nvPr/>
            </p:nvSpPr>
            <p:spPr>
              <a:xfrm>
                <a:off x="3177588" y="801487"/>
                <a:ext cx="5118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 smtClean="0">
                    <a:solidFill>
                      <a:srgbClr val="47A4B1"/>
                    </a:solidFill>
                  </a:rPr>
                  <a:t>+</a:t>
                </a:r>
              </a:p>
              <a:p>
                <a:r>
                  <a:rPr lang="de-DE" b="1" dirty="0" smtClean="0">
                    <a:solidFill>
                      <a:srgbClr val="FF5722"/>
                    </a:solidFill>
                  </a:rPr>
                  <a:t>-</a:t>
                </a:r>
                <a:endParaRPr lang="de-DE" b="1" dirty="0">
                  <a:solidFill>
                    <a:srgbClr val="FF5722"/>
                  </a:solidFill>
                </a:endParaRPr>
              </a:p>
            </p:txBody>
          </p:sp>
        </p:grpSp>
        <p:grpSp>
          <p:nvGrpSpPr>
            <p:cNvPr id="277" name="Gruppierung 276"/>
            <p:cNvGrpSpPr/>
            <p:nvPr/>
          </p:nvGrpSpPr>
          <p:grpSpPr>
            <a:xfrm>
              <a:off x="5829912" y="684579"/>
              <a:ext cx="1471984" cy="1285501"/>
              <a:chOff x="2230137" y="179129"/>
              <a:chExt cx="1471984" cy="1285501"/>
            </a:xfrm>
          </p:grpSpPr>
          <p:grpSp>
            <p:nvGrpSpPr>
              <p:cNvPr id="278" name="Gruppierung 277"/>
              <p:cNvGrpSpPr/>
              <p:nvPr/>
            </p:nvGrpSpPr>
            <p:grpSpPr>
              <a:xfrm>
                <a:off x="2230137" y="179129"/>
                <a:ext cx="1456358" cy="1285501"/>
                <a:chOff x="3304022" y="2838058"/>
                <a:chExt cx="575731" cy="675861"/>
              </a:xfrm>
            </p:grpSpPr>
            <p:sp>
              <p:nvSpPr>
                <p:cNvPr id="281" name="Rechteck 280"/>
                <p:cNvSpPr/>
                <p:nvPr/>
              </p:nvSpPr>
              <p:spPr>
                <a:xfrm>
                  <a:off x="3304022" y="2838058"/>
                  <a:ext cx="526570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5400" dist="76200" dir="5400000" algn="t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282" name="Gerade Verbindung 281"/>
                <p:cNvCxnSpPr/>
                <p:nvPr/>
              </p:nvCxnSpPr>
              <p:spPr>
                <a:xfrm>
                  <a:off x="3366631" y="305986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Gerade Verbindung 282"/>
                <p:cNvCxnSpPr/>
                <p:nvPr/>
              </p:nvCxnSpPr>
              <p:spPr>
                <a:xfrm>
                  <a:off x="3366631" y="3164391"/>
                  <a:ext cx="3842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4" name="Textfeld 283"/>
                <p:cNvSpPr txBox="1"/>
                <p:nvPr/>
              </p:nvSpPr>
              <p:spPr>
                <a:xfrm>
                  <a:off x="3334135" y="2855246"/>
                  <a:ext cx="545618" cy="161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 smtClean="0">
                      <a:solidFill>
                        <a:srgbClr val="FF5722"/>
                      </a:solidFill>
                    </a:rPr>
                    <a:t>PORTFOLIO</a:t>
                  </a:r>
                  <a:endParaRPr lang="de-DE" sz="1400" dirty="0">
                    <a:solidFill>
                      <a:srgbClr val="FF5722"/>
                    </a:solidFill>
                  </a:endParaRPr>
                </a:p>
              </p:txBody>
            </p:sp>
          </p:grpSp>
          <p:sp>
            <p:nvSpPr>
              <p:cNvPr id="279" name="Textfeld 278"/>
              <p:cNvSpPr txBox="1"/>
              <p:nvPr/>
            </p:nvSpPr>
            <p:spPr>
              <a:xfrm>
                <a:off x="2302846" y="857916"/>
                <a:ext cx="1015891" cy="54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>
                  <a:spcBef>
                    <a:spcPts val="200"/>
                  </a:spcBef>
                  <a:defRPr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lvl1pPr>
              </a:lstStyle>
              <a:p>
                <a:r>
                  <a:rPr lang="de-DE" dirty="0"/>
                  <a:t>RENDITE</a:t>
                </a:r>
              </a:p>
              <a:p>
                <a:r>
                  <a:rPr lang="de-DE" dirty="0"/>
                  <a:t>RISIKO   </a:t>
                </a:r>
              </a:p>
            </p:txBody>
          </p:sp>
          <p:sp>
            <p:nvSpPr>
              <p:cNvPr id="280" name="Textfeld 279"/>
              <p:cNvSpPr txBox="1"/>
              <p:nvPr/>
            </p:nvSpPr>
            <p:spPr>
              <a:xfrm>
                <a:off x="3190288" y="814187"/>
                <a:ext cx="5118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 smtClean="0">
                    <a:solidFill>
                      <a:srgbClr val="47A4B1"/>
                    </a:solidFill>
                  </a:rPr>
                  <a:t>+</a:t>
                </a:r>
              </a:p>
              <a:p>
                <a:r>
                  <a:rPr lang="de-DE" b="1" dirty="0" smtClean="0">
                    <a:solidFill>
                      <a:srgbClr val="47A4B1"/>
                    </a:solidFill>
                  </a:rPr>
                  <a:t>+</a:t>
                </a:r>
                <a:endParaRPr lang="de-DE" b="1" dirty="0">
                  <a:solidFill>
                    <a:srgbClr val="47A4B1"/>
                  </a:solidFill>
                </a:endParaRPr>
              </a:p>
            </p:txBody>
          </p:sp>
        </p:grpSp>
        <p:sp>
          <p:nvSpPr>
            <p:cNvPr id="40" name="Textfeld 39"/>
            <p:cNvSpPr txBox="1"/>
            <p:nvPr/>
          </p:nvSpPr>
          <p:spPr>
            <a:xfrm flipH="1">
              <a:off x="3412531" y="1015054"/>
              <a:ext cx="5132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>
                  <a:solidFill>
                    <a:schemeClr val="bg1"/>
                  </a:solidFill>
                </a:rPr>
                <a:t>+</a:t>
              </a:r>
              <a:endParaRPr lang="de-DE" sz="3200" dirty="0">
                <a:solidFill>
                  <a:schemeClr val="bg1"/>
                </a:solidFill>
              </a:endParaRPr>
            </a:p>
          </p:txBody>
        </p:sp>
        <p:sp>
          <p:nvSpPr>
            <p:cNvPr id="285" name="Textfeld 284"/>
            <p:cNvSpPr txBox="1"/>
            <p:nvPr/>
          </p:nvSpPr>
          <p:spPr>
            <a:xfrm flipH="1">
              <a:off x="5344669" y="1002877"/>
              <a:ext cx="5132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>
                  <a:solidFill>
                    <a:schemeClr val="bg1"/>
                  </a:solidFill>
                </a:rPr>
                <a:t>=</a:t>
              </a:r>
            </a:p>
          </p:txBody>
        </p:sp>
        <p:sp>
          <p:nvSpPr>
            <p:cNvPr id="286" name="Textfeld 285"/>
            <p:cNvSpPr txBox="1"/>
            <p:nvPr/>
          </p:nvSpPr>
          <p:spPr>
            <a:xfrm>
              <a:off x="2159609" y="61752"/>
              <a:ext cx="4680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smtClean="0">
                  <a:solidFill>
                    <a:schemeClr val="bg1"/>
                  </a:solidFill>
                </a:rPr>
                <a:t>DIVERSIFIKATION</a:t>
              </a:r>
              <a:endParaRPr lang="de-DE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889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ung 23"/>
          <p:cNvGrpSpPr/>
          <p:nvPr/>
        </p:nvGrpSpPr>
        <p:grpSpPr>
          <a:xfrm>
            <a:off x="1765300" y="2451100"/>
            <a:ext cx="5994400" cy="2679700"/>
            <a:chOff x="1765300" y="2451100"/>
            <a:chExt cx="5994400" cy="2679700"/>
          </a:xfrm>
        </p:grpSpPr>
        <p:sp>
          <p:nvSpPr>
            <p:cNvPr id="9" name="Eine Ecke des Rechtecks schneiden 8"/>
            <p:cNvSpPr/>
            <p:nvPr/>
          </p:nvSpPr>
          <p:spPr>
            <a:xfrm flipV="1">
              <a:off x="2628900" y="3505200"/>
              <a:ext cx="5130800" cy="1625600"/>
            </a:xfrm>
            <a:prstGeom prst="snip1Rect">
              <a:avLst>
                <a:gd name="adj" fmla="val 50000"/>
              </a:avLst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3" name="Eine Ecke des Rechtecks schneiden 222"/>
            <p:cNvSpPr/>
            <p:nvPr/>
          </p:nvSpPr>
          <p:spPr>
            <a:xfrm flipH="1" flipV="1">
              <a:off x="1879600" y="3505200"/>
              <a:ext cx="876300" cy="1625600"/>
            </a:xfrm>
            <a:prstGeom prst="snip1Rect">
              <a:avLst>
                <a:gd name="adj" fmla="val 50000"/>
              </a:avLst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765300" y="3340100"/>
              <a:ext cx="5994400" cy="812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4" name="Eine Ecke des Rechtecks schneiden 223"/>
            <p:cNvSpPr/>
            <p:nvPr/>
          </p:nvSpPr>
          <p:spPr>
            <a:xfrm>
              <a:off x="1879600" y="3175000"/>
              <a:ext cx="1638300" cy="977900"/>
            </a:xfrm>
            <a:prstGeom prst="snip1Rect">
              <a:avLst>
                <a:gd name="adj" fmla="val 50000"/>
              </a:avLst>
            </a:prstGeom>
            <a:solidFill>
              <a:srgbClr val="2196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Oval 10"/>
            <p:cNvSpPr/>
            <p:nvPr/>
          </p:nvSpPr>
          <p:spPr>
            <a:xfrm>
              <a:off x="2082800" y="3416300"/>
              <a:ext cx="279400" cy="279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708400" y="3505200"/>
              <a:ext cx="825500" cy="584200"/>
            </a:xfrm>
            <a:prstGeom prst="rect">
              <a:avLst/>
            </a:prstGeom>
            <a:solidFill>
              <a:srgbClr val="117A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" name="Gerade Verbindung 13"/>
            <p:cNvCxnSpPr/>
            <p:nvPr/>
          </p:nvCxnSpPr>
          <p:spPr>
            <a:xfrm>
              <a:off x="3810000" y="3606800"/>
              <a:ext cx="0" cy="38100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Gerade Verbindung 224"/>
            <p:cNvCxnSpPr/>
            <p:nvPr/>
          </p:nvCxnSpPr>
          <p:spPr>
            <a:xfrm>
              <a:off x="3962400" y="3606800"/>
              <a:ext cx="0" cy="38100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 Verbindung 225"/>
            <p:cNvCxnSpPr/>
            <p:nvPr/>
          </p:nvCxnSpPr>
          <p:spPr>
            <a:xfrm>
              <a:off x="4114800" y="3606800"/>
              <a:ext cx="0" cy="38100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Gerade Verbindung 226"/>
            <p:cNvCxnSpPr/>
            <p:nvPr/>
          </p:nvCxnSpPr>
          <p:spPr>
            <a:xfrm>
              <a:off x="4267200" y="3606800"/>
              <a:ext cx="0" cy="38100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Gerade Verbindung 227"/>
            <p:cNvCxnSpPr/>
            <p:nvPr/>
          </p:nvCxnSpPr>
          <p:spPr>
            <a:xfrm>
              <a:off x="4419600" y="3606800"/>
              <a:ext cx="0" cy="38100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Rechteck 229"/>
            <p:cNvSpPr/>
            <p:nvPr/>
          </p:nvSpPr>
          <p:spPr>
            <a:xfrm>
              <a:off x="4648200" y="3505200"/>
              <a:ext cx="825500" cy="584200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1" name="Gerade Verbindung 230"/>
            <p:cNvCxnSpPr/>
            <p:nvPr/>
          </p:nvCxnSpPr>
          <p:spPr>
            <a:xfrm>
              <a:off x="4749800" y="36068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 Verbindung 231"/>
            <p:cNvCxnSpPr/>
            <p:nvPr/>
          </p:nvCxnSpPr>
          <p:spPr>
            <a:xfrm>
              <a:off x="4902200" y="36068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Gerade Verbindung 232"/>
            <p:cNvCxnSpPr/>
            <p:nvPr/>
          </p:nvCxnSpPr>
          <p:spPr>
            <a:xfrm>
              <a:off x="5054600" y="36068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 Verbindung 233"/>
            <p:cNvCxnSpPr/>
            <p:nvPr/>
          </p:nvCxnSpPr>
          <p:spPr>
            <a:xfrm>
              <a:off x="5207000" y="36068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 Verbindung 234"/>
            <p:cNvCxnSpPr/>
            <p:nvPr/>
          </p:nvCxnSpPr>
          <p:spPr>
            <a:xfrm>
              <a:off x="5359400" y="36068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Rechteck 236"/>
            <p:cNvSpPr/>
            <p:nvPr/>
          </p:nvSpPr>
          <p:spPr>
            <a:xfrm>
              <a:off x="5588000" y="3505200"/>
              <a:ext cx="825500" cy="584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8" name="Gerade Verbindung 237"/>
            <p:cNvCxnSpPr/>
            <p:nvPr/>
          </p:nvCxnSpPr>
          <p:spPr>
            <a:xfrm>
              <a:off x="5689600" y="36068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 Verbindung 238"/>
            <p:cNvCxnSpPr/>
            <p:nvPr/>
          </p:nvCxnSpPr>
          <p:spPr>
            <a:xfrm>
              <a:off x="5842000" y="36068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 Verbindung 239"/>
            <p:cNvCxnSpPr/>
            <p:nvPr/>
          </p:nvCxnSpPr>
          <p:spPr>
            <a:xfrm>
              <a:off x="5994400" y="36068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 Verbindung 240"/>
            <p:cNvCxnSpPr/>
            <p:nvPr/>
          </p:nvCxnSpPr>
          <p:spPr>
            <a:xfrm>
              <a:off x="6146800" y="36068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 Verbindung 241"/>
            <p:cNvCxnSpPr/>
            <p:nvPr/>
          </p:nvCxnSpPr>
          <p:spPr>
            <a:xfrm>
              <a:off x="6299200" y="36068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Rechteck 243"/>
            <p:cNvSpPr/>
            <p:nvPr/>
          </p:nvSpPr>
          <p:spPr>
            <a:xfrm>
              <a:off x="6527800" y="3505200"/>
              <a:ext cx="825500" cy="584200"/>
            </a:xfrm>
            <a:prstGeom prst="rect">
              <a:avLst/>
            </a:prstGeom>
            <a:solidFill>
              <a:srgbClr val="47A4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45" name="Gerade Verbindung 244"/>
            <p:cNvCxnSpPr/>
            <p:nvPr/>
          </p:nvCxnSpPr>
          <p:spPr>
            <a:xfrm>
              <a:off x="6629400" y="36068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 Verbindung 245"/>
            <p:cNvCxnSpPr/>
            <p:nvPr/>
          </p:nvCxnSpPr>
          <p:spPr>
            <a:xfrm>
              <a:off x="6781800" y="36068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 Verbindung 246"/>
            <p:cNvCxnSpPr/>
            <p:nvPr/>
          </p:nvCxnSpPr>
          <p:spPr>
            <a:xfrm>
              <a:off x="6934200" y="36068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 Verbindung 247"/>
            <p:cNvCxnSpPr/>
            <p:nvPr/>
          </p:nvCxnSpPr>
          <p:spPr>
            <a:xfrm>
              <a:off x="7086600" y="36068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 Verbindung 248"/>
            <p:cNvCxnSpPr/>
            <p:nvPr/>
          </p:nvCxnSpPr>
          <p:spPr>
            <a:xfrm>
              <a:off x="7239000" y="36068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Rechteck 250"/>
            <p:cNvSpPr/>
            <p:nvPr/>
          </p:nvSpPr>
          <p:spPr>
            <a:xfrm>
              <a:off x="4178300" y="2806700"/>
              <a:ext cx="825500" cy="584200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2" name="Gerade Verbindung 251"/>
            <p:cNvCxnSpPr/>
            <p:nvPr/>
          </p:nvCxnSpPr>
          <p:spPr>
            <a:xfrm>
              <a:off x="4279900" y="29083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 Verbindung 252"/>
            <p:cNvCxnSpPr/>
            <p:nvPr/>
          </p:nvCxnSpPr>
          <p:spPr>
            <a:xfrm>
              <a:off x="4432300" y="29083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Gerade Verbindung 253"/>
            <p:cNvCxnSpPr/>
            <p:nvPr/>
          </p:nvCxnSpPr>
          <p:spPr>
            <a:xfrm>
              <a:off x="4584700" y="29083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Gerade Verbindung 254"/>
            <p:cNvCxnSpPr/>
            <p:nvPr/>
          </p:nvCxnSpPr>
          <p:spPr>
            <a:xfrm>
              <a:off x="4737100" y="29083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Gerade Verbindung 255"/>
            <p:cNvCxnSpPr/>
            <p:nvPr/>
          </p:nvCxnSpPr>
          <p:spPr>
            <a:xfrm>
              <a:off x="4889500" y="2908300"/>
              <a:ext cx="0" cy="381000"/>
            </a:xfrm>
            <a:prstGeom prst="line">
              <a:avLst/>
            </a:prstGeom>
            <a:solidFill>
              <a:srgbClr val="FF5722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Rechteck 257"/>
            <p:cNvSpPr/>
            <p:nvPr/>
          </p:nvSpPr>
          <p:spPr>
            <a:xfrm>
              <a:off x="5118100" y="2806700"/>
              <a:ext cx="825500" cy="584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9" name="Gerade Verbindung 258"/>
            <p:cNvCxnSpPr/>
            <p:nvPr/>
          </p:nvCxnSpPr>
          <p:spPr>
            <a:xfrm>
              <a:off x="5219700" y="29083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Gerade Verbindung 259"/>
            <p:cNvCxnSpPr/>
            <p:nvPr/>
          </p:nvCxnSpPr>
          <p:spPr>
            <a:xfrm>
              <a:off x="5372100" y="29083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Gerade Verbindung 260"/>
            <p:cNvCxnSpPr/>
            <p:nvPr/>
          </p:nvCxnSpPr>
          <p:spPr>
            <a:xfrm>
              <a:off x="5524500" y="29083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Gerade Verbindung 261"/>
            <p:cNvCxnSpPr/>
            <p:nvPr/>
          </p:nvCxnSpPr>
          <p:spPr>
            <a:xfrm>
              <a:off x="5676900" y="29083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Gerade Verbindung 262"/>
            <p:cNvCxnSpPr/>
            <p:nvPr/>
          </p:nvCxnSpPr>
          <p:spPr>
            <a:xfrm>
              <a:off x="5829300" y="2908300"/>
              <a:ext cx="0" cy="381000"/>
            </a:xfrm>
            <a:prstGeom prst="line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Rechteck 264"/>
            <p:cNvSpPr/>
            <p:nvPr/>
          </p:nvSpPr>
          <p:spPr>
            <a:xfrm>
              <a:off x="6057900" y="2806700"/>
              <a:ext cx="825500" cy="584200"/>
            </a:xfrm>
            <a:prstGeom prst="rect">
              <a:avLst/>
            </a:prstGeom>
            <a:solidFill>
              <a:srgbClr val="47A4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66" name="Gerade Verbindung 265"/>
            <p:cNvCxnSpPr/>
            <p:nvPr/>
          </p:nvCxnSpPr>
          <p:spPr>
            <a:xfrm>
              <a:off x="6159500" y="29083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Gerade Verbindung 266"/>
            <p:cNvCxnSpPr/>
            <p:nvPr/>
          </p:nvCxnSpPr>
          <p:spPr>
            <a:xfrm>
              <a:off x="6311900" y="29083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Gerade Verbindung 267"/>
            <p:cNvCxnSpPr/>
            <p:nvPr/>
          </p:nvCxnSpPr>
          <p:spPr>
            <a:xfrm>
              <a:off x="6464300" y="29083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Gerade Verbindung 268"/>
            <p:cNvCxnSpPr/>
            <p:nvPr/>
          </p:nvCxnSpPr>
          <p:spPr>
            <a:xfrm>
              <a:off x="6616700" y="29083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Gerade Verbindung 269"/>
            <p:cNvCxnSpPr/>
            <p:nvPr/>
          </p:nvCxnSpPr>
          <p:spPr>
            <a:xfrm>
              <a:off x="6769100" y="2908300"/>
              <a:ext cx="0" cy="381000"/>
            </a:xfrm>
            <a:prstGeom prst="line">
              <a:avLst/>
            </a:prstGeom>
            <a:solidFill>
              <a:srgbClr val="47A4B1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Rechteck 270"/>
            <p:cNvSpPr/>
            <p:nvPr/>
          </p:nvSpPr>
          <p:spPr>
            <a:xfrm>
              <a:off x="1879600" y="2654300"/>
              <a:ext cx="1104900" cy="457200"/>
            </a:xfrm>
            <a:prstGeom prst="rect">
              <a:avLst/>
            </a:prstGeom>
            <a:solidFill>
              <a:srgbClr val="47A4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2628900" y="2781300"/>
              <a:ext cx="1778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2" name="Rechteck 271"/>
            <p:cNvSpPr/>
            <p:nvPr/>
          </p:nvSpPr>
          <p:spPr>
            <a:xfrm>
              <a:off x="2355850" y="2781300"/>
              <a:ext cx="1778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3" name="Rechteck 272"/>
            <p:cNvSpPr/>
            <p:nvPr/>
          </p:nvSpPr>
          <p:spPr>
            <a:xfrm>
              <a:off x="2082800" y="2781300"/>
              <a:ext cx="17780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 Verbindung 18"/>
            <p:cNvCxnSpPr/>
            <p:nvPr/>
          </p:nvCxnSpPr>
          <p:spPr>
            <a:xfrm>
              <a:off x="2171700" y="2451100"/>
              <a:ext cx="0" cy="2032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1917700" y="2451100"/>
              <a:ext cx="4953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471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582687" y="1032927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Amaranth" charset="0"/>
                <a:ea typeface="Amaranth" charset="0"/>
                <a:cs typeface="Amaranth" charset="0"/>
              </a:rPr>
              <a:t>ANHANG</a:t>
            </a:r>
            <a:endParaRPr lang="de-DE" sz="7200" b="1" dirty="0">
              <a:solidFill>
                <a:schemeClr val="bg1"/>
              </a:solidFill>
              <a:latin typeface="Amaranth" charset="0"/>
              <a:ea typeface="Amaranth" charset="0"/>
              <a:cs typeface="Amaran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76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232452" y="152710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FinIQ</a:t>
            </a:r>
            <a:endParaRPr lang="de-DE" sz="7200" b="1" dirty="0">
              <a:solidFill>
                <a:schemeClr val="tx1">
                  <a:lumMod val="65000"/>
                  <a:lumOff val="35000"/>
                </a:schemeClr>
              </a:solidFill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232452" y="121096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sto One" charset="0"/>
                <a:ea typeface="Prosto One" charset="0"/>
                <a:cs typeface="Prosto One" charset="0"/>
              </a:rPr>
              <a:t>FinIQ</a:t>
            </a:r>
            <a:endParaRPr lang="de-DE" sz="7200" b="1" dirty="0">
              <a:solidFill>
                <a:schemeClr val="tx1">
                  <a:lumMod val="65000"/>
                  <a:lumOff val="35000"/>
                </a:schemeClr>
              </a:solidFill>
              <a:latin typeface="Prosto One" charset="0"/>
              <a:ea typeface="Prosto One" charset="0"/>
              <a:cs typeface="Prosto One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232451" y="233758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ansita ExtraBoldItalic" charset="0"/>
                <a:ea typeface="Sansita ExtraBoldItalic" charset="0"/>
                <a:cs typeface="Sansita ExtraBoldItalic" charset="0"/>
              </a:rPr>
              <a:t>FinIQ</a:t>
            </a:r>
            <a:endParaRPr lang="de-DE" sz="7200" b="1" i="1" dirty="0">
              <a:solidFill>
                <a:schemeClr val="tx1">
                  <a:lumMod val="65000"/>
                  <a:lumOff val="35000"/>
                </a:schemeClr>
              </a:solidFill>
              <a:latin typeface="Sansita ExtraBoldItalic" charset="0"/>
              <a:ea typeface="Sansita ExtraBoldItalic" charset="0"/>
              <a:cs typeface="Sansita ExtraBoldItalic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155539" y="364504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rbitron Black" charset="0"/>
                <a:ea typeface="Orbitron Black" charset="0"/>
                <a:cs typeface="Orbitron Black" charset="0"/>
              </a:rPr>
              <a:t>FinIQ</a:t>
            </a:r>
            <a:endParaRPr lang="de-DE" sz="7200" b="1" dirty="0">
              <a:solidFill>
                <a:schemeClr val="tx1">
                  <a:lumMod val="65000"/>
                  <a:lumOff val="35000"/>
                </a:schemeClr>
              </a:solidFill>
              <a:latin typeface="Orbitron Black" charset="0"/>
              <a:ea typeface="Orbitron Black" charset="0"/>
              <a:cs typeface="Orbitron Black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55538" y="4703298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udiowide" charset="0"/>
                <a:ea typeface="Audiowide" charset="0"/>
                <a:cs typeface="Audiowide" charset="0"/>
              </a:rPr>
              <a:t>Fin</a:t>
            </a:r>
            <a:r>
              <a:rPr lang="de-DE" sz="7200" b="1" dirty="0" smtClean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rPr>
              <a:t>IQ</a:t>
            </a:r>
            <a:endParaRPr lang="de-DE" sz="7200" b="1" dirty="0">
              <a:solidFill>
                <a:srgbClr val="F38200"/>
              </a:solidFill>
              <a:latin typeface="Audiowide" charset="0"/>
              <a:ea typeface="Audiowide" charset="0"/>
              <a:cs typeface="Audiowide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794190" y="483525"/>
            <a:ext cx="3436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taliana" charset="0"/>
                <a:ea typeface="Italiana" charset="0"/>
                <a:cs typeface="Italiana" charset="0"/>
              </a:rPr>
              <a:t>FinIQ</a:t>
            </a:r>
            <a:endParaRPr lang="de-DE" sz="7200" b="1" dirty="0">
              <a:solidFill>
                <a:schemeClr val="tx1">
                  <a:lumMod val="65000"/>
                  <a:lumOff val="35000"/>
                </a:schemeClr>
              </a:solidFill>
              <a:latin typeface="Italiana" charset="0"/>
              <a:ea typeface="Italiana" charset="0"/>
              <a:cs typeface="Italiana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794190" y="1821385"/>
            <a:ext cx="3436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hroma" charset="0"/>
                <a:ea typeface="Michroma" charset="0"/>
                <a:cs typeface="Michroma" charset="0"/>
              </a:rPr>
              <a:t>FinIQ</a:t>
            </a:r>
            <a:endParaRPr lang="de-DE" sz="7200" b="1" dirty="0">
              <a:solidFill>
                <a:schemeClr val="tx1">
                  <a:lumMod val="65000"/>
                  <a:lumOff val="35000"/>
                </a:schemeClr>
              </a:solidFill>
              <a:latin typeface="Michroma" charset="0"/>
              <a:ea typeface="Michroma" charset="0"/>
              <a:cs typeface="Michroma" charset="0"/>
            </a:endParaRPr>
          </a:p>
        </p:txBody>
      </p:sp>
      <p:grpSp>
        <p:nvGrpSpPr>
          <p:cNvPr id="9" name="Gruppierung 8"/>
          <p:cNvGrpSpPr/>
          <p:nvPr/>
        </p:nvGrpSpPr>
        <p:grpSpPr>
          <a:xfrm>
            <a:off x="6875225" y="3889831"/>
            <a:ext cx="255871" cy="274504"/>
            <a:chOff x="2355725" y="1742250"/>
            <a:chExt cx="255871" cy="274504"/>
          </a:xfrm>
        </p:grpSpPr>
        <p:sp>
          <p:nvSpPr>
            <p:cNvPr id="10" name="Rechteck 9"/>
            <p:cNvSpPr/>
            <p:nvPr/>
          </p:nvSpPr>
          <p:spPr>
            <a:xfrm>
              <a:off x="2357688" y="1742250"/>
              <a:ext cx="252457" cy="274504"/>
            </a:xfrm>
            <a:prstGeom prst="rect">
              <a:avLst/>
            </a:prstGeom>
            <a:solidFill>
              <a:srgbClr val="FFCE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449002" y="1742250"/>
              <a:ext cx="161144" cy="274504"/>
            </a:xfrm>
            <a:prstGeom prst="rect">
              <a:avLst/>
            </a:prstGeom>
            <a:solidFill>
              <a:srgbClr val="FFB8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2355725" y="1788381"/>
              <a:ext cx="252457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2359139" y="1847795"/>
              <a:ext cx="252457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>
              <a:off x="2355725" y="1907209"/>
              <a:ext cx="252457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>
              <a:off x="2355725" y="1966621"/>
              <a:ext cx="252457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/>
          <p:cNvSpPr/>
          <p:nvPr/>
        </p:nvSpPr>
        <p:spPr>
          <a:xfrm>
            <a:off x="7292975" y="3935962"/>
            <a:ext cx="361950" cy="361950"/>
          </a:xfrm>
          <a:prstGeom prst="ellipse">
            <a:avLst/>
          </a:prstGeom>
          <a:solidFill>
            <a:srgbClr val="FFCE44"/>
          </a:solidFill>
          <a:ln w="38100">
            <a:solidFill>
              <a:srgbClr val="FFB85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€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5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232452" y="152710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Amaranth" charset="0"/>
                <a:ea typeface="Amaranth" charset="0"/>
                <a:cs typeface="Amaranth" charset="0"/>
              </a:rPr>
              <a:t>FinIQ</a:t>
            </a:r>
            <a:endParaRPr lang="de-DE" sz="7200" b="1" dirty="0">
              <a:solidFill>
                <a:schemeClr val="bg1"/>
              </a:solidFill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232452" y="121096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Prosto One" charset="0"/>
                <a:ea typeface="Prosto One" charset="0"/>
                <a:cs typeface="Prosto One" charset="0"/>
              </a:rPr>
              <a:t>FinIQ</a:t>
            </a:r>
            <a:endParaRPr lang="de-DE" sz="7200" b="1" dirty="0">
              <a:solidFill>
                <a:schemeClr val="bg1"/>
              </a:solidFill>
              <a:latin typeface="Prosto One" charset="0"/>
              <a:ea typeface="Prosto One" charset="0"/>
              <a:cs typeface="Prosto One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232451" y="233758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i="1" dirty="0" smtClean="0">
                <a:solidFill>
                  <a:schemeClr val="bg1"/>
                </a:solidFill>
                <a:latin typeface="Sansita ExtraBoldItalic" charset="0"/>
                <a:ea typeface="Sansita ExtraBoldItalic" charset="0"/>
                <a:cs typeface="Sansita ExtraBoldItalic" charset="0"/>
              </a:rPr>
              <a:t>FinIQ</a:t>
            </a:r>
            <a:endParaRPr lang="de-DE" sz="7200" b="1" i="1" dirty="0">
              <a:solidFill>
                <a:schemeClr val="bg1"/>
              </a:solidFill>
              <a:latin typeface="Sansita ExtraBoldItalic" charset="0"/>
              <a:ea typeface="Sansita ExtraBoldItalic" charset="0"/>
              <a:cs typeface="Sansita ExtraBoldItalic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155539" y="364504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Orbitron Black" charset="0"/>
                <a:ea typeface="Orbitron Black" charset="0"/>
                <a:cs typeface="Orbitron Black" charset="0"/>
              </a:rPr>
              <a:t>FinIQ</a:t>
            </a:r>
            <a:endParaRPr lang="de-DE" sz="7200" b="1" dirty="0">
              <a:solidFill>
                <a:schemeClr val="bg1"/>
              </a:solidFill>
              <a:latin typeface="Orbitron Black" charset="0"/>
              <a:ea typeface="Orbitron Black" charset="0"/>
              <a:cs typeface="Orbitron Black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55538" y="4703298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Audiowide" charset="0"/>
                <a:ea typeface="Audiowide" charset="0"/>
                <a:cs typeface="Audiowide" charset="0"/>
              </a:rPr>
              <a:t>Fin</a:t>
            </a:r>
            <a:r>
              <a:rPr lang="de-DE" sz="7200" b="1" dirty="0" smtClean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rPr>
              <a:t>IQ</a:t>
            </a:r>
            <a:endParaRPr lang="de-DE" sz="7200" b="1" dirty="0">
              <a:solidFill>
                <a:srgbClr val="F38200"/>
              </a:solidFill>
              <a:latin typeface="Audiowide" charset="0"/>
              <a:ea typeface="Audiowide" charset="0"/>
              <a:cs typeface="Audiowide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794190" y="483525"/>
            <a:ext cx="3436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Italiana" charset="0"/>
                <a:ea typeface="Italiana" charset="0"/>
                <a:cs typeface="Italiana" charset="0"/>
              </a:rPr>
              <a:t>FinIQ</a:t>
            </a:r>
            <a:endParaRPr lang="de-DE" sz="7200" b="1" dirty="0">
              <a:solidFill>
                <a:schemeClr val="bg1"/>
              </a:solidFill>
              <a:latin typeface="Italiana" charset="0"/>
              <a:ea typeface="Italiana" charset="0"/>
              <a:cs typeface="Italiana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794190" y="1821385"/>
            <a:ext cx="3436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Michroma" charset="0"/>
                <a:ea typeface="Michroma" charset="0"/>
                <a:cs typeface="Michroma" charset="0"/>
              </a:rPr>
              <a:t>FinIQ</a:t>
            </a:r>
            <a:endParaRPr lang="de-DE" sz="7200" b="1" dirty="0">
              <a:solidFill>
                <a:schemeClr val="bg1"/>
              </a:solidFill>
              <a:latin typeface="Michroma" charset="0"/>
              <a:ea typeface="Michroma" charset="0"/>
              <a:cs typeface="Michr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72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582687" y="1032927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Amaranth" charset="0"/>
                <a:ea typeface="Amaranth" charset="0"/>
                <a:cs typeface="Amaranth" charset="0"/>
              </a:rPr>
              <a:t>LOGO</a:t>
            </a:r>
            <a:endParaRPr lang="de-DE" sz="7200" b="1" dirty="0">
              <a:solidFill>
                <a:schemeClr val="bg1"/>
              </a:solidFill>
              <a:latin typeface="Amaranth" charset="0"/>
              <a:ea typeface="Amaranth" charset="0"/>
              <a:cs typeface="Amaran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2847605" y="1541354"/>
            <a:ext cx="2903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udiowide" charset="0"/>
                <a:ea typeface="Audiowide" charset="0"/>
                <a:cs typeface="Audiowide" charset="0"/>
              </a:rPr>
              <a:t>Fin</a:t>
            </a:r>
            <a:r>
              <a:rPr lang="de-DE" sz="7200" b="1" dirty="0" smtClean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rPr>
              <a:t>IQ</a:t>
            </a:r>
            <a:endParaRPr lang="de-DE" sz="7200" b="1" dirty="0">
              <a:solidFill>
                <a:srgbClr val="F38200"/>
              </a:solidFill>
              <a:latin typeface="Audiowide" charset="0"/>
              <a:ea typeface="Audiowide" charset="0"/>
              <a:cs typeface="Audiowi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64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3155253" y="1737907"/>
            <a:ext cx="3006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Audiowide" charset="0"/>
                <a:ea typeface="Audiowide" charset="0"/>
                <a:cs typeface="Audiowide" charset="0"/>
              </a:rPr>
              <a:t>Fin</a:t>
            </a:r>
            <a:r>
              <a:rPr lang="de-DE" sz="7200" b="1" dirty="0" smtClean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rPr>
              <a:t>IQ</a:t>
            </a:r>
            <a:endParaRPr lang="de-DE" sz="7200" b="1" dirty="0">
              <a:solidFill>
                <a:srgbClr val="F38200"/>
              </a:solidFill>
              <a:latin typeface="Audiowide" charset="0"/>
              <a:ea typeface="Audiowide" charset="0"/>
              <a:cs typeface="Audiowi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90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5C7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ung 2"/>
          <p:cNvGrpSpPr/>
          <p:nvPr/>
        </p:nvGrpSpPr>
        <p:grpSpPr>
          <a:xfrm>
            <a:off x="2870200" y="1268007"/>
            <a:ext cx="3327400" cy="3227793"/>
            <a:chOff x="2870200" y="1268007"/>
            <a:chExt cx="3327400" cy="3227793"/>
          </a:xfrm>
        </p:grpSpPr>
        <p:sp>
          <p:nvSpPr>
            <p:cNvPr id="2" name="Rechteck 1"/>
            <p:cNvSpPr/>
            <p:nvPr/>
          </p:nvSpPr>
          <p:spPr>
            <a:xfrm>
              <a:off x="2870200" y="1320800"/>
              <a:ext cx="3175000" cy="3175000"/>
            </a:xfrm>
            <a:prstGeom prst="rect">
              <a:avLst/>
            </a:prstGeom>
            <a:solidFill>
              <a:srgbClr val="325C7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941868" y="1268007"/>
              <a:ext cx="325573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0" b="1" dirty="0" smtClean="0">
                  <a:solidFill>
                    <a:schemeClr val="bg1"/>
                  </a:solidFill>
                  <a:latin typeface="Audiowide" charset="0"/>
                  <a:ea typeface="Audiowide" charset="0"/>
                  <a:cs typeface="Audiowide" charset="0"/>
                </a:rPr>
                <a:t>Fin</a:t>
              </a:r>
              <a:r>
                <a:rPr lang="de-DE" sz="8000" b="1" dirty="0" smtClean="0">
                  <a:solidFill>
                    <a:srgbClr val="F38200"/>
                  </a:solidFill>
                  <a:latin typeface="Audiowide" charset="0"/>
                  <a:ea typeface="Audiowide" charset="0"/>
                  <a:cs typeface="Audiowide" charset="0"/>
                </a:rPr>
                <a:t>IQ</a:t>
              </a:r>
              <a:endParaRPr lang="de-DE" sz="8000" b="1" dirty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672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948583" y="1032927"/>
            <a:ext cx="7443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smtClean="0">
                <a:solidFill>
                  <a:schemeClr val="bg1"/>
                </a:solidFill>
                <a:latin typeface="Amaranth" charset="0"/>
                <a:ea typeface="Amaranth" charset="0"/>
                <a:cs typeface="Amaranth" charset="0"/>
              </a:rPr>
              <a:t>ILLUSTRATIONEN</a:t>
            </a:r>
            <a:endParaRPr lang="de-DE" sz="7200" b="1" dirty="0">
              <a:solidFill>
                <a:schemeClr val="bg1"/>
              </a:solidFill>
              <a:latin typeface="Amaranth" charset="0"/>
              <a:ea typeface="Amaranth" charset="0"/>
              <a:cs typeface="Amaran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78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8412" y="0"/>
            <a:ext cx="2254191" cy="2254191"/>
          </a:xfrm>
          <a:prstGeom prst="rect">
            <a:avLst/>
          </a:prstGeom>
        </p:spPr>
      </p:pic>
      <p:pic>
        <p:nvPicPr>
          <p:cNvPr id="3" name="Bild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78" y="-3797"/>
            <a:ext cx="2257988" cy="2257988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1150477" y="7477"/>
            <a:ext cx="6843046" cy="6843046"/>
          </a:xfrm>
          <a:prstGeom prst="rect">
            <a:avLst/>
          </a:prstGeom>
          <a:solidFill>
            <a:srgbClr val="117AA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" name="Gruppierung 15"/>
          <p:cNvGrpSpPr/>
          <p:nvPr/>
        </p:nvGrpSpPr>
        <p:grpSpPr>
          <a:xfrm>
            <a:off x="1469075" y="4073777"/>
            <a:ext cx="1999274" cy="1395413"/>
            <a:chOff x="2750338" y="4534725"/>
            <a:chExt cx="1051132" cy="733648"/>
          </a:xfrm>
        </p:grpSpPr>
        <p:sp>
          <p:nvSpPr>
            <p:cNvPr id="5" name="Rechteck 4"/>
            <p:cNvSpPr/>
            <p:nvPr/>
          </p:nvSpPr>
          <p:spPr>
            <a:xfrm>
              <a:off x="2869029" y="4624293"/>
              <a:ext cx="837488" cy="644080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2750338" y="4534725"/>
              <a:ext cx="1051132" cy="9400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cken des Rechtecks auf der gleichen Seite abrunden 9"/>
            <p:cNvSpPr/>
            <p:nvPr/>
          </p:nvSpPr>
          <p:spPr>
            <a:xfrm>
              <a:off x="3136738" y="4866720"/>
              <a:ext cx="292100" cy="40165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2952588" y="4679950"/>
              <a:ext cx="107950" cy="1333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Abgerundetes Rechteck 11"/>
            <p:cNvSpPr/>
            <p:nvPr/>
          </p:nvSpPr>
          <p:spPr>
            <a:xfrm>
              <a:off x="3231988" y="4679950"/>
              <a:ext cx="107950" cy="1333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Abgerundetes Rechteck 12"/>
            <p:cNvSpPr/>
            <p:nvPr/>
          </p:nvSpPr>
          <p:spPr>
            <a:xfrm>
              <a:off x="3511388" y="4679950"/>
              <a:ext cx="107950" cy="1333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Abgerundetes Rechteck 13"/>
            <p:cNvSpPr/>
            <p:nvPr/>
          </p:nvSpPr>
          <p:spPr>
            <a:xfrm>
              <a:off x="2948909" y="4934195"/>
              <a:ext cx="107950" cy="1333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3508717" y="4934195"/>
              <a:ext cx="107950" cy="1333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2" name="Gruppierung 61"/>
          <p:cNvGrpSpPr/>
          <p:nvPr/>
        </p:nvGrpSpPr>
        <p:grpSpPr>
          <a:xfrm>
            <a:off x="4065156" y="3499087"/>
            <a:ext cx="3661051" cy="1972627"/>
            <a:chOff x="4065156" y="3499087"/>
            <a:chExt cx="3661051" cy="1972627"/>
          </a:xfrm>
        </p:grpSpPr>
        <p:sp>
          <p:nvSpPr>
            <p:cNvPr id="18" name="Rechteck 17"/>
            <p:cNvSpPr/>
            <p:nvPr/>
          </p:nvSpPr>
          <p:spPr>
            <a:xfrm>
              <a:off x="5100819" y="3677885"/>
              <a:ext cx="1592919" cy="1791305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4875067" y="3499087"/>
              <a:ext cx="1999274" cy="17879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cken des Rechtecks auf der gleichen Seite abrunden 19"/>
            <p:cNvSpPr/>
            <p:nvPr/>
          </p:nvSpPr>
          <p:spPr>
            <a:xfrm>
              <a:off x="5610007" y="4705238"/>
              <a:ext cx="555580" cy="763952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Abgerundetes Rechteck 20"/>
            <p:cNvSpPr/>
            <p:nvPr/>
          </p:nvSpPr>
          <p:spPr>
            <a:xfrm>
              <a:off x="5259750" y="4349998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791175" y="4349998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6322599" y="4349998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5252753" y="4833577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6317519" y="4833577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Abgerundetes Rechteck 25"/>
            <p:cNvSpPr/>
            <p:nvPr/>
          </p:nvSpPr>
          <p:spPr>
            <a:xfrm>
              <a:off x="5262269" y="3913941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5793693" y="3913941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6325117" y="3913941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4207854" y="4246661"/>
              <a:ext cx="891674" cy="1225053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6705019" y="4244137"/>
              <a:ext cx="891674" cy="1225053"/>
            </a:xfrm>
            <a:prstGeom prst="rect">
              <a:avLst/>
            </a:prstGeom>
            <a:solidFill>
              <a:srgbClr val="FF5722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6819986" y="4594497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7230423" y="4594497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4344980" y="4551481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4755417" y="4551481"/>
              <a:ext cx="205323" cy="2536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6694137" y="4064499"/>
              <a:ext cx="1032070" cy="17963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4065156" y="4067021"/>
              <a:ext cx="1032070" cy="17963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1" name="Gebogener Pfeil 40"/>
          <p:cNvSpPr/>
          <p:nvPr/>
        </p:nvSpPr>
        <p:spPr>
          <a:xfrm>
            <a:off x="3514370" y="2120935"/>
            <a:ext cx="2115261" cy="2167391"/>
          </a:xfrm>
          <a:prstGeom prst="circularArrow">
            <a:avLst/>
          </a:prstGeom>
          <a:solidFill>
            <a:schemeClr val="bg1"/>
          </a:solidFill>
          <a:ln>
            <a:noFill/>
          </a:ln>
          <a:effectLst>
            <a:outerShdw blurRad="25400" dist="76200" dir="5400000" algn="t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9" name="Gruppierung 48"/>
          <p:cNvGrpSpPr/>
          <p:nvPr/>
        </p:nvGrpSpPr>
        <p:grpSpPr>
          <a:xfrm>
            <a:off x="2688545" y="846683"/>
            <a:ext cx="902563" cy="1285501"/>
            <a:chOff x="3304022" y="2838058"/>
            <a:chExt cx="474529" cy="675861"/>
          </a:xfrm>
        </p:grpSpPr>
        <p:sp>
          <p:nvSpPr>
            <p:cNvPr id="42" name="Rechteck 41"/>
            <p:cNvSpPr/>
            <p:nvPr/>
          </p:nvSpPr>
          <p:spPr>
            <a:xfrm>
              <a:off x="3304022" y="2838058"/>
              <a:ext cx="474529" cy="6758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44" name="Gerade Verbindung 43"/>
            <p:cNvCxnSpPr/>
            <p:nvPr/>
          </p:nvCxnSpPr>
          <p:spPr>
            <a:xfrm>
              <a:off x="3366631" y="3059861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/>
          </p:nvCxnSpPr>
          <p:spPr>
            <a:xfrm>
              <a:off x="3366631" y="3164391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>
              <a:off x="3366631" y="3268921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/>
            <p:nvPr/>
          </p:nvCxnSpPr>
          <p:spPr>
            <a:xfrm>
              <a:off x="3366631" y="3373452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feld 47"/>
            <p:cNvSpPr txBox="1"/>
            <p:nvPr/>
          </p:nvSpPr>
          <p:spPr>
            <a:xfrm>
              <a:off x="3359239" y="2855246"/>
              <a:ext cx="419312" cy="161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AKTIE</a:t>
              </a:r>
              <a:endParaRPr lang="de-DE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0" name="Gruppierung 49"/>
          <p:cNvGrpSpPr/>
          <p:nvPr/>
        </p:nvGrpSpPr>
        <p:grpSpPr>
          <a:xfrm>
            <a:off x="5405226" y="853414"/>
            <a:ext cx="1045117" cy="1285501"/>
            <a:chOff x="3304022" y="2838058"/>
            <a:chExt cx="549478" cy="675861"/>
          </a:xfrm>
        </p:grpSpPr>
        <p:sp>
          <p:nvSpPr>
            <p:cNvPr id="51" name="Rechteck 50"/>
            <p:cNvSpPr/>
            <p:nvPr/>
          </p:nvSpPr>
          <p:spPr>
            <a:xfrm>
              <a:off x="3304022" y="2838058"/>
              <a:ext cx="474529" cy="6758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52" name="Gerade Verbindung 51"/>
            <p:cNvCxnSpPr/>
            <p:nvPr/>
          </p:nvCxnSpPr>
          <p:spPr>
            <a:xfrm>
              <a:off x="3366631" y="3059861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/>
          </p:nvCxnSpPr>
          <p:spPr>
            <a:xfrm>
              <a:off x="3366631" y="3164391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/>
          </p:nvCxnSpPr>
          <p:spPr>
            <a:xfrm>
              <a:off x="3366631" y="3268921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>
              <a:off x="3366631" y="3373452"/>
              <a:ext cx="3338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feld 55"/>
            <p:cNvSpPr txBox="1"/>
            <p:nvPr/>
          </p:nvSpPr>
          <p:spPr>
            <a:xfrm>
              <a:off x="3338507" y="2852416"/>
              <a:ext cx="514993" cy="161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KREDIT</a:t>
              </a:r>
              <a:endPara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0" name="Textfeld 59"/>
          <p:cNvSpPr txBox="1"/>
          <p:nvPr/>
        </p:nvSpPr>
        <p:spPr>
          <a:xfrm>
            <a:off x="7256472" y="6511969"/>
            <a:ext cx="866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>
                <a:solidFill>
                  <a:schemeClr val="bg1"/>
                </a:solidFill>
                <a:latin typeface="Audiowide" charset="0"/>
                <a:ea typeface="Audiowide" charset="0"/>
                <a:cs typeface="Audiowide" charset="0"/>
              </a:rPr>
              <a:t>Fin</a:t>
            </a:r>
            <a:r>
              <a:rPr lang="de-DE" sz="1600" b="1" dirty="0" smtClean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rPr>
              <a:t>IQ</a:t>
            </a:r>
            <a:endParaRPr lang="de-DE" sz="1600" b="1" dirty="0">
              <a:solidFill>
                <a:srgbClr val="F38200"/>
              </a:solidFill>
              <a:latin typeface="Audiowide" charset="0"/>
              <a:ea typeface="Audiowide" charset="0"/>
              <a:cs typeface="Audiowi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76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uppierung 81"/>
          <p:cNvGrpSpPr/>
          <p:nvPr/>
        </p:nvGrpSpPr>
        <p:grpSpPr>
          <a:xfrm>
            <a:off x="1150477" y="7477"/>
            <a:ext cx="6972680" cy="6843046"/>
            <a:chOff x="1150477" y="7477"/>
            <a:chExt cx="6972680" cy="6843046"/>
          </a:xfrm>
        </p:grpSpPr>
        <p:sp>
          <p:nvSpPr>
            <p:cNvPr id="4" name="Rechteck 3"/>
            <p:cNvSpPr/>
            <p:nvPr/>
          </p:nvSpPr>
          <p:spPr>
            <a:xfrm>
              <a:off x="1150477" y="7477"/>
              <a:ext cx="6843046" cy="6843046"/>
            </a:xfrm>
            <a:prstGeom prst="rect">
              <a:avLst/>
            </a:prstGeom>
            <a:solidFill>
              <a:srgbClr val="117A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7256472" y="6511969"/>
              <a:ext cx="866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>
                  <a:solidFill>
                    <a:schemeClr val="bg1"/>
                  </a:solidFill>
                  <a:latin typeface="Audiowide" charset="0"/>
                  <a:ea typeface="Audiowide" charset="0"/>
                  <a:cs typeface="Audiowide" charset="0"/>
                </a:rPr>
                <a:t>Fin</a:t>
              </a:r>
              <a:r>
                <a:rPr lang="de-DE" sz="1600" b="1" dirty="0" smtClean="0">
                  <a:solidFill>
                    <a:srgbClr val="F38200"/>
                  </a:solidFill>
                  <a:latin typeface="Audiowide" charset="0"/>
                  <a:ea typeface="Audiowide" charset="0"/>
                  <a:cs typeface="Audiowide" charset="0"/>
                </a:rPr>
                <a:t>IQ</a:t>
              </a:r>
              <a:endParaRPr lang="de-DE" sz="1600" b="1" dirty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endParaRPr>
            </a:p>
          </p:txBody>
        </p:sp>
        <p:sp>
          <p:nvSpPr>
            <p:cNvPr id="6" name="Pfeil nach links und rechts 5"/>
            <p:cNvSpPr/>
            <p:nvPr/>
          </p:nvSpPr>
          <p:spPr>
            <a:xfrm>
              <a:off x="2635148" y="558800"/>
              <a:ext cx="3873705" cy="571500"/>
            </a:xfrm>
            <a:prstGeom prst="leftRightArrow">
              <a:avLst/>
            </a:prstGeom>
            <a:solidFill>
              <a:schemeClr val="bg1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1227473" y="540422"/>
              <a:ext cx="13816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smtClean="0">
                  <a:solidFill>
                    <a:schemeClr val="bg1"/>
                  </a:solidFill>
                </a:rPr>
                <a:t>ALPHA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6510350" y="532180"/>
              <a:ext cx="13816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smtClean="0">
                  <a:solidFill>
                    <a:schemeClr val="bg1"/>
                  </a:solidFill>
                </a:rPr>
                <a:t>BETA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1253584" y="1205267"/>
              <a:ext cx="26484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dirty="0" smtClean="0">
                  <a:solidFill>
                    <a:schemeClr val="bg1"/>
                  </a:solidFill>
                </a:rPr>
                <a:t>Einzelaktien</a:t>
              </a:r>
            </a:p>
            <a:p>
              <a:pPr marL="177800" indent="-177800">
                <a:buFont typeface="Arial" charset="0"/>
                <a:buChar char="•"/>
              </a:pPr>
              <a:r>
                <a:rPr lang="de-DE" dirty="0" smtClean="0">
                  <a:solidFill>
                    <a:schemeClr val="bg1"/>
                  </a:solidFill>
                </a:rPr>
                <a:t>Aktives Management</a:t>
              </a:r>
            </a:p>
            <a:p>
              <a:pPr marL="342900" indent="-342900">
                <a:buFont typeface="Arial" charset="0"/>
                <a:buChar char="•"/>
              </a:pP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5194300" y="1203585"/>
              <a:ext cx="29238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dirty="0" smtClean="0">
                  <a:solidFill>
                    <a:schemeClr val="bg1"/>
                  </a:solidFill>
                </a:rPr>
                <a:t>Indizes (DAX)</a:t>
              </a:r>
            </a:p>
            <a:p>
              <a:pPr marL="177800" indent="-177800">
                <a:buFont typeface="Arial" charset="0"/>
                <a:buChar char="•"/>
              </a:pPr>
              <a:r>
                <a:rPr lang="de-DE" dirty="0" smtClean="0">
                  <a:solidFill>
                    <a:schemeClr val="bg1"/>
                  </a:solidFill>
                </a:rPr>
                <a:t>Passives Management</a:t>
              </a:r>
            </a:p>
            <a:p>
              <a:pPr marL="177800" indent="-177800">
                <a:buFont typeface="Arial" charset="0"/>
                <a:buChar char="•"/>
              </a:pP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36" name="Dreieck 35"/>
            <p:cNvSpPr/>
            <p:nvPr/>
          </p:nvSpPr>
          <p:spPr>
            <a:xfrm>
              <a:off x="1429799" y="1189917"/>
              <a:ext cx="6284403" cy="5153069"/>
            </a:xfrm>
            <a:prstGeom prst="triangle">
              <a:avLst/>
            </a:prstGeom>
            <a:solidFill>
              <a:srgbClr val="FF5722"/>
            </a:solidFill>
            <a:ln>
              <a:noFill/>
            </a:ln>
            <a:effectLst>
              <a:outerShdw blurRad="254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3164594" y="3001115"/>
              <a:ext cx="28148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smtClean="0">
                  <a:solidFill>
                    <a:schemeClr val="bg1"/>
                  </a:solidFill>
                </a:rPr>
                <a:t>SMART BETA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38" name="Gerade Verbindung 37"/>
            <p:cNvCxnSpPr/>
            <p:nvPr/>
          </p:nvCxnSpPr>
          <p:spPr>
            <a:xfrm>
              <a:off x="4572000" y="3759200"/>
              <a:ext cx="0" cy="22987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feld 63"/>
            <p:cNvSpPr txBox="1"/>
            <p:nvPr/>
          </p:nvSpPr>
          <p:spPr>
            <a:xfrm>
              <a:off x="2765276" y="3753751"/>
              <a:ext cx="193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Systematische Faktoren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4416276" y="3753751"/>
              <a:ext cx="193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Thematische Faktoren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2619553" y="4455470"/>
              <a:ext cx="1501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sz="1600" dirty="0" err="1" smtClean="0">
                  <a:solidFill>
                    <a:schemeClr val="bg1"/>
                  </a:solidFill>
                </a:rPr>
                <a:t>Momentum</a:t>
              </a:r>
              <a:endParaRPr lang="de-DE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2429093" y="4797821"/>
              <a:ext cx="1501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sz="1600" smtClean="0">
                  <a:solidFill>
                    <a:schemeClr val="bg1"/>
                  </a:solidFill>
                </a:rPr>
                <a:t>Value/Wert</a:t>
              </a:r>
              <a:endParaRPr lang="de-DE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2216918" y="5140171"/>
              <a:ext cx="2212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sz="1600" dirty="0" smtClean="0">
                  <a:solidFill>
                    <a:schemeClr val="bg1"/>
                  </a:solidFill>
                </a:rPr>
                <a:t>Gleichgewichtung</a:t>
              </a: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2013797" y="5482521"/>
              <a:ext cx="2212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sz="1600" dirty="0" smtClean="0">
                  <a:solidFill>
                    <a:schemeClr val="bg1"/>
                  </a:solidFill>
                </a:rPr>
                <a:t>Qualität</a:t>
              </a: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1810597" y="5824872"/>
              <a:ext cx="2212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sz="1600" dirty="0" smtClean="0">
                  <a:solidFill>
                    <a:schemeClr val="bg1"/>
                  </a:solidFill>
                </a:rPr>
                <a:t>Volatilität</a:t>
              </a: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4683405" y="4444832"/>
              <a:ext cx="1858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sz="1600" smtClean="0">
                  <a:solidFill>
                    <a:schemeClr val="bg1"/>
                  </a:solidFill>
                </a:rPr>
                <a:t>Demographie</a:t>
              </a:r>
              <a:endParaRPr lang="de-DE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5366030" y="4787732"/>
              <a:ext cx="1858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sz="1600" smtClean="0">
                  <a:solidFill>
                    <a:schemeClr val="bg1"/>
                  </a:solidFill>
                </a:rPr>
                <a:t>Inflation</a:t>
              </a:r>
              <a:endParaRPr lang="de-DE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4" name="Textfeld 73"/>
            <p:cNvSpPr txBox="1"/>
            <p:nvPr/>
          </p:nvSpPr>
          <p:spPr>
            <a:xfrm>
              <a:off x="5477155" y="5130632"/>
              <a:ext cx="1858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sz="1600" dirty="0" smtClean="0">
                  <a:solidFill>
                    <a:schemeClr val="bg1"/>
                  </a:solidFill>
                </a:rPr>
                <a:t>Liquidität</a:t>
              </a: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147080" y="5473532"/>
              <a:ext cx="8083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sz="1600" dirty="0" smtClean="0">
                  <a:solidFill>
                    <a:schemeClr val="bg1"/>
                  </a:solidFill>
                </a:rPr>
                <a:t>Zins</a:t>
              </a:r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5610505" y="5816432"/>
              <a:ext cx="1858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buFont typeface="Arial" charset="0"/>
                <a:buChar char="•"/>
              </a:pPr>
              <a:r>
                <a:rPr lang="de-DE" sz="1600" dirty="0" smtClean="0">
                  <a:solidFill>
                    <a:schemeClr val="bg1"/>
                  </a:solidFill>
                </a:rPr>
                <a:t>Wechselkurs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428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ruppierung 384"/>
          <p:cNvGrpSpPr/>
          <p:nvPr/>
        </p:nvGrpSpPr>
        <p:grpSpPr>
          <a:xfrm>
            <a:off x="1150477" y="7477"/>
            <a:ext cx="6972680" cy="6843046"/>
            <a:chOff x="1150477" y="7477"/>
            <a:chExt cx="6972680" cy="6843046"/>
          </a:xfrm>
        </p:grpSpPr>
        <p:grpSp>
          <p:nvGrpSpPr>
            <p:cNvPr id="383" name="Gruppierung 382"/>
            <p:cNvGrpSpPr/>
            <p:nvPr/>
          </p:nvGrpSpPr>
          <p:grpSpPr>
            <a:xfrm>
              <a:off x="1150477" y="7477"/>
              <a:ext cx="6972680" cy="6843046"/>
              <a:chOff x="1150477" y="7477"/>
              <a:chExt cx="6972680" cy="6843046"/>
            </a:xfrm>
          </p:grpSpPr>
          <p:sp>
            <p:nvSpPr>
              <p:cNvPr id="4" name="Rechteck 3"/>
              <p:cNvSpPr/>
              <p:nvPr/>
            </p:nvSpPr>
            <p:spPr>
              <a:xfrm>
                <a:off x="1150477" y="7477"/>
                <a:ext cx="6843046" cy="6843046"/>
              </a:xfrm>
              <a:prstGeom prst="rect">
                <a:avLst/>
              </a:prstGeom>
              <a:solidFill>
                <a:srgbClr val="47A4B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Textfeld 59"/>
              <p:cNvSpPr txBox="1"/>
              <p:nvPr/>
            </p:nvSpPr>
            <p:spPr>
              <a:xfrm>
                <a:off x="7256472" y="6511969"/>
                <a:ext cx="8666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 smtClean="0">
                    <a:solidFill>
                      <a:schemeClr val="bg1"/>
                    </a:solidFill>
                    <a:latin typeface="Audiowide" charset="0"/>
                    <a:ea typeface="Audiowide" charset="0"/>
                    <a:cs typeface="Audiowide" charset="0"/>
                  </a:rPr>
                  <a:t>Fin</a:t>
                </a:r>
                <a:r>
                  <a:rPr lang="de-DE" sz="1600" b="1" dirty="0" smtClean="0">
                    <a:solidFill>
                      <a:srgbClr val="F38200"/>
                    </a:solidFill>
                    <a:latin typeface="Audiowide" charset="0"/>
                    <a:ea typeface="Audiowide" charset="0"/>
                    <a:cs typeface="Audiowide" charset="0"/>
                  </a:rPr>
                  <a:t>IQ</a:t>
                </a:r>
                <a:endParaRPr lang="de-DE" sz="1600" b="1" dirty="0">
                  <a:solidFill>
                    <a:srgbClr val="F38200"/>
                  </a:solidFill>
                  <a:latin typeface="Audiowide" charset="0"/>
                  <a:ea typeface="Audiowide" charset="0"/>
                  <a:cs typeface="Audiowide" charset="0"/>
                </a:endParaRPr>
              </a:p>
            </p:txBody>
          </p:sp>
          <p:sp>
            <p:nvSpPr>
              <p:cNvPr id="6" name="Abgerundetes Rechteck 5"/>
              <p:cNvSpPr/>
              <p:nvPr/>
            </p:nvSpPr>
            <p:spPr>
              <a:xfrm>
                <a:off x="1562583" y="2488561"/>
                <a:ext cx="6018835" cy="386594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" dist="762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7" name="Gruppierung 16"/>
              <p:cNvGrpSpPr/>
              <p:nvPr/>
            </p:nvGrpSpPr>
            <p:grpSpPr>
              <a:xfrm>
                <a:off x="2165431" y="3111658"/>
                <a:ext cx="4813139" cy="2685326"/>
                <a:chOff x="2187617" y="1792139"/>
                <a:chExt cx="4813139" cy="2685326"/>
              </a:xfrm>
            </p:grpSpPr>
            <p:cxnSp>
              <p:nvCxnSpPr>
                <p:cNvPr id="8" name="Gerade Verbindung 7"/>
                <p:cNvCxnSpPr/>
                <p:nvPr/>
              </p:nvCxnSpPr>
              <p:spPr>
                <a:xfrm>
                  <a:off x="2187617" y="1792139"/>
                  <a:ext cx="0" cy="26853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 Verbindung 57"/>
                <p:cNvCxnSpPr/>
                <p:nvPr/>
              </p:nvCxnSpPr>
              <p:spPr>
                <a:xfrm>
                  <a:off x="3150245" y="1792139"/>
                  <a:ext cx="0" cy="26853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Gerade Verbindung 61"/>
                <p:cNvCxnSpPr/>
                <p:nvPr/>
              </p:nvCxnSpPr>
              <p:spPr>
                <a:xfrm>
                  <a:off x="4112873" y="1792139"/>
                  <a:ext cx="0" cy="26853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Gerade Verbindung 62"/>
                <p:cNvCxnSpPr/>
                <p:nvPr/>
              </p:nvCxnSpPr>
              <p:spPr>
                <a:xfrm>
                  <a:off x="5075501" y="1792139"/>
                  <a:ext cx="0" cy="26853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Gerade Verbindung 63"/>
                <p:cNvCxnSpPr/>
                <p:nvPr/>
              </p:nvCxnSpPr>
              <p:spPr>
                <a:xfrm>
                  <a:off x="6038129" y="1792139"/>
                  <a:ext cx="0" cy="26853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Gerade Verbindung 64"/>
                <p:cNvCxnSpPr/>
                <p:nvPr/>
              </p:nvCxnSpPr>
              <p:spPr>
                <a:xfrm>
                  <a:off x="7000756" y="1792139"/>
                  <a:ext cx="0" cy="268532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Gerade Verbindung 35"/>
              <p:cNvCxnSpPr/>
              <p:nvPr/>
            </p:nvCxnSpPr>
            <p:spPr>
              <a:xfrm flipV="1">
                <a:off x="2165431" y="3573710"/>
                <a:ext cx="1387997" cy="1565455"/>
              </a:xfrm>
              <a:prstGeom prst="line">
                <a:avLst/>
              </a:prstGeom>
              <a:ln>
                <a:solidFill>
                  <a:srgbClr val="FF572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65"/>
              <p:cNvCxnSpPr/>
              <p:nvPr/>
            </p:nvCxnSpPr>
            <p:spPr>
              <a:xfrm>
                <a:off x="3553428" y="3573711"/>
                <a:ext cx="841794" cy="956575"/>
              </a:xfrm>
              <a:prstGeom prst="line">
                <a:avLst/>
              </a:prstGeom>
              <a:ln>
                <a:solidFill>
                  <a:srgbClr val="FF572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 Verbindung 66"/>
              <p:cNvCxnSpPr/>
              <p:nvPr/>
            </p:nvCxnSpPr>
            <p:spPr>
              <a:xfrm>
                <a:off x="4391232" y="4530286"/>
                <a:ext cx="1264521" cy="324250"/>
              </a:xfrm>
              <a:prstGeom prst="line">
                <a:avLst/>
              </a:prstGeom>
              <a:ln>
                <a:solidFill>
                  <a:srgbClr val="FF572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71"/>
              <p:cNvCxnSpPr/>
              <p:nvPr/>
            </p:nvCxnSpPr>
            <p:spPr>
              <a:xfrm flipV="1">
                <a:off x="5655753" y="3429000"/>
                <a:ext cx="1322817" cy="1434622"/>
              </a:xfrm>
              <a:prstGeom prst="line">
                <a:avLst/>
              </a:prstGeom>
              <a:ln>
                <a:solidFill>
                  <a:srgbClr val="FF572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 Verbindung 101"/>
              <p:cNvCxnSpPr/>
              <p:nvPr/>
            </p:nvCxnSpPr>
            <p:spPr>
              <a:xfrm>
                <a:off x="3553428" y="360671"/>
                <a:ext cx="0" cy="544282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Gruppierung 103"/>
              <p:cNvGrpSpPr/>
              <p:nvPr/>
            </p:nvGrpSpPr>
            <p:grpSpPr>
              <a:xfrm>
                <a:off x="1723949" y="360671"/>
                <a:ext cx="1620001" cy="1854440"/>
                <a:chOff x="3256970" y="2838058"/>
                <a:chExt cx="590418" cy="675861"/>
              </a:xfrm>
            </p:grpSpPr>
            <p:sp>
              <p:nvSpPr>
                <p:cNvPr id="105" name="Rechteck 104"/>
                <p:cNvSpPr/>
                <p:nvPr/>
              </p:nvSpPr>
              <p:spPr>
                <a:xfrm>
                  <a:off x="3256970" y="2838058"/>
                  <a:ext cx="590418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5400" dist="76200" dir="5400000" algn="t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10" name="Textfeld 109"/>
                <p:cNvSpPr txBox="1"/>
                <p:nvPr/>
              </p:nvSpPr>
              <p:spPr>
                <a:xfrm>
                  <a:off x="3256970" y="2855246"/>
                  <a:ext cx="589994" cy="1121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14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NACHRICHTEN</a:t>
                  </a:r>
                  <a:endParaRPr lang="de-DE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74" name="Gruppierung 73"/>
              <p:cNvGrpSpPr/>
              <p:nvPr/>
            </p:nvGrpSpPr>
            <p:grpSpPr>
              <a:xfrm>
                <a:off x="1927656" y="791581"/>
                <a:ext cx="1167768" cy="633495"/>
                <a:chOff x="4077537" y="3499087"/>
                <a:chExt cx="3636290" cy="1972627"/>
              </a:xfrm>
              <a:effectLst/>
            </p:grpSpPr>
            <p:sp>
              <p:nvSpPr>
                <p:cNvPr id="75" name="Rechteck 74"/>
                <p:cNvSpPr/>
                <p:nvPr/>
              </p:nvSpPr>
              <p:spPr>
                <a:xfrm>
                  <a:off x="5100819" y="3677885"/>
                  <a:ext cx="1592919" cy="1791305"/>
                </a:xfrm>
                <a:prstGeom prst="rect">
                  <a:avLst/>
                </a:prstGeom>
                <a:solidFill>
                  <a:srgbClr val="FF572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6" name="Rechteck 75"/>
                <p:cNvSpPr/>
                <p:nvPr/>
              </p:nvSpPr>
              <p:spPr>
                <a:xfrm>
                  <a:off x="4875067" y="3499087"/>
                  <a:ext cx="1999274" cy="17879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7" name="Ecken des Rechtecks auf der gleichen Seite abrunden 76"/>
                <p:cNvSpPr/>
                <p:nvPr/>
              </p:nvSpPr>
              <p:spPr>
                <a:xfrm>
                  <a:off x="5610007" y="4705238"/>
                  <a:ext cx="555580" cy="763952"/>
                </a:xfrm>
                <a:prstGeom prst="round2Same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8" name="Abgerundetes Rechteck 77"/>
                <p:cNvSpPr/>
                <p:nvPr/>
              </p:nvSpPr>
              <p:spPr>
                <a:xfrm>
                  <a:off x="5259750" y="4349998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9" name="Abgerundetes Rechteck 78"/>
                <p:cNvSpPr/>
                <p:nvPr/>
              </p:nvSpPr>
              <p:spPr>
                <a:xfrm>
                  <a:off x="5791175" y="4349998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0" name="Abgerundetes Rechteck 79"/>
                <p:cNvSpPr/>
                <p:nvPr/>
              </p:nvSpPr>
              <p:spPr>
                <a:xfrm>
                  <a:off x="6322599" y="4349998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1" name="Abgerundetes Rechteck 80"/>
                <p:cNvSpPr/>
                <p:nvPr/>
              </p:nvSpPr>
              <p:spPr>
                <a:xfrm>
                  <a:off x="5252753" y="4833577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2" name="Abgerundetes Rechteck 81"/>
                <p:cNvSpPr/>
                <p:nvPr/>
              </p:nvSpPr>
              <p:spPr>
                <a:xfrm>
                  <a:off x="6317519" y="4833577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3" name="Abgerundetes Rechteck 82"/>
                <p:cNvSpPr/>
                <p:nvPr/>
              </p:nvSpPr>
              <p:spPr>
                <a:xfrm>
                  <a:off x="5262269" y="3913941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4" name="Abgerundetes Rechteck 83"/>
                <p:cNvSpPr/>
                <p:nvPr/>
              </p:nvSpPr>
              <p:spPr>
                <a:xfrm>
                  <a:off x="5793693" y="3913941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5" name="Abgerundetes Rechteck 84"/>
                <p:cNvSpPr/>
                <p:nvPr/>
              </p:nvSpPr>
              <p:spPr>
                <a:xfrm>
                  <a:off x="6325117" y="3913941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6" name="Rechteck 85"/>
                <p:cNvSpPr/>
                <p:nvPr/>
              </p:nvSpPr>
              <p:spPr>
                <a:xfrm>
                  <a:off x="4220233" y="4246661"/>
                  <a:ext cx="891675" cy="1225053"/>
                </a:xfrm>
                <a:prstGeom prst="rect">
                  <a:avLst/>
                </a:prstGeom>
                <a:solidFill>
                  <a:srgbClr val="FF572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7" name="Rechteck 86"/>
                <p:cNvSpPr/>
                <p:nvPr/>
              </p:nvSpPr>
              <p:spPr>
                <a:xfrm>
                  <a:off x="6692639" y="4244136"/>
                  <a:ext cx="891675" cy="1225053"/>
                </a:xfrm>
                <a:prstGeom prst="rect">
                  <a:avLst/>
                </a:prstGeom>
                <a:solidFill>
                  <a:srgbClr val="FF572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8" name="Abgerundetes Rechteck 87"/>
                <p:cNvSpPr/>
                <p:nvPr/>
              </p:nvSpPr>
              <p:spPr>
                <a:xfrm>
                  <a:off x="6819986" y="4594497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9" name="Abgerundetes Rechteck 88"/>
                <p:cNvSpPr/>
                <p:nvPr/>
              </p:nvSpPr>
              <p:spPr>
                <a:xfrm>
                  <a:off x="7230423" y="4594497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Abgerundetes Rechteck 89"/>
                <p:cNvSpPr/>
                <p:nvPr/>
              </p:nvSpPr>
              <p:spPr>
                <a:xfrm>
                  <a:off x="4344980" y="4551481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Abgerundetes Rechteck 90"/>
                <p:cNvSpPr/>
                <p:nvPr/>
              </p:nvSpPr>
              <p:spPr>
                <a:xfrm>
                  <a:off x="4755417" y="4551481"/>
                  <a:ext cx="205323" cy="25363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Rechteck 91"/>
                <p:cNvSpPr/>
                <p:nvPr/>
              </p:nvSpPr>
              <p:spPr>
                <a:xfrm>
                  <a:off x="6681756" y="4064499"/>
                  <a:ext cx="1032071" cy="17963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Rechteck 92"/>
                <p:cNvSpPr/>
                <p:nvPr/>
              </p:nvSpPr>
              <p:spPr>
                <a:xfrm>
                  <a:off x="4077537" y="4067021"/>
                  <a:ext cx="1032071" cy="17963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11" name="Oval 110"/>
              <p:cNvSpPr/>
              <p:nvPr/>
            </p:nvSpPr>
            <p:spPr>
              <a:xfrm>
                <a:off x="3449253" y="3492685"/>
                <a:ext cx="211212" cy="211212"/>
              </a:xfrm>
              <a:prstGeom prst="ellipse">
                <a:avLst/>
              </a:prstGeom>
              <a:solidFill>
                <a:srgbClr val="FF572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23" name="Gruppierung 122"/>
              <p:cNvGrpSpPr/>
              <p:nvPr/>
            </p:nvGrpSpPr>
            <p:grpSpPr>
              <a:xfrm>
                <a:off x="2186278" y="1608884"/>
                <a:ext cx="255871" cy="458670"/>
                <a:chOff x="2355725" y="1558084"/>
                <a:chExt cx="255871" cy="458670"/>
              </a:xfrm>
            </p:grpSpPr>
            <p:sp>
              <p:nvSpPr>
                <p:cNvPr id="112" name="Rechteck 111"/>
                <p:cNvSpPr/>
                <p:nvPr/>
              </p:nvSpPr>
              <p:spPr>
                <a:xfrm>
                  <a:off x="2357688" y="1558084"/>
                  <a:ext cx="252457" cy="458670"/>
                </a:xfrm>
                <a:prstGeom prst="rect">
                  <a:avLst/>
                </a:prstGeom>
                <a:solidFill>
                  <a:srgbClr val="FFCE4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Rechteck 112"/>
                <p:cNvSpPr/>
                <p:nvPr/>
              </p:nvSpPr>
              <p:spPr>
                <a:xfrm>
                  <a:off x="2449002" y="1558084"/>
                  <a:ext cx="161144" cy="458670"/>
                </a:xfrm>
                <a:prstGeom prst="rect">
                  <a:avLst/>
                </a:prstGeom>
                <a:solidFill>
                  <a:srgbClr val="FFB85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15" name="Gerade Verbindung 114"/>
                <p:cNvCxnSpPr/>
                <p:nvPr/>
              </p:nvCxnSpPr>
              <p:spPr>
                <a:xfrm>
                  <a:off x="2357688" y="1610139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Gerade Verbindung 115"/>
                <p:cNvCxnSpPr/>
                <p:nvPr/>
              </p:nvCxnSpPr>
              <p:spPr>
                <a:xfrm>
                  <a:off x="2357688" y="1669553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Gerade Verbindung 116"/>
                <p:cNvCxnSpPr/>
                <p:nvPr/>
              </p:nvCxnSpPr>
              <p:spPr>
                <a:xfrm>
                  <a:off x="2355725" y="1788381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Gerade Verbindung 117"/>
                <p:cNvCxnSpPr/>
                <p:nvPr/>
              </p:nvCxnSpPr>
              <p:spPr>
                <a:xfrm>
                  <a:off x="2359139" y="1847795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Gerade Verbindung 118"/>
                <p:cNvCxnSpPr/>
                <p:nvPr/>
              </p:nvCxnSpPr>
              <p:spPr>
                <a:xfrm>
                  <a:off x="2355725" y="1907209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Gerade Verbindung 119"/>
                <p:cNvCxnSpPr/>
                <p:nvPr/>
              </p:nvCxnSpPr>
              <p:spPr>
                <a:xfrm>
                  <a:off x="2355725" y="1966621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Gerade Verbindung 121"/>
                <p:cNvCxnSpPr/>
                <p:nvPr/>
              </p:nvCxnSpPr>
              <p:spPr>
                <a:xfrm>
                  <a:off x="2357688" y="1728967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uppierung 123"/>
              <p:cNvGrpSpPr/>
              <p:nvPr/>
            </p:nvGrpSpPr>
            <p:grpSpPr>
              <a:xfrm>
                <a:off x="2439619" y="1795407"/>
                <a:ext cx="255871" cy="274504"/>
                <a:chOff x="2355725" y="1742250"/>
                <a:chExt cx="255871" cy="274504"/>
              </a:xfrm>
            </p:grpSpPr>
            <p:sp>
              <p:nvSpPr>
                <p:cNvPr id="125" name="Rechteck 124"/>
                <p:cNvSpPr/>
                <p:nvPr/>
              </p:nvSpPr>
              <p:spPr>
                <a:xfrm>
                  <a:off x="2357688" y="1742250"/>
                  <a:ext cx="252457" cy="274504"/>
                </a:xfrm>
                <a:prstGeom prst="rect">
                  <a:avLst/>
                </a:prstGeom>
                <a:solidFill>
                  <a:srgbClr val="FFCE4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Rechteck 125"/>
                <p:cNvSpPr/>
                <p:nvPr/>
              </p:nvSpPr>
              <p:spPr>
                <a:xfrm>
                  <a:off x="2449002" y="1742250"/>
                  <a:ext cx="161144" cy="274504"/>
                </a:xfrm>
                <a:prstGeom prst="rect">
                  <a:avLst/>
                </a:prstGeom>
                <a:solidFill>
                  <a:srgbClr val="FFB85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29" name="Gerade Verbindung 128"/>
                <p:cNvCxnSpPr/>
                <p:nvPr/>
              </p:nvCxnSpPr>
              <p:spPr>
                <a:xfrm>
                  <a:off x="2355725" y="1788381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 Verbindung 129"/>
                <p:cNvCxnSpPr/>
                <p:nvPr/>
              </p:nvCxnSpPr>
              <p:spPr>
                <a:xfrm>
                  <a:off x="2359139" y="1847795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Gerade Verbindung 130"/>
                <p:cNvCxnSpPr/>
                <p:nvPr/>
              </p:nvCxnSpPr>
              <p:spPr>
                <a:xfrm>
                  <a:off x="2355725" y="1907209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Gerade Verbindung 131"/>
                <p:cNvCxnSpPr/>
                <p:nvPr/>
              </p:nvCxnSpPr>
              <p:spPr>
                <a:xfrm>
                  <a:off x="2355725" y="1966621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uppierung 133"/>
              <p:cNvGrpSpPr/>
              <p:nvPr/>
            </p:nvGrpSpPr>
            <p:grpSpPr>
              <a:xfrm>
                <a:off x="1932122" y="1791431"/>
                <a:ext cx="255871" cy="274504"/>
                <a:chOff x="2355725" y="1742250"/>
                <a:chExt cx="255871" cy="274504"/>
              </a:xfrm>
            </p:grpSpPr>
            <p:sp>
              <p:nvSpPr>
                <p:cNvPr id="135" name="Rechteck 134"/>
                <p:cNvSpPr/>
                <p:nvPr/>
              </p:nvSpPr>
              <p:spPr>
                <a:xfrm>
                  <a:off x="2357688" y="1742250"/>
                  <a:ext cx="252457" cy="274504"/>
                </a:xfrm>
                <a:prstGeom prst="rect">
                  <a:avLst/>
                </a:prstGeom>
                <a:solidFill>
                  <a:srgbClr val="FFCE4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6" name="Rechteck 135"/>
                <p:cNvSpPr/>
                <p:nvPr/>
              </p:nvSpPr>
              <p:spPr>
                <a:xfrm>
                  <a:off x="2449002" y="1742250"/>
                  <a:ext cx="161144" cy="274504"/>
                </a:xfrm>
                <a:prstGeom prst="rect">
                  <a:avLst/>
                </a:prstGeom>
                <a:solidFill>
                  <a:srgbClr val="FFB85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37" name="Gerade Verbindung 136"/>
                <p:cNvCxnSpPr/>
                <p:nvPr/>
              </p:nvCxnSpPr>
              <p:spPr>
                <a:xfrm>
                  <a:off x="2355725" y="1788381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Gerade Verbindung 137"/>
                <p:cNvCxnSpPr/>
                <p:nvPr/>
              </p:nvCxnSpPr>
              <p:spPr>
                <a:xfrm>
                  <a:off x="2359139" y="1847795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Gerade Verbindung 138"/>
                <p:cNvCxnSpPr/>
                <p:nvPr/>
              </p:nvCxnSpPr>
              <p:spPr>
                <a:xfrm>
                  <a:off x="2355725" y="1907209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Gerade Verbindung 139"/>
                <p:cNvCxnSpPr/>
                <p:nvPr/>
              </p:nvCxnSpPr>
              <p:spPr>
                <a:xfrm>
                  <a:off x="2355725" y="1966621"/>
                  <a:ext cx="252457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Oval 140"/>
              <p:cNvSpPr/>
              <p:nvPr/>
            </p:nvSpPr>
            <p:spPr>
              <a:xfrm>
                <a:off x="2755721" y="1659108"/>
                <a:ext cx="381427" cy="381427"/>
              </a:xfrm>
              <a:prstGeom prst="ellipse">
                <a:avLst/>
              </a:prstGeom>
              <a:solidFill>
                <a:srgbClr val="FFCE44"/>
              </a:solidFill>
              <a:ln w="19050">
                <a:solidFill>
                  <a:srgbClr val="FFB85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€</a:t>
                </a:r>
                <a:endParaRPr lang="de-DE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47" name="Gerade Verbindung 146"/>
              <p:cNvCxnSpPr/>
              <p:nvPr/>
            </p:nvCxnSpPr>
            <p:spPr>
              <a:xfrm>
                <a:off x="5620129" y="331632"/>
                <a:ext cx="24296" cy="5516579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Oval 143"/>
              <p:cNvSpPr/>
              <p:nvPr/>
            </p:nvSpPr>
            <p:spPr>
              <a:xfrm>
                <a:off x="5526119" y="4731142"/>
                <a:ext cx="211212" cy="211212"/>
              </a:xfrm>
              <a:prstGeom prst="ellipse">
                <a:avLst/>
              </a:prstGeom>
              <a:solidFill>
                <a:srgbClr val="FF572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Rechteck 155"/>
              <p:cNvSpPr/>
              <p:nvPr/>
            </p:nvSpPr>
            <p:spPr>
              <a:xfrm>
                <a:off x="3803486" y="360671"/>
                <a:ext cx="1620000" cy="18544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" dist="762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mtClean="0"/>
                  <a:t>Zins</a:t>
                </a:r>
                <a:endParaRPr lang="de-DE" dirty="0"/>
              </a:p>
            </p:txBody>
          </p:sp>
          <p:grpSp>
            <p:nvGrpSpPr>
              <p:cNvPr id="203" name="Gruppierung 202"/>
              <p:cNvGrpSpPr/>
              <p:nvPr/>
            </p:nvGrpSpPr>
            <p:grpSpPr>
              <a:xfrm>
                <a:off x="3834861" y="555165"/>
                <a:ext cx="1577450" cy="1039801"/>
                <a:chOff x="1708030" y="2362022"/>
                <a:chExt cx="6198841" cy="3114131"/>
              </a:xfrm>
            </p:grpSpPr>
            <p:sp>
              <p:nvSpPr>
                <p:cNvPr id="204" name="Ecken des Rechtecks auf der gleichen Seite schneiden 203"/>
                <p:cNvSpPr/>
                <p:nvPr/>
              </p:nvSpPr>
              <p:spPr>
                <a:xfrm>
                  <a:off x="1942601" y="2362022"/>
                  <a:ext cx="5668433" cy="800604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400" dirty="0" smtClean="0"/>
                    <a:t>ZENTRALBANK</a:t>
                  </a:r>
                  <a:endParaRPr lang="de-DE" sz="1400" dirty="0"/>
                </a:p>
              </p:txBody>
            </p:sp>
            <p:sp>
              <p:nvSpPr>
                <p:cNvPr id="205" name="Abgerundetes Rechteck 204"/>
                <p:cNvSpPr/>
                <p:nvPr/>
              </p:nvSpPr>
              <p:spPr>
                <a:xfrm>
                  <a:off x="3660248" y="4422721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6" name="Abgerundetes Rechteck 205"/>
                <p:cNvSpPr/>
                <p:nvPr/>
              </p:nvSpPr>
              <p:spPr>
                <a:xfrm>
                  <a:off x="5410551" y="4422721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7" name="Rechteck 206"/>
                <p:cNvSpPr/>
                <p:nvPr/>
              </p:nvSpPr>
              <p:spPr>
                <a:xfrm>
                  <a:off x="1942601" y="3457926"/>
                  <a:ext cx="5668433" cy="201378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8" name="Abgerundetes Rechteck 207"/>
                <p:cNvSpPr/>
                <p:nvPr/>
              </p:nvSpPr>
              <p:spPr>
                <a:xfrm>
                  <a:off x="6120685" y="3698014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9" name="Abgerundetes Rechteck 208"/>
                <p:cNvSpPr/>
                <p:nvPr/>
              </p:nvSpPr>
              <p:spPr>
                <a:xfrm>
                  <a:off x="6911218" y="3698014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0" name="Abgerundetes Rechteck 209"/>
                <p:cNvSpPr/>
                <p:nvPr/>
              </p:nvSpPr>
              <p:spPr>
                <a:xfrm>
                  <a:off x="2168015" y="3698014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1" name="Abgerundetes Rechteck 210"/>
                <p:cNvSpPr/>
                <p:nvPr/>
              </p:nvSpPr>
              <p:spPr>
                <a:xfrm>
                  <a:off x="2958549" y="3698014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2" name="Rechteck 211"/>
                <p:cNvSpPr/>
                <p:nvPr/>
              </p:nvSpPr>
              <p:spPr>
                <a:xfrm>
                  <a:off x="1708030" y="3162627"/>
                  <a:ext cx="6198841" cy="29529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3" name="Abgerundetes Rechteck 212"/>
                <p:cNvSpPr/>
                <p:nvPr/>
              </p:nvSpPr>
              <p:spPr>
                <a:xfrm>
                  <a:off x="3749083" y="3698014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4" name="Abgerundetes Rechteck 213"/>
                <p:cNvSpPr/>
                <p:nvPr/>
              </p:nvSpPr>
              <p:spPr>
                <a:xfrm>
                  <a:off x="4539617" y="3698014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5" name="Abgerundetes Rechteck 214"/>
                <p:cNvSpPr/>
                <p:nvPr/>
              </p:nvSpPr>
              <p:spPr>
                <a:xfrm>
                  <a:off x="5330151" y="3698014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6" name="Abgerundetes Rechteck 215"/>
                <p:cNvSpPr/>
                <p:nvPr/>
              </p:nvSpPr>
              <p:spPr>
                <a:xfrm>
                  <a:off x="6120685" y="4253829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7" name="Abgerundetes Rechteck 216"/>
                <p:cNvSpPr/>
                <p:nvPr/>
              </p:nvSpPr>
              <p:spPr>
                <a:xfrm>
                  <a:off x="6911218" y="4253829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8" name="Abgerundetes Rechteck 217"/>
                <p:cNvSpPr/>
                <p:nvPr/>
              </p:nvSpPr>
              <p:spPr>
                <a:xfrm>
                  <a:off x="2168015" y="4253829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9" name="Abgerundetes Rechteck 218"/>
                <p:cNvSpPr/>
                <p:nvPr/>
              </p:nvSpPr>
              <p:spPr>
                <a:xfrm>
                  <a:off x="2958549" y="4253829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0" name="Abgerundetes Rechteck 219"/>
                <p:cNvSpPr/>
                <p:nvPr/>
              </p:nvSpPr>
              <p:spPr>
                <a:xfrm>
                  <a:off x="3749083" y="4253829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1" name="Abgerundetes Rechteck 220"/>
                <p:cNvSpPr/>
                <p:nvPr/>
              </p:nvSpPr>
              <p:spPr>
                <a:xfrm>
                  <a:off x="4539617" y="4253829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2" name="Abgerundetes Rechteck 221"/>
                <p:cNvSpPr/>
                <p:nvPr/>
              </p:nvSpPr>
              <p:spPr>
                <a:xfrm>
                  <a:off x="5330151" y="4253829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3" name="Abgerundetes Rechteck 222"/>
                <p:cNvSpPr/>
                <p:nvPr/>
              </p:nvSpPr>
              <p:spPr>
                <a:xfrm>
                  <a:off x="6111716" y="4800675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4" name="Abgerundetes Rechteck 223"/>
                <p:cNvSpPr/>
                <p:nvPr/>
              </p:nvSpPr>
              <p:spPr>
                <a:xfrm>
                  <a:off x="6902249" y="4800675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5" name="Abgerundetes Rechteck 224"/>
                <p:cNvSpPr/>
                <p:nvPr/>
              </p:nvSpPr>
              <p:spPr>
                <a:xfrm>
                  <a:off x="2159046" y="4800675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6" name="Abgerundetes Rechteck 225"/>
                <p:cNvSpPr/>
                <p:nvPr/>
              </p:nvSpPr>
              <p:spPr>
                <a:xfrm>
                  <a:off x="2949580" y="4800675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7" name="Abgerundetes Rechteck 226"/>
                <p:cNvSpPr/>
                <p:nvPr/>
              </p:nvSpPr>
              <p:spPr>
                <a:xfrm>
                  <a:off x="3740114" y="4800675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8" name="Abgerundetes Rechteck 227"/>
                <p:cNvSpPr/>
                <p:nvPr/>
              </p:nvSpPr>
              <p:spPr>
                <a:xfrm>
                  <a:off x="4361413" y="4782745"/>
                  <a:ext cx="663932" cy="67104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9" name="Abgerundetes Rechteck 228"/>
                <p:cNvSpPr/>
                <p:nvPr/>
              </p:nvSpPr>
              <p:spPr>
                <a:xfrm>
                  <a:off x="5321182" y="4800675"/>
                  <a:ext cx="337518" cy="41693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0" name="Abgerundetes Rechteck 229"/>
                <p:cNvSpPr/>
                <p:nvPr/>
              </p:nvSpPr>
              <p:spPr>
                <a:xfrm>
                  <a:off x="4387826" y="5224654"/>
                  <a:ext cx="617294" cy="251499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31" name="Textfeld 230"/>
              <p:cNvSpPr txBox="1"/>
              <p:nvPr/>
            </p:nvSpPr>
            <p:spPr>
              <a:xfrm>
                <a:off x="4115270" y="1736003"/>
                <a:ext cx="10413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mtClean="0">
                    <a:solidFill>
                      <a:srgbClr val="117AA2"/>
                    </a:solidFill>
                  </a:rPr>
                  <a:t>ZINS</a:t>
                </a:r>
                <a:endParaRPr lang="de-DE">
                  <a:solidFill>
                    <a:srgbClr val="117AA2"/>
                  </a:solidFill>
                </a:endParaRPr>
              </a:p>
            </p:txBody>
          </p:sp>
          <p:sp>
            <p:nvSpPr>
              <p:cNvPr id="232" name="Pfeil nach oben 231"/>
              <p:cNvSpPr/>
              <p:nvPr/>
            </p:nvSpPr>
            <p:spPr>
              <a:xfrm>
                <a:off x="4756056" y="1720089"/>
                <a:ext cx="304160" cy="320182"/>
              </a:xfrm>
              <a:prstGeom prst="upArrow">
                <a:avLst/>
              </a:prstGeom>
              <a:solidFill>
                <a:srgbClr val="FF5722"/>
              </a:solidFill>
              <a:ln>
                <a:solidFill>
                  <a:srgbClr val="FF572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3" name="Rechteck 232"/>
              <p:cNvSpPr/>
              <p:nvPr/>
            </p:nvSpPr>
            <p:spPr>
              <a:xfrm>
                <a:off x="5855067" y="360671"/>
                <a:ext cx="1620000" cy="18544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" dist="762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mtClean="0"/>
                  <a:t>Zins</a:t>
                </a:r>
                <a:endParaRPr lang="de-DE" dirty="0"/>
              </a:p>
            </p:txBody>
          </p:sp>
          <p:sp>
            <p:nvSpPr>
              <p:cNvPr id="263" name="Pfeil nach oben 262"/>
              <p:cNvSpPr/>
              <p:nvPr/>
            </p:nvSpPr>
            <p:spPr>
              <a:xfrm>
                <a:off x="6532958" y="1672361"/>
                <a:ext cx="304160" cy="320182"/>
              </a:xfrm>
              <a:prstGeom prst="upArrow">
                <a:avLst/>
              </a:prstGeom>
              <a:solidFill>
                <a:srgbClr val="FF5722"/>
              </a:solidFill>
              <a:ln>
                <a:solidFill>
                  <a:srgbClr val="FF572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26" name="Gruppierung 325"/>
              <p:cNvGrpSpPr/>
              <p:nvPr/>
            </p:nvGrpSpPr>
            <p:grpSpPr>
              <a:xfrm>
                <a:off x="5912166" y="726368"/>
                <a:ext cx="1479140" cy="716444"/>
                <a:chOff x="1765300" y="2451100"/>
                <a:chExt cx="5994400" cy="2903478"/>
              </a:xfrm>
            </p:grpSpPr>
            <p:sp>
              <p:nvSpPr>
                <p:cNvPr id="327" name="Eine Ecke des Rechtecks schneiden 326"/>
                <p:cNvSpPr/>
                <p:nvPr/>
              </p:nvSpPr>
              <p:spPr>
                <a:xfrm flipV="1">
                  <a:off x="2628898" y="3505197"/>
                  <a:ext cx="5130802" cy="1849381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2196F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328" name="Eine Ecke des Rechtecks schneiden 327"/>
                <p:cNvSpPr/>
                <p:nvPr/>
              </p:nvSpPr>
              <p:spPr>
                <a:xfrm flipH="1" flipV="1">
                  <a:off x="1879597" y="3505197"/>
                  <a:ext cx="896405" cy="1849376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2196F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29" name="Rechteck 328"/>
                <p:cNvSpPr/>
                <p:nvPr/>
              </p:nvSpPr>
              <p:spPr>
                <a:xfrm>
                  <a:off x="1765300" y="3340100"/>
                  <a:ext cx="5994400" cy="812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0" name="Eine Ecke des Rechtecks schneiden 329"/>
                <p:cNvSpPr/>
                <p:nvPr/>
              </p:nvSpPr>
              <p:spPr>
                <a:xfrm>
                  <a:off x="1879600" y="3175000"/>
                  <a:ext cx="1638300" cy="977900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2196F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1" name="Oval 330"/>
                <p:cNvSpPr/>
                <p:nvPr/>
              </p:nvSpPr>
              <p:spPr>
                <a:xfrm>
                  <a:off x="2082800" y="3416300"/>
                  <a:ext cx="279400" cy="279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2" name="Rechteck 331"/>
                <p:cNvSpPr/>
                <p:nvPr/>
              </p:nvSpPr>
              <p:spPr>
                <a:xfrm>
                  <a:off x="3708400" y="3505200"/>
                  <a:ext cx="825500" cy="584200"/>
                </a:xfrm>
                <a:prstGeom prst="rect">
                  <a:avLst/>
                </a:prstGeom>
                <a:solidFill>
                  <a:srgbClr val="117AA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33" name="Gerade Verbindung 332"/>
                <p:cNvCxnSpPr/>
                <p:nvPr/>
              </p:nvCxnSpPr>
              <p:spPr>
                <a:xfrm>
                  <a:off x="3810000" y="36068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Gerade Verbindung 333"/>
                <p:cNvCxnSpPr/>
                <p:nvPr/>
              </p:nvCxnSpPr>
              <p:spPr>
                <a:xfrm>
                  <a:off x="3962400" y="36068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Gerade Verbindung 334"/>
                <p:cNvCxnSpPr/>
                <p:nvPr/>
              </p:nvCxnSpPr>
              <p:spPr>
                <a:xfrm>
                  <a:off x="4114800" y="36068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Gerade Verbindung 335"/>
                <p:cNvCxnSpPr/>
                <p:nvPr/>
              </p:nvCxnSpPr>
              <p:spPr>
                <a:xfrm>
                  <a:off x="4267200" y="36068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Gerade Verbindung 336"/>
                <p:cNvCxnSpPr/>
                <p:nvPr/>
              </p:nvCxnSpPr>
              <p:spPr>
                <a:xfrm>
                  <a:off x="4419600" y="3606800"/>
                  <a:ext cx="0" cy="3810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8" name="Rechteck 337"/>
                <p:cNvSpPr/>
                <p:nvPr/>
              </p:nvSpPr>
              <p:spPr>
                <a:xfrm>
                  <a:off x="4648200" y="3505200"/>
                  <a:ext cx="825500" cy="584200"/>
                </a:xfrm>
                <a:prstGeom prst="rect">
                  <a:avLst/>
                </a:prstGeom>
                <a:solidFill>
                  <a:srgbClr val="FF572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39" name="Gerade Verbindung 338"/>
                <p:cNvCxnSpPr/>
                <p:nvPr/>
              </p:nvCxnSpPr>
              <p:spPr>
                <a:xfrm>
                  <a:off x="4749800" y="36068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Gerade Verbindung 339"/>
                <p:cNvCxnSpPr/>
                <p:nvPr/>
              </p:nvCxnSpPr>
              <p:spPr>
                <a:xfrm>
                  <a:off x="4902200" y="36068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Gerade Verbindung 340"/>
                <p:cNvCxnSpPr/>
                <p:nvPr/>
              </p:nvCxnSpPr>
              <p:spPr>
                <a:xfrm>
                  <a:off x="5054600" y="36068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Gerade Verbindung 341"/>
                <p:cNvCxnSpPr/>
                <p:nvPr/>
              </p:nvCxnSpPr>
              <p:spPr>
                <a:xfrm>
                  <a:off x="5207000" y="36068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Gerade Verbindung 342"/>
                <p:cNvCxnSpPr/>
                <p:nvPr/>
              </p:nvCxnSpPr>
              <p:spPr>
                <a:xfrm>
                  <a:off x="5359400" y="36068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4" name="Rechteck 343"/>
                <p:cNvSpPr/>
                <p:nvPr/>
              </p:nvSpPr>
              <p:spPr>
                <a:xfrm>
                  <a:off x="5588000" y="3505200"/>
                  <a:ext cx="825500" cy="5842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45" name="Gerade Verbindung 344"/>
                <p:cNvCxnSpPr/>
                <p:nvPr/>
              </p:nvCxnSpPr>
              <p:spPr>
                <a:xfrm>
                  <a:off x="5689600" y="36068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Gerade Verbindung 345"/>
                <p:cNvCxnSpPr/>
                <p:nvPr/>
              </p:nvCxnSpPr>
              <p:spPr>
                <a:xfrm>
                  <a:off x="5842000" y="36068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Gerade Verbindung 346"/>
                <p:cNvCxnSpPr/>
                <p:nvPr/>
              </p:nvCxnSpPr>
              <p:spPr>
                <a:xfrm>
                  <a:off x="5994400" y="36068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Gerade Verbindung 347"/>
                <p:cNvCxnSpPr/>
                <p:nvPr/>
              </p:nvCxnSpPr>
              <p:spPr>
                <a:xfrm>
                  <a:off x="6146800" y="36068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Gerade Verbindung 348"/>
                <p:cNvCxnSpPr/>
                <p:nvPr/>
              </p:nvCxnSpPr>
              <p:spPr>
                <a:xfrm>
                  <a:off x="6299200" y="36068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0" name="Rechteck 349"/>
                <p:cNvSpPr/>
                <p:nvPr/>
              </p:nvSpPr>
              <p:spPr>
                <a:xfrm>
                  <a:off x="6527800" y="3505200"/>
                  <a:ext cx="825500" cy="584200"/>
                </a:xfrm>
                <a:prstGeom prst="rect">
                  <a:avLst/>
                </a:prstGeom>
                <a:solidFill>
                  <a:srgbClr val="47A4B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51" name="Gerade Verbindung 350"/>
                <p:cNvCxnSpPr/>
                <p:nvPr/>
              </p:nvCxnSpPr>
              <p:spPr>
                <a:xfrm>
                  <a:off x="6629400" y="36068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Gerade Verbindung 351"/>
                <p:cNvCxnSpPr/>
                <p:nvPr/>
              </p:nvCxnSpPr>
              <p:spPr>
                <a:xfrm>
                  <a:off x="6781800" y="36068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Gerade Verbindung 352"/>
                <p:cNvCxnSpPr/>
                <p:nvPr/>
              </p:nvCxnSpPr>
              <p:spPr>
                <a:xfrm>
                  <a:off x="6934200" y="36068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Gerade Verbindung 353"/>
                <p:cNvCxnSpPr/>
                <p:nvPr/>
              </p:nvCxnSpPr>
              <p:spPr>
                <a:xfrm>
                  <a:off x="7086600" y="36068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Gerade Verbindung 354"/>
                <p:cNvCxnSpPr/>
                <p:nvPr/>
              </p:nvCxnSpPr>
              <p:spPr>
                <a:xfrm>
                  <a:off x="7239000" y="36068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6" name="Rechteck 355"/>
                <p:cNvSpPr/>
                <p:nvPr/>
              </p:nvSpPr>
              <p:spPr>
                <a:xfrm>
                  <a:off x="4178300" y="2806700"/>
                  <a:ext cx="825500" cy="584200"/>
                </a:xfrm>
                <a:prstGeom prst="rect">
                  <a:avLst/>
                </a:prstGeom>
                <a:solidFill>
                  <a:srgbClr val="FF572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57" name="Gerade Verbindung 356"/>
                <p:cNvCxnSpPr/>
                <p:nvPr/>
              </p:nvCxnSpPr>
              <p:spPr>
                <a:xfrm>
                  <a:off x="4279900" y="29083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Gerade Verbindung 357"/>
                <p:cNvCxnSpPr/>
                <p:nvPr/>
              </p:nvCxnSpPr>
              <p:spPr>
                <a:xfrm>
                  <a:off x="4432300" y="29083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Gerade Verbindung 358"/>
                <p:cNvCxnSpPr/>
                <p:nvPr/>
              </p:nvCxnSpPr>
              <p:spPr>
                <a:xfrm>
                  <a:off x="4584700" y="29083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Gerade Verbindung 359"/>
                <p:cNvCxnSpPr/>
                <p:nvPr/>
              </p:nvCxnSpPr>
              <p:spPr>
                <a:xfrm>
                  <a:off x="4737100" y="29083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Gerade Verbindung 360"/>
                <p:cNvCxnSpPr/>
                <p:nvPr/>
              </p:nvCxnSpPr>
              <p:spPr>
                <a:xfrm>
                  <a:off x="4889500" y="2908300"/>
                  <a:ext cx="0" cy="381000"/>
                </a:xfrm>
                <a:prstGeom prst="line">
                  <a:avLst/>
                </a:prstGeom>
                <a:solidFill>
                  <a:srgbClr val="FF5722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2" name="Rechteck 361"/>
                <p:cNvSpPr/>
                <p:nvPr/>
              </p:nvSpPr>
              <p:spPr>
                <a:xfrm>
                  <a:off x="5118100" y="2806700"/>
                  <a:ext cx="825500" cy="5842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63" name="Gerade Verbindung 362"/>
                <p:cNvCxnSpPr/>
                <p:nvPr/>
              </p:nvCxnSpPr>
              <p:spPr>
                <a:xfrm>
                  <a:off x="5219700" y="29083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Gerade Verbindung 363"/>
                <p:cNvCxnSpPr/>
                <p:nvPr/>
              </p:nvCxnSpPr>
              <p:spPr>
                <a:xfrm>
                  <a:off x="5372100" y="29083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Gerade Verbindung 364"/>
                <p:cNvCxnSpPr/>
                <p:nvPr/>
              </p:nvCxnSpPr>
              <p:spPr>
                <a:xfrm>
                  <a:off x="5524500" y="29083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Gerade Verbindung 365"/>
                <p:cNvCxnSpPr/>
                <p:nvPr/>
              </p:nvCxnSpPr>
              <p:spPr>
                <a:xfrm>
                  <a:off x="5676900" y="29083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Gerade Verbindung 366"/>
                <p:cNvCxnSpPr/>
                <p:nvPr/>
              </p:nvCxnSpPr>
              <p:spPr>
                <a:xfrm>
                  <a:off x="5829300" y="2908300"/>
                  <a:ext cx="0" cy="381000"/>
                </a:xfrm>
                <a:prstGeom prst="line">
                  <a:avLst/>
                </a:prstGeom>
                <a:solidFill>
                  <a:srgbClr val="FFC000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8" name="Rechteck 367"/>
                <p:cNvSpPr/>
                <p:nvPr/>
              </p:nvSpPr>
              <p:spPr>
                <a:xfrm>
                  <a:off x="6057900" y="2806700"/>
                  <a:ext cx="825500" cy="584200"/>
                </a:xfrm>
                <a:prstGeom prst="rect">
                  <a:avLst/>
                </a:prstGeom>
                <a:solidFill>
                  <a:srgbClr val="47A4B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69" name="Gerade Verbindung 368"/>
                <p:cNvCxnSpPr/>
                <p:nvPr/>
              </p:nvCxnSpPr>
              <p:spPr>
                <a:xfrm>
                  <a:off x="6159500" y="29083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Gerade Verbindung 369"/>
                <p:cNvCxnSpPr/>
                <p:nvPr/>
              </p:nvCxnSpPr>
              <p:spPr>
                <a:xfrm>
                  <a:off x="6311900" y="29083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Gerade Verbindung 370"/>
                <p:cNvCxnSpPr/>
                <p:nvPr/>
              </p:nvCxnSpPr>
              <p:spPr>
                <a:xfrm>
                  <a:off x="6464300" y="29083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Gerade Verbindung 371"/>
                <p:cNvCxnSpPr/>
                <p:nvPr/>
              </p:nvCxnSpPr>
              <p:spPr>
                <a:xfrm>
                  <a:off x="6616700" y="29083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Gerade Verbindung 372"/>
                <p:cNvCxnSpPr/>
                <p:nvPr/>
              </p:nvCxnSpPr>
              <p:spPr>
                <a:xfrm>
                  <a:off x="6769100" y="2908300"/>
                  <a:ext cx="0" cy="381000"/>
                </a:xfrm>
                <a:prstGeom prst="line">
                  <a:avLst/>
                </a:prstGeom>
                <a:solidFill>
                  <a:srgbClr val="47A4B1"/>
                </a:solidFill>
                <a:ln w="127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4" name="Rechteck 373"/>
                <p:cNvSpPr/>
                <p:nvPr/>
              </p:nvSpPr>
              <p:spPr>
                <a:xfrm>
                  <a:off x="1879600" y="2654300"/>
                  <a:ext cx="1104900" cy="457200"/>
                </a:xfrm>
                <a:prstGeom prst="rect">
                  <a:avLst/>
                </a:prstGeom>
                <a:solidFill>
                  <a:srgbClr val="47A4B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5" name="Rechteck 374"/>
                <p:cNvSpPr/>
                <p:nvPr/>
              </p:nvSpPr>
              <p:spPr>
                <a:xfrm>
                  <a:off x="2628900" y="2781300"/>
                  <a:ext cx="177800" cy="1905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6" name="Rechteck 375"/>
                <p:cNvSpPr/>
                <p:nvPr/>
              </p:nvSpPr>
              <p:spPr>
                <a:xfrm>
                  <a:off x="2355850" y="2781300"/>
                  <a:ext cx="177800" cy="1905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7" name="Rechteck 376"/>
                <p:cNvSpPr/>
                <p:nvPr/>
              </p:nvSpPr>
              <p:spPr>
                <a:xfrm>
                  <a:off x="2082800" y="2781300"/>
                  <a:ext cx="177800" cy="1905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78" name="Gerade Verbindung 377"/>
                <p:cNvCxnSpPr/>
                <p:nvPr/>
              </p:nvCxnSpPr>
              <p:spPr>
                <a:xfrm>
                  <a:off x="2171700" y="2451100"/>
                  <a:ext cx="0" cy="20320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Gerade Verbindung 378"/>
                <p:cNvCxnSpPr/>
                <p:nvPr/>
              </p:nvCxnSpPr>
              <p:spPr>
                <a:xfrm>
                  <a:off x="1917700" y="2451100"/>
                  <a:ext cx="495300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0" name="Textfeld 379"/>
              <p:cNvSpPr txBox="1"/>
              <p:nvPr/>
            </p:nvSpPr>
            <p:spPr>
              <a:xfrm>
                <a:off x="6268836" y="1153825"/>
                <a:ext cx="11610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smtClean="0">
                    <a:solidFill>
                      <a:schemeClr val="bg1"/>
                    </a:solidFill>
                  </a:rPr>
                  <a:t>EXPORT</a:t>
                </a:r>
                <a:endParaRPr lang="de-DE" sz="14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4" name="Abgerundetes Rechteck 383"/>
            <p:cNvSpPr/>
            <p:nvPr/>
          </p:nvSpPr>
          <p:spPr>
            <a:xfrm>
              <a:off x="2443189" y="1359261"/>
              <a:ext cx="157086" cy="83975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9581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Macintosh PowerPoint</Application>
  <PresentationFormat>Bildschirmpräsentation (4:3)</PresentationFormat>
  <Paragraphs>114</Paragraphs>
  <Slides>15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5" baseType="lpstr">
      <vt:lpstr>Amaranth</vt:lpstr>
      <vt:lpstr>Arial</vt:lpstr>
      <vt:lpstr>Audiowide</vt:lpstr>
      <vt:lpstr>Calibri</vt:lpstr>
      <vt:lpstr>Italiana</vt:lpstr>
      <vt:lpstr>Michroma</vt:lpstr>
      <vt:lpstr>Orbitron Black</vt:lpstr>
      <vt:lpstr>Prosto One</vt:lpstr>
      <vt:lpstr>Sansita ExtraBoldItalic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Simply Fi</dc:title>
  <dc:creator>Benjamin Tanz</dc:creator>
  <cp:lastModifiedBy>Benjamin Tanz</cp:lastModifiedBy>
  <cp:revision>105</cp:revision>
  <dcterms:created xsi:type="dcterms:W3CDTF">2015-07-28T14:35:07Z</dcterms:created>
  <dcterms:modified xsi:type="dcterms:W3CDTF">2015-11-18T13:43:45Z</dcterms:modified>
</cp:coreProperties>
</file>