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5" d="100"/>
          <a:sy n="75" d="100"/>
        </p:scale>
        <p:origin x="18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a:t>
            </a:r>
          </a:p>
          <a:p>
            <a:pPr marL="171450" indent="-171450">
              <a:buFont typeface="Arial" panose="020B0604020202020204" pitchFamily="34" charset="0"/>
              <a:buChar char="•"/>
            </a:pPr>
            <a:r>
              <a:rPr lang="en-US" dirty="0"/>
              <a:t>Admin will be updating test and class material and keeping it up to date</a:t>
            </a:r>
          </a:p>
          <a:p>
            <a:pPr marL="171450" indent="-171450">
              <a:buFont typeface="Arial" panose="020B0604020202020204" pitchFamily="34" charset="0"/>
              <a:buChar char="•"/>
            </a:pPr>
            <a:r>
              <a:rPr lang="en-US" dirty="0"/>
              <a:t>Each user needs authorization to perform certain activities in the system. </a:t>
            </a:r>
          </a:p>
          <a:p>
            <a:pPr marL="171450" indent="-171450">
              <a:buFont typeface="Arial" panose="020B0604020202020204" pitchFamily="34" charset="0"/>
              <a:buChar char="•"/>
            </a:pPr>
            <a:r>
              <a:rPr lang="en-US" dirty="0"/>
              <a:t>Every student needs a personal account to log their test grades and their driving schedules and one they can log in and continue their personal testing. This info will be kept private to just them.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Non-Functional</a:t>
            </a:r>
          </a:p>
          <a:p>
            <a:pPr marL="171450" indent="-171450">
              <a:buFont typeface="Arial" panose="020B0604020202020204" pitchFamily="34" charset="0"/>
              <a:buChar char="•"/>
            </a:pPr>
            <a:r>
              <a:rPr lang="en-US" dirty="0"/>
              <a:t>Admin will be able to upload and download tests to take them home to grade</a:t>
            </a:r>
          </a:p>
          <a:p>
            <a:pPr marL="171450" indent="-171450">
              <a:buFont typeface="Arial" panose="020B0604020202020204" pitchFamily="34" charset="0"/>
              <a:buChar char="•"/>
            </a:pPr>
            <a:r>
              <a:rPr lang="en-US" dirty="0"/>
              <a:t>Student can upload and download material to work on offline also. </a:t>
            </a:r>
          </a:p>
          <a:p>
            <a:pPr marL="171450" indent="-171450">
              <a:buFont typeface="Arial" panose="020B0604020202020204" pitchFamily="34" charset="0"/>
              <a:buChar char="•"/>
            </a:pPr>
            <a:r>
              <a:rPr lang="en-US" dirty="0"/>
              <a:t>Online message center allows for communication between all users. </a:t>
            </a:r>
          </a:p>
          <a:p>
            <a:pPr marL="171450" indent="-171450">
              <a:buFont typeface="Arial" panose="020B0604020202020204" pitchFamily="34" charset="0"/>
              <a:buChar char="•"/>
            </a:pPr>
            <a:r>
              <a:rPr lang="en-US" dirty="0"/>
              <a:t>System should be designed so it’s easy for student to understand</a:t>
            </a:r>
          </a:p>
          <a:p>
            <a:pPr marL="628650" lvl="1" indent="-171450">
              <a:buFont typeface="Arial" panose="020B0604020202020204" pitchFamily="34" charset="0"/>
              <a:buChar char="•"/>
            </a:pPr>
            <a:r>
              <a:rPr lang="en-US" dirty="0"/>
              <a:t>Quick click buttons</a:t>
            </a:r>
          </a:p>
          <a:p>
            <a:pPr marL="628650" lvl="1" indent="-171450">
              <a:buFont typeface="Arial" panose="020B0604020202020204" pitchFamily="34" charset="0"/>
              <a:buChar char="•"/>
            </a:pPr>
            <a:r>
              <a:rPr lang="en-US" dirty="0"/>
              <a:t>Up to date layout</a:t>
            </a:r>
          </a:p>
          <a:p>
            <a:pPr marL="628650" lvl="1" indent="-171450">
              <a:buFont typeface="Arial" panose="020B0604020202020204" pitchFamily="34" charset="0"/>
              <a:buChar char="•"/>
            </a:pPr>
            <a:r>
              <a:rPr lang="en-US" dirty="0"/>
              <a:t>Common features other current systems use, etc.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Use Case Diagram shows interactions between Users and the DriverPass system and how they relate to each other. It shows 5 users of the system: Student, Driver, Teacher, IT, and secretary. The diagram is color coded to show what activity each user is doing in the system. This Diagram has activities discussed with DriverPass, which includes all the things the company has a vision for the system to be able to do.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diagram breaks down each user’s activities and how they will fit into the system. It shows a list of possible events that each user is completing in the system. It also shows how they are interacting with the others at the same time. The student is the main user of the system (who it’s designed for) so you can see they complete the most activities. So In short this model goes through what a new user or student would do when they began using this system, and when they do, it shows how the other users will interact with them and what events they do while in the process. Starting on top of each user’s section you can just travel down to see what they would do and follow the arrows to see how those actions relate to other users.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there is so many hackers and security breaches it is very important to use top notch security features in any software or online environment. Each user’s account has personal information so it has to be protected and we have to make sure that they are the only ones accessing their info. Each login by a student will require a username (email) and password. If they forget their password they can reset if via company Admin or additional ways such as security questions and recovery emails. </a:t>
            </a:r>
          </a:p>
          <a:p>
            <a:endParaRPr lang="en-US" dirty="0"/>
          </a:p>
          <a:p>
            <a:r>
              <a:rPr lang="en-US" dirty="0"/>
              <a:t>If password is entered wrong more than 5 times, user will be locked out until unlocked by admin. </a:t>
            </a:r>
          </a:p>
          <a:p>
            <a:endParaRPr lang="en-US" dirty="0"/>
          </a:p>
          <a:p>
            <a:r>
              <a:rPr lang="en-US" dirty="0"/>
              <a:t>With these methods each user will be protected. </a:t>
            </a:r>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mainly designed for windows setup. It could be used on other platforms but it makes most sense to implement on windows. The systems main functions will need web connection but to make this limitation better we are including an upload/download function where students can download tests and take them with no web connection, and then upload them later to be graded when they have a web connection again. In this same way the Admin can download and upload them grade and release them.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12/10/2020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12/10/2020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Provided by: </a:t>
            </a:r>
            <a:r>
              <a:rPr lang="en-US" dirty="0" err="1">
                <a:solidFill>
                  <a:srgbClr val="FFFFFF"/>
                </a:solidFill>
              </a:rPr>
              <a:t>Bradleyt</a:t>
            </a:r>
            <a:r>
              <a:rPr lang="en-US" dirty="0">
                <a:solidFill>
                  <a:srgbClr val="FFFFFF"/>
                </a:solidFill>
              </a:rPr>
              <a:t> Byard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86832" y="31585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lnSpc>
                <a:spcPct val="120000"/>
              </a:lnSpc>
              <a:buNone/>
            </a:pPr>
            <a:r>
              <a:rPr lang="en-US" sz="1800" b="1" dirty="0">
                <a:solidFill>
                  <a:srgbClr val="000000"/>
                </a:solidFill>
                <a:ea typeface="Cambria" panose="02040503050406030204" pitchFamily="18" charset="0"/>
                <a:cs typeface="Calibri" panose="020F0502020204030204" pitchFamily="34" charset="0"/>
              </a:rPr>
              <a:t>Functional Requirements</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ea typeface="Calibri" panose="020F0502020204030204" pitchFamily="34" charset="0"/>
                <a:cs typeface="Calibri" panose="020F0502020204030204" pitchFamily="34" charset="0"/>
              </a:rPr>
              <a:t>Administration/IT updates</a:t>
            </a:r>
            <a:endParaRPr lang="en-US" sz="1800" dirty="0">
              <a:solidFill>
                <a:srgbClr val="000000"/>
              </a:solidFill>
              <a:effectLst/>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ea typeface="Calibri" panose="020F0502020204030204" pitchFamily="34" charset="0"/>
                <a:cs typeface="Calibri" panose="020F0502020204030204" pitchFamily="34" charset="0"/>
              </a:rPr>
              <a:t>Authorization levels</a:t>
            </a:r>
            <a:endParaRPr lang="en-US" sz="1800" dirty="0">
              <a:solidFill>
                <a:srgbClr val="000000"/>
              </a:solidFill>
              <a:effectLst/>
              <a:ea typeface="Cambria" panose="02040503050406030204" pitchFamily="18" charset="0"/>
              <a:cs typeface="Calibri" panose="020F050202020403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solidFill>
                  <a:srgbClr val="000000"/>
                </a:solidFill>
                <a:effectLst/>
                <a:ea typeface="Calibri" panose="020F0502020204030204" pitchFamily="34" charset="0"/>
                <a:cs typeface="Calibri" panose="020F0502020204030204" pitchFamily="34" charset="0"/>
              </a:rPr>
              <a:t>Validate user credentials</a:t>
            </a:r>
            <a:endParaRPr lang="en-US" sz="1800" dirty="0">
              <a:solidFill>
                <a:srgbClr val="000000"/>
              </a:solidFill>
              <a:effectLst/>
              <a:ea typeface="Courier New" panose="02070309020205020404" pitchFamily="49" charset="0"/>
              <a:cs typeface="Courier New" panose="020703090202050204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ea typeface="Calibri" panose="020F0502020204030204" pitchFamily="34" charset="0"/>
                <a:cs typeface="Calibri" panose="020F0502020204030204" pitchFamily="34" charset="0"/>
              </a:rPr>
              <a:t>Different user accounts per student to hold personal info (name, email, test scores, etc.)</a:t>
            </a:r>
            <a:endParaRPr lang="en-US" sz="1800" dirty="0">
              <a:solidFill>
                <a:srgbClr val="000000"/>
              </a:solidFill>
              <a:effectLst/>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ea typeface="Calibri" panose="020F0502020204030204" pitchFamily="34" charset="0"/>
                <a:cs typeface="Calibri" panose="020F0502020204030204" pitchFamily="34" charset="0"/>
              </a:rPr>
              <a:t>System lockout in case of security attack</a:t>
            </a:r>
            <a:endParaRPr lang="en-US" sz="1800" b="1" dirty="0">
              <a:solidFill>
                <a:srgbClr val="000000"/>
              </a:solidFill>
              <a:ea typeface="Cambria" panose="02040503050406030204" pitchFamily="18" charset="0"/>
              <a:cs typeface="Calibri" panose="020F0502020204030204" pitchFamily="34" charset="0"/>
            </a:endParaRPr>
          </a:p>
          <a:p>
            <a:pPr marL="0" indent="0">
              <a:lnSpc>
                <a:spcPct val="120000"/>
              </a:lnSpc>
              <a:buNone/>
            </a:pPr>
            <a:r>
              <a:rPr lang="en-US" sz="1800" b="1" dirty="0">
                <a:solidFill>
                  <a:srgbClr val="000000"/>
                </a:solidFill>
              </a:rPr>
              <a:t>Non-functional Requirements</a:t>
            </a:r>
          </a:p>
          <a:p>
            <a:pPr marL="342900" indent="-342900">
              <a:lnSpc>
                <a:spcPct val="107000"/>
              </a:lnSpc>
              <a:spcBef>
                <a:spcPts val="0"/>
              </a:spcBef>
              <a:buFont typeface="Symbol" panose="05050102010706020507" pitchFamily="18" charset="2"/>
              <a:buChar char=""/>
            </a:pPr>
            <a:r>
              <a:rPr lang="en-US" sz="1800" dirty="0">
                <a:effectLst/>
                <a:ea typeface="Cambria" panose="02040503050406030204" pitchFamily="18" charset="0"/>
                <a:cs typeface="Calibri" panose="020F0502020204030204" pitchFamily="34" charset="0"/>
              </a:rPr>
              <a:t>Material input and output will have an import/export section. </a:t>
            </a:r>
          </a:p>
          <a:p>
            <a:pPr marL="342900" indent="-342900">
              <a:lnSpc>
                <a:spcPct val="107000"/>
              </a:lnSpc>
              <a:spcBef>
                <a:spcPts val="0"/>
              </a:spcBef>
              <a:buFont typeface="Symbol" panose="05050102010706020507" pitchFamily="18" charset="2"/>
              <a:buChar char=""/>
            </a:pPr>
            <a:r>
              <a:rPr lang="en-US" sz="1800" dirty="0">
                <a:solidFill>
                  <a:srgbClr val="000000"/>
                </a:solidFill>
                <a:ea typeface="Cambria" panose="02040503050406030204" pitchFamily="18" charset="0"/>
                <a:cs typeface="Calibri" panose="020F0502020204030204" pitchFamily="34" charset="0"/>
              </a:rPr>
              <a:t>Simplicity of use and site layout</a:t>
            </a:r>
          </a:p>
          <a:p>
            <a:pPr marL="342900" indent="-342900">
              <a:lnSpc>
                <a:spcPct val="107000"/>
              </a:lnSpc>
              <a:spcBef>
                <a:spcPts val="0"/>
              </a:spcBef>
              <a:buFont typeface="Symbol" panose="05050102010706020507" pitchFamily="18" charset="2"/>
              <a:buChar char=""/>
            </a:pPr>
            <a:r>
              <a:rPr lang="en-US" sz="1800" dirty="0">
                <a:solidFill>
                  <a:srgbClr val="000000"/>
                </a:solidFill>
                <a:effectLst/>
                <a:ea typeface="Cambria" panose="02040503050406030204" pitchFamily="18" charset="0"/>
                <a:cs typeface="Calibri" panose="020F0502020204030204" pitchFamily="34" charset="0"/>
              </a:rPr>
              <a:t>Links for different functions on site</a:t>
            </a:r>
          </a:p>
          <a:p>
            <a:pPr marL="342900" indent="-342900">
              <a:lnSpc>
                <a:spcPct val="107000"/>
              </a:lnSpc>
              <a:spcBef>
                <a:spcPts val="0"/>
              </a:spcBef>
              <a:buFont typeface="Symbol" panose="05050102010706020507" pitchFamily="18" charset="2"/>
              <a:buChar char=""/>
            </a:pPr>
            <a:r>
              <a:rPr lang="en-US" sz="1800" dirty="0">
                <a:solidFill>
                  <a:srgbClr val="000000"/>
                </a:solidFill>
                <a:ea typeface="Cambria" panose="02040503050406030204" pitchFamily="18" charset="0"/>
                <a:cs typeface="Calibri" panose="020F0502020204030204" pitchFamily="34" charset="0"/>
              </a:rPr>
              <a:t>Online message center for students and admin to communicate</a:t>
            </a:r>
            <a:endParaRPr lang="en-US" sz="1800" dirty="0">
              <a:solidFill>
                <a:srgbClr val="000000"/>
              </a:solidFill>
              <a:effectLst/>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Graphic 4" descr="Internet">
            <a:extLst>
              <a:ext uri="{FF2B5EF4-FFF2-40B4-BE49-F238E27FC236}">
                <a16:creationId xmlns:a16="http://schemas.microsoft.com/office/drawing/2014/main" id="{C9EE22F0-538A-47FE-84F2-35DF8BC12E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6531" y="1673563"/>
            <a:ext cx="2654300" cy="2654300"/>
          </a:xfrm>
          <a:prstGeom prst="rect">
            <a:avLst/>
          </a:prstGeom>
        </p:spPr>
      </p:pic>
      <p:sp>
        <p:nvSpPr>
          <p:cNvPr id="6" name="TextBox 5">
            <a:extLst>
              <a:ext uri="{FF2B5EF4-FFF2-40B4-BE49-F238E27FC236}">
                <a16:creationId xmlns:a16="http://schemas.microsoft.com/office/drawing/2014/main" id="{0670092A-AB13-4BBD-B4EF-022401A09591}"/>
              </a:ext>
            </a:extLst>
          </p:cNvPr>
          <p:cNvSpPr txBox="1"/>
          <p:nvPr/>
        </p:nvSpPr>
        <p:spPr>
          <a:xfrm>
            <a:off x="586831" y="1053704"/>
            <a:ext cx="2933700" cy="1477328"/>
          </a:xfrm>
          <a:prstGeom prst="rect">
            <a:avLst/>
          </a:prstGeom>
          <a:noFill/>
        </p:spPr>
        <p:txBody>
          <a:bodyPr wrap="square" rtlCol="0">
            <a:spAutoFit/>
          </a:bodyPr>
          <a:lstStyle/>
          <a:p>
            <a:pPr algn="ctr"/>
            <a:r>
              <a:rPr lang="en-US" sz="1800" b="1" dirty="0">
                <a:solidFill>
                  <a:srgbClr val="000000"/>
                </a:solidFill>
                <a:effectLst/>
                <a:latin typeface="Copperplate Gothic Bold" panose="020E0705020206020404" pitchFamily="34" charset="0"/>
                <a:ea typeface="Calibri" panose="020F0502020204030204" pitchFamily="34" charset="0"/>
                <a:cs typeface="Calibri" panose="020F0502020204030204" pitchFamily="34" charset="0"/>
              </a:rPr>
              <a:t>Project System goal</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Training students for their driving test at their local DMV</a:t>
            </a:r>
          </a:p>
          <a:p>
            <a:endParaRPr lang="en-US" dirty="0"/>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731250" y="3622497"/>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DAFBF88C-7226-4B14-8675-13B6F61C6F2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879285" y="256529"/>
            <a:ext cx="8006953" cy="6126066"/>
          </a:xfrm>
        </p:spPr>
      </p:pic>
      <p:sp>
        <p:nvSpPr>
          <p:cNvPr id="6" name="TextBox 5">
            <a:extLst>
              <a:ext uri="{FF2B5EF4-FFF2-40B4-BE49-F238E27FC236}">
                <a16:creationId xmlns:a16="http://schemas.microsoft.com/office/drawing/2014/main" id="{A77D83C5-4F9E-44C3-87BF-667700FEEADA}"/>
              </a:ext>
            </a:extLst>
          </p:cNvPr>
          <p:cNvSpPr txBox="1"/>
          <p:nvPr/>
        </p:nvSpPr>
        <p:spPr>
          <a:xfrm>
            <a:off x="731250" y="1473200"/>
            <a:ext cx="2558050" cy="1754326"/>
          </a:xfrm>
          <a:prstGeom prst="rect">
            <a:avLst/>
          </a:prstGeom>
          <a:noFill/>
        </p:spPr>
        <p:txBody>
          <a:bodyPr wrap="square" rtlCol="0">
            <a:spAutoFit/>
          </a:bodyPr>
          <a:lstStyle/>
          <a:p>
            <a:pPr algn="ctr"/>
            <a:r>
              <a:rPr lang="en-US" b="1" dirty="0"/>
              <a:t>This Use Case Diagram shows interactions between Users and the DriverPass system and how they relate to each other</a:t>
            </a:r>
          </a:p>
        </p:txBody>
      </p:sp>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AF02C550-55A2-4BE9-9793-C2CC4E3B139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314553" y="415000"/>
            <a:ext cx="6082109" cy="5662135"/>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0" indent="0" algn="ctr">
              <a:buNone/>
            </a:pPr>
            <a:r>
              <a:rPr lang="en-US" sz="4000" b="1" dirty="0">
                <a:solidFill>
                  <a:srgbClr val="000000"/>
                </a:solidFill>
              </a:rPr>
              <a:t>SECURITY</a:t>
            </a:r>
          </a:p>
          <a:p>
            <a:pPr marL="342900" marR="0" lvl="0" indent="-342900">
              <a:lnSpc>
                <a:spcPct val="107000"/>
              </a:lnSpc>
              <a:spcBef>
                <a:spcPts val="0"/>
              </a:spcBef>
              <a:spcAft>
                <a:spcPts val="0"/>
              </a:spcAft>
              <a:buFont typeface="Symbol" panose="05050102010706020507" pitchFamily="18" charset="2"/>
              <a:buChar char=""/>
            </a:pPr>
            <a:r>
              <a:rPr lang="en-US" sz="1600" dirty="0">
                <a:solidFill>
                  <a:srgbClr val="000000"/>
                </a:solidFill>
                <a:effectLst/>
                <a:ea typeface="Calibri" panose="020F0502020204030204" pitchFamily="34" charset="0"/>
                <a:cs typeface="Calibri" panose="020F0502020204030204" pitchFamily="34" charset="0"/>
              </a:rPr>
              <a:t>Each student user will require the following information when setting up account. </a:t>
            </a:r>
            <a:endParaRPr lang="en-US" sz="1600" dirty="0">
              <a:solidFill>
                <a:srgbClr val="000000"/>
              </a:solidFill>
              <a:effectLst/>
              <a:ea typeface="Cambria" panose="02040503050406030204" pitchFamily="18" charset="0"/>
              <a:cs typeface="Calibri" panose="020F050202020403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First name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Last name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Email</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Password</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Address</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Phone number</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Security questions (recovery option)</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mbria" panose="02040503050406030204" pitchFamily="18" charset="0"/>
                <a:cs typeface="Calibri" panose="020F0502020204030204" pitchFamily="34" charset="0"/>
              </a:rPr>
              <a:t>Upon each login will require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Email</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Password</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mbria" panose="02040503050406030204" pitchFamily="18" charset="0"/>
                <a:cs typeface="Calibri" panose="020F0502020204030204" pitchFamily="34" charset="0"/>
              </a:rPr>
              <a:t>Upon forgot credentials system will require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ea typeface="Courier New" panose="02070309020205020404" pitchFamily="49" charset="0"/>
                <a:cs typeface="Courier New" panose="02070309020205020404" pitchFamily="49" charset="0"/>
              </a:rPr>
              <a:t>A sent email, text to phone number, or answered security questions. </a:t>
            </a:r>
          </a:p>
          <a:p>
            <a:pPr marL="342900" marR="0" lvl="0" indent="-342900">
              <a:lnSpc>
                <a:spcPct val="107000"/>
              </a:lnSpc>
              <a:spcBef>
                <a:spcPts val="0"/>
              </a:spcBef>
              <a:spcAft>
                <a:spcPts val="800"/>
              </a:spcAft>
              <a:buFont typeface="Symbol" panose="05050102010706020507" pitchFamily="18" charset="2"/>
              <a:buChar char=""/>
            </a:pPr>
            <a:r>
              <a:rPr lang="en-US" sz="1600" dirty="0">
                <a:effectLst/>
                <a:ea typeface="Cambria" panose="02040503050406030204" pitchFamily="18" charset="0"/>
                <a:cs typeface="Calibri" panose="020F0502020204030204" pitchFamily="34" charset="0"/>
              </a:rPr>
              <a:t>Upon a brute force hacking attempt or 5+ failed login attempts, system will lock out user (until admin is contacted). </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109891" y="546811"/>
            <a:ext cx="5306084" cy="3420059"/>
          </a:xfrm>
        </p:spPr>
        <p:txBody>
          <a:bodyPr anchor="ctr">
            <a:normAutofit/>
          </a:bodyPr>
          <a:lstStyle/>
          <a:p>
            <a:pPr marL="0" marR="0" lvl="0" indent="0" algn="ctr">
              <a:lnSpc>
                <a:spcPct val="107000"/>
              </a:lnSpc>
              <a:spcBef>
                <a:spcPts val="0"/>
              </a:spcBef>
              <a:spcAft>
                <a:spcPts val="0"/>
              </a:spcAft>
              <a:buNone/>
            </a:pPr>
            <a:r>
              <a:rPr lang="en-US" b="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Limitations</a:t>
            </a: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Only accessible for users via the web (professors/users can download material though)</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Only useful on windows compatible</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742950" marR="0" lvl="1" indent="-285750">
              <a:lnSpc>
                <a:spcPct val="107000"/>
              </a:lnSpc>
              <a:spcBef>
                <a:spcPts val="0"/>
              </a:spcBef>
              <a:spcAft>
                <a:spcPts val="0"/>
              </a:spcAft>
              <a:buFont typeface="Arial" panose="020B0604020202020204" pitchFamily="34" charset="0"/>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Could be upgraded to hand MAC and mobile, but this would be much more costly and I would recommend the windows/browser layout to start as it will be most efficient. </a:t>
            </a:r>
            <a:endParaRPr lang="en-US" sz="1800" u="none" strike="noStrike" dirty="0">
              <a:effectLst/>
              <a:latin typeface="Calibri" panose="020F0502020204030204" pitchFamily="34" charset="0"/>
              <a:ea typeface="Cambria" panose="02040503050406030204" pitchFamily="18" charset="0"/>
              <a:cs typeface="Calibri" panose="020F0502020204030204" pitchFamily="34" charset="0"/>
            </a:endParaRPr>
          </a:p>
        </p:txBody>
      </p:sp>
      <p:pic>
        <p:nvPicPr>
          <p:cNvPr id="5" name="Graphic 4" descr="Cloud Computing">
            <a:extLst>
              <a:ext uri="{FF2B5EF4-FFF2-40B4-BE49-F238E27FC236}">
                <a16:creationId xmlns:a16="http://schemas.microsoft.com/office/drawing/2014/main" id="{F5830BA6-A87E-48E4-867E-F491C9C50E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7954" y="3610116"/>
            <a:ext cx="2407246" cy="2407246"/>
          </a:xfrm>
          <a:prstGeom prst="rect">
            <a:avLst/>
          </a:prstGeom>
        </p:spPr>
      </p:pic>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1397</TotalTime>
  <Words>853</Words>
  <Application>Microsoft Office PowerPoint</Application>
  <PresentationFormat>Widescreen</PresentationFormat>
  <Paragraphs>70</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Copperplate Gothic Bold</vt:lpstr>
      <vt:lpstr>Courier New</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Bradley Byard</cp:lastModifiedBy>
  <cp:revision>32</cp:revision>
  <dcterms:created xsi:type="dcterms:W3CDTF">2019-10-14T02:36:52Z</dcterms:created>
  <dcterms:modified xsi:type="dcterms:W3CDTF">2020-12-11T03:48:06Z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