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69" r:id="rId9"/>
    <p:sldId id="259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1" autoAdjust="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B74-9EEC-4D6C-9254-BD4CC6628F47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0C95-02F2-47D9-9702-929EC31B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B74-9EEC-4D6C-9254-BD4CC6628F47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0C95-02F2-47D9-9702-929EC31B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B74-9EEC-4D6C-9254-BD4CC6628F47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0C95-02F2-47D9-9702-929EC31B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8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B74-9EEC-4D6C-9254-BD4CC6628F47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0C95-02F2-47D9-9702-929EC31B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B74-9EEC-4D6C-9254-BD4CC6628F47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0C95-02F2-47D9-9702-929EC31B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2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B74-9EEC-4D6C-9254-BD4CC6628F47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0C95-02F2-47D9-9702-929EC31B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B74-9EEC-4D6C-9254-BD4CC6628F47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0C95-02F2-47D9-9702-929EC31B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B74-9EEC-4D6C-9254-BD4CC6628F47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0C95-02F2-47D9-9702-929EC31B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B74-9EEC-4D6C-9254-BD4CC6628F47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0C95-02F2-47D9-9702-929EC31B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B74-9EEC-4D6C-9254-BD4CC6628F47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0C95-02F2-47D9-9702-929EC31B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8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B74-9EEC-4D6C-9254-BD4CC6628F47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0C95-02F2-47D9-9702-929EC31B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8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BB74-9EEC-4D6C-9254-BD4CC6628F47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0C95-02F2-47D9-9702-929EC31B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Literature Review on Statistical Models for Healthcare Fraud Detection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 Xue &amp; Andrew Hoblitzell</a:t>
            </a:r>
          </a:p>
          <a:p>
            <a:r>
              <a:rPr lang="en-US" dirty="0" smtClean="0"/>
              <a:t>November 14,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5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good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Goal: </a:t>
            </a:r>
            <a:r>
              <a:rPr lang="en-US" i="1" dirty="0" smtClean="0"/>
              <a:t>Classifies </a:t>
            </a:r>
            <a:r>
              <a:rPr lang="en-US" i="1" dirty="0"/>
              <a:t>fraudulent transactions as fraudulent, and legitimate transactions as </a:t>
            </a:r>
            <a:r>
              <a:rPr lang="en-US" i="1" dirty="0" smtClean="0"/>
              <a:t>legitimate.</a:t>
            </a:r>
          </a:p>
          <a:p>
            <a:r>
              <a:rPr lang="en-US" i="1" dirty="0" smtClean="0"/>
              <a:t>Reality:</a:t>
            </a:r>
          </a:p>
          <a:p>
            <a:pPr marL="800100" lvl="2" indent="0">
              <a:buNone/>
            </a:pPr>
            <a:r>
              <a:rPr lang="en-US" i="1" dirty="0" smtClean="0"/>
              <a:t>Accuracy	T</a:t>
            </a:r>
            <a:r>
              <a:rPr lang="en-US" i="1" baseline="-25000" dirty="0" smtClean="0"/>
              <a:t>1</a:t>
            </a:r>
            <a:r>
              <a:rPr lang="en-US" i="1" dirty="0" smtClean="0"/>
              <a:t>: max (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ff</a:t>
            </a:r>
            <a:r>
              <a:rPr lang="en-US" i="1" baseline="-25000" dirty="0" smtClean="0"/>
              <a:t> </a:t>
            </a:r>
            <a:r>
              <a:rPr lang="en-US" i="1" dirty="0" smtClean="0"/>
              <a:t>+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ll</a:t>
            </a:r>
            <a:r>
              <a:rPr lang="en-US" i="1" baseline="-25000" dirty="0" smtClean="0"/>
              <a:t> </a:t>
            </a:r>
            <a:r>
              <a:rPr lang="en-US" i="1" dirty="0" smtClean="0"/>
              <a:t>) /</a:t>
            </a:r>
            <a:r>
              <a:rPr lang="el-GR" i="1" dirty="0" smtClean="0"/>
              <a:t>Σ</a:t>
            </a:r>
            <a:r>
              <a:rPr lang="en-US" i="1" dirty="0" smtClean="0"/>
              <a:t>m</a:t>
            </a:r>
            <a:r>
              <a:rPr lang="en-US" i="1" baseline="-25000" dirty="0" smtClean="0"/>
              <a:t>..</a:t>
            </a:r>
            <a:endParaRPr lang="en-US" i="1" dirty="0"/>
          </a:p>
          <a:p>
            <a:pPr marL="800100" lvl="2" indent="0">
              <a:buNone/>
            </a:pPr>
            <a:r>
              <a:rPr lang="en-US" i="1" dirty="0" smtClean="0"/>
              <a:t>Stop bleeding	T</a:t>
            </a:r>
            <a:r>
              <a:rPr lang="en-US" i="1" baseline="-25000" dirty="0" smtClean="0"/>
              <a:t>2</a:t>
            </a:r>
            <a:r>
              <a:rPr lang="en-US" i="1" dirty="0" smtClean="0"/>
              <a:t>: min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fl</a:t>
            </a:r>
            <a:r>
              <a:rPr lang="en-US" i="1" dirty="0" smtClean="0"/>
              <a:t> , </a:t>
            </a:r>
            <a:r>
              <a:rPr lang="en-US" i="1" dirty="0" err="1" smtClean="0"/>
              <a:t>s.t.</a:t>
            </a:r>
            <a:r>
              <a:rPr lang="en-US" i="1" dirty="0" smtClean="0"/>
              <a:t> (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ff</a:t>
            </a:r>
            <a:r>
              <a:rPr lang="en-US" i="1" baseline="-25000" dirty="0" smtClean="0"/>
              <a:t> </a:t>
            </a:r>
            <a:r>
              <a:rPr lang="en-US" i="1" dirty="0" smtClean="0"/>
              <a:t>+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lf</a:t>
            </a:r>
            <a:r>
              <a:rPr lang="en-US" i="1" dirty="0" smtClean="0"/>
              <a:t>) = 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12560"/>
              </p:ext>
            </p:extLst>
          </p:nvPr>
        </p:nvGraphicFramePr>
        <p:xfrm>
          <a:off x="1524000" y="4650741"/>
          <a:ext cx="6096000" cy="1750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614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Legitimate</a:t>
                      </a:r>
                      <a:endParaRPr lang="en-US" dirty="0"/>
                    </a:p>
                  </a:txBody>
                  <a:tcPr/>
                </a:tc>
              </a:tr>
              <a:tr h="46143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ff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2768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Legitimate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4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Rule-base method</a:t>
            </a:r>
          </a:p>
          <a:p>
            <a:pPr lvl="1"/>
            <a:r>
              <a:rPr lang="en-US" i="1" dirty="0" smtClean="0"/>
              <a:t>Based on expert knowledge</a:t>
            </a:r>
          </a:p>
          <a:p>
            <a:pPr lvl="1"/>
            <a:r>
              <a:rPr lang="en-US" i="1" dirty="0" smtClean="0"/>
              <a:t>Based on regulation</a:t>
            </a:r>
          </a:p>
          <a:p>
            <a:r>
              <a:rPr lang="en-US" i="1" dirty="0" smtClean="0"/>
              <a:t>Supervised classification</a:t>
            </a:r>
          </a:p>
          <a:p>
            <a:pPr lvl="1"/>
            <a:r>
              <a:rPr lang="en-US" i="1" dirty="0" smtClean="0"/>
              <a:t>Linear/nonlinear discrimination</a:t>
            </a:r>
          </a:p>
          <a:p>
            <a:pPr lvl="1"/>
            <a:r>
              <a:rPr lang="en-US" i="1" dirty="0" smtClean="0"/>
              <a:t>Neural network, SVM</a:t>
            </a:r>
          </a:p>
          <a:p>
            <a:pPr lvl="1"/>
            <a:r>
              <a:rPr lang="en-US" i="1" dirty="0" smtClean="0"/>
              <a:t>K-nearest neighbor</a:t>
            </a:r>
          </a:p>
          <a:p>
            <a:pPr lvl="1"/>
            <a:r>
              <a:rPr lang="en-US" i="1" dirty="0" smtClean="0"/>
              <a:t>Decision Tree and Random Forest</a:t>
            </a:r>
          </a:p>
          <a:p>
            <a:r>
              <a:rPr lang="en-US" i="1" dirty="0" smtClean="0"/>
              <a:t>Unsupervised classification</a:t>
            </a:r>
          </a:p>
          <a:p>
            <a:pPr lvl="1"/>
            <a:r>
              <a:rPr lang="en-US" i="1" dirty="0" smtClean="0"/>
              <a:t>Anomaly analysis</a:t>
            </a:r>
          </a:p>
          <a:p>
            <a:pPr lvl="1"/>
            <a:r>
              <a:rPr lang="en-US" i="1" dirty="0" smtClean="0"/>
              <a:t>Outliers analysis</a:t>
            </a:r>
          </a:p>
          <a:p>
            <a:r>
              <a:rPr lang="en-US" i="1" dirty="0" smtClean="0"/>
              <a:t>New category</a:t>
            </a:r>
          </a:p>
          <a:p>
            <a:pPr lvl="1"/>
            <a:r>
              <a:rPr lang="en-US" i="1" dirty="0" smtClean="0"/>
              <a:t>Social Network Analysis (SNA)</a:t>
            </a:r>
          </a:p>
          <a:p>
            <a:endParaRPr lang="en-US" i="1" dirty="0" smtClean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3479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i="1" dirty="0" smtClean="0"/>
              <a:t>SAS Fraud Framework for Health Care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category-specific </a:t>
            </a:r>
            <a:r>
              <a:rPr lang="en-US" dirty="0" smtClean="0"/>
              <a:t>workflow</a:t>
            </a:r>
            <a:endParaRPr lang="en-US" dirty="0"/>
          </a:p>
          <a:p>
            <a:pPr lvl="1"/>
            <a:r>
              <a:rPr lang="en-US" dirty="0" smtClean="0"/>
              <a:t>Rule </a:t>
            </a:r>
            <a:r>
              <a:rPr lang="en-US" dirty="0"/>
              <a:t>and analytic model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Content management</a:t>
            </a:r>
          </a:p>
          <a:p>
            <a:pPr lvl="1"/>
            <a:r>
              <a:rPr lang="en-US" dirty="0" smtClean="0"/>
              <a:t>Advanced analytics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analysis via SAS Social </a:t>
            </a:r>
            <a:r>
              <a:rPr lang="en-US" dirty="0" smtClean="0"/>
              <a:t>Network Analysis</a:t>
            </a:r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with a case </a:t>
            </a:r>
            <a:r>
              <a:rPr lang="en-US" dirty="0" smtClean="0"/>
              <a:t>management system</a:t>
            </a:r>
            <a:endParaRPr lang="en-US" dirty="0"/>
          </a:p>
          <a:p>
            <a:pPr lvl="1"/>
            <a:r>
              <a:rPr lang="en-US" i="1" dirty="0" smtClean="0"/>
              <a:t>Management of model development and deployment (All in one package)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55852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314450"/>
            <a:ext cx="635317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62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r>
              <a:rPr lang="en-US" sz="1400" dirty="0" smtClean="0"/>
              <a:t>RJ </a:t>
            </a:r>
            <a:r>
              <a:rPr lang="en-US" sz="1400" dirty="0"/>
              <a:t>Bolton and </a:t>
            </a:r>
            <a:r>
              <a:rPr lang="en-US" sz="1400" dirty="0" smtClean="0"/>
              <a:t>DJ Hand, Statistical </a:t>
            </a:r>
            <a:r>
              <a:rPr lang="en-US" sz="1400" dirty="0"/>
              <a:t>Fraud Detection: A </a:t>
            </a:r>
            <a:r>
              <a:rPr lang="en-US" sz="1400" dirty="0" smtClean="0"/>
              <a:t>Review, </a:t>
            </a:r>
            <a:r>
              <a:rPr lang="en-US" sz="1400" i="1" dirty="0"/>
              <a:t>Statistical </a:t>
            </a:r>
            <a:r>
              <a:rPr lang="en-US" sz="1400" i="1" dirty="0" smtClean="0"/>
              <a:t>Science, </a:t>
            </a:r>
            <a:r>
              <a:rPr lang="en-US" sz="1400" dirty="0" smtClean="0"/>
              <a:t>2002</a:t>
            </a:r>
            <a:r>
              <a:rPr lang="en-US" sz="1400" dirty="0"/>
              <a:t>, Vol. 17, No. 3, </a:t>
            </a:r>
            <a:r>
              <a:rPr lang="en-US" sz="1400" dirty="0" smtClean="0"/>
              <a:t>235–255</a:t>
            </a:r>
          </a:p>
          <a:p>
            <a:r>
              <a:rPr lang="en-US" sz="1400" dirty="0" smtClean="0"/>
              <a:t>C </a:t>
            </a:r>
            <a:r>
              <a:rPr lang="en-US" sz="1400" dirty="0" err="1" smtClean="0"/>
              <a:t>Phua</a:t>
            </a:r>
            <a:r>
              <a:rPr lang="en-US" sz="1400" dirty="0" smtClean="0"/>
              <a:t>, V Lee, K Smith &amp; R </a:t>
            </a:r>
            <a:r>
              <a:rPr lang="en-US" sz="1400" dirty="0" err="1" smtClean="0"/>
              <a:t>Gayler</a:t>
            </a:r>
            <a:r>
              <a:rPr lang="en-US" sz="1400" dirty="0" smtClean="0"/>
              <a:t>, </a:t>
            </a:r>
            <a:r>
              <a:rPr lang="en-US" sz="1400" dirty="0"/>
              <a:t>A Comprehensive Survey </a:t>
            </a:r>
            <a:r>
              <a:rPr lang="en-US" sz="1400" dirty="0" smtClean="0"/>
              <a:t>of Data </a:t>
            </a:r>
            <a:r>
              <a:rPr lang="en-US" sz="1400" dirty="0"/>
              <a:t>Mining-based Fraud Detection </a:t>
            </a:r>
            <a:r>
              <a:rPr lang="en-US" sz="1400" dirty="0" smtClean="0"/>
              <a:t>Research, </a:t>
            </a:r>
            <a:r>
              <a:rPr lang="en-US" sz="1400" dirty="0"/>
              <a:t>Computers in Human </a:t>
            </a:r>
            <a:r>
              <a:rPr lang="en-US" sz="1400" dirty="0" smtClean="0"/>
              <a:t>Behavior, 28-3</a:t>
            </a:r>
            <a:r>
              <a:rPr lang="en-US" sz="1400" dirty="0"/>
              <a:t>, May 2012</a:t>
            </a:r>
            <a:r>
              <a:rPr lang="en-US" sz="1400" dirty="0" smtClean="0"/>
              <a:t>, </a:t>
            </a:r>
            <a:r>
              <a:rPr lang="en-US" sz="1400" dirty="0"/>
              <a:t>1002–1013</a:t>
            </a:r>
          </a:p>
          <a:p>
            <a:r>
              <a:rPr lang="en-US" sz="1400" dirty="0" smtClean="0"/>
              <a:t>J </a:t>
            </a:r>
            <a:r>
              <a:rPr lang="en-US" sz="1400" dirty="0"/>
              <a:t>Li &amp; </a:t>
            </a:r>
            <a:r>
              <a:rPr lang="en-US" sz="1400" dirty="0" smtClean="0"/>
              <a:t>K-Y </a:t>
            </a:r>
            <a:r>
              <a:rPr lang="en-US" sz="1400" dirty="0"/>
              <a:t>Huang &amp; </a:t>
            </a:r>
            <a:r>
              <a:rPr lang="en-US" sz="1400" dirty="0" smtClean="0"/>
              <a:t>J </a:t>
            </a:r>
            <a:r>
              <a:rPr lang="en-US" sz="1400" dirty="0"/>
              <a:t>Jin &amp; </a:t>
            </a:r>
            <a:r>
              <a:rPr lang="en-US" sz="1400" dirty="0" smtClean="0"/>
              <a:t>J Shi, </a:t>
            </a:r>
            <a:r>
              <a:rPr lang="en-US" sz="1400" dirty="0"/>
              <a:t>A survey on statistical methods for health </a:t>
            </a:r>
            <a:r>
              <a:rPr lang="en-US" sz="1400" dirty="0" smtClean="0"/>
              <a:t>care fraud detection, </a:t>
            </a:r>
            <a:r>
              <a:rPr lang="en-US" sz="1400" dirty="0"/>
              <a:t>Health Care Manage </a:t>
            </a:r>
            <a:r>
              <a:rPr lang="en-US" sz="1400" dirty="0" smtClean="0"/>
              <a:t>Sci., Dec. 2007</a:t>
            </a:r>
          </a:p>
          <a:p>
            <a:r>
              <a:rPr lang="en-US" sz="1400" dirty="0" smtClean="0"/>
              <a:t>RJ Pro, </a:t>
            </a:r>
            <a:r>
              <a:rPr lang="en-US" sz="1400" dirty="0"/>
              <a:t>Combating Health Care </a:t>
            </a:r>
            <a:r>
              <a:rPr lang="en-US" sz="1400" dirty="0" smtClean="0"/>
              <a:t>Fraud, </a:t>
            </a:r>
            <a:r>
              <a:rPr lang="en-US" sz="1400" dirty="0"/>
              <a:t>SAS Institute Inc</a:t>
            </a:r>
            <a:r>
              <a:rPr lang="en-US" sz="1400" dirty="0" smtClean="0"/>
              <a:t>., 2010</a:t>
            </a:r>
          </a:p>
          <a:p>
            <a:r>
              <a:rPr lang="en-US" sz="1400" dirty="0" smtClean="0"/>
              <a:t>J </a:t>
            </a:r>
            <a:r>
              <a:rPr lang="en-US" sz="1400" dirty="0" err="1" smtClean="0"/>
              <a:t>Malida</a:t>
            </a:r>
            <a:r>
              <a:rPr lang="en-US" sz="1400" dirty="0" smtClean="0"/>
              <a:t> , The </a:t>
            </a:r>
            <a:r>
              <a:rPr lang="en-US" sz="1400" dirty="0"/>
              <a:t>Changing Face of Health Care Fraud Detection—Predictive </a:t>
            </a:r>
            <a:r>
              <a:rPr lang="en-US" sz="1400" dirty="0" smtClean="0"/>
              <a:t>Analytics, BNA Health Care Fraud Report, 15-4, Feb 2011</a:t>
            </a:r>
          </a:p>
          <a:p>
            <a:r>
              <a:rPr lang="en-US" sz="1400" dirty="0"/>
              <a:t>Department of </a:t>
            </a:r>
            <a:r>
              <a:rPr lang="en-US" sz="1400" dirty="0" smtClean="0"/>
              <a:t>Health &amp; Human Services Centers </a:t>
            </a:r>
            <a:r>
              <a:rPr lang="en-US" sz="1400" dirty="0"/>
              <a:t>for Medicare &amp; Medicaid </a:t>
            </a:r>
            <a:r>
              <a:rPr lang="en-US" sz="1400" dirty="0" smtClean="0"/>
              <a:t>Services, </a:t>
            </a:r>
            <a:r>
              <a:rPr lang="en-US" sz="1400" dirty="0"/>
              <a:t>Report to </a:t>
            </a:r>
            <a:r>
              <a:rPr lang="en-US" sz="1400" dirty="0" smtClean="0"/>
              <a:t>Congress Fraud </a:t>
            </a:r>
            <a:r>
              <a:rPr lang="en-US" sz="1400" dirty="0"/>
              <a:t>Prevention </a:t>
            </a:r>
            <a:r>
              <a:rPr lang="en-US" sz="1400" dirty="0" smtClean="0"/>
              <a:t>System First </a:t>
            </a:r>
            <a:r>
              <a:rPr lang="en-US" sz="1400" dirty="0"/>
              <a:t>Implementation </a:t>
            </a:r>
            <a:r>
              <a:rPr lang="en-US" sz="1400" dirty="0" smtClean="0"/>
              <a:t>Year, Sept, </a:t>
            </a:r>
            <a:r>
              <a:rPr lang="en-US" sz="1400" dirty="0" smtClean="0"/>
              <a:t>2012</a:t>
            </a:r>
          </a:p>
          <a:p>
            <a:r>
              <a:rPr lang="en-US" sz="1400" dirty="0"/>
              <a:t>http://www.fbi.gov/about-us/investigate/white_collar/health-care-fraud</a:t>
            </a:r>
          </a:p>
          <a:p>
            <a:r>
              <a:rPr lang="en-US" sz="1400" dirty="0"/>
              <a:t>http://www.gao.gov/new.items/d11409t.pdf</a:t>
            </a:r>
          </a:p>
          <a:p>
            <a:r>
              <a:rPr lang="en-US" sz="1400" dirty="0"/>
              <a:t>http://www.usatoday.com/story/news/politics/2013/06/05/medicare-revoking-providers-billing-fraud/2393561/</a:t>
            </a:r>
          </a:p>
          <a:p>
            <a:r>
              <a:rPr lang="en-US" sz="1400" dirty="0"/>
              <a:t>http://www.nhcaa.org/resources/health-care-anti-fraud-resources/the-challenge-of-health-care-fraud.aspx</a:t>
            </a:r>
          </a:p>
          <a:p>
            <a:r>
              <a:rPr lang="en-US" sz="1400" dirty="0"/>
              <a:t>http://oig.hhs.gov/fraud/enforcement/criminal/index.asp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534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cover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What’s a fraud?</a:t>
            </a:r>
          </a:p>
          <a:p>
            <a:r>
              <a:rPr lang="en-US" dirty="0" smtClean="0"/>
              <a:t>History of fraud and fraud detection</a:t>
            </a:r>
          </a:p>
          <a:p>
            <a:r>
              <a:rPr lang="en-US" dirty="0" smtClean="0"/>
              <a:t>Today’s </a:t>
            </a:r>
            <a:r>
              <a:rPr lang="en-US" dirty="0"/>
              <a:t>l</a:t>
            </a:r>
            <a:r>
              <a:rPr lang="en-US" dirty="0" smtClean="0"/>
              <a:t>andscaping of fraud </a:t>
            </a:r>
            <a:r>
              <a:rPr lang="en-US" dirty="0"/>
              <a:t>d</a:t>
            </a:r>
            <a:r>
              <a:rPr lang="en-US" dirty="0" smtClean="0"/>
              <a:t>etection</a:t>
            </a:r>
          </a:p>
          <a:p>
            <a:r>
              <a:rPr lang="en-US" dirty="0" smtClean="0"/>
              <a:t>Architecture of fraud </a:t>
            </a:r>
            <a:r>
              <a:rPr lang="en-US" dirty="0"/>
              <a:t>d</a:t>
            </a:r>
            <a:r>
              <a:rPr lang="en-US" dirty="0" smtClean="0"/>
              <a:t>etection </a:t>
            </a:r>
            <a:r>
              <a:rPr lang="en-US" dirty="0"/>
              <a:t>s</a:t>
            </a:r>
            <a:r>
              <a:rPr lang="en-US" dirty="0" smtClean="0"/>
              <a:t>ystems</a:t>
            </a:r>
          </a:p>
          <a:p>
            <a:r>
              <a:rPr lang="en-US" dirty="0" smtClean="0"/>
              <a:t>What is a good </a:t>
            </a:r>
            <a:r>
              <a:rPr lang="en-US" dirty="0"/>
              <a:t>f</a:t>
            </a:r>
            <a:r>
              <a:rPr lang="en-US" dirty="0" smtClean="0"/>
              <a:t>raud </a:t>
            </a:r>
            <a:r>
              <a:rPr lang="en-US" dirty="0"/>
              <a:t>d</a:t>
            </a:r>
            <a:r>
              <a:rPr lang="en-US" dirty="0" smtClean="0"/>
              <a:t>etection model?</a:t>
            </a:r>
          </a:p>
          <a:p>
            <a:r>
              <a:rPr lang="en-US" dirty="0" smtClean="0"/>
              <a:t>A long list of algorithms in use</a:t>
            </a:r>
          </a:p>
          <a:p>
            <a:r>
              <a:rPr lang="en-US" dirty="0" smtClean="0"/>
              <a:t>Industrial offers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2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fraud?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Criminal deception; the use of </a:t>
            </a:r>
            <a:r>
              <a:rPr lang="en-US" i="1" dirty="0" smtClean="0"/>
              <a:t>false representations </a:t>
            </a:r>
            <a:r>
              <a:rPr lang="en-US" i="1" dirty="0"/>
              <a:t>to gain an unjust </a:t>
            </a:r>
            <a:r>
              <a:rPr lang="en-US" i="1" dirty="0" smtClean="0"/>
              <a:t>advantage</a:t>
            </a:r>
            <a:r>
              <a:rPr lang="en-US" dirty="0"/>
              <a:t> </a:t>
            </a:r>
            <a:r>
              <a:rPr lang="en-US" dirty="0" smtClean="0"/>
              <a:t>(Concise </a:t>
            </a:r>
            <a:r>
              <a:rPr lang="en-US" dirty="0"/>
              <a:t>Oxford </a:t>
            </a:r>
            <a:r>
              <a:rPr lang="en-US" dirty="0" smtClean="0"/>
              <a:t>Dictionary)</a:t>
            </a:r>
          </a:p>
          <a:p>
            <a:r>
              <a:rPr lang="en-US" dirty="0"/>
              <a:t>Older than humanity itself. 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animals are known to try to deceive </a:t>
            </a:r>
            <a:r>
              <a:rPr lang="en-US" dirty="0" smtClean="0"/>
              <a:t>others, such as camouflage  </a:t>
            </a:r>
            <a:endParaRPr lang="en-US" dirty="0"/>
          </a:p>
          <a:p>
            <a:r>
              <a:rPr lang="en-US" dirty="0" smtClean="0"/>
              <a:t>Motivation 1</a:t>
            </a:r>
            <a:r>
              <a:rPr lang="en-US" dirty="0"/>
              <a:t>: </a:t>
            </a:r>
            <a:r>
              <a:rPr lang="en-US" dirty="0" smtClean="0"/>
              <a:t>money </a:t>
            </a:r>
            <a:endParaRPr lang="en-US" dirty="0"/>
          </a:p>
          <a:p>
            <a:pPr lvl="1"/>
            <a:r>
              <a:rPr lang="en-US" dirty="0"/>
              <a:t>Banking fraud </a:t>
            </a:r>
          </a:p>
          <a:p>
            <a:pPr lvl="1"/>
            <a:r>
              <a:rPr lang="en-US" dirty="0"/>
              <a:t>Telecommunications fraud </a:t>
            </a:r>
          </a:p>
          <a:p>
            <a:pPr lvl="1"/>
            <a:r>
              <a:rPr lang="en-US" dirty="0"/>
              <a:t>Insurance fraud </a:t>
            </a:r>
          </a:p>
          <a:p>
            <a:pPr lvl="1"/>
            <a:r>
              <a:rPr lang="en-US" dirty="0"/>
              <a:t>Health care fraud </a:t>
            </a:r>
          </a:p>
          <a:p>
            <a:pPr lvl="1"/>
            <a:r>
              <a:rPr lang="en-US" dirty="0"/>
              <a:t>Click fraud </a:t>
            </a:r>
          </a:p>
        </p:txBody>
      </p:sp>
    </p:spTree>
    <p:extLst>
      <p:ext uri="{BB962C8B-B14F-4D97-AF65-F5344CB8AC3E}">
        <p14:creationId xmlns:p14="http://schemas.microsoft.com/office/powerpoint/2010/main" val="190434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the fraud?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635711" cy="1981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“Participants in our study estimate U.S. organizations lose 5% of their annual </a:t>
            </a:r>
            <a:r>
              <a:rPr lang="en-US" dirty="0" smtClean="0"/>
              <a:t>revenues to fraud.” (Association </a:t>
            </a:r>
            <a:r>
              <a:rPr lang="en-US" dirty="0"/>
              <a:t>of Certified Fraud </a:t>
            </a:r>
            <a:r>
              <a:rPr lang="en-US" dirty="0" smtClean="0"/>
              <a:t>Examiners)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31938" y="2417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31938" y="28987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07524"/>
              </p:ext>
            </p:extLst>
          </p:nvPr>
        </p:nvGraphicFramePr>
        <p:xfrm>
          <a:off x="1066800" y="3581400"/>
          <a:ext cx="7315199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2887"/>
                <a:gridCol w="1462887"/>
                <a:gridCol w="1462887"/>
                <a:gridCol w="1462887"/>
                <a:gridCol w="1463651"/>
              </a:tblGrid>
              <a:tr h="259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Cases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Convictions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Recoveries, $M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Fines, $M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Corporate Fraud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Securities Fraud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1,165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Health Care Fraud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2,423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1,600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Mortgage Fraud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Identity Theft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1,255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Insurance Fraud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Marketing Fraud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Money Laundering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473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7,004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1,624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1,674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587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31938" y="28987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70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 national health care spending topping $2.7 trillion, the FBI estimates health care fraud costs the country an estimated $80 billion a year. </a:t>
            </a:r>
          </a:p>
          <a:p>
            <a:endParaRPr lang="en-US" dirty="0"/>
          </a:p>
          <a:p>
            <a:r>
              <a:rPr lang="en-US" dirty="0"/>
              <a:t>The Government Accountability Office estimated for 2012 estimated improper payments to be more than $44 billion.</a:t>
            </a:r>
          </a:p>
          <a:p>
            <a:endParaRPr lang="en-US" dirty="0"/>
          </a:p>
          <a:p>
            <a:r>
              <a:rPr lang="en-US" dirty="0"/>
              <a:t>During the past four years, the government has recovered $14.9 billion in Medicare fraud money.</a:t>
            </a:r>
          </a:p>
        </p:txBody>
      </p:sp>
    </p:spTree>
    <p:extLst>
      <p:ext uri="{BB962C8B-B14F-4D97-AF65-F5344CB8AC3E}">
        <p14:creationId xmlns:p14="http://schemas.microsoft.com/office/powerpoint/2010/main" val="104820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Common fraud includes:</a:t>
            </a:r>
          </a:p>
          <a:p>
            <a:pPr lvl="1"/>
            <a:r>
              <a:rPr lang="en-US" dirty="0"/>
              <a:t>Billing for services that were never rendered-either by using genuine patient information, sometimes obtained through identity theft, to fabricate entire claims or by padding claims with charges for procedures or services that did not take place.</a:t>
            </a:r>
          </a:p>
          <a:p>
            <a:pPr lvl="1"/>
            <a:r>
              <a:rPr lang="en-US" dirty="0"/>
              <a:t>Billing for more expensive services or procedures than were actually provided or performed, commonly known as "</a:t>
            </a:r>
            <a:r>
              <a:rPr lang="en-US" dirty="0" err="1"/>
              <a:t>upcoding</a:t>
            </a:r>
            <a:endParaRPr lang="en-US" dirty="0"/>
          </a:p>
          <a:p>
            <a:pPr lvl="1"/>
            <a:r>
              <a:rPr lang="en-US" dirty="0"/>
              <a:t>Performing medically unnecessary services solely for the purpose of generating insurance payments</a:t>
            </a:r>
          </a:p>
          <a:p>
            <a:pPr lvl="1"/>
            <a:r>
              <a:rPr lang="en-US" dirty="0"/>
              <a:t>Misrepresenting non-covered treatments as medically necessary covered treatments for purposes of obtaining insurance payments</a:t>
            </a:r>
          </a:p>
          <a:p>
            <a:pPr lvl="1"/>
            <a:r>
              <a:rPr lang="en-US" dirty="0"/>
              <a:t>Falsifying a patient's diagnosis to justify tests, surgeries or other procedures that aren't medically necessary</a:t>
            </a:r>
          </a:p>
          <a:p>
            <a:pPr lvl="1"/>
            <a:r>
              <a:rPr lang="en-US" dirty="0"/>
              <a:t>Accepting kickbacks for patient referrals.</a:t>
            </a:r>
          </a:p>
        </p:txBody>
      </p:sp>
    </p:spTree>
    <p:extLst>
      <p:ext uri="{BB962C8B-B14F-4D97-AF65-F5344CB8AC3E}">
        <p14:creationId xmlns:p14="http://schemas.microsoft.com/office/powerpoint/2010/main" val="409717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Nov 12: The owner of a Brooklyn medical clinic was sentenced today to serve 15 years in prison for her leading role in a $77 million Medicare fraud scheme</a:t>
            </a:r>
            <a:r>
              <a:rPr lang="en-US" dirty="0" smtClean="0"/>
              <a:t>.</a:t>
            </a:r>
          </a:p>
          <a:p>
            <a:r>
              <a:rPr lang="en-US" dirty="0"/>
              <a:t>Nov 8: </a:t>
            </a:r>
            <a:r>
              <a:rPr lang="en-US" dirty="0" err="1"/>
              <a:t>Darron</a:t>
            </a:r>
            <a:r>
              <a:rPr lang="en-US" dirty="0"/>
              <a:t> A. Suggs, 39, of Washington Park, Illinois, pled guilty to a one-count indictment charging that he engaged in a scheme to commit health care fraud</a:t>
            </a:r>
            <a:r>
              <a:rPr lang="en-US" dirty="0" smtClean="0"/>
              <a:t>.</a:t>
            </a:r>
          </a:p>
          <a:p>
            <a:r>
              <a:rPr lang="en-US" dirty="0"/>
              <a:t>Nov 7: A 70-year-old Beaumont orthodontist has been sentenced to federal prison for health care fraud violations in the Eastern District of </a:t>
            </a:r>
            <a:r>
              <a:rPr lang="en-US" dirty="0" smtClean="0"/>
              <a:t>Texas</a:t>
            </a:r>
          </a:p>
          <a:p>
            <a:r>
              <a:rPr lang="en-US" dirty="0" smtClean="0"/>
              <a:t>Home Health Care, Durable Medical Equipment, Institutions…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6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assets.thefiscaltimes.com/TFT2_20101228/App_Data/MediaFiles/4/8/D/%7B48D11DE3-EF84-45A6-9527-496AF0B3FBF3%7D12142011_Healthcare_Frauds_inline.jpg?w=570&amp;h=475&amp;as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43400"/>
            <a:ext cx="6400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62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56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we cannot outspend the fraudsters </a:t>
            </a:r>
            <a:r>
              <a:rPr lang="en-US" dirty="0" smtClean="0"/>
              <a:t>we </a:t>
            </a:r>
            <a:r>
              <a:rPr lang="en-US" dirty="0"/>
              <a:t>must out-think them </a:t>
            </a:r>
          </a:p>
          <a:p>
            <a:r>
              <a:rPr lang="en-US" dirty="0"/>
              <a:t>B</a:t>
            </a:r>
            <a:r>
              <a:rPr lang="en-US" dirty="0" smtClean="0"/>
              <a:t>ring </a:t>
            </a:r>
            <a:r>
              <a:rPr lang="en-US" dirty="0"/>
              <a:t>sophisticated advanced technologies to bear to stop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General </a:t>
            </a:r>
            <a:r>
              <a:rPr lang="en-US" dirty="0"/>
              <a:t>problems in fraud detection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be huge data sets: both </a:t>
            </a:r>
            <a:r>
              <a:rPr lang="en-US" i="1" dirty="0"/>
              <a:t>d </a:t>
            </a:r>
            <a:r>
              <a:rPr lang="en-US" dirty="0"/>
              <a:t>and </a:t>
            </a:r>
            <a:r>
              <a:rPr lang="en-US" i="1" dirty="0"/>
              <a:t>n 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variables will be </a:t>
            </a:r>
            <a:r>
              <a:rPr lang="en-US" dirty="0" smtClean="0"/>
              <a:t>irrelevant 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cases not fraud: classic DM needle in haystack problem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volutionary </a:t>
            </a:r>
            <a:r>
              <a:rPr lang="en-US" dirty="0"/>
              <a:t>arms race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4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842</Words>
  <Application>Microsoft Office PowerPoint</Application>
  <PresentationFormat>On-screen Show (4:3)</PresentationFormat>
  <Paragraphs>153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 Literature Review on Statistical Models for Healthcare Fraud Detection</vt:lpstr>
      <vt:lpstr>We will cover …</vt:lpstr>
      <vt:lpstr>What is a fraud?</vt:lpstr>
      <vt:lpstr>How big is the fraud?</vt:lpstr>
      <vt:lpstr>Overview</vt:lpstr>
      <vt:lpstr>Examples</vt:lpstr>
      <vt:lpstr>Examples (contd.)</vt:lpstr>
      <vt:lpstr>Trends</vt:lpstr>
      <vt:lpstr>Fraud Detection</vt:lpstr>
      <vt:lpstr>What’s a good algorithm?</vt:lpstr>
      <vt:lpstr>Common algorithms</vt:lpstr>
      <vt:lpstr>Industrial solutions</vt:lpstr>
      <vt:lpstr>Social Network Analysis</vt:lpstr>
      <vt:lpstr>Main References</vt:lpstr>
    </vt:vector>
  </TitlesOfParts>
  <Company>National Government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on Statistical Models for Fraud Detection</dc:title>
  <dc:creator>Xinjian Jack  Xue</dc:creator>
  <cp:lastModifiedBy>Andrew Hoblitzell</cp:lastModifiedBy>
  <cp:revision>23</cp:revision>
  <cp:lastPrinted>2013-11-04T21:25:15Z</cp:lastPrinted>
  <dcterms:created xsi:type="dcterms:W3CDTF">2013-09-02T20:02:43Z</dcterms:created>
  <dcterms:modified xsi:type="dcterms:W3CDTF">2013-11-14T23:13:04Z</dcterms:modified>
</cp:coreProperties>
</file>