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2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59" r:id="rId8"/>
    <p:sldId id="260" r:id="rId9"/>
    <p:sldId id="261" r:id="rId10"/>
    <p:sldId id="263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D675-CE80-4D1D-8574-3D8BE2EB99AC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B415-E6F2-4ED4-B2F3-003EE8BD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dd13pmml.files.wordpress.com/2013/07/patter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PMML: Generation &amp;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Jack </a:t>
            </a:r>
            <a:r>
              <a:rPr lang="en-US" dirty="0" smtClean="0"/>
              <a:t>Xue &amp; Andrew Hoblitzell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6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Non-IID pain: Most our models are established by assuming that the random variables are IID. What if not?</a:t>
            </a:r>
          </a:p>
          <a:p>
            <a:r>
              <a:rPr lang="en-US" dirty="0"/>
              <a:t>S</a:t>
            </a:r>
            <a:r>
              <a:rPr lang="en-US" dirty="0" smtClean="0"/>
              <a:t>ignificant benefits to train models with large-scale dataset.</a:t>
            </a:r>
          </a:p>
          <a:p>
            <a:r>
              <a:rPr lang="en-US" dirty="0" smtClean="0"/>
              <a:t>Significant cost benefits for commercial deployment using open-source.</a:t>
            </a:r>
          </a:p>
          <a:p>
            <a:r>
              <a:rPr lang="en-US" dirty="0" smtClean="0"/>
              <a:t>Local mode: provide online web service from PMML/Pattern/Cascading on a single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PMML Producers and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PMML Producers:</a:t>
            </a:r>
          </a:p>
          <a:p>
            <a:pPr lvl="1"/>
            <a:r>
              <a:rPr lang="en-US" dirty="0" err="1"/>
              <a:t>Angoss</a:t>
            </a:r>
            <a:r>
              <a:rPr lang="en-US" dirty="0"/>
              <a:t> Knowledge Studio</a:t>
            </a:r>
          </a:p>
          <a:p>
            <a:pPr lvl="1"/>
            <a:r>
              <a:rPr lang="en-US" dirty="0"/>
              <a:t>IBM </a:t>
            </a:r>
            <a:r>
              <a:rPr lang="en-US" dirty="0" err="1"/>
              <a:t>InfoSphere</a:t>
            </a:r>
            <a:r>
              <a:rPr lang="en-US" dirty="0"/>
              <a:t> Warehouse</a:t>
            </a:r>
          </a:p>
          <a:p>
            <a:pPr lvl="1"/>
            <a:r>
              <a:rPr lang="en-US" dirty="0"/>
              <a:t>KNIME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MicroStrategy</a:t>
            </a:r>
            <a:r>
              <a:rPr lang="en-US" dirty="0"/>
              <a:t> Data Mining Services</a:t>
            </a:r>
          </a:p>
          <a:p>
            <a:pPr lvl="1"/>
            <a:r>
              <a:rPr lang="en-US" dirty="0" err="1"/>
              <a:t>RapidMiner</a:t>
            </a:r>
            <a:r>
              <a:rPr lang="en-US" dirty="0"/>
              <a:t> with PMML Extension</a:t>
            </a:r>
          </a:p>
          <a:p>
            <a:pPr lvl="1"/>
            <a:r>
              <a:rPr lang="en-US" dirty="0"/>
              <a:t>R / Rattle</a:t>
            </a:r>
          </a:p>
          <a:p>
            <a:pPr lvl="1"/>
            <a:r>
              <a:rPr lang="en-US" dirty="0"/>
              <a:t>SAS Enterprise Miner</a:t>
            </a:r>
          </a:p>
          <a:p>
            <a:pPr lvl="1"/>
            <a:r>
              <a:rPr lang="en-US" dirty="0"/>
              <a:t>SPSS Clementine</a:t>
            </a:r>
          </a:p>
          <a:p>
            <a:pPr lvl="1"/>
            <a:r>
              <a:rPr lang="en-US" dirty="0"/>
              <a:t>TIBCO </a:t>
            </a:r>
            <a:r>
              <a:rPr lang="en-US" dirty="0" err="1"/>
              <a:t>Spotfire</a:t>
            </a:r>
            <a:r>
              <a:rPr lang="en-US" dirty="0"/>
              <a:t> Miner 8.1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5964" y="1524000"/>
            <a:ext cx="388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PMML </a:t>
            </a:r>
            <a:r>
              <a:rPr lang="en-US" sz="2200" dirty="0"/>
              <a:t>Consumers: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Augustus </a:t>
            </a:r>
            <a:r>
              <a:rPr lang="en-US" sz="2000" dirty="0" smtClean="0"/>
              <a:t>(Python, Open </a:t>
            </a:r>
            <a:r>
              <a:rPr lang="en-US" sz="2000" dirty="0"/>
              <a:t>Data Group)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Cascading </a:t>
            </a:r>
            <a:r>
              <a:rPr lang="en-US" sz="2000" dirty="0" smtClean="0"/>
              <a:t>Pattern (Java.. </a:t>
            </a:r>
            <a:r>
              <a:rPr lang="en-US" sz="2000" dirty="0" err="1" smtClean="0"/>
              <a:t>Scala</a:t>
            </a:r>
            <a:r>
              <a:rPr lang="en-US" sz="2000" dirty="0" smtClean="0"/>
              <a:t>?)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Drools-PMML (Java)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IBM </a:t>
            </a:r>
            <a:r>
              <a:rPr lang="en-US" sz="2000" dirty="0" err="1"/>
              <a:t>InfoSphere</a:t>
            </a:r>
            <a:r>
              <a:rPr lang="en-US" sz="2000" dirty="0"/>
              <a:t> Warehouse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KNIME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SPSS Clementine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Teradata Warehouse Miner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/>
              <a:t>Weka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/>
              <a:t>Zementis</a:t>
            </a:r>
            <a:r>
              <a:rPr lang="en-US" sz="2000" dirty="0"/>
              <a:t> ADAPA Predictive Analytics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PMML 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Benefits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different statistical and data mining tools to speak the same language 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represented as a PMML file, a predictive solution can be operationally deployed right away, without the need for custom code </a:t>
            </a:r>
            <a:endParaRPr lang="en-US" dirty="0" smtClean="0"/>
          </a:p>
          <a:p>
            <a:pPr lvl="1"/>
            <a:r>
              <a:rPr lang="en-US" dirty="0" smtClean="0"/>
              <a:t>Supported </a:t>
            </a:r>
            <a:r>
              <a:rPr lang="en-US" dirty="0"/>
              <a:t>by all the major data mining tools, commercial and open source </a:t>
            </a:r>
            <a:endParaRPr lang="en-US" dirty="0" smtClean="0"/>
          </a:p>
          <a:p>
            <a:pPr lvl="1"/>
            <a:r>
              <a:rPr lang="en-US" dirty="0" smtClean="0"/>
              <a:t>Language </a:t>
            </a:r>
            <a:r>
              <a:rPr lang="en-US" dirty="0"/>
              <a:t>itself has reached a great level of maturity and refinement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/>
              <a:t>PMML supports a finite, though sizable and growing, number of model types </a:t>
            </a:r>
            <a:endParaRPr lang="en-US" dirty="0" smtClean="0"/>
          </a:p>
          <a:p>
            <a:pPr lvl="1"/>
            <a:r>
              <a:rPr lang="en-US" dirty="0" smtClean="0"/>
              <a:t>Implementations </a:t>
            </a:r>
            <a:r>
              <a:rPr lang="en-US" dirty="0"/>
              <a:t>may vary from tool to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Varying PMML support across tools (Versions supported, algorithms supported) </a:t>
            </a:r>
            <a:endParaRPr lang="en-US" dirty="0" smtClean="0"/>
          </a:p>
          <a:p>
            <a:pPr lvl="1"/>
            <a:r>
              <a:rPr lang="en-US" dirty="0" smtClean="0"/>
              <a:t>Still </a:t>
            </a:r>
            <a:r>
              <a:rPr lang="en-US" dirty="0"/>
              <a:t>lots of work to get things in to and out of your models</a:t>
            </a:r>
          </a:p>
        </p:txBody>
      </p:sp>
    </p:spTree>
    <p:extLst>
      <p:ext uri="{BB962C8B-B14F-4D97-AF65-F5344CB8AC3E}">
        <p14:creationId xmlns:p14="http://schemas.microsoft.com/office/powerpoint/2010/main" val="62885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Andrew Hoblitzell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pmml</a:t>
            </a:r>
            <a:r>
              <a:rPr lang="en-US" dirty="0" smtClean="0"/>
              <a:t> packages in VM Fedora 3.6.fc17</a:t>
            </a:r>
          </a:p>
          <a:p>
            <a:pPr marL="457200" lvl="1" indent="0">
              <a:buNone/>
            </a:pPr>
            <a:r>
              <a:rPr lang="en-US" dirty="0" smtClean="0"/>
              <a:t>$yum install R-XML</a:t>
            </a:r>
          </a:p>
          <a:p>
            <a:pPr marL="457200" lvl="1" indent="0">
              <a:buNone/>
            </a:pPr>
            <a:r>
              <a:rPr lang="en-US" dirty="0" smtClean="0"/>
              <a:t>&gt;install(</a:t>
            </a:r>
            <a:r>
              <a:rPr lang="en-US" dirty="0" err="1" smtClean="0"/>
              <a:t>pmml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&gt;install(</a:t>
            </a:r>
            <a:r>
              <a:rPr lang="en-US" dirty="0" err="1" smtClean="0"/>
              <a:t>pmmlTransformation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Paco’s</a:t>
            </a:r>
            <a:r>
              <a:rPr lang="en-US" dirty="0"/>
              <a:t> paper: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kdd13pmml.files.wordpress.com/2013/07/pattern.pdf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4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PMML?</a:t>
            </a:r>
          </a:p>
          <a:p>
            <a:r>
              <a:rPr lang="en-US" dirty="0" smtClean="0"/>
              <a:t>How to output a model in PMML?</a:t>
            </a:r>
          </a:p>
          <a:p>
            <a:r>
              <a:rPr lang="en-US" dirty="0" smtClean="0"/>
              <a:t>Where we can run the model?</a:t>
            </a:r>
          </a:p>
          <a:p>
            <a:r>
              <a:rPr lang="en-US" dirty="0" smtClean="0"/>
              <a:t>How to run the model in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Remarks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916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PMML?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Predictive Model Markup Language package can exports predictive and descriptive models from R and SAS in standardized format. (</a:t>
            </a:r>
            <a:r>
              <a:rPr lang="en-US" sz="2800" dirty="0" smtClean="0">
                <a:solidFill>
                  <a:srgbClr val="7030A0"/>
                </a:solidFill>
              </a:rPr>
              <a:t>http</a:t>
            </a:r>
            <a:r>
              <a:rPr lang="en-US" sz="2800" dirty="0">
                <a:solidFill>
                  <a:srgbClr val="7030A0"/>
                </a:solidFill>
              </a:rPr>
              <a:t>://www.dmg.org/v4-1/GeneralStructure.html</a:t>
            </a:r>
            <a:r>
              <a:rPr lang="en-US" dirty="0"/>
              <a:t>).</a:t>
            </a:r>
            <a:endParaRPr lang="en-US" dirty="0" smtClean="0"/>
          </a:p>
          <a:p>
            <a:r>
              <a:rPr lang="en-US" dirty="0" smtClean="0"/>
              <a:t>This format can be imported to different toolsets and runtimes</a:t>
            </a:r>
          </a:p>
          <a:p>
            <a:r>
              <a:rPr lang="en-US" i="1" dirty="0"/>
              <a:t>W</a:t>
            </a:r>
            <a:r>
              <a:rPr lang="en-US" i="1" dirty="0" smtClean="0"/>
              <a:t>rite once and run everywhere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Dr. Alex </a:t>
            </a:r>
            <a:r>
              <a:rPr lang="en-US" dirty="0" err="1" smtClean="0"/>
              <a:t>Guazzelli</a:t>
            </a:r>
            <a:r>
              <a:rPr lang="en-US" dirty="0" smtClean="0"/>
              <a:t> has been working on this goal for about 20 years.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PMML is Needed (</a:t>
            </a:r>
            <a:r>
              <a:rPr lang="en-US" dirty="0" err="1" smtClean="0"/>
              <a:t>con’t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2743200" cy="663209"/>
          </a:xfrm>
        </p:spPr>
        <p:txBody>
          <a:bodyPr>
            <a:normAutofit/>
          </a:bodyPr>
          <a:lstStyle/>
          <a:p>
            <a:r>
              <a:rPr lang="en-US" dirty="0" smtClean="0"/>
              <a:t>PMML XSD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00200"/>
            <a:ext cx="57531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PMML 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PMML supports data transformations:</a:t>
            </a:r>
          </a:p>
          <a:p>
            <a:pPr lvl="1"/>
            <a:r>
              <a:rPr lang="en-US" dirty="0" smtClean="0"/>
              <a:t>Normalization</a:t>
            </a:r>
            <a:r>
              <a:rPr lang="en-US" dirty="0"/>
              <a:t>: Maps values to numbers, the input can be continuous or discrete.</a:t>
            </a:r>
          </a:p>
          <a:p>
            <a:pPr lvl="1"/>
            <a:r>
              <a:rPr lang="en-US" dirty="0" smtClean="0"/>
              <a:t>Discretization</a:t>
            </a:r>
            <a:r>
              <a:rPr lang="en-US" dirty="0"/>
              <a:t>: Maps continuous values to discrete values.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mapping: Maps discrete values to discrete values.</a:t>
            </a:r>
          </a:p>
          <a:p>
            <a:pPr lvl="1"/>
            <a:r>
              <a:rPr lang="en-US" dirty="0" smtClean="0"/>
              <a:t>Functions</a:t>
            </a:r>
            <a:r>
              <a:rPr lang="en-US" dirty="0"/>
              <a:t>: Derive a value by applying a function to one or more parameters.</a:t>
            </a:r>
          </a:p>
          <a:p>
            <a:pPr lvl="1"/>
            <a:r>
              <a:rPr lang="en-US" dirty="0" smtClean="0"/>
              <a:t>Aggregation</a:t>
            </a:r>
            <a:r>
              <a:rPr lang="en-US" dirty="0"/>
              <a:t>: Summarizes or collects groups of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1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PMML Supported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PMML supports the following algorithms:</a:t>
            </a:r>
          </a:p>
          <a:p>
            <a:pPr lvl="1"/>
            <a:r>
              <a:rPr lang="en-US" sz="1400" dirty="0" smtClean="0"/>
              <a:t>Association </a:t>
            </a:r>
            <a:r>
              <a:rPr lang="en-US" sz="1400" dirty="0"/>
              <a:t>Rules: Items, item sets and rules that relate item sets.</a:t>
            </a:r>
          </a:p>
          <a:p>
            <a:pPr lvl="1"/>
            <a:r>
              <a:rPr lang="en-US" sz="1400" dirty="0" smtClean="0"/>
              <a:t>Clustering</a:t>
            </a:r>
            <a:r>
              <a:rPr lang="en-US" sz="1400" dirty="0"/>
              <a:t>: Clustering Fields and Clusters </a:t>
            </a:r>
            <a:endParaRPr lang="en-US" sz="1400" dirty="0" smtClean="0"/>
          </a:p>
          <a:p>
            <a:pPr lvl="1"/>
            <a:r>
              <a:rPr lang="en-US" sz="1400" dirty="0" smtClean="0"/>
              <a:t>General </a:t>
            </a:r>
            <a:r>
              <a:rPr lang="en-US" sz="1400" dirty="0"/>
              <a:t>Regression: Parameter, Factor and Covariate Lists along with matrices that relate parameters to each other.</a:t>
            </a:r>
          </a:p>
          <a:p>
            <a:pPr lvl="1"/>
            <a:r>
              <a:rPr lang="en-US" sz="1400" dirty="0" smtClean="0"/>
              <a:t>Model Composition/”Ensemble”: </a:t>
            </a:r>
            <a:r>
              <a:rPr lang="en-US" sz="1400" dirty="0"/>
              <a:t>Decision Trees and Regression models that can be used for model sequencing or model selection.</a:t>
            </a:r>
          </a:p>
          <a:p>
            <a:pPr lvl="1"/>
            <a:r>
              <a:rPr lang="en-US" sz="1400" dirty="0" smtClean="0"/>
              <a:t>Multiple </a:t>
            </a:r>
            <a:r>
              <a:rPr lang="en-US" sz="1400" dirty="0"/>
              <a:t>Models (new in 4.0) : Extends to Model Composition to include segmentation •Naïve Bayes: Counts pairing input values to output values •Neural Network: Neurons and neural layers</a:t>
            </a:r>
          </a:p>
          <a:p>
            <a:pPr lvl="1"/>
            <a:r>
              <a:rPr lang="en-US" sz="1400" dirty="0" smtClean="0"/>
              <a:t>Regression</a:t>
            </a:r>
            <a:r>
              <a:rPr lang="en-US" sz="1400" dirty="0"/>
              <a:t>: Regression table(s) that relate the input to the predicted values.</a:t>
            </a:r>
          </a:p>
          <a:p>
            <a:pPr lvl="1"/>
            <a:r>
              <a:rPr lang="en-US" sz="1400" dirty="0" err="1" smtClean="0"/>
              <a:t>Ruleset</a:t>
            </a:r>
            <a:r>
              <a:rPr lang="en-US" sz="1400" dirty="0"/>
              <a:t>: Rules combined with a rule selection method</a:t>
            </a:r>
          </a:p>
          <a:p>
            <a:pPr lvl="1"/>
            <a:r>
              <a:rPr lang="en-US" sz="1400" dirty="0" smtClean="0"/>
              <a:t>Sequences</a:t>
            </a:r>
            <a:r>
              <a:rPr lang="en-US" sz="1400" dirty="0"/>
              <a:t>: Items, </a:t>
            </a:r>
            <a:r>
              <a:rPr lang="en-US" sz="1400" dirty="0" err="1"/>
              <a:t>Itemsets</a:t>
            </a:r>
            <a:r>
              <a:rPr lang="en-US" sz="1400" dirty="0"/>
              <a:t>, Sequences and Sequence Rule that relate sequences.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/>
              <a:t>Vector Machines: Support vectors and coefficients along with a kernel function.</a:t>
            </a:r>
          </a:p>
          <a:p>
            <a:pPr lvl="1"/>
            <a:r>
              <a:rPr lang="en-US" sz="1400" dirty="0" smtClean="0"/>
              <a:t>Text</a:t>
            </a:r>
            <a:r>
              <a:rPr lang="en-US" sz="1400" dirty="0"/>
              <a:t>: Dictionary of terms, corpus of text documents, document-term matrix along with data about the model’s normalization and similarity </a:t>
            </a:r>
            <a:endParaRPr lang="en-US" sz="1400" dirty="0" smtClean="0"/>
          </a:p>
          <a:p>
            <a:pPr lvl="1"/>
            <a:r>
              <a:rPr lang="en-US" sz="1400" dirty="0" smtClean="0"/>
              <a:t>Time </a:t>
            </a:r>
            <a:r>
              <a:rPr lang="en-US" sz="1400" dirty="0"/>
              <a:t>Series (new in 4.0): Time Series information and Exponential Smoothing coefficients</a:t>
            </a:r>
          </a:p>
          <a:p>
            <a:pPr lvl="1"/>
            <a:r>
              <a:rPr lang="en-US" sz="1400" dirty="0" smtClean="0"/>
              <a:t>Trees</a:t>
            </a:r>
            <a:r>
              <a:rPr lang="en-US" sz="1400" dirty="0"/>
              <a:t>: Structure of Tree Nodes</a:t>
            </a:r>
          </a:p>
        </p:txBody>
      </p:sp>
    </p:spTree>
    <p:extLst>
      <p:ext uri="{BB962C8B-B14F-4D97-AF65-F5344CB8AC3E}">
        <p14:creationId xmlns:p14="http://schemas.microsoft.com/office/powerpoint/2010/main" val="36654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Output a Model in PMML?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Steps:</a:t>
            </a:r>
          </a:p>
          <a:p>
            <a:pPr lvl="1"/>
            <a:r>
              <a:rPr lang="en-US" dirty="0" smtClean="0"/>
              <a:t>Load in three libraries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escribe the model in PMML</a:t>
            </a:r>
          </a:p>
          <a:p>
            <a:pPr lvl="1"/>
            <a:r>
              <a:rPr lang="en-US" dirty="0" smtClean="0"/>
              <a:t>Save the PMML XML file </a:t>
            </a:r>
          </a:p>
          <a:p>
            <a:r>
              <a:rPr lang="en-US" dirty="0" smtClean="0"/>
              <a:t>Code Example:</a:t>
            </a:r>
          </a:p>
          <a:p>
            <a:pPr marL="411480" lvl="1" indent="0">
              <a:buNone/>
            </a:pPr>
            <a:r>
              <a:rPr lang="en-US" dirty="0"/>
              <a:t>library("XML</a:t>
            </a:r>
            <a:r>
              <a:rPr lang="en-US" dirty="0" smtClean="0"/>
              <a:t>")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library("</a:t>
            </a:r>
            <a:r>
              <a:rPr lang="en-US" dirty="0" err="1"/>
              <a:t>pmml</a:t>
            </a:r>
            <a:r>
              <a:rPr lang="en-US" dirty="0" smtClean="0"/>
              <a:t>")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library("</a:t>
            </a:r>
            <a:r>
              <a:rPr lang="en-US" dirty="0" err="1" smtClean="0"/>
              <a:t>pmmlTransformations</a:t>
            </a:r>
            <a:r>
              <a:rPr lang="en-US" dirty="0" smtClean="0"/>
              <a:t>")</a:t>
            </a:r>
          </a:p>
          <a:p>
            <a:pPr marL="411480" lvl="1" indent="0">
              <a:buNone/>
            </a:pPr>
            <a:r>
              <a:rPr lang="en-US" dirty="0" err="1" smtClean="0"/>
              <a:t>saveXML</a:t>
            </a:r>
            <a:r>
              <a:rPr lang="en-US" dirty="0" smtClean="0"/>
              <a:t>(</a:t>
            </a:r>
            <a:r>
              <a:rPr lang="en-US" dirty="0" err="1" smtClean="0"/>
              <a:t>pmml</a:t>
            </a:r>
            <a:r>
              <a:rPr lang="en-US" dirty="0" smtClean="0"/>
              <a:t>(model),file="/TitanicRFPMML.xml")</a:t>
            </a:r>
          </a:p>
          <a:p>
            <a:pPr marL="576072" indent="-457200"/>
            <a:r>
              <a:rPr lang="en-US" dirty="0" smtClean="0"/>
              <a:t>Live Demo: Titanic, part 2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24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Can We Run the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Productize models: Integrate our models with many other applications to automatically process millions entries everyday. </a:t>
            </a:r>
          </a:p>
          <a:p>
            <a:r>
              <a:rPr lang="en-US" dirty="0" smtClean="0"/>
              <a:t>PMML powered runtimes: </a:t>
            </a:r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ementics</a:t>
            </a:r>
            <a:r>
              <a:rPr lang="en-US" dirty="0" smtClean="0"/>
              <a:t> ADAPA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InfoSphere</a:t>
            </a:r>
            <a:r>
              <a:rPr lang="en-US" dirty="0" smtClean="0"/>
              <a:t>, SAP</a:t>
            </a:r>
          </a:p>
          <a:p>
            <a:pPr lvl="1"/>
            <a:r>
              <a:rPr lang="en-US" dirty="0" smtClean="0"/>
              <a:t>Microsoft SQL, </a:t>
            </a:r>
            <a:r>
              <a:rPr lang="en-US" dirty="0" err="1" smtClean="0"/>
              <a:t>Microstrategy</a:t>
            </a:r>
            <a:endParaRPr lang="en-US" dirty="0" smtClean="0"/>
          </a:p>
          <a:p>
            <a:pPr lvl="1"/>
            <a:r>
              <a:rPr lang="en-US" i="1" dirty="0" smtClean="0"/>
              <a:t>Big Data Solution</a:t>
            </a:r>
            <a:r>
              <a:rPr lang="en-US" b="1" dirty="0" smtClean="0"/>
              <a:t>: </a:t>
            </a:r>
            <a:r>
              <a:rPr lang="en-US" dirty="0" smtClean="0"/>
              <a:t>Pattern/Cascading/</a:t>
            </a:r>
            <a:r>
              <a:rPr lang="en-US" dirty="0" err="1" smtClean="0"/>
              <a:t>Hadoop</a:t>
            </a:r>
            <a:r>
              <a:rPr lang="en-US" dirty="0" smtClean="0"/>
              <a:t> (Paco Nathan et al., PMML’13, Chicago, June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3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Run the Model in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levels </a:t>
            </a:r>
            <a:r>
              <a:rPr lang="en-US" dirty="0" err="1" smtClean="0"/>
              <a:t>Hadoop</a:t>
            </a:r>
            <a:r>
              <a:rPr lang="en-US" dirty="0" smtClean="0"/>
              <a:t> Applications:</a:t>
            </a:r>
          </a:p>
          <a:p>
            <a:pPr lvl="1"/>
            <a:r>
              <a:rPr lang="en-US" dirty="0" smtClean="0"/>
              <a:t>HDFS for ETL</a:t>
            </a:r>
          </a:p>
          <a:p>
            <a:pPr lvl="1"/>
            <a:r>
              <a:rPr lang="en-US" dirty="0" smtClean="0"/>
              <a:t>M/R for Recommendations and anti-fraud</a:t>
            </a:r>
          </a:p>
          <a:p>
            <a:pPr lvl="1"/>
            <a:r>
              <a:rPr lang="en-US" dirty="0" smtClean="0"/>
              <a:t>Commercial toolsets with M/R for </a:t>
            </a:r>
            <a:r>
              <a:rPr lang="en-US" i="1" dirty="0" smtClean="0"/>
              <a:t>Internet of Things</a:t>
            </a:r>
          </a:p>
          <a:p>
            <a:r>
              <a:rPr lang="en-US" dirty="0" smtClean="0"/>
              <a:t>Cascading is an API for enterprise dataflow with M/R on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Pattern is a package on top of Cascading to host PMML models</a:t>
            </a:r>
          </a:p>
          <a:p>
            <a:r>
              <a:rPr lang="en-US" dirty="0" smtClean="0"/>
              <a:t>Live Demo: Pattern/Cascading/</a:t>
            </a:r>
            <a:r>
              <a:rPr lang="en-US" dirty="0" err="1" smtClean="0"/>
              <a:t>Hadoop</a:t>
            </a:r>
            <a:r>
              <a:rPr lang="en-US" dirty="0"/>
              <a:t> </a:t>
            </a:r>
            <a:r>
              <a:rPr lang="en-US" dirty="0" smtClean="0"/>
              <a:t>– Iris K-Mean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816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PMML: Generation &amp; Implementation</vt:lpstr>
      <vt:lpstr>We will cover…</vt:lpstr>
      <vt:lpstr>Why we need PMML?</vt:lpstr>
      <vt:lpstr>Why PMML is Needed (con’t)?</vt:lpstr>
      <vt:lpstr>PMML Data Transformations</vt:lpstr>
      <vt:lpstr>PMML Supported Algorithms</vt:lpstr>
      <vt:lpstr>How to Output a Model in PMML?</vt:lpstr>
      <vt:lpstr>Where Can We Run the Model?</vt:lpstr>
      <vt:lpstr>How to Run the Model in Hadoop?</vt:lpstr>
      <vt:lpstr>Remarks</vt:lpstr>
      <vt:lpstr>PMML Producers and Consumers</vt:lpstr>
      <vt:lpstr>PMML Benefits and Drawbacks</vt:lpstr>
      <vt:lpstr>Q&amp;A</vt:lpstr>
    </vt:vector>
  </TitlesOfParts>
  <Company>National Government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PMML: Generation &amp; Implementation</dc:title>
  <dc:creator>Xinjian Jack  Xue</dc:creator>
  <cp:lastModifiedBy>Xinjian Jack  Xue</cp:lastModifiedBy>
  <cp:revision>31</cp:revision>
  <dcterms:created xsi:type="dcterms:W3CDTF">2013-08-29T20:32:01Z</dcterms:created>
  <dcterms:modified xsi:type="dcterms:W3CDTF">2013-09-04T01:21:03Z</dcterms:modified>
</cp:coreProperties>
</file>