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2" r:id="rId4"/>
    <p:sldId id="261"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369702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152563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19127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47578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69691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40467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433846-45A5-432F-84AB-AD4DE033A934}" type="datetimeFigureOut">
              <a:rPr lang="en-US" smtClean="0"/>
              <a:t>11/11/2015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52647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433846-45A5-432F-84AB-AD4DE033A934}" type="datetimeFigureOut">
              <a:rPr lang="en-US" smtClean="0"/>
              <a:t>11/11/2015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91731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33846-45A5-432F-84AB-AD4DE033A934}" type="datetimeFigureOut">
              <a:rPr lang="en-US" smtClean="0"/>
              <a:t>11/11/2015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17126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37737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02725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33846-45A5-432F-84AB-AD4DE033A934}" type="datetimeFigureOut">
              <a:rPr lang="en-US" smtClean="0"/>
              <a:t>11/11/2015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AD9A6-C775-4F01-AF1C-3BE19F1A62E9}" type="slidenum">
              <a:rPr lang="en-US" smtClean="0"/>
              <a:t>‹#›</a:t>
            </a:fld>
            <a:endParaRPr lang="en-US"/>
          </a:p>
        </p:txBody>
      </p:sp>
    </p:spTree>
    <p:extLst>
      <p:ext uri="{BB962C8B-B14F-4D97-AF65-F5344CB8AC3E}">
        <p14:creationId xmlns:p14="http://schemas.microsoft.com/office/powerpoint/2010/main" val="2908749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liconangle.com/blog/2015/11/09/h20-lands-20-million-to-drive-its-open-source-data-science-platfor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stechnica.com/information-technology/2015/05/cortana-for-all-microsofts-plan-to-put-voice-recognition-behind-anyth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technologyreview.com/news/543131/facebook-app-can-answer-basic-questions-about-whats-in-photos/?utm_campaign=newsletters&amp;utm_source=newsletter-daily-all&amp;utm_medium=email&amp;utm_content=2015110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roups.csail.mit.edu/EVO-DesignOpt/groupWebSite/uploads/Site/DSAA_DSM_2015.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wnload.tensorflow.org/paper/whitepaper2015.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vent.on24.com/eventRegistration/EventLobbyServlet?target=reg20.jsp&amp;referrer=&amp;eventid=1087879&amp;sessionid=1&amp;key=DDB691DE07A8B2C54CCDC9CECDB98D3F&amp;regTag=&amp;sourcepage=register" TargetMode="External"/><Relationship Id="rId2" Type="http://schemas.openxmlformats.org/officeDocument/2006/relationships/hyperlink" Target="https://www.eventbrite.com/e/reducing-time-to-value-a-big-data-spotlight-tickets-19052337053?utm_term=eventurl_text" TargetMode="External"/><Relationship Id="rId1" Type="http://schemas.openxmlformats.org/officeDocument/2006/relationships/slideLayout" Target="../slideLayouts/slideLayout2.xml"/><Relationship Id="rId4" Type="http://schemas.openxmlformats.org/officeDocument/2006/relationships/hyperlink" Target="http://www.ieeesmc.org/www.icmla-conference.org/icmla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70000" lnSpcReduction="20000"/>
          </a:bodyPr>
          <a:lstStyle/>
          <a:p>
            <a:r>
              <a:rPr lang="en-US" sz="3800" dirty="0" smtClean="0"/>
              <a:t>H2O lands $20 million to drive its open-source data science platform</a:t>
            </a:r>
          </a:p>
          <a:p>
            <a:pPr marL="0" indent="0">
              <a:buNone/>
            </a:pPr>
            <a:r>
              <a:rPr lang="en-US" sz="3800" dirty="0" smtClean="0"/>
              <a:t>The venture capital train cruising around the analytics ecosystem made its latest stop in the machine learning space to unload $20 million on H20.ai Inc., the startup behind the open-source algorithm development platform of the same name. The funding tops off a record year that saw downloads of the software more than triple from the previous 12 months. </a:t>
            </a:r>
            <a:r>
              <a:rPr lang="en-US" sz="3800" dirty="0" smtClean="0">
                <a:hlinkClick r:id="rId2"/>
              </a:rPr>
              <a:t>http://siliconangle.com/blog/2015/11/09/h20-lands-20-million-to-drive-its-open-source-data-science-platform/</a:t>
            </a:r>
            <a:endParaRPr lang="en-US" sz="3800" dirty="0" smtClean="0"/>
          </a:p>
          <a:p>
            <a:pPr marL="0" indent="0">
              <a:buNone/>
            </a:pPr>
            <a:endParaRPr lang="en-US" dirty="0"/>
          </a:p>
        </p:txBody>
      </p:sp>
    </p:spTree>
    <p:extLst>
      <p:ext uri="{BB962C8B-B14F-4D97-AF65-F5344CB8AC3E}">
        <p14:creationId xmlns:p14="http://schemas.microsoft.com/office/powerpoint/2010/main" val="187300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85000" lnSpcReduction="10000"/>
          </a:bodyPr>
          <a:lstStyle/>
          <a:p>
            <a:r>
              <a:rPr lang="en-US" sz="3800" dirty="0" smtClean="0"/>
              <a:t>Microsoft announced Project Oxford</a:t>
            </a:r>
          </a:p>
          <a:p>
            <a:pPr marL="0" indent="0">
              <a:buNone/>
            </a:pPr>
            <a:r>
              <a:rPr lang="en-US" sz="3800" dirty="0" smtClean="0"/>
              <a:t>The APIs make it possible to add image and speech processing to just about any application, often by using just a single Web request. One of the features being marketed the heaviest is one which does emotion recognition. </a:t>
            </a:r>
            <a:r>
              <a:rPr lang="en-US" sz="3800" dirty="0" smtClean="0">
                <a:hlinkClick r:id="rId2"/>
              </a:rPr>
              <a:t>http://arstechnica.com/information-technology/2015/05/cortana-for-all-microsofts-plan-to-put-voice-recognition-behind-anything/</a:t>
            </a:r>
            <a:endParaRPr lang="en-US" sz="3800" dirty="0" smtClean="0"/>
          </a:p>
          <a:p>
            <a:pPr marL="0" indent="0">
              <a:buNone/>
            </a:pPr>
            <a:endParaRPr lang="en-US" dirty="0"/>
          </a:p>
        </p:txBody>
      </p:sp>
    </p:spTree>
    <p:extLst>
      <p:ext uri="{BB962C8B-B14F-4D97-AF65-F5344CB8AC3E}">
        <p14:creationId xmlns:p14="http://schemas.microsoft.com/office/powerpoint/2010/main" val="86159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new experimental mobile app developed by Facebook’s artificial intelligence researchers can answer spoken queries about the content of </a:t>
            </a:r>
            <a:r>
              <a:rPr lang="en-US" dirty="0" smtClean="0"/>
              <a:t>photos. Yann </a:t>
            </a:r>
            <a:r>
              <a:rPr lang="en-US" dirty="0" err="1"/>
              <a:t>LeCun</a:t>
            </a:r>
            <a:r>
              <a:rPr lang="en-US" dirty="0"/>
              <a:t>, director of Facebook’s artificial intelligence research group, showed off the app, which could one day help visually impaired people, in a talk at </a:t>
            </a:r>
            <a:r>
              <a:rPr lang="en-US" i="1" dirty="0"/>
              <a:t>MIT Technology Review</a:t>
            </a:r>
            <a:r>
              <a:rPr lang="en-US" dirty="0"/>
              <a:t>’s </a:t>
            </a:r>
            <a:r>
              <a:rPr lang="en-US" dirty="0" err="1"/>
              <a:t>EmTech</a:t>
            </a:r>
            <a:r>
              <a:rPr lang="en-US" dirty="0"/>
              <a:t> conference in Cambridge, </a:t>
            </a:r>
            <a:r>
              <a:rPr lang="en-US" dirty="0" smtClean="0"/>
              <a:t>Massachusetts</a:t>
            </a:r>
          </a:p>
          <a:p>
            <a:pPr marL="0" indent="0">
              <a:buNone/>
            </a:pPr>
            <a:r>
              <a:rPr lang="en-US" dirty="0">
                <a:hlinkClick r:id="rId2"/>
              </a:rPr>
              <a:t>http://www.technologyreview.com/news/543131/facebook-app-can-answer-basic-questions-about-whats-in-photos/?</a:t>
            </a:r>
            <a:r>
              <a:rPr lang="en-US" dirty="0" smtClean="0">
                <a:hlinkClick r:id="rId2"/>
              </a:rPr>
              <a:t>utm_campaign=newsletters&amp;utm_source=newsletter-daily-all&amp;utm_medium=email&amp;utm_content=20151103</a:t>
            </a:r>
            <a:endParaRPr lang="en-US" dirty="0" smtClean="0"/>
          </a:p>
          <a:p>
            <a:endParaRPr lang="en-US" dirty="0"/>
          </a:p>
        </p:txBody>
      </p:sp>
    </p:spTree>
    <p:extLst>
      <p:ext uri="{BB962C8B-B14F-4D97-AF65-F5344CB8AC3E}">
        <p14:creationId xmlns:p14="http://schemas.microsoft.com/office/powerpoint/2010/main" val="30264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a:bodyPr>
          <a:lstStyle/>
          <a:p>
            <a:r>
              <a:rPr lang="en-US" sz="2400" dirty="0" smtClean="0"/>
              <a:t>CSAIL researchers aim to take the human element out of big-data analysis, with a new system that not only searches for patterns but designs the feature set, too. To test the first prototype of their system, they enrolled it in three data science competitions, in which it competed against human teams to find predictive patterns in unfamiliar data sets. Of the 906 teams participating in the three competitions, the researchers’ “Data Science Machine” finished ahead of 615. </a:t>
            </a:r>
            <a:r>
              <a:rPr lang="en-US" sz="2400" dirty="0" smtClean="0">
                <a:hlinkClick r:id="rId2"/>
              </a:rPr>
              <a:t>https://groups.csail.mit.edu/EVO-DesignOpt/groupWebSite/uploads/Site/DSAA_DSM_2015.pdf</a:t>
            </a:r>
            <a:endParaRPr lang="en-US" sz="2400" dirty="0" smtClean="0"/>
          </a:p>
        </p:txBody>
      </p:sp>
    </p:spTree>
    <p:extLst>
      <p:ext uri="{BB962C8B-B14F-4D97-AF65-F5344CB8AC3E}">
        <p14:creationId xmlns:p14="http://schemas.microsoft.com/office/powerpoint/2010/main" val="86159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err="1" smtClean="0"/>
              <a:t>TensorFlow</a:t>
            </a:r>
            <a:r>
              <a:rPr lang="en-US" dirty="0" smtClean="0"/>
              <a:t> API and a reference implementation were released as an open-source package under the Apache 2.0 license in November, 2015. </a:t>
            </a:r>
            <a:r>
              <a:rPr lang="en-US" dirty="0" err="1" smtClean="0"/>
              <a:t>TensorFlow</a:t>
            </a:r>
            <a:r>
              <a:rPr lang="en-US" dirty="0" smtClean="0"/>
              <a:t> is an interface for expressing machine learning algorithms, and an implementation for executing such algorithms. A computation expressed using </a:t>
            </a:r>
            <a:r>
              <a:rPr lang="en-US" dirty="0" err="1" smtClean="0"/>
              <a:t>TensorFlow</a:t>
            </a:r>
            <a:r>
              <a:rPr lang="en-US" dirty="0" smtClean="0"/>
              <a:t> can be executed with little or no change on a wide variety of heterogeneous systems, ranging from mobile devices such as phones and tablets up to large-scale distributed systems of hundreds of machines and thousands of computational devices such as GPU cards. See also: </a:t>
            </a:r>
            <a:r>
              <a:rPr lang="en-US" dirty="0" err="1" smtClean="0"/>
              <a:t>Theano</a:t>
            </a:r>
            <a:r>
              <a:rPr lang="en-US" dirty="0" smtClean="0"/>
              <a:t>, Torch, </a:t>
            </a:r>
            <a:r>
              <a:rPr lang="en-US" dirty="0" err="1" smtClean="0"/>
              <a:t>Caffe</a:t>
            </a:r>
            <a:r>
              <a:rPr lang="en-US" dirty="0" smtClean="0"/>
              <a:t>, </a:t>
            </a:r>
            <a:r>
              <a:rPr lang="en-US" dirty="0" err="1" smtClean="0"/>
              <a:t>Chainer</a:t>
            </a:r>
            <a:r>
              <a:rPr lang="en-US" dirty="0" smtClean="0"/>
              <a:t> and the Computational Network Toolkit </a:t>
            </a:r>
            <a:r>
              <a:rPr lang="en-US" dirty="0" smtClean="0">
                <a:hlinkClick r:id="rId2"/>
              </a:rPr>
              <a:t>http://download.tensorflow.org/paper/whitepaper2015.pdf</a:t>
            </a:r>
            <a:endParaRPr lang="en-US" dirty="0" smtClean="0"/>
          </a:p>
          <a:p>
            <a:endParaRPr lang="en-US" dirty="0"/>
          </a:p>
        </p:txBody>
      </p:sp>
    </p:spTree>
    <p:extLst>
      <p:ext uri="{BB962C8B-B14F-4D97-AF65-F5344CB8AC3E}">
        <p14:creationId xmlns:p14="http://schemas.microsoft.com/office/powerpoint/2010/main" val="181785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events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Reducing Time to Value: A Big Data Spotlight (Moser Consulting)</a:t>
            </a:r>
          </a:p>
          <a:p>
            <a:pPr marL="0" indent="0">
              <a:buNone/>
            </a:pPr>
            <a:r>
              <a:rPr lang="en-US" dirty="0" smtClean="0"/>
              <a:t>JW Marriott Indianapolis, Indianapolis, IN </a:t>
            </a:r>
          </a:p>
          <a:p>
            <a:pPr marL="0" indent="0">
              <a:buNone/>
            </a:pPr>
            <a:r>
              <a:rPr lang="en-US" dirty="0" smtClean="0"/>
              <a:t>November 17, 2015 at 8:00 AM</a:t>
            </a:r>
          </a:p>
          <a:p>
            <a:pPr marL="0" indent="0">
              <a:buNone/>
            </a:pPr>
            <a:r>
              <a:rPr lang="en-US" dirty="0" smtClean="0">
                <a:hlinkClick r:id="rId2"/>
              </a:rPr>
              <a:t>https://www.eventbrite.com/e/reducing-time-to-value-a-big-data-spotlight-tickets-19052337053?utm_term=eventurl_text</a:t>
            </a:r>
            <a:endParaRPr lang="en-US" dirty="0" smtClean="0"/>
          </a:p>
          <a:p>
            <a:endParaRPr lang="en-US" dirty="0" smtClean="0"/>
          </a:p>
          <a:p>
            <a:r>
              <a:rPr lang="en-US" dirty="0" smtClean="0"/>
              <a:t>Free ACM Learning Webinar, "The Five Tribes of Machine Learning (And What You Can Learn from Each" </a:t>
            </a:r>
          </a:p>
          <a:p>
            <a:pPr marL="0" indent="0">
              <a:buNone/>
            </a:pPr>
            <a:r>
              <a:rPr lang="en-US" dirty="0" smtClean="0"/>
              <a:t>Thursday, November 24, 2015 at 12 pm ET (11 am CT/10 am MT/9 am PT/5 pm GMT)</a:t>
            </a:r>
          </a:p>
          <a:p>
            <a:pPr marL="0" indent="0">
              <a:buNone/>
            </a:pPr>
            <a:r>
              <a:rPr lang="en-US" dirty="0" smtClean="0"/>
              <a:t>by Pedro </a:t>
            </a:r>
            <a:r>
              <a:rPr lang="en-US" dirty="0" err="1" smtClean="0"/>
              <a:t>Domingos</a:t>
            </a:r>
            <a:r>
              <a:rPr lang="en-US" dirty="0" smtClean="0"/>
              <a:t>, Professor of Computer Science at the University of Washington in Seattle and winner of the SIGKDD Innovation Award. </a:t>
            </a:r>
          </a:p>
          <a:p>
            <a:pPr marL="0" indent="0">
              <a:buNone/>
            </a:pPr>
            <a:r>
              <a:rPr lang="en-US" dirty="0" smtClean="0">
                <a:hlinkClick r:id="rId3"/>
              </a:rPr>
              <a:t>https://event.on24.com/eventRegistration/EventLobbyServlet?target=reg20.jsp&amp;referrer=&amp;eventid=1087879&amp;sessionid=1&amp;key=DDB691DE07A8B2C54CCDC9CECDB98D3F&amp;regTag=&amp;sourcepage=register</a:t>
            </a:r>
            <a:endParaRPr lang="en-US" dirty="0" smtClean="0"/>
          </a:p>
          <a:p>
            <a:pPr marL="0" indent="0">
              <a:buNone/>
            </a:pPr>
            <a:endParaRPr lang="en-US" dirty="0" smtClean="0"/>
          </a:p>
          <a:p>
            <a:r>
              <a:rPr lang="en-US" dirty="0" smtClean="0"/>
              <a:t>14th International Conference On Machine Learning And Applications (ICMLA 2015)</a:t>
            </a:r>
          </a:p>
          <a:p>
            <a:pPr marL="0" indent="0">
              <a:buNone/>
            </a:pPr>
            <a:r>
              <a:rPr lang="en-US" dirty="0" smtClean="0"/>
              <a:t>Invite Date: December 09, 2015 - December 11, 2015 </a:t>
            </a:r>
          </a:p>
          <a:p>
            <a:pPr marL="0" indent="0">
              <a:buNone/>
            </a:pPr>
            <a:r>
              <a:rPr lang="en-US" dirty="0" smtClean="0"/>
              <a:t>Location: Miami, Florida, USA Miami, FL, USA</a:t>
            </a:r>
          </a:p>
          <a:p>
            <a:pPr marL="0" indent="0">
              <a:buNone/>
            </a:pPr>
            <a:r>
              <a:rPr lang="en-US" dirty="0" smtClean="0">
                <a:hlinkClick r:id="rId4"/>
              </a:rPr>
              <a:t>http://www.ieeesmc.org/www.icmla-conference.org/icmla15</a:t>
            </a:r>
            <a:endParaRPr lang="en-US" dirty="0" smtClean="0"/>
          </a:p>
          <a:p>
            <a:pPr marL="0" indent="0">
              <a:buNone/>
            </a:pPr>
            <a:endParaRPr lang="en-US" dirty="0"/>
          </a:p>
          <a:p>
            <a:pPr marL="0" indent="0">
              <a:buNone/>
            </a:pPr>
            <a:r>
              <a:rPr lang="en-US" dirty="0" err="1" smtClean="0"/>
              <a:t>Xiaozhong</a:t>
            </a:r>
            <a:r>
              <a:rPr lang="en-US" dirty="0" smtClean="0"/>
              <a:t> Liu, one of our previous attendees, will be teaching a Big Data Analytics for Text and Web course next semester. The course introduces </a:t>
            </a:r>
            <a:r>
              <a:rPr lang="en-US" dirty="0" err="1" smtClean="0"/>
              <a:t>Nosql</a:t>
            </a:r>
            <a:r>
              <a:rPr lang="en-US" dirty="0" smtClean="0"/>
              <a:t>, machine learning, R, sentiment analysis, NLP, and information retrieval basics. If you get free enrollment through work, you might consider it! He is also looking for a collaborator for projects or </a:t>
            </a:r>
          </a:p>
        </p:txBody>
      </p:sp>
    </p:spTree>
    <p:extLst>
      <p:ext uri="{BB962C8B-B14F-4D97-AF65-F5344CB8AC3E}">
        <p14:creationId xmlns:p14="http://schemas.microsoft.com/office/powerpoint/2010/main" val="181785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604</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News</vt:lpstr>
      <vt:lpstr>News</vt:lpstr>
      <vt:lpstr>News</vt:lpstr>
      <vt:lpstr>News</vt:lpstr>
      <vt:lpstr>News</vt:lpstr>
      <vt:lpstr>Upcoming events</vt:lpstr>
    </vt:vector>
  </TitlesOfParts>
  <Company>National Government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dc:title>
  <dc:creator>Andrew Hoblitzell</dc:creator>
  <cp:lastModifiedBy>Andrew Hoblitzell</cp:lastModifiedBy>
  <cp:revision>5</cp:revision>
  <dcterms:created xsi:type="dcterms:W3CDTF">2015-11-11T15:18:33Z</dcterms:created>
  <dcterms:modified xsi:type="dcterms:W3CDTF">2015-11-11T16:06:12Z</dcterms:modified>
</cp:coreProperties>
</file>