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8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7E307-E3F7-4AF1-99D0-1570A745E291}"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161865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7E307-E3F7-4AF1-99D0-1570A745E291}"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7546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7E307-E3F7-4AF1-99D0-1570A745E291}"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132814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7E307-E3F7-4AF1-99D0-1570A745E291}"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205983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7E307-E3F7-4AF1-99D0-1570A745E291}"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279213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7E307-E3F7-4AF1-99D0-1570A745E291}"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215096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7E307-E3F7-4AF1-99D0-1570A745E291}" type="datetimeFigureOut">
              <a:rPr lang="en-US" smtClean="0"/>
              <a:t>10/14/2015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376585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7E307-E3F7-4AF1-99D0-1570A745E291}" type="datetimeFigureOut">
              <a:rPr lang="en-US" smtClean="0"/>
              <a:t>10/14/2015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421557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7E307-E3F7-4AF1-99D0-1570A745E291}" type="datetimeFigureOut">
              <a:rPr lang="en-US" smtClean="0"/>
              <a:t>10/14/2015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221111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7E307-E3F7-4AF1-99D0-1570A745E291}"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160417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7E307-E3F7-4AF1-99D0-1570A745E291}"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C4DF0-67BC-4F6F-8989-0B6F493405AB}" type="slidenum">
              <a:rPr lang="en-US" smtClean="0"/>
              <a:t>‹#›</a:t>
            </a:fld>
            <a:endParaRPr lang="en-US"/>
          </a:p>
        </p:txBody>
      </p:sp>
    </p:spTree>
    <p:extLst>
      <p:ext uri="{BB962C8B-B14F-4D97-AF65-F5344CB8AC3E}">
        <p14:creationId xmlns:p14="http://schemas.microsoft.com/office/powerpoint/2010/main" val="428852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7E307-E3F7-4AF1-99D0-1570A745E291}" type="datetimeFigureOut">
              <a:rPr lang="en-US" smtClean="0"/>
              <a:t>10/14/2015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C4DF0-67BC-4F6F-8989-0B6F493405AB}" type="slidenum">
              <a:rPr lang="en-US" smtClean="0"/>
              <a:t>‹#›</a:t>
            </a:fld>
            <a:endParaRPr lang="en-US"/>
          </a:p>
        </p:txBody>
      </p:sp>
    </p:spTree>
    <p:extLst>
      <p:ext uri="{BB962C8B-B14F-4D97-AF65-F5344CB8AC3E}">
        <p14:creationId xmlns:p14="http://schemas.microsoft.com/office/powerpoint/2010/main" val="233366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eekwire.com/2015/calling-all-analytics-startups-microsoft-unveils-next-accelerator-program-focused-on-data-science/" TargetMode="External"/><Relationship Id="rId2" Type="http://schemas.openxmlformats.org/officeDocument/2006/relationships/hyperlink" Target="http://www.space.com/30762-astro-hack-week-data-science.html" TargetMode="External"/><Relationship Id="rId1" Type="http://schemas.openxmlformats.org/officeDocument/2006/relationships/slideLayout" Target="../slideLayouts/slideLayout2.xml"/><Relationship Id="rId6" Type="http://schemas.openxmlformats.org/officeDocument/2006/relationships/hyperlink" Target="http://www.kdnuggets.com/2015/10/deep-learning-vapnik-einstein-devil-yandex-conference.html" TargetMode="External"/><Relationship Id="rId5" Type="http://schemas.openxmlformats.org/officeDocument/2006/relationships/hyperlink" Target="http://arxiv.org/abs/1509.06825" TargetMode="External"/><Relationship Id="rId4" Type="http://schemas.openxmlformats.org/officeDocument/2006/relationships/hyperlink" Target="http://www.technologyreview.com/news/542201/take-free-online-classes-get-course-credit-at-mit/?utm_campaign=newsletters&amp;utm_source=newsletter-weekly-computing&amp;utm_medium=email&amp;utm_content=2015100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lideshare.net/SessionsEvents/jennifer-marsman-principal-developer-evangelist-microsoft-at-mlconf-atl-918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lideshare.net/SessionsEvents/maja-kabiljo-software-engineer-facebook-inc-at-mlconf-atl-918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lideshare.net/SessionsEvents/ted-dunning-chief-application-architect-mapr-at-mlconf-atl-918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slideshare.net/SessionsEvents/pedro-domingos-professor-university-of-washington-at-mlconf-atl-9181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32500" lnSpcReduction="20000"/>
          </a:bodyPr>
          <a:lstStyle/>
          <a:p>
            <a:pPr>
              <a:lnSpc>
                <a:spcPct val="120000"/>
              </a:lnSpc>
              <a:spcBef>
                <a:spcPts val="0"/>
              </a:spcBef>
            </a:pPr>
            <a:r>
              <a:rPr lang="en-US" sz="3700" dirty="0" err="1" smtClean="0"/>
              <a:t>AstroHackWeek</a:t>
            </a:r>
            <a:r>
              <a:rPr lang="en-US" sz="3700" dirty="0" smtClean="0"/>
              <a:t> at Moore-Sloan Data Science Environment at NYU to try to solve some of astronomy's toughest problems. One of the projects focused on speeding up a dark-matter simulation that required modeling hundreds of universes in a row, and another adapted a technique used in speech recognition to an analysis of star data from the Kepler space telescope (to figure out stars' internal rotation patterns).  (</a:t>
            </a:r>
            <a:r>
              <a:rPr lang="en-US" sz="3700" dirty="0" smtClean="0">
                <a:hlinkClick r:id="rId2"/>
              </a:rPr>
              <a:t>http://www.space.com/30762-astro-hack-week-data-science.html</a:t>
            </a:r>
            <a:r>
              <a:rPr lang="en-US" sz="3700" dirty="0" smtClean="0"/>
              <a:t>)</a:t>
            </a:r>
          </a:p>
          <a:p>
            <a:pPr>
              <a:lnSpc>
                <a:spcPct val="120000"/>
              </a:lnSpc>
              <a:spcBef>
                <a:spcPts val="0"/>
              </a:spcBef>
            </a:pPr>
            <a:r>
              <a:rPr lang="en-US" sz="3700" dirty="0" smtClean="0"/>
              <a:t>Microsoft announced the third installment of its Microsoft Ventures Seattle Accelerator on Wednesday, this time focusing on data science and machine learning. Visiting tech hubs like Seattle, Palo Alto, Austin, Boston and Provo, Utah. (</a:t>
            </a:r>
            <a:r>
              <a:rPr lang="en-US" sz="3700" dirty="0" smtClean="0">
                <a:hlinkClick r:id="rId3"/>
              </a:rPr>
              <a:t>http://www.geekwire.com/2015/calling-all-analytics-startups-microsoft-unveils-next-accelerator-program-focused-on-data-science/</a:t>
            </a:r>
            <a:r>
              <a:rPr lang="en-US" sz="3700" dirty="0" smtClean="0"/>
              <a:t>)</a:t>
            </a:r>
          </a:p>
          <a:p>
            <a:pPr>
              <a:lnSpc>
                <a:spcPct val="120000"/>
              </a:lnSpc>
              <a:spcBef>
                <a:spcPts val="0"/>
              </a:spcBef>
            </a:pPr>
            <a:r>
              <a:rPr lang="en-US" sz="3700" dirty="0" smtClean="0"/>
              <a:t>MIT is taking perhaps its biggest step yet to combine free online classes with its traditional on-campus instruction. The university announced Wednesday at its Solve conference that it will allow students to obtain one of its master’s degrees by doing half of the coursework online—from anywhere, for free, without any admissions tests—and then doing the other half in a single semester on campus. (</a:t>
            </a:r>
            <a:r>
              <a:rPr lang="en-US" sz="3700" dirty="0" smtClean="0">
                <a:hlinkClick r:id="rId4"/>
              </a:rPr>
              <a:t>http://www.technologyreview.com/news/542201/take-free-online-classes-get-course-credit-at-mit/?utm_campaign=newsletters&amp;utm_source=newsletter-weekly-computing&amp;utm_medium=email&amp;utm_content=20151008</a:t>
            </a:r>
            <a:r>
              <a:rPr lang="en-US" sz="3700" dirty="0" smtClean="0"/>
              <a:t>)</a:t>
            </a:r>
            <a:endParaRPr lang="en-US" sz="3700" dirty="0" smtClean="0"/>
          </a:p>
          <a:p>
            <a:pPr>
              <a:lnSpc>
                <a:spcPct val="120000"/>
              </a:lnSpc>
              <a:spcBef>
                <a:spcPts val="0"/>
              </a:spcBef>
            </a:pPr>
            <a:r>
              <a:rPr lang="en-US" sz="3700" dirty="0" smtClean="0"/>
              <a:t>Leave a human baby with some toys and it’ll quickly learn to pick them up. Now a robot with deep-learning capabilities has done the same thing. Compared Baxter to a number of approaches, with accuracy of around 62%, none matched Baxter's performance. (</a:t>
            </a:r>
            <a:r>
              <a:rPr lang="en-US" sz="3700" dirty="0" smtClean="0">
                <a:hlinkClick r:id="rId5"/>
              </a:rPr>
              <a:t>http://arxiv.org/abs/1509.06825</a:t>
            </a:r>
            <a:r>
              <a:rPr lang="en-US" sz="3700" dirty="0" smtClean="0"/>
              <a:t>)</a:t>
            </a:r>
          </a:p>
          <a:p>
            <a:pPr>
              <a:lnSpc>
                <a:spcPct val="120000"/>
              </a:lnSpc>
              <a:spcBef>
                <a:spcPts val="0"/>
              </a:spcBef>
            </a:pPr>
            <a:r>
              <a:rPr lang="en-US" sz="3700" dirty="0" smtClean="0"/>
              <a:t>At 'Machine Learning: Prospects and Applications' conference in Berlin (sponsored by Yandex), Vladimir </a:t>
            </a:r>
            <a:r>
              <a:rPr lang="en-US" sz="3700" dirty="0" err="1" smtClean="0"/>
              <a:t>Naumovich</a:t>
            </a:r>
            <a:r>
              <a:rPr lang="en-US" sz="3700" dirty="0" smtClean="0"/>
              <a:t> </a:t>
            </a:r>
            <a:r>
              <a:rPr lang="en-US" sz="3700" dirty="0" err="1" smtClean="0"/>
              <a:t>Vapnik</a:t>
            </a:r>
            <a:r>
              <a:rPr lang="en-US" sz="3700" dirty="0" smtClean="0"/>
              <a:t> discussed knowledge transfer from an intelligence teacher. Vlapnik also offered a few counterpoints to deep learning and big data: the ad-hoc approach, the brute-force approach, mathematical underpinnings/model interpretability, deep engineering rather than deep learning. Vlapnik argued a baby doesn't need billions of samples to learn and that God is clever, while the devil prefers brute force. (</a:t>
            </a:r>
            <a:r>
              <a:rPr lang="en-US" sz="3700" dirty="0" smtClean="0">
                <a:hlinkClick r:id="rId6"/>
              </a:rPr>
              <a:t>http://www.kdnuggets.com/2015/10/deep-learning-vapnik-einstein-devil-yandex-conference.html</a:t>
            </a:r>
            <a:r>
              <a:rPr lang="en-US" sz="3700" dirty="0" smtClean="0"/>
              <a:t>)</a:t>
            </a:r>
          </a:p>
          <a:p>
            <a:pPr>
              <a:lnSpc>
                <a:spcPct val="120000"/>
              </a:lnSpc>
              <a:spcBef>
                <a:spcPts val="0"/>
              </a:spcBef>
            </a:pPr>
            <a:endParaRPr lang="en-US" sz="3700" dirty="0" smtClean="0"/>
          </a:p>
          <a:p>
            <a:pPr>
              <a:lnSpc>
                <a:spcPct val="120000"/>
              </a:lnSpc>
              <a:spcBef>
                <a:spcPts val="0"/>
              </a:spcBef>
            </a:pPr>
            <a:endParaRPr lang="en-US" dirty="0"/>
          </a:p>
        </p:txBody>
      </p:sp>
    </p:spTree>
    <p:extLst>
      <p:ext uri="{BB962C8B-B14F-4D97-AF65-F5344CB8AC3E}">
        <p14:creationId xmlns:p14="http://schemas.microsoft.com/office/powerpoint/2010/main" val="389431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MLConf</a:t>
            </a:r>
            <a:r>
              <a:rPr lang="en-US" dirty="0" smtClean="0"/>
              <a:t> Summary</a:t>
            </a:r>
            <a:endParaRPr lang="en-US" dirty="0"/>
          </a:p>
        </p:txBody>
      </p:sp>
      <p:sp>
        <p:nvSpPr>
          <p:cNvPr id="3" name="Content Placeholder 2"/>
          <p:cNvSpPr>
            <a:spLocks noGrp="1"/>
          </p:cNvSpPr>
          <p:nvPr>
            <p:ph idx="1"/>
          </p:nvPr>
        </p:nvSpPr>
        <p:spPr/>
        <p:txBody>
          <a:bodyPr>
            <a:normAutofit/>
          </a:bodyPr>
          <a:lstStyle/>
          <a:p>
            <a:r>
              <a:rPr lang="en-US" sz="2000" dirty="0" smtClean="0"/>
              <a:t>Jennifer </a:t>
            </a:r>
            <a:r>
              <a:rPr lang="en-US" sz="2000" dirty="0" err="1" smtClean="0"/>
              <a:t>Marsman</a:t>
            </a:r>
            <a:r>
              <a:rPr lang="en-US" sz="2000" dirty="0" smtClean="0"/>
              <a:t>, a Principal Developer Evangelist at Microsoft tried to find a way to read minds</a:t>
            </a:r>
          </a:p>
          <a:p>
            <a:r>
              <a:rPr lang="en-US" sz="2000" dirty="0" smtClean="0"/>
              <a:t>Using an </a:t>
            </a:r>
            <a:r>
              <a:rPr lang="en-US" sz="2000" dirty="0" err="1" smtClean="0"/>
              <a:t>Emotiv</a:t>
            </a:r>
            <a:r>
              <a:rPr lang="en-US" sz="2000" dirty="0" smtClean="0"/>
              <a:t> headset, captured the big data stream of EEG coming out of our heads</a:t>
            </a:r>
          </a:p>
          <a:p>
            <a:r>
              <a:rPr lang="en-US" sz="2000" dirty="0" smtClean="0"/>
              <a:t>Used Azure Machine Learning to build a classifier for individualized lie detection</a:t>
            </a:r>
          </a:p>
          <a:p>
            <a:r>
              <a:rPr lang="en-US" sz="2000" dirty="0" smtClean="0">
                <a:hlinkClick r:id="rId2"/>
              </a:rPr>
              <a:t>http://www.slideshare.net/SessionsEvents/jennifer-marsman-principal-developer-evangelist-microsoft-at-mlconf-atl-91815</a:t>
            </a:r>
            <a:endParaRPr lang="en-US" sz="2000" dirty="0" smtClean="0"/>
          </a:p>
          <a:p>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981" y="4419600"/>
            <a:ext cx="2979706" cy="163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04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MLConf</a:t>
            </a:r>
            <a:r>
              <a:rPr lang="en-US" dirty="0" smtClean="0"/>
              <a:t> Summary</a:t>
            </a:r>
            <a:endParaRPr lang="en-US" dirty="0"/>
          </a:p>
        </p:txBody>
      </p:sp>
      <p:sp>
        <p:nvSpPr>
          <p:cNvPr id="3" name="Content Placeholder 2"/>
          <p:cNvSpPr>
            <a:spLocks noGrp="1"/>
          </p:cNvSpPr>
          <p:nvPr>
            <p:ph idx="1"/>
          </p:nvPr>
        </p:nvSpPr>
        <p:spPr/>
        <p:txBody>
          <a:bodyPr>
            <a:normAutofit/>
          </a:bodyPr>
          <a:lstStyle/>
          <a:p>
            <a:r>
              <a:rPr lang="en-US" sz="2000" dirty="0" smtClean="0"/>
              <a:t>Maja </a:t>
            </a:r>
            <a:r>
              <a:rPr lang="en-US" sz="2000" dirty="0" err="1" smtClean="0"/>
              <a:t>Kabiljo</a:t>
            </a:r>
            <a:r>
              <a:rPr lang="en-US" sz="2000" dirty="0" smtClean="0"/>
              <a:t>, Software Engineer, from Facebook Inc. discussed the use of Apache </a:t>
            </a:r>
            <a:r>
              <a:rPr lang="en-US" sz="2000" dirty="0" err="1" smtClean="0"/>
              <a:t>Giraph</a:t>
            </a:r>
            <a:r>
              <a:rPr lang="en-US" sz="2000" dirty="0" smtClean="0"/>
              <a:t>, which utilized Bulk Synchronous Parallel</a:t>
            </a:r>
          </a:p>
          <a:p>
            <a:r>
              <a:rPr lang="en-US" sz="2000" dirty="0" smtClean="0"/>
              <a:t>Scale Stochastic Gradient Descent and Alternating Least Squares to scale our implementation to over a billion users and tens of millions of items</a:t>
            </a:r>
          </a:p>
          <a:p>
            <a:r>
              <a:rPr lang="en-US" sz="2000" dirty="0" smtClean="0"/>
              <a:t>Claim up to 10x faster than some of the leading open source implementations in this domain (e.g. Spark </a:t>
            </a:r>
            <a:r>
              <a:rPr lang="en-US" sz="2000" dirty="0" err="1" smtClean="0"/>
              <a:t>MLlib</a:t>
            </a:r>
            <a:r>
              <a:rPr lang="en-US" sz="2000" dirty="0" smtClean="0"/>
              <a:t>) on the Amazon benchmark data while maintaining the same output quality</a:t>
            </a:r>
          </a:p>
          <a:p>
            <a:r>
              <a:rPr lang="en-US" sz="2000" dirty="0" smtClean="0">
                <a:hlinkClick r:id="rId2"/>
              </a:rPr>
              <a:t>http://www.slideshare.net/SessionsEvents/maja-kabiljo-software-engineer-facebook-inc-at-mlconf-atl-91815</a:t>
            </a:r>
            <a:endParaRPr lang="en-US" sz="2000" dirty="0" smtClean="0"/>
          </a:p>
          <a:p>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648200"/>
            <a:ext cx="45910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516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MLConf</a:t>
            </a:r>
            <a:r>
              <a:rPr lang="en-US" dirty="0" smtClean="0"/>
              <a:t> Summary</a:t>
            </a:r>
            <a:endParaRPr lang="en-US" dirty="0"/>
          </a:p>
        </p:txBody>
      </p:sp>
      <p:sp>
        <p:nvSpPr>
          <p:cNvPr id="3" name="Content Placeholder 2"/>
          <p:cNvSpPr>
            <a:spLocks noGrp="1"/>
          </p:cNvSpPr>
          <p:nvPr>
            <p:ph idx="1"/>
          </p:nvPr>
        </p:nvSpPr>
        <p:spPr/>
        <p:txBody>
          <a:bodyPr>
            <a:normAutofit/>
          </a:bodyPr>
          <a:lstStyle/>
          <a:p>
            <a:r>
              <a:rPr lang="en-US" sz="2000" dirty="0" smtClean="0"/>
              <a:t>Ted Dunning, Chief Application Architect, </a:t>
            </a:r>
            <a:r>
              <a:rPr lang="en-US" sz="2000" dirty="0" err="1" smtClean="0"/>
              <a:t>MapR</a:t>
            </a:r>
            <a:r>
              <a:rPr lang="en-US" sz="2000" dirty="0" smtClean="0"/>
              <a:t> says it is often possible to solve green field problems using simple techniques at scale</a:t>
            </a:r>
          </a:p>
          <a:p>
            <a:r>
              <a:rPr lang="en-US" sz="2000" dirty="0" smtClean="0"/>
              <a:t>Warns techniques which aren't well founded still have problems (</a:t>
            </a:r>
            <a:r>
              <a:rPr lang="en-US" sz="2000" dirty="0" err="1" smtClean="0"/>
              <a:t>hueristic</a:t>
            </a:r>
            <a:r>
              <a:rPr lang="en-US" sz="2000" dirty="0" smtClean="0"/>
              <a:t> frequency ratios still fail, coincidences are everywhere in the data)</a:t>
            </a:r>
          </a:p>
          <a:p>
            <a:r>
              <a:rPr lang="en-US" sz="2000" dirty="0" smtClean="0"/>
              <a:t>Details it working well for document classification, movie searches, etc.</a:t>
            </a:r>
          </a:p>
          <a:p>
            <a:r>
              <a:rPr lang="en-US" sz="2000" dirty="0" smtClean="0">
                <a:hlinkClick r:id="rId2"/>
              </a:rPr>
              <a:t>http://www.slideshare.net/SessionsEvents/ted-dunning-chief-application-architect-mapr-at-mlconf-atl-91815</a:t>
            </a:r>
            <a:endParaRPr lang="en-US" sz="2000" dirty="0" smtClean="0"/>
          </a:p>
          <a:p>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343400"/>
            <a:ext cx="2414587" cy="191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04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MLConf</a:t>
            </a:r>
            <a:r>
              <a:rPr lang="en-US" dirty="0" smtClean="0"/>
              <a:t> Summary</a:t>
            </a:r>
            <a:endParaRPr lang="en-US" dirty="0"/>
          </a:p>
        </p:txBody>
      </p:sp>
      <p:sp>
        <p:nvSpPr>
          <p:cNvPr id="3" name="Content Placeholder 2"/>
          <p:cNvSpPr>
            <a:spLocks noGrp="1"/>
          </p:cNvSpPr>
          <p:nvPr>
            <p:ph idx="1"/>
          </p:nvPr>
        </p:nvSpPr>
        <p:spPr/>
        <p:txBody>
          <a:bodyPr>
            <a:normAutofit/>
          </a:bodyPr>
          <a:lstStyle/>
          <a:p>
            <a:r>
              <a:rPr lang="en-US" sz="2000" dirty="0" smtClean="0"/>
              <a:t>Pedro </a:t>
            </a:r>
            <a:r>
              <a:rPr lang="en-US" sz="2000" dirty="0" err="1" smtClean="0"/>
              <a:t>Domingos</a:t>
            </a:r>
            <a:r>
              <a:rPr lang="en-US" sz="2000" dirty="0" smtClean="0"/>
              <a:t>, Professor at University of Washington/Coursera, 2014. ACM SIGKDD Innovation Award detailed five tribes</a:t>
            </a:r>
          </a:p>
          <a:p>
            <a:r>
              <a:rPr lang="en-US" sz="2000" dirty="0" smtClean="0"/>
              <a:t>Symbolists, Connectionists, </a:t>
            </a:r>
            <a:r>
              <a:rPr lang="en-US" sz="2000" dirty="0" err="1" smtClean="0"/>
              <a:t>Evolutionaries</a:t>
            </a:r>
            <a:r>
              <a:rPr lang="en-US" sz="2000" dirty="0" smtClean="0"/>
              <a:t>, Bayesians, and </a:t>
            </a:r>
            <a:r>
              <a:rPr lang="en-US" sz="2000" dirty="0" err="1" smtClean="0"/>
              <a:t>Analogizers</a:t>
            </a:r>
            <a:r>
              <a:rPr lang="en-US" sz="2000" dirty="0" smtClean="0"/>
              <a:t> each have their own technique which excel at different types of problems</a:t>
            </a:r>
          </a:p>
          <a:p>
            <a:r>
              <a:rPr lang="en-US" sz="2000" dirty="0" smtClean="0"/>
              <a:t>The development of a 'Master Algorithm' will require borrowing from each school and ideas from new researches in a still infant field</a:t>
            </a:r>
          </a:p>
          <a:p>
            <a:r>
              <a:rPr lang="en-US" sz="2000" dirty="0" smtClean="0">
                <a:hlinkClick r:id="rId2"/>
              </a:rPr>
              <a:t>http://www.slideshare.net/SessionsEvents/pedro-domingos-professor-university-of-washington-at-mlconf-atl-91815</a:t>
            </a:r>
            <a:endParaRPr lang="en-US" sz="2000" dirty="0" smtClean="0"/>
          </a:p>
          <a:p>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572000"/>
            <a:ext cx="501015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03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3" name="Content Placeholder 2"/>
          <p:cNvSpPr>
            <a:spLocks noGrp="1"/>
          </p:cNvSpPr>
          <p:nvPr>
            <p:ph idx="1"/>
          </p:nvPr>
        </p:nvSpPr>
        <p:spPr/>
        <p:txBody>
          <a:bodyPr/>
          <a:lstStyle/>
          <a:p>
            <a:r>
              <a:rPr lang="en-US" dirty="0" smtClean="0"/>
              <a:t>H2O WORLD 2015 Computer History Museum November 9-11 | Mountain View, CA</a:t>
            </a:r>
          </a:p>
          <a:p>
            <a:endParaRPr lang="en-US" dirty="0" smtClean="0"/>
          </a:p>
          <a:p>
            <a:r>
              <a:rPr lang="en-US" dirty="0" smtClean="0"/>
              <a:t>ICDM 2015: IEEE Int. Conference on Data Mining, November 14-17 Atlantic City</a:t>
            </a:r>
          </a:p>
          <a:p>
            <a:endParaRPr lang="en-US" dirty="0"/>
          </a:p>
        </p:txBody>
      </p:sp>
    </p:spTree>
    <p:extLst>
      <p:ext uri="{BB962C8B-B14F-4D97-AF65-F5344CB8AC3E}">
        <p14:creationId xmlns:p14="http://schemas.microsoft.com/office/powerpoint/2010/main" val="3894921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631</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News</vt:lpstr>
      <vt:lpstr>MLConf Summary</vt:lpstr>
      <vt:lpstr>MLConf Summary</vt:lpstr>
      <vt:lpstr>MLConf Summary</vt:lpstr>
      <vt:lpstr>MLConf Summary</vt:lpstr>
      <vt:lpstr>Upcoming events</vt:lpstr>
    </vt:vector>
  </TitlesOfParts>
  <Company>National Government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Hoblitzell</dc:creator>
  <cp:lastModifiedBy>Andrew Hoblitzell</cp:lastModifiedBy>
  <cp:revision>5</cp:revision>
  <dcterms:created xsi:type="dcterms:W3CDTF">2015-10-14T17:46:05Z</dcterms:created>
  <dcterms:modified xsi:type="dcterms:W3CDTF">2015-10-14T19:04:24Z</dcterms:modified>
</cp:coreProperties>
</file>