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73" r:id="rId5"/>
    <p:sldId id="274" r:id="rId6"/>
    <p:sldId id="258" r:id="rId7"/>
    <p:sldId id="268" r:id="rId8"/>
    <p:sldId id="269" r:id="rId9"/>
    <p:sldId id="266" r:id="rId10"/>
    <p:sldId id="275" r:id="rId11"/>
    <p:sldId id="263" r:id="rId12"/>
    <p:sldId id="264" r:id="rId13"/>
    <p:sldId id="265" r:id="rId14"/>
    <p:sldId id="270" r:id="rId15"/>
    <p:sldId id="267" r:id="rId16"/>
    <p:sldId id="262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B65-2560-492C-8516-30D3C136CB0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C4C5-4A98-415B-ABD5-DA7FE2E1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B65-2560-492C-8516-30D3C136CB0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C4C5-4A98-415B-ABD5-DA7FE2E1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7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B65-2560-492C-8516-30D3C136CB0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C4C5-4A98-415B-ABD5-DA7FE2E1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2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B65-2560-492C-8516-30D3C136CB0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C4C5-4A98-415B-ABD5-DA7FE2E1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B65-2560-492C-8516-30D3C136CB0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C4C5-4A98-415B-ABD5-DA7FE2E1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B65-2560-492C-8516-30D3C136CB0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C4C5-4A98-415B-ABD5-DA7FE2E1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7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B65-2560-492C-8516-30D3C136CB0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C4C5-4A98-415B-ABD5-DA7FE2E1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5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B65-2560-492C-8516-30D3C136CB0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C4C5-4A98-415B-ABD5-DA7FE2E1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0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B65-2560-492C-8516-30D3C136CB0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C4C5-4A98-415B-ABD5-DA7FE2E1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5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B65-2560-492C-8516-30D3C136CB0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C4C5-4A98-415B-ABD5-DA7FE2E1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B65-2560-492C-8516-30D3C136CB0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C4C5-4A98-415B-ABD5-DA7FE2E1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2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CB65-2560-492C-8516-30D3C136CB07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3C4C5-4A98-415B-ABD5-DA7FE2E1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12" Type="http://schemas.openxmlformats.org/officeDocument/2006/relationships/image" Target="../media/image8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://mappingignorance.org/fx/media/2013/04/Deep-learning-4.png" TargetMode="External"/><Relationship Id="rId4" Type="http://schemas.openxmlformats.org/officeDocument/2006/relationships/image" Target="../media/image3.emf"/><Relationship Id="rId9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Hoblitzell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4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Seriously,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/>
              <a:t>Ability to ‘learn’ artificial concepts or features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 err="1"/>
              <a:t>semisupervised</a:t>
            </a:r>
            <a:r>
              <a:rPr lang="en-US" sz="2000" dirty="0"/>
              <a:t> representation learning”/“unsupervised feature learning”</a:t>
            </a:r>
          </a:p>
          <a:p>
            <a:pPr lvl="1"/>
            <a:r>
              <a:rPr lang="en-US" sz="2000" dirty="0"/>
              <a:t>Stackable/recursive </a:t>
            </a:r>
            <a:r>
              <a:rPr lang="en-US" sz="2000" dirty="0" smtClean="0"/>
              <a:t>learning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ea typeface="PMingLiU" pitchFamily="18" charset="-120"/>
              </a:rPr>
              <a:t>Deep </a:t>
            </a: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Learning has won </a:t>
            </a:r>
            <a:endParaRPr lang="en-US" altLang="zh-TW" sz="2400" dirty="0" smtClean="0">
              <a:solidFill>
                <a:srgbClr val="000000"/>
              </a:solidFill>
              <a:ea typeface="PMingLiU" pitchFamily="18" charset="-120"/>
            </a:endParaRP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ea typeface="PMingLiU" pitchFamily="18" charset="-120"/>
              </a:rPr>
              <a:t>the 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2012 Brain Image Segmentation </a:t>
            </a:r>
            <a:r>
              <a:rPr lang="en-US" altLang="zh-TW" sz="2000" dirty="0" smtClean="0">
                <a:solidFill>
                  <a:srgbClr val="000000"/>
                </a:solidFill>
                <a:ea typeface="PMingLiU" pitchFamily="18" charset="-120"/>
              </a:rPr>
              <a:t>Contest</a:t>
            </a: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ea typeface="PMingLiU" pitchFamily="18" charset="-120"/>
              </a:rPr>
              <a:t>the 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</a:rPr>
              <a:t>ImageNet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2012 </a:t>
            </a:r>
            <a:r>
              <a:rPr lang="en-US" altLang="zh-TW" sz="2000" dirty="0" smtClean="0">
                <a:solidFill>
                  <a:srgbClr val="000000"/>
                </a:solidFill>
                <a:ea typeface="PMingLiU" pitchFamily="18" charset="-120"/>
              </a:rPr>
              <a:t>Challenge</a:t>
            </a:r>
          </a:p>
          <a:p>
            <a:pPr lvl="1"/>
            <a:r>
              <a:rPr lang="en-US" altLang="zh-TW" sz="2000" dirty="0" err="1" smtClean="0">
                <a:solidFill>
                  <a:srgbClr val="000000"/>
                </a:solidFill>
                <a:ea typeface="PMingLiU" pitchFamily="18" charset="-120"/>
              </a:rPr>
              <a:t>Kaggle's</a:t>
            </a:r>
            <a:r>
              <a:rPr lang="en-US" altLang="zh-TW" sz="2000" dirty="0" smtClean="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Merck </a:t>
            </a:r>
            <a:r>
              <a:rPr lang="en-US" altLang="zh-TW" sz="2000" dirty="0" smtClean="0">
                <a:solidFill>
                  <a:srgbClr val="000000"/>
                </a:solidFill>
                <a:ea typeface="PMingLiU" pitchFamily="18" charset="-120"/>
              </a:rPr>
              <a:t>Contest</a:t>
            </a:r>
          </a:p>
          <a:p>
            <a:pPr lvl="1"/>
            <a:r>
              <a:rPr lang="en-US" altLang="zh-TW" sz="2000" dirty="0" err="1" smtClean="0">
                <a:solidFill>
                  <a:srgbClr val="000000"/>
                </a:solidFill>
                <a:ea typeface="PMingLiU" pitchFamily="18" charset="-120"/>
              </a:rPr>
              <a:t>Kaggle’s</a:t>
            </a:r>
            <a:r>
              <a:rPr lang="en-US" altLang="zh-TW" sz="2000" dirty="0" smtClean="0">
                <a:solidFill>
                  <a:srgbClr val="000000"/>
                </a:solidFill>
                <a:ea typeface="PMingLiU" pitchFamily="18" charset="-120"/>
              </a:rPr>
              <a:t> Dogs 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versus Cats </a:t>
            </a:r>
            <a:r>
              <a:rPr lang="en-US" altLang="zh-TW" sz="2000" dirty="0" smtClean="0">
                <a:solidFill>
                  <a:srgbClr val="000000"/>
                </a:solidFill>
                <a:ea typeface="PMingLiU" pitchFamily="18" charset="-120"/>
              </a:rPr>
              <a:t>contests</a:t>
            </a: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ea typeface="PMingLiU" pitchFamily="18" charset="-120"/>
              </a:rPr>
              <a:t>And more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ea typeface="PMingLiU" pitchFamily="18" charset="-120"/>
              </a:rPr>
              <a:t>The market says</a:t>
            </a: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ea typeface="PMingLiU" pitchFamily="18" charset="-120"/>
              </a:rPr>
              <a:t>Google reportedly paid $400 million to acquire </a:t>
            </a:r>
            <a:r>
              <a:rPr lang="en-US" altLang="zh-TW" sz="2000" dirty="0" err="1" smtClean="0">
                <a:solidFill>
                  <a:srgbClr val="000000"/>
                </a:solidFill>
                <a:ea typeface="PMingLiU" pitchFamily="18" charset="-120"/>
              </a:rPr>
              <a:t>DeepMind</a:t>
            </a:r>
            <a:r>
              <a:rPr lang="en-US" altLang="zh-TW" sz="2000" dirty="0" smtClean="0">
                <a:solidFill>
                  <a:srgbClr val="000000"/>
                </a:solidFill>
                <a:ea typeface="PMingLiU" pitchFamily="18" charset="-120"/>
              </a:rPr>
              <a:t> Technologies, as well as Geoffrey Hinton’s </a:t>
            </a:r>
            <a:r>
              <a:rPr lang="en-US" sz="2000" dirty="0" err="1"/>
              <a:t>DNNresearch</a:t>
            </a:r>
            <a:endParaRPr lang="en-US" altLang="zh-TW" sz="2000" dirty="0" smtClean="0">
              <a:solidFill>
                <a:srgbClr val="000000"/>
              </a:solidFill>
              <a:ea typeface="PMingLiU" pitchFamily="18" charset="-120"/>
            </a:endParaRPr>
          </a:p>
          <a:p>
            <a:pPr lvl="1"/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Peter </a:t>
            </a:r>
            <a:r>
              <a:rPr lang="en-US" altLang="zh-TW" sz="2000" dirty="0" smtClean="0">
                <a:solidFill>
                  <a:srgbClr val="000000"/>
                </a:solidFill>
                <a:ea typeface="PMingLiU" pitchFamily="18" charset="-120"/>
              </a:rPr>
              <a:t>Lee, head of Microsoft Research, 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asserts deep learning experts command the same types of seven-figure salaries as some first-year NFL quarterbacks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7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convolutional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Feed-forward network where neurons are tiled for overlapping regions in the visual field to minimize preprocessing</a:t>
            </a:r>
          </a:p>
          <a:p>
            <a:r>
              <a:rPr lang="en-US" dirty="0" smtClean="0"/>
              <a:t>Introduced in a 1980 paper by </a:t>
            </a:r>
            <a:r>
              <a:rPr lang="en-US" dirty="0" err="1" smtClean="0"/>
              <a:t>Kunihiko</a:t>
            </a:r>
            <a:r>
              <a:rPr lang="en-US" dirty="0" smtClean="0"/>
              <a:t> Fukushima</a:t>
            </a:r>
          </a:p>
          <a:p>
            <a:r>
              <a:rPr lang="en-US" dirty="0" smtClean="0"/>
              <a:t>Recently used with less parameters, and are easier to train</a:t>
            </a:r>
          </a:p>
          <a:p>
            <a:r>
              <a:rPr lang="en-US" dirty="0" smtClean="0"/>
              <a:t>Popular in image recognition for high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4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active researchers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Yann</a:t>
            </a:r>
            <a:r>
              <a:rPr lang="en-US" dirty="0" smtClean="0"/>
              <a:t> </a:t>
            </a:r>
            <a:r>
              <a:rPr lang="en-US" dirty="0" err="1" smtClean="0"/>
              <a:t>LeCun</a:t>
            </a:r>
            <a:r>
              <a:rPr lang="en-US" dirty="0" smtClean="0"/>
              <a:t> – NYU Professor who moved to head Facebook’s AI Lab</a:t>
            </a:r>
          </a:p>
          <a:p>
            <a:r>
              <a:rPr lang="en-US" dirty="0" smtClean="0"/>
              <a:t>Geoffrey Hinton – Distinguished Professor at University of Toronto, Distinguished Researcher at Google (winner of </a:t>
            </a:r>
            <a:r>
              <a:rPr lang="en-US" dirty="0" err="1" smtClean="0"/>
              <a:t>ImageNet</a:t>
            </a:r>
            <a:r>
              <a:rPr lang="en-US" dirty="0" smtClean="0"/>
              <a:t> 2012 and more challenges)</a:t>
            </a:r>
          </a:p>
          <a:p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r>
              <a:rPr lang="en-US" dirty="0" smtClean="0"/>
              <a:t> – Professor at University of Montreal</a:t>
            </a:r>
          </a:p>
          <a:p>
            <a:r>
              <a:rPr lang="en-US" dirty="0" smtClean="0"/>
              <a:t>Andrew Ng – Professor at Stanford and co-founder of </a:t>
            </a:r>
            <a:r>
              <a:rPr lang="en-US" dirty="0" err="1" smtClean="0"/>
              <a:t>Coursera</a:t>
            </a:r>
            <a:endParaRPr lang="en-US" dirty="0" smtClean="0"/>
          </a:p>
          <a:p>
            <a:r>
              <a:rPr lang="en-US" dirty="0"/>
              <a:t>Jeff Dean, </a:t>
            </a:r>
            <a:r>
              <a:rPr lang="en-US" dirty="0" err="1" smtClean="0"/>
              <a:t>Samy</a:t>
            </a:r>
            <a:r>
              <a:rPr lang="en-US" dirty="0" smtClean="0"/>
              <a:t> </a:t>
            </a:r>
            <a:r>
              <a:rPr lang="en-US" dirty="0" err="1"/>
              <a:t>Bengio</a:t>
            </a:r>
            <a:r>
              <a:rPr lang="en-US" dirty="0"/>
              <a:t>, </a:t>
            </a:r>
            <a:r>
              <a:rPr lang="en-US" dirty="0" smtClean="0"/>
              <a:t>Jeff </a:t>
            </a:r>
            <a:r>
              <a:rPr lang="en-US" dirty="0"/>
              <a:t>Hawkins, </a:t>
            </a:r>
            <a:r>
              <a:rPr lang="en-US" dirty="0" err="1"/>
              <a:t>Quoc</a:t>
            </a:r>
            <a:r>
              <a:rPr lang="en-US" dirty="0"/>
              <a:t> Le, Kai Yu, Jason </a:t>
            </a:r>
            <a:r>
              <a:rPr lang="en-US" dirty="0" smtClean="0"/>
              <a:t>Weston, 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633212" cy="74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4" y="2362200"/>
            <a:ext cx="623988" cy="6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575492" cy="62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5" y="4114800"/>
            <a:ext cx="700087" cy="71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66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to watch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Lack of causal reasoning (integration with other methods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“Black box” approach (integration with other methods)</a:t>
            </a:r>
          </a:p>
          <a:p>
            <a:r>
              <a:rPr lang="en-US" dirty="0"/>
              <a:t>Domain tuning (leads to new techniques like max pooling, local receptive fields ICA, sparse coding, </a:t>
            </a:r>
            <a:r>
              <a:rPr lang="en-US" dirty="0" err="1"/>
              <a:t>autoencoder</a:t>
            </a:r>
            <a:r>
              <a:rPr lang="en-US" dirty="0"/>
              <a:t>, Dropout (averaging many neural networks, then drop), etc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Overfitting</a:t>
            </a:r>
            <a:r>
              <a:rPr lang="en-US" dirty="0" smtClean="0"/>
              <a:t> (early stop, L1 and L2 regularization, etc.)</a:t>
            </a:r>
          </a:p>
          <a:p>
            <a:r>
              <a:rPr lang="en-US" dirty="0" smtClean="0"/>
              <a:t>Time to train (somewhat solved with lots of GPUs)</a:t>
            </a:r>
          </a:p>
          <a:p>
            <a:r>
              <a:rPr lang="en-US" dirty="0" smtClean="0"/>
              <a:t>Complexity (somewhat solved with convolutional deep neural networks)</a:t>
            </a:r>
          </a:p>
          <a:p>
            <a:r>
              <a:rPr lang="en-US" dirty="0" smtClean="0"/>
              <a:t>Potential lack of optimality with contrastive divergence (gradient descent/acceptance of non-optimality)</a:t>
            </a:r>
          </a:p>
        </p:txBody>
      </p:sp>
    </p:spTree>
    <p:extLst>
      <p:ext uri="{BB962C8B-B14F-4D97-AF65-F5344CB8AC3E}">
        <p14:creationId xmlns:p14="http://schemas.microsoft.com/office/powerpoint/2010/main" val="325795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they headed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Scaling up</a:t>
            </a:r>
          </a:p>
          <a:p>
            <a:pPr lvl="1"/>
            <a:r>
              <a:rPr lang="en-US" dirty="0" smtClean="0"/>
              <a:t>Distribution/Parallelization over GPUs for handling more data</a:t>
            </a:r>
          </a:p>
          <a:p>
            <a:r>
              <a:rPr lang="en-US" dirty="0" smtClean="0"/>
              <a:t>Speeding up</a:t>
            </a:r>
            <a:endParaRPr lang="en-US" dirty="0"/>
          </a:p>
          <a:p>
            <a:pPr lvl="1"/>
            <a:r>
              <a:rPr lang="en-US" dirty="0"/>
              <a:t>Convolutional Networks-Ng, Yu</a:t>
            </a:r>
          </a:p>
          <a:p>
            <a:pPr lvl="1"/>
            <a:r>
              <a:rPr lang="en-US" dirty="0"/>
              <a:t>Tiled Networks-Hinton, Ng</a:t>
            </a:r>
          </a:p>
          <a:p>
            <a:pPr lvl="1"/>
            <a:r>
              <a:rPr lang="en-US" dirty="0"/>
              <a:t>Randomized/Fast parameter search-</a:t>
            </a:r>
            <a:r>
              <a:rPr lang="en-US" dirty="0" err="1"/>
              <a:t>Dicarlo,Ng</a:t>
            </a:r>
            <a:endParaRPr lang="en-US" dirty="0"/>
          </a:p>
          <a:p>
            <a:pPr lvl="1"/>
            <a:r>
              <a:rPr lang="en-US" dirty="0"/>
              <a:t>Massive embedding models-</a:t>
            </a:r>
            <a:r>
              <a:rPr lang="en-US" dirty="0" err="1"/>
              <a:t>Bengio,Hinton</a:t>
            </a:r>
            <a:endParaRPr lang="en-US" dirty="0"/>
          </a:p>
          <a:p>
            <a:pPr lvl="1"/>
            <a:r>
              <a:rPr lang="en-US" dirty="0"/>
              <a:t>GPU, FPGA, and ASIC Implementations-</a:t>
            </a:r>
            <a:r>
              <a:rPr lang="en-US" dirty="0" err="1"/>
              <a:t>Dean,Ng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0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really want to understand…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Hinton, Geoffrey E., and </a:t>
            </a:r>
            <a:r>
              <a:rPr lang="en-US" dirty="0" err="1"/>
              <a:t>Ruslan</a:t>
            </a:r>
            <a:r>
              <a:rPr lang="en-US" dirty="0"/>
              <a:t> R. </a:t>
            </a:r>
            <a:r>
              <a:rPr lang="en-US" dirty="0" err="1"/>
              <a:t>Salakhutdinov</a:t>
            </a:r>
            <a:r>
              <a:rPr lang="en-US" dirty="0"/>
              <a:t>. “Reducing the dimensionality of data with neural networks.” Science 313.5786 (2006): 504-507.</a:t>
            </a:r>
          </a:p>
          <a:p>
            <a:r>
              <a:rPr lang="en-US" dirty="0"/>
              <a:t>“Improving neural networks by preventing co-adaptation of feature detectors.” Hinton, Geoffrey E., et al.  </a:t>
            </a:r>
            <a:r>
              <a:rPr lang="en-US" dirty="0" err="1"/>
              <a:t>arXiv</a:t>
            </a:r>
            <a:r>
              <a:rPr lang="en-US" dirty="0"/>
              <a:t> preprint arXiv:1207.0580 (2012).</a:t>
            </a:r>
          </a:p>
          <a:p>
            <a:r>
              <a:rPr lang="en-US" dirty="0"/>
              <a:t>Learning Deep Architectures for AI (Foundations and Trends(r) in Machine Learning) by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 (Oct 28, 2009) </a:t>
            </a:r>
          </a:p>
          <a:p>
            <a:r>
              <a:rPr lang="en-US" dirty="0"/>
              <a:t>Representation Learning: A Review and New Perspectives,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Aaron </a:t>
            </a:r>
            <a:r>
              <a:rPr lang="en-US" dirty="0" err="1"/>
              <a:t>Courville</a:t>
            </a:r>
            <a:r>
              <a:rPr lang="en-US" dirty="0"/>
              <a:t>, Pascal Vincent, </a:t>
            </a:r>
            <a:r>
              <a:rPr lang="en-US" dirty="0" err="1"/>
              <a:t>Arxiv</a:t>
            </a:r>
            <a:r>
              <a:rPr lang="en-US" dirty="0"/>
              <a:t>, 2012.</a:t>
            </a:r>
          </a:p>
          <a:p>
            <a:r>
              <a:rPr lang="en-US" dirty="0"/>
              <a:t>Deep Machine Learning – A New Frontier in Artificial Intelligence Research – a survey paper by </a:t>
            </a:r>
            <a:r>
              <a:rPr lang="en-US" dirty="0" err="1"/>
              <a:t>Itamar</a:t>
            </a:r>
            <a:r>
              <a:rPr lang="en-US" dirty="0"/>
              <a:t> </a:t>
            </a:r>
            <a:r>
              <a:rPr lang="en-US" dirty="0" err="1"/>
              <a:t>Arel</a:t>
            </a:r>
            <a:r>
              <a:rPr lang="en-US" dirty="0"/>
              <a:t>, Derek C. Rose, and Thomas P. </a:t>
            </a:r>
            <a:r>
              <a:rPr lang="en-US" dirty="0" err="1"/>
              <a:t>Karnowski</a:t>
            </a:r>
            <a:r>
              <a:rPr lang="en-US" dirty="0"/>
              <a:t>.</a:t>
            </a:r>
          </a:p>
          <a:p>
            <a:r>
              <a:rPr lang="en-US" dirty="0"/>
              <a:t>http://deeplearning.net/reading-list/</a:t>
            </a:r>
          </a:p>
        </p:txBody>
      </p:sp>
    </p:spTree>
    <p:extLst>
      <p:ext uri="{BB962C8B-B14F-4D97-AF65-F5344CB8AC3E}">
        <p14:creationId xmlns:p14="http://schemas.microsoft.com/office/powerpoint/2010/main" val="3628860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9408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57162\Desktop\dl\deepLearnCom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5811837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5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I-vs-natural-stupid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5638800" cy="434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5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Neural Net Strikes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artificial neural network is inspired by the central nervous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Work started </a:t>
            </a:r>
            <a:r>
              <a:rPr lang="en-US" dirty="0"/>
              <a:t>in the 1940s and developed through the 1960s</a:t>
            </a:r>
          </a:p>
          <a:p>
            <a:r>
              <a:rPr lang="en-US" dirty="0"/>
              <a:t>Became popular in the 1980s under the "connectionist" label</a:t>
            </a:r>
          </a:p>
          <a:p>
            <a:r>
              <a:rPr lang="en-US" dirty="0"/>
              <a:t>Fizzled in the 1990s due to the popularity of simpler classifiers such as </a:t>
            </a:r>
            <a:r>
              <a:rPr lang="en-US" dirty="0" smtClean="0"/>
              <a:t>support vector machines (SVMs)</a:t>
            </a:r>
          </a:p>
          <a:p>
            <a:r>
              <a:rPr lang="en-US" dirty="0" smtClean="0"/>
              <a:t>Neural nets became popular again at the end of the 2000s thanks to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4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Support </a:t>
            </a:r>
            <a:r>
              <a:rPr lang="en-US" b="1" dirty="0"/>
              <a:t>vector machine</a:t>
            </a:r>
            <a:r>
              <a:rPr lang="en-US" dirty="0"/>
              <a:t>: </a:t>
            </a:r>
            <a:r>
              <a:rPr lang="en-US" dirty="0" smtClean="0"/>
              <a:t>a </a:t>
            </a:r>
            <a:r>
              <a:rPr lang="en-US" dirty="0"/>
              <a:t>representation of data as points in space, mapped so that the examples of the separate categories are divided by a clear gap from a </a:t>
            </a:r>
            <a:r>
              <a:rPr lang="en-US" dirty="0" err="1"/>
              <a:t>hyperplane</a:t>
            </a:r>
            <a:r>
              <a:rPr lang="en-US" dirty="0"/>
              <a:t> that is as wide as possible</a:t>
            </a:r>
          </a:p>
          <a:p>
            <a:r>
              <a:rPr lang="en-US" b="1" dirty="0" smtClean="0"/>
              <a:t>Generative</a:t>
            </a:r>
            <a:r>
              <a:rPr lang="en-US" dirty="0"/>
              <a:t>: a generative model is a model for randomly generating observable data, typically given some hidden parameters</a:t>
            </a:r>
          </a:p>
          <a:p>
            <a:r>
              <a:rPr lang="en-US" b="1" dirty="0"/>
              <a:t>Stochastic system</a:t>
            </a:r>
            <a:r>
              <a:rPr lang="en-US" dirty="0"/>
              <a:t>: state is non-deterministic (i.e., "random") so that the subsequent state of the system is determined probabilistically</a:t>
            </a:r>
          </a:p>
          <a:p>
            <a:r>
              <a:rPr lang="en-US" b="1" dirty="0"/>
              <a:t>Restricted Boltzmann machine</a:t>
            </a:r>
            <a:r>
              <a:rPr lang="en-US" dirty="0"/>
              <a:t>: a generative stochastic neural network that can learn a probability distribution over its set of </a:t>
            </a:r>
            <a:r>
              <a:rPr lang="en-US" dirty="0" smtClean="0"/>
              <a:t>inputs</a:t>
            </a:r>
          </a:p>
          <a:p>
            <a:r>
              <a:rPr lang="en-US" b="1" dirty="0"/>
              <a:t>Neural Network</a:t>
            </a:r>
            <a:r>
              <a:rPr lang="en-US" dirty="0"/>
              <a:t>: "neurons" with sets of adaptive weights, i.e. numerical parameters that are tuned by a learning algorithm and are capable of universal approximation/non-linear approximation (think polynomials, exponents, trigonometric functions, etc</a:t>
            </a:r>
            <a:r>
              <a:rPr lang="en-US" dirty="0" smtClean="0"/>
              <a:t>.)</a:t>
            </a:r>
          </a:p>
          <a:p>
            <a:r>
              <a:rPr lang="en-US" b="1" dirty="0"/>
              <a:t>Feed forward artificial network</a:t>
            </a:r>
            <a:r>
              <a:rPr lang="en-US" dirty="0"/>
              <a:t>: an artificial neural network where connections between the units do not form a directed cycle</a:t>
            </a:r>
          </a:p>
          <a:p>
            <a:r>
              <a:rPr lang="en-US" b="1" dirty="0" err="1"/>
              <a:t>Backpropagation</a:t>
            </a:r>
            <a:r>
              <a:rPr lang="en-US" dirty="0"/>
              <a:t>: abbreviation for "backward propagation of errors", is a common method of training artificial neural networks (developed in 1960s, refined in 1970s by Hinton and others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46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vocabulary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b="1" dirty="0" smtClean="0"/>
              <a:t>Hidden layer:  </a:t>
            </a:r>
            <a:r>
              <a:rPr lang="en-US" sz="1700" dirty="0" smtClean="0"/>
              <a:t>A layer in a neural network between the input and output layer</a:t>
            </a:r>
            <a:endParaRPr lang="en-US" sz="1700" b="1" dirty="0" smtClean="0"/>
          </a:p>
          <a:p>
            <a:r>
              <a:rPr lang="en-US" sz="1700" b="1" dirty="0" smtClean="0"/>
              <a:t>Shallow </a:t>
            </a:r>
            <a:r>
              <a:rPr lang="en-US" sz="1700" b="1" dirty="0"/>
              <a:t>learning</a:t>
            </a:r>
            <a:r>
              <a:rPr lang="en-US" sz="1700" dirty="0"/>
              <a:t>: training a neural network with </a:t>
            </a:r>
            <a:r>
              <a:rPr lang="en-US" sz="1700" dirty="0" smtClean="0"/>
              <a:t>input and output layers</a:t>
            </a:r>
            <a:endParaRPr lang="en-US" sz="1700" dirty="0"/>
          </a:p>
          <a:p>
            <a:r>
              <a:rPr lang="en-US" sz="1700" b="1" dirty="0"/>
              <a:t>Deep learning</a:t>
            </a:r>
            <a:r>
              <a:rPr lang="en-US" sz="1700" dirty="0"/>
              <a:t>: training a neural network with </a:t>
            </a:r>
            <a:r>
              <a:rPr lang="en-US" sz="1700" dirty="0" smtClean="0"/>
              <a:t>hidden layers. Recent significance has been attached to techniques which use more hidden layers.</a:t>
            </a:r>
          </a:p>
          <a:p>
            <a:r>
              <a:rPr lang="en-US" sz="1700" b="1" dirty="0" err="1" smtClean="0"/>
              <a:t>Autoencoder</a:t>
            </a:r>
            <a:r>
              <a:rPr lang="en-US" sz="1700" dirty="0"/>
              <a:t>: an artificial neural network used for learning efficient </a:t>
            </a:r>
            <a:r>
              <a:rPr lang="en-US" sz="1700" dirty="0" err="1"/>
              <a:t>codings</a:t>
            </a:r>
            <a:endParaRPr lang="en-US" sz="1700" dirty="0"/>
          </a:p>
          <a:p>
            <a:r>
              <a:rPr lang="en-US" sz="1700" b="1" dirty="0"/>
              <a:t>Convolutional neural network</a:t>
            </a:r>
            <a:r>
              <a:rPr lang="en-US" sz="1700" dirty="0"/>
              <a:t>: type of feed-forward neural network where the individual neurons are tiled in such a way that they respond to overlapping regions in the visual field</a:t>
            </a:r>
          </a:p>
          <a:p>
            <a:r>
              <a:rPr lang="en-US" sz="1700" b="1" dirty="0"/>
              <a:t>Deep belief network</a:t>
            </a:r>
            <a:r>
              <a:rPr lang="en-US" sz="1700" dirty="0"/>
              <a:t>: a generative graphical model, or alternatively a type of deep neural network, composed of multiple layers of latent variables ("hidden units"), with connections between the layers but not between units within each layer</a:t>
            </a:r>
          </a:p>
          <a:p>
            <a:r>
              <a:rPr lang="en-US" sz="1700" b="1" dirty="0"/>
              <a:t>Contrastive divergence</a:t>
            </a:r>
            <a:r>
              <a:rPr lang="en-US" sz="1700" dirty="0" smtClean="0"/>
              <a:t>: a </a:t>
            </a:r>
            <a:r>
              <a:rPr lang="en-US" sz="1700" dirty="0"/>
              <a:t>method for training deep learning </a:t>
            </a:r>
            <a:r>
              <a:rPr lang="en-US" sz="1700" dirty="0" smtClean="0"/>
              <a:t>networks proposed by Geoffrey Hinton</a:t>
            </a:r>
          </a:p>
          <a:p>
            <a:r>
              <a:rPr lang="en-US" sz="1700" b="1" dirty="0" smtClean="0"/>
              <a:t>Kolmogorov’s theorem</a:t>
            </a:r>
            <a:r>
              <a:rPr lang="en-US" sz="1700" dirty="0"/>
              <a:t>: </a:t>
            </a:r>
            <a:r>
              <a:rPr lang="en-US" sz="1700" dirty="0" smtClean="0"/>
              <a:t>essentially says any </a:t>
            </a:r>
            <a:r>
              <a:rPr lang="en-US" sz="1700" dirty="0"/>
              <a:t>continuous function of many variables </a:t>
            </a:r>
            <a:r>
              <a:rPr lang="en-US" sz="1700" dirty="0" smtClean="0"/>
              <a:t>can </a:t>
            </a:r>
            <a:r>
              <a:rPr lang="en-US" sz="1700" dirty="0"/>
              <a:t>be restated as a </a:t>
            </a:r>
            <a:r>
              <a:rPr lang="en-US" sz="1700" dirty="0" smtClean="0"/>
              <a:t>composition/superposition </a:t>
            </a:r>
            <a:r>
              <a:rPr lang="en-US" sz="1700" dirty="0"/>
              <a:t>of functions of one </a:t>
            </a:r>
            <a:r>
              <a:rPr lang="en-US" sz="1700" dirty="0" smtClean="0"/>
              <a:t>variable.  Useful for showing universal approximation in neural networks, but practically accuracy and performance degrade after two hidden layers.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6963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Learning: What </a:t>
            </a:r>
            <a:r>
              <a:rPr lang="en-US" dirty="0" smtClean="0"/>
              <a:t>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Deep Learning t</a:t>
            </a:r>
            <a:r>
              <a:rPr lang="en-US" dirty="0" smtClean="0"/>
              <a:t>ries </a:t>
            </a:r>
            <a:r>
              <a:rPr lang="en-US" dirty="0" smtClean="0"/>
              <a:t>to model abstractions in data (image, etc.) by using architectures composed of multiple non-linear transformations. Some examples of these include:</a:t>
            </a:r>
          </a:p>
          <a:p>
            <a:pPr lvl="1"/>
            <a:r>
              <a:rPr lang="en-US" dirty="0" smtClean="0"/>
              <a:t>deep neural networks</a:t>
            </a:r>
          </a:p>
          <a:p>
            <a:pPr lvl="1"/>
            <a:r>
              <a:rPr lang="en-US" dirty="0" smtClean="0"/>
              <a:t>convolutional deep neural networks</a:t>
            </a:r>
          </a:p>
          <a:p>
            <a:pPr lvl="1"/>
            <a:r>
              <a:rPr lang="en-US" dirty="0" smtClean="0"/>
              <a:t>deep belief networks  (coined by Hinton)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has seen application in language processing, speech recognition, computer vision, etc.</a:t>
            </a:r>
          </a:p>
          <a:p>
            <a:r>
              <a:rPr lang="en-US" dirty="0" smtClean="0"/>
              <a:t>Rapidly evolving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362200"/>
            <a:ext cx="24669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00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(thanks to </a:t>
            </a:r>
            <a:r>
              <a:rPr lang="en-US" dirty="0" err="1" smtClean="0"/>
              <a:t>Bengio</a:t>
            </a:r>
            <a:r>
              <a:rPr lang="en-US" dirty="0" smtClean="0"/>
              <a:t> and Ng)</a:t>
            </a:r>
            <a:endParaRPr lang="en-US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189986"/>
              </p:ext>
            </p:extLst>
          </p:nvPr>
        </p:nvGraphicFramePr>
        <p:xfrm>
          <a:off x="6907498" y="4446823"/>
          <a:ext cx="1406783" cy="913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Acrobat Document" r:id="rId3" imgW="5728680" imgH="3856320" progId="AcroExch.Document.7">
                  <p:embed/>
                </p:oleObj>
              </mc:Choice>
              <mc:Fallback>
                <p:oleObj name="Acrobat Document" r:id="rId3" imgW="5728680" imgH="385632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498" y="4446823"/>
                        <a:ext cx="1406783" cy="913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54" y="5829321"/>
            <a:ext cx="776024" cy="77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4"/>
          <p:cNvSpPr>
            <a:spLocks noChangeArrowheads="1"/>
          </p:cNvSpPr>
          <p:nvPr/>
        </p:nvSpPr>
        <p:spPr bwMode="auto">
          <a:xfrm rot="5400000">
            <a:off x="7460854" y="5459188"/>
            <a:ext cx="183779" cy="220447"/>
          </a:xfrm>
          <a:prstGeom prst="leftArrow">
            <a:avLst>
              <a:gd name="adj1" fmla="val 50000"/>
              <a:gd name="adj2" fmla="val 4384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9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6705193" y="2743200"/>
            <a:ext cx="1688395" cy="688176"/>
            <a:chOff x="2275196" y="1976652"/>
            <a:chExt cx="2103120" cy="1372950"/>
          </a:xfrm>
        </p:grpSpPr>
        <p:graphicFrame>
          <p:nvGraphicFramePr>
            <p:cNvPr id="15" name="Object 91"/>
            <p:cNvGraphicFramePr>
              <a:graphicFrameLocks noChangeAspect="1"/>
            </p:cNvGraphicFramePr>
            <p:nvPr/>
          </p:nvGraphicFramePr>
          <p:xfrm>
            <a:off x="2330119" y="1990702"/>
            <a:ext cx="1962150" cy="1358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1" name="Acrobat Document" r:id="rId6" imgW="5728680" imgH="3843720" progId="AcroExch.Document.7">
                    <p:embed/>
                  </p:oleObj>
                </mc:Choice>
                <mc:Fallback>
                  <p:oleObj name="Acrobat Document" r:id="rId6" imgW="5728680" imgH="3843720" progId="AcroExch.Document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119" y="1990702"/>
                          <a:ext cx="1962150" cy="1358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6" name="TextBox 23"/>
            <p:cNvSpPr txBox="1">
              <a:spLocks noChangeArrowheads="1"/>
            </p:cNvSpPr>
            <p:nvPr/>
          </p:nvSpPr>
          <p:spPr bwMode="auto">
            <a:xfrm>
              <a:off x="2275196" y="1976652"/>
              <a:ext cx="2103120" cy="338137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 sz="16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4724400" y="1407443"/>
            <a:ext cx="3408338" cy="741568"/>
            <a:chOff x="487339" y="-546861"/>
            <a:chExt cx="4246851" cy="1480369"/>
          </a:xfrm>
        </p:grpSpPr>
        <p:graphicFrame>
          <p:nvGraphicFramePr>
            <p:cNvPr id="18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0294588"/>
                </p:ext>
              </p:extLst>
            </p:nvPr>
          </p:nvGraphicFramePr>
          <p:xfrm>
            <a:off x="2772040" y="-546861"/>
            <a:ext cx="1962150" cy="143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name="Acrobat Document" r:id="rId8" imgW="5728680" imgH="4071960" progId="AcroExch.Document.7">
                    <p:embed/>
                  </p:oleObj>
                </mc:Choice>
                <mc:Fallback>
                  <p:oleObj name="Acrobat Document" r:id="rId8" imgW="5728680" imgH="4071960" progId="AcroExch.Document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2040" y="-546861"/>
                          <a:ext cx="1962150" cy="1438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9" name="TextBox 27"/>
            <p:cNvSpPr txBox="1">
              <a:spLocks noChangeArrowheads="1"/>
            </p:cNvSpPr>
            <p:nvPr/>
          </p:nvSpPr>
          <p:spPr bwMode="auto">
            <a:xfrm>
              <a:off x="487339" y="750628"/>
              <a:ext cx="2011680" cy="18288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pitchFamily="34" charset="0"/>
                </a:defRPr>
              </a:lvl9pPr>
            </a:lstStyle>
            <a:p>
              <a:pPr algn="ctr"/>
              <a:endParaRPr lang="en-US" altLang="en-US" sz="16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20" name="AutoShape 4"/>
          <p:cNvSpPr>
            <a:spLocks noChangeArrowheads="1"/>
          </p:cNvSpPr>
          <p:nvPr/>
        </p:nvSpPr>
        <p:spPr bwMode="auto">
          <a:xfrm rot="5400000">
            <a:off x="7328017" y="3800053"/>
            <a:ext cx="182981" cy="220447"/>
          </a:xfrm>
          <a:prstGeom prst="leftArrow">
            <a:avLst>
              <a:gd name="adj1" fmla="val 50000"/>
              <a:gd name="adj2" fmla="val 4365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9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 rot="5400000">
            <a:off x="7409176" y="2379410"/>
            <a:ext cx="182981" cy="220447"/>
          </a:xfrm>
          <a:prstGeom prst="leftArrow">
            <a:avLst>
              <a:gd name="adj1" fmla="val 50000"/>
              <a:gd name="adj2" fmla="val 4365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pitchFamily="34" charset="0"/>
              </a:defRPr>
            </a:lvl9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4129" name="Picture 33" descr="Figure 4. Deep Neural Network.  |Credit A. Krizhevsky, I. Sutskever and G.E. Hinton. &quot;ImageNet Classification with Deep Convolutional Neural Networks&quot;. NIPS (2012).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94672"/>
            <a:ext cx="60960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1" name="Picture 35" descr="http://www.ibm.com/developerworks/library/l-neural/code_recognizer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16200"/>
            <a:ext cx="4419600" cy="197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3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6481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4000" dirty="0" smtClean="0">
                <a:solidFill>
                  <a:srgbClr val="000000"/>
                </a:solidFill>
                <a:ea typeface="PMingLiU" pitchFamily="18" charset="-120"/>
              </a:rPr>
              <a:t>Applications: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600" dirty="0" smtClean="0">
                <a:solidFill>
                  <a:srgbClr val="000000"/>
                </a:solidFill>
                <a:ea typeface="PMingLiU" pitchFamily="18" charset="-120"/>
              </a:rPr>
              <a:t>Speech recognition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600" dirty="0" smtClean="0">
                <a:solidFill>
                  <a:srgbClr val="000000"/>
                </a:solidFill>
                <a:ea typeface="PMingLiU" pitchFamily="18" charset="-120"/>
              </a:rPr>
              <a:t>Image recognition</a:t>
            </a:r>
            <a:endParaRPr lang="en-US" altLang="zh-TW" sz="3600" dirty="0">
              <a:solidFill>
                <a:srgbClr val="000000"/>
              </a:solidFill>
              <a:ea typeface="PMingLiU" pitchFamily="18" charset="-120"/>
            </a:endParaRP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600" dirty="0">
                <a:solidFill>
                  <a:srgbClr val="000000"/>
                </a:solidFill>
                <a:ea typeface="PMingLiU" pitchFamily="18" charset="-120"/>
              </a:rPr>
              <a:t>Dimensionality reduction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600" dirty="0">
                <a:solidFill>
                  <a:srgbClr val="000000"/>
                </a:solidFill>
                <a:ea typeface="PMingLiU" pitchFamily="18" charset="-120"/>
              </a:rPr>
              <a:t>Information retrieval 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600" dirty="0" smtClean="0">
                <a:solidFill>
                  <a:srgbClr val="000000"/>
                </a:solidFill>
                <a:ea typeface="PMingLiU" pitchFamily="18" charset="-120"/>
              </a:rPr>
              <a:t>Feature learning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600" dirty="0" smtClean="0">
                <a:solidFill>
                  <a:srgbClr val="000000"/>
                </a:solidFill>
                <a:ea typeface="PMingLiU" pitchFamily="18" charset="-120"/>
              </a:rPr>
              <a:t>Collaborative filtering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600" dirty="0" smtClean="0">
                <a:solidFill>
                  <a:srgbClr val="000000"/>
                </a:solidFill>
                <a:ea typeface="PMingLiU" pitchFamily="18" charset="-120"/>
              </a:rPr>
              <a:t>Regression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600" dirty="0" smtClean="0">
                <a:solidFill>
                  <a:srgbClr val="000000"/>
                </a:solidFill>
                <a:ea typeface="PMingLiU" pitchFamily="18" charset="-120"/>
              </a:rPr>
              <a:t>Natural Language Processing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600" dirty="0" smtClean="0">
                <a:solidFill>
                  <a:srgbClr val="000000"/>
                </a:solidFill>
                <a:ea typeface="PMingLiU" pitchFamily="18" charset="-120"/>
              </a:rPr>
              <a:t>Modeling texture and motion</a:t>
            </a:r>
            <a:endParaRPr lang="en-US" altLang="zh-TW" sz="3600" dirty="0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570037"/>
            <a:ext cx="42672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4000" dirty="0" smtClean="0">
                <a:solidFill>
                  <a:srgbClr val="000000"/>
                </a:solidFill>
                <a:ea typeface="PMingLiU" pitchFamily="18" charset="-120"/>
              </a:rPr>
              <a:t>Where’s it used: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300" dirty="0" smtClean="0">
                <a:solidFill>
                  <a:srgbClr val="000000"/>
                </a:solidFill>
                <a:ea typeface="PMingLiU" pitchFamily="18" charset="-120"/>
              </a:rPr>
              <a:t>AT&amp;T/Lucent/NCR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300" dirty="0" smtClean="0">
                <a:solidFill>
                  <a:srgbClr val="000000"/>
                </a:solidFill>
                <a:ea typeface="PMingLiU" pitchFamily="18" charset="-120"/>
              </a:rPr>
              <a:t>Vidient Inc.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300" dirty="0" smtClean="0">
                <a:solidFill>
                  <a:srgbClr val="000000"/>
                </a:solidFill>
                <a:ea typeface="PMingLiU" pitchFamily="18" charset="-120"/>
              </a:rPr>
              <a:t>NEC Labs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300" dirty="0" smtClean="0">
                <a:solidFill>
                  <a:srgbClr val="000000"/>
                </a:solidFill>
                <a:ea typeface="PMingLiU" pitchFamily="18" charset="-120"/>
              </a:rPr>
              <a:t>Google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300" dirty="0" smtClean="0">
                <a:solidFill>
                  <a:srgbClr val="000000"/>
                </a:solidFill>
                <a:ea typeface="PMingLiU" pitchFamily="18" charset="-120"/>
              </a:rPr>
              <a:t>Microsoft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300" dirty="0" smtClean="0">
                <a:solidFill>
                  <a:srgbClr val="000000"/>
                </a:solidFill>
                <a:ea typeface="PMingLiU" pitchFamily="18" charset="-120"/>
              </a:rPr>
              <a:t>France Telecom</a:t>
            </a:r>
          </a:p>
          <a:p>
            <a:pPr lvl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300" dirty="0" smtClean="0">
                <a:solidFill>
                  <a:srgbClr val="000000"/>
                </a:solidFill>
                <a:ea typeface="PMingLiU" pitchFamily="18" charset="-120"/>
              </a:rPr>
              <a:t>…</a:t>
            </a:r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TW" sz="4000" dirty="0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5181600"/>
            <a:ext cx="8153400" cy="152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TW" dirty="0">
              <a:solidFill>
                <a:srgbClr val="000000"/>
              </a:solidFill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524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Neural nets (reading your mail since 1995!)</a:t>
            </a:r>
          </a:p>
          <a:p>
            <a:pPr lvl="1"/>
            <a:r>
              <a:rPr lang="en-US" sz="1800" dirty="0"/>
              <a:t>Need enough Labeled Training Data</a:t>
            </a:r>
          </a:p>
          <a:p>
            <a:pPr lvl="1"/>
            <a:r>
              <a:rPr lang="en-US" sz="1800" dirty="0"/>
              <a:t>Slow with lots of hidden layers</a:t>
            </a:r>
          </a:p>
          <a:p>
            <a:pPr lvl="1"/>
            <a:r>
              <a:rPr lang="en-US" sz="1800" dirty="0"/>
              <a:t>Stuck in poor local optima</a:t>
            </a:r>
          </a:p>
          <a:p>
            <a:r>
              <a:rPr lang="en-US" sz="1800" dirty="0" smtClean="0"/>
              <a:t>Deep learning might be used to</a:t>
            </a:r>
          </a:p>
          <a:p>
            <a:pPr lvl="1"/>
            <a:r>
              <a:rPr lang="en-US" sz="1800" dirty="0" smtClean="0"/>
              <a:t>lessen </a:t>
            </a:r>
            <a:r>
              <a:rPr lang="en-US" sz="1800" dirty="0" smtClean="0"/>
              <a:t>the chance to be stuck in local minima</a:t>
            </a:r>
          </a:p>
          <a:p>
            <a:pPr lvl="1"/>
            <a:r>
              <a:rPr lang="en-US" sz="1800" dirty="0" smtClean="0"/>
              <a:t>improve training performance</a:t>
            </a:r>
          </a:p>
          <a:p>
            <a:r>
              <a:rPr lang="en-US" sz="1800" dirty="0" smtClean="0"/>
              <a:t>Historically, multi-layer neural networks with more than 2 hidden layers provided only diminishing effects </a:t>
            </a:r>
            <a:endParaRPr lang="en-US" sz="1800" dirty="0" smtClean="0"/>
          </a:p>
          <a:p>
            <a:pPr lvl="1"/>
            <a:r>
              <a:rPr lang="en-US" sz="1800" dirty="0" smtClean="0"/>
              <a:t>H</a:t>
            </a:r>
            <a:r>
              <a:rPr lang="en-US" sz="1800" dirty="0" smtClean="0"/>
              <a:t>idden </a:t>
            </a:r>
            <a:r>
              <a:rPr lang="en-US" sz="1800" dirty="0" smtClean="0"/>
              <a:t>layers are too far from output and may not train as well to the data</a:t>
            </a:r>
          </a:p>
          <a:p>
            <a:endParaRPr lang="en-US" sz="1500" dirty="0" smtClean="0"/>
          </a:p>
          <a:p>
            <a:endParaRPr lang="en-US" sz="1500" dirty="0"/>
          </a:p>
        </p:txBody>
      </p:sp>
      <p:pic>
        <p:nvPicPr>
          <p:cNvPr id="2050" name="Picture 2" descr="layer 2 vis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35455"/>
            <a:ext cx="2488557" cy="536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9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1155</Words>
  <Application>Microsoft Office PowerPoint</Application>
  <PresentationFormat>On-screen Show 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Acrobat Document</vt:lpstr>
      <vt:lpstr>Introduction to Deep Learning</vt:lpstr>
      <vt:lpstr>PowerPoint Presentation</vt:lpstr>
      <vt:lpstr>The Neural Net Strikes Back</vt:lpstr>
      <vt:lpstr>Some Vocabulary</vt:lpstr>
      <vt:lpstr>Some vocabulary (continued)</vt:lpstr>
      <vt:lpstr>Deep Learning: What is it?</vt:lpstr>
      <vt:lpstr>Architecture (thanks to Bengio and Ng)</vt:lpstr>
      <vt:lpstr>What is it used for?</vt:lpstr>
      <vt:lpstr>Why?</vt:lpstr>
      <vt:lpstr>Seriously, why?</vt:lpstr>
      <vt:lpstr>Deep convolutional neural network</vt:lpstr>
      <vt:lpstr>Some active researchers</vt:lpstr>
      <vt:lpstr>Common issues to watch for</vt:lpstr>
      <vt:lpstr>Where are they headed</vt:lpstr>
      <vt:lpstr>If you really want to understand…</vt:lpstr>
      <vt:lpstr>Demo</vt:lpstr>
      <vt:lpstr>PowerPoint Presentation</vt:lpstr>
    </vt:vector>
  </TitlesOfParts>
  <Company>National Government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Andrew Hoblitzell</dc:creator>
  <cp:lastModifiedBy>Andrew Hoblitzell</cp:lastModifiedBy>
  <cp:revision>33</cp:revision>
  <dcterms:created xsi:type="dcterms:W3CDTF">2014-03-10T17:03:19Z</dcterms:created>
  <dcterms:modified xsi:type="dcterms:W3CDTF">2014-03-13T14:10:01Z</dcterms:modified>
</cp:coreProperties>
</file>