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63" r:id="rId6"/>
    <p:sldId id="262" r:id="rId7"/>
    <p:sldId id="272" r:id="rId8"/>
    <p:sldId id="278" r:id="rId9"/>
    <p:sldId id="274" r:id="rId10"/>
    <p:sldId id="265" r:id="rId11"/>
    <p:sldId id="266" r:id="rId12"/>
    <p:sldId id="267" r:id="rId13"/>
    <p:sldId id="264" r:id="rId14"/>
    <p:sldId id="273" r:id="rId15"/>
    <p:sldId id="279" r:id="rId16"/>
    <p:sldId id="276" r:id="rId17"/>
    <p:sldId id="271" r:id="rId18"/>
    <p:sldId id="268" r:id="rId19"/>
    <p:sldId id="275" r:id="rId20"/>
    <p:sldId id="270" r:id="rId21"/>
    <p:sldId id="277" r:id="rId22"/>
    <p:sldId id="25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D14BB-5F40-49C9-BF6E-B97144F243C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C1441-ED21-4FA9-AC4A-11E494EB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7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2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4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2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52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5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7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03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0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9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7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2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8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6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9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441-ED21-4FA9-AC4A-11E494EBD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cran.us.r-project.org/web/packages/magma/index.html" TargetMode="External"/><Relationship Id="rId3" Type="http://schemas.openxmlformats.org/officeDocument/2006/relationships/hyperlink" Target="https://github.com/berkeley-scf/gpu-workshop-2014" TargetMode="External"/><Relationship Id="rId7" Type="http://schemas.openxmlformats.org/officeDocument/2006/relationships/hyperlink" Target="http://cran.us.r-project.org/web/packages/gputools/index.html" TargetMode="External"/><Relationship Id="rId2" Type="http://schemas.openxmlformats.org/officeDocument/2006/relationships/hyperlink" Target="https://github.com/njm18/gmatr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an.us.r-project.org/web/packages/gmatrix/index.html" TargetMode="External"/><Relationship Id="rId11" Type="http://schemas.openxmlformats.org/officeDocument/2006/relationships/hyperlink" Target="http://cran.us.r-project.org/web/packages/cudaBayesreg/index.html" TargetMode="External"/><Relationship Id="rId5" Type="http://schemas.openxmlformats.org/officeDocument/2006/relationships/hyperlink" Target="http://cran.us.r-project.org/web/packages/gcbd/index.html" TargetMode="External"/><Relationship Id="rId10" Type="http://schemas.openxmlformats.org/officeDocument/2006/relationships/hyperlink" Target="http://cran.us.r-project.org/web/packages/ParallelForest/index.html" TargetMode="External"/><Relationship Id="rId4" Type="http://schemas.openxmlformats.org/officeDocument/2006/relationships/hyperlink" Target="http://www.stat.berkeley.edu/scf/paciorek-gpuWorkshop.html" TargetMode="External"/><Relationship Id="rId9" Type="http://schemas.openxmlformats.org/officeDocument/2006/relationships/hyperlink" Target="http://cran.us.r-project.org/web/packages/rpud/index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xford-man.ox.ac.uk/gpuss/cuda.html" TargetMode="External"/><Relationship Id="rId3" Type="http://schemas.openxmlformats.org/officeDocument/2006/relationships/hyperlink" Target="http://brainarray.mbni.med.umich.edu/brainarray/rgpgpu/" TargetMode="External"/><Relationship Id="rId7" Type="http://schemas.openxmlformats.org/officeDocument/2006/relationships/hyperlink" Target="http://cran.r-project.org/web/views/HighPerformanceComputing.html" TargetMode="External"/><Relationship Id="rId2" Type="http://schemas.openxmlformats.org/officeDocument/2006/relationships/hyperlink" Target="http://www.nvidia.com/object/cuda_home_n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eplearning.net/software/theano/#download" TargetMode="External"/><Relationship Id="rId5" Type="http://schemas.openxmlformats.org/officeDocument/2006/relationships/hyperlink" Target="http://dept.stat.lsa.umich.edu/~bobyuen/gpuwiki/" TargetMode="External"/><Relationship Id="rId10" Type="http://schemas.openxmlformats.org/officeDocument/2006/relationships/hyperlink" Target="http://repos.openanalytics.eu/html/ROpenCL.html" TargetMode="External"/><Relationship Id="rId4" Type="http://schemas.openxmlformats.org/officeDocument/2006/relationships/hyperlink" Target="http://fastml.com/running-things-on-a-gpu/" TargetMode="External"/><Relationship Id="rId9" Type="http://schemas.openxmlformats.org/officeDocument/2006/relationships/hyperlink" Target="http://cran.r-project.org/web/packages/gputools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486" y="1595841"/>
            <a:ext cx="7831089" cy="2753622"/>
          </a:xfrm>
        </p:spPr>
        <p:txBody>
          <a:bodyPr/>
          <a:lstStyle/>
          <a:p>
            <a:r>
              <a:rPr lang="en-US" dirty="0" smtClean="0">
                <a:latin typeface="Handwriting - Dakota"/>
                <a:cs typeface="Handwriting - Dakota"/>
              </a:rPr>
              <a:t>Introduction To GPU </a:t>
            </a:r>
            <a:r>
              <a:rPr lang="en-US" dirty="0">
                <a:latin typeface="Handwriting - Dakota"/>
                <a:cs typeface="Handwriting - Dakota"/>
              </a:rPr>
              <a:t>O</a:t>
            </a:r>
            <a:r>
              <a:rPr lang="en-US" dirty="0" smtClean="0">
                <a:latin typeface="Handwriting - Dakota"/>
                <a:cs typeface="Handwriting - Dakota"/>
              </a:rPr>
              <a:t>ptimization </a:t>
            </a:r>
            <a:r>
              <a:rPr lang="en-US" dirty="0">
                <a:latin typeface="Handwriting - Dakota"/>
                <a:cs typeface="Handwriting - Dakota"/>
              </a:rPr>
              <a:t>F</a:t>
            </a:r>
            <a:r>
              <a:rPr lang="en-US" dirty="0" smtClean="0">
                <a:latin typeface="Handwriting - Dakota"/>
                <a:cs typeface="Handwriting - Dakota"/>
              </a:rPr>
              <a:t>or </a:t>
            </a:r>
            <a:r>
              <a:rPr lang="en-US" dirty="0">
                <a:latin typeface="Handwriting - Dakota"/>
                <a:cs typeface="Handwriting - Dakota"/>
              </a:rPr>
              <a:t>A</a:t>
            </a:r>
            <a:r>
              <a:rPr lang="en-US" dirty="0" smtClean="0">
                <a:latin typeface="Handwriting - Dakota"/>
                <a:cs typeface="Handwriting - Dakota"/>
              </a:rPr>
              <a:t>nalytic </a:t>
            </a:r>
            <a:r>
              <a:rPr lang="en-US" dirty="0">
                <a:latin typeface="Handwriting - Dakota"/>
                <a:cs typeface="Handwriting - Dakota"/>
              </a:rPr>
              <a:t>T</a:t>
            </a:r>
            <a:r>
              <a:rPr lang="en-US" dirty="0" smtClean="0">
                <a:latin typeface="Handwriting - Dakota"/>
                <a:cs typeface="Handwriting - Dakota"/>
              </a:rPr>
              <a:t>hroughput </a:t>
            </a:r>
            <a:r>
              <a:rPr lang="en-US" dirty="0">
                <a:latin typeface="Handwriting - Dakota"/>
                <a:cs typeface="Handwriting - Dakota"/>
              </a:rPr>
              <a:t>I</a:t>
            </a:r>
            <a:r>
              <a:rPr lang="en-US" dirty="0" smtClean="0">
                <a:latin typeface="Handwriting - Dakota"/>
                <a:cs typeface="Handwriting - Dakota"/>
              </a:rPr>
              <a:t>n R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7762" y="4652250"/>
            <a:ext cx="2550751" cy="14136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>
                <a:latin typeface="Handwriting - Dakota"/>
                <a:cs typeface="Handwriting - Dakota"/>
              </a:rPr>
              <a:t>Matt Gilliam</a:t>
            </a:r>
          </a:p>
          <a:p>
            <a:r>
              <a:rPr lang="en-US" sz="1800" dirty="0" smtClean="0">
                <a:latin typeface="Handwriting - Dakota"/>
                <a:cs typeface="Handwriting - Dakota"/>
              </a:rPr>
              <a:t>Data Science Indy</a:t>
            </a:r>
          </a:p>
          <a:p>
            <a:r>
              <a:rPr lang="en-US" sz="1800" dirty="0" smtClean="0">
                <a:latin typeface="Handwriting - Dakota"/>
                <a:cs typeface="Handwriting - Dakota"/>
              </a:rPr>
              <a:t>9/11/2014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4-08-18 03.20.5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79" y="978794"/>
            <a:ext cx="6225617" cy="49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4-08-18 03.22.0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66" y="785610"/>
            <a:ext cx="5941292" cy="524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14-08-18 03.23.0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3" r="16963"/>
          <a:stretch>
            <a:fillRect/>
          </a:stretch>
        </p:blipFill>
        <p:spPr>
          <a:xfrm>
            <a:off x="914400" y="1426045"/>
            <a:ext cx="7313613" cy="4056062"/>
          </a:xfrm>
        </p:spPr>
      </p:pic>
    </p:spTree>
    <p:extLst>
      <p:ext uri="{BB962C8B-B14F-4D97-AF65-F5344CB8AC3E}">
        <p14:creationId xmlns:p14="http://schemas.microsoft.com/office/powerpoint/2010/main" val="29496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Examples of Current Applications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8193"/>
            <a:ext cx="7313613" cy="50356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Grid </a:t>
            </a:r>
            <a:r>
              <a:rPr lang="en-US" dirty="0" smtClean="0"/>
              <a:t>computing</a:t>
            </a:r>
          </a:p>
          <a:p>
            <a:r>
              <a:rPr lang="en-US" dirty="0"/>
              <a:t>Lattice gauge </a:t>
            </a:r>
            <a:r>
              <a:rPr lang="en-US" dirty="0" smtClean="0"/>
              <a:t>theory</a:t>
            </a:r>
          </a:p>
          <a:p>
            <a:r>
              <a:rPr lang="en-US" dirty="0"/>
              <a:t>Fuzzy </a:t>
            </a:r>
            <a:r>
              <a:rPr lang="en-US" dirty="0" smtClean="0"/>
              <a:t>logic</a:t>
            </a:r>
          </a:p>
          <a:p>
            <a:r>
              <a:rPr lang="en-US" dirty="0" smtClean="0"/>
              <a:t>Monte </a:t>
            </a:r>
            <a:r>
              <a:rPr lang="en-US" dirty="0"/>
              <a:t>Carlo </a:t>
            </a:r>
            <a:r>
              <a:rPr lang="en-US" dirty="0" smtClean="0"/>
              <a:t>simulation</a:t>
            </a:r>
          </a:p>
          <a:p>
            <a:r>
              <a:rPr lang="en-US" dirty="0"/>
              <a:t>Quantum mechanical </a:t>
            </a:r>
            <a:r>
              <a:rPr lang="en-US" dirty="0" smtClean="0"/>
              <a:t>physics</a:t>
            </a:r>
          </a:p>
          <a:p>
            <a:r>
              <a:rPr lang="en-US" dirty="0"/>
              <a:t>Computational </a:t>
            </a:r>
            <a:r>
              <a:rPr lang="en-US" dirty="0" smtClean="0"/>
              <a:t>finance</a:t>
            </a:r>
          </a:p>
          <a:p>
            <a:r>
              <a:rPr lang="en-US" dirty="0"/>
              <a:t>Neural </a:t>
            </a:r>
            <a:r>
              <a:rPr lang="en-US" dirty="0" smtClean="0"/>
              <a:t>networks</a:t>
            </a:r>
          </a:p>
          <a:p>
            <a:r>
              <a:rPr lang="en-US" dirty="0"/>
              <a:t>Database </a:t>
            </a:r>
            <a:r>
              <a:rPr lang="en-US" dirty="0" smtClean="0"/>
              <a:t>operations</a:t>
            </a:r>
          </a:p>
          <a:p>
            <a:r>
              <a:rPr lang="en-US" dirty="0"/>
              <a:t>Password cracking</a:t>
            </a:r>
          </a:p>
        </p:txBody>
      </p:sp>
    </p:spTree>
    <p:extLst>
      <p:ext uri="{BB962C8B-B14F-4D97-AF65-F5344CB8AC3E}">
        <p14:creationId xmlns:p14="http://schemas.microsoft.com/office/powerpoint/2010/main" val="22528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Unix Packages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313613" cy="511935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Gputools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Variety of matrix functions </a:t>
            </a:r>
            <a:endParaRPr lang="en-US" dirty="0" smtClean="0"/>
          </a:p>
          <a:p>
            <a:r>
              <a:rPr lang="en-US" dirty="0" err="1" smtClean="0"/>
              <a:t>cudaBayesreg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rhierLinearModel</a:t>
            </a:r>
            <a:r>
              <a:rPr lang="en-US" dirty="0"/>
              <a:t> from the </a:t>
            </a:r>
            <a:r>
              <a:rPr lang="en-US" dirty="0" err="1"/>
              <a:t>bayesm</a:t>
            </a:r>
            <a:r>
              <a:rPr lang="en-US" dirty="0"/>
              <a:t> package for statistical analysis of fMRI </a:t>
            </a:r>
            <a:r>
              <a:rPr lang="en-US" dirty="0" smtClean="0"/>
              <a:t>voxels</a:t>
            </a:r>
          </a:p>
          <a:p>
            <a:r>
              <a:rPr lang="en-US" dirty="0" err="1" smtClean="0"/>
              <a:t>Gputools</a:t>
            </a:r>
            <a:r>
              <a:rPr lang="en-US" dirty="0"/>
              <a:t> - </a:t>
            </a:r>
            <a:r>
              <a:rPr lang="en-US" dirty="0" smtClean="0"/>
              <a:t>Data-mining </a:t>
            </a:r>
            <a:r>
              <a:rPr lang="en-US" dirty="0"/>
              <a:t>algorithms which are implemented using a mixture of </a:t>
            </a:r>
            <a:r>
              <a:rPr lang="en-US" dirty="0" err="1"/>
              <a:t>nVidia's</a:t>
            </a:r>
            <a:r>
              <a:rPr lang="en-US" dirty="0"/>
              <a:t> CUDA </a:t>
            </a:r>
            <a:r>
              <a:rPr lang="en-US" dirty="0" err="1"/>
              <a:t>langauge</a:t>
            </a:r>
            <a:r>
              <a:rPr lang="en-US" dirty="0"/>
              <a:t> and </a:t>
            </a:r>
            <a:r>
              <a:rPr lang="en-US" dirty="0" err="1"/>
              <a:t>cublas</a:t>
            </a:r>
            <a:r>
              <a:rPr lang="en-US" dirty="0"/>
              <a:t> library</a:t>
            </a:r>
            <a:endParaRPr lang="en-US" dirty="0" smtClean="0"/>
          </a:p>
          <a:p>
            <a:r>
              <a:rPr lang="en-US" dirty="0" err="1" smtClean="0"/>
              <a:t>permGPU</a:t>
            </a:r>
            <a:r>
              <a:rPr lang="en-US" dirty="0"/>
              <a:t> - </a:t>
            </a:r>
            <a:r>
              <a:rPr lang="en-US" dirty="0" smtClean="0"/>
              <a:t>Permutation </a:t>
            </a:r>
            <a:r>
              <a:rPr lang="en-US" dirty="0"/>
              <a:t>resampling inference in the context of RNA microarray studies</a:t>
            </a:r>
            <a:endParaRPr lang="en-US" dirty="0" smtClean="0"/>
          </a:p>
          <a:p>
            <a:r>
              <a:rPr lang="en-US" dirty="0" err="1" smtClean="0"/>
              <a:t>HiPLARM</a:t>
            </a:r>
            <a:r>
              <a:rPr lang="en-US" dirty="0"/>
              <a:t> </a:t>
            </a:r>
            <a:r>
              <a:rPr lang="en-US" dirty="0" smtClean="0"/>
              <a:t>- High</a:t>
            </a:r>
            <a:r>
              <a:rPr lang="en-US" dirty="0"/>
              <a:t>-Performance Linear </a:t>
            </a:r>
            <a:r>
              <a:rPr lang="en-US" dirty="0" smtClean="0"/>
              <a:t>Algebra using </a:t>
            </a:r>
            <a:r>
              <a:rPr lang="en-US" dirty="0"/>
              <a:t>the PLASMA / MAGMA libraries from UTK, CUDA, and accelerated </a:t>
            </a:r>
            <a:r>
              <a:rPr lang="en-US" dirty="0" smtClean="0"/>
              <a:t>BLAS</a:t>
            </a:r>
          </a:p>
        </p:txBody>
      </p:sp>
    </p:spTree>
    <p:extLst>
      <p:ext uri="{BB962C8B-B14F-4D97-AF65-F5344CB8AC3E}">
        <p14:creationId xmlns:p14="http://schemas.microsoft.com/office/powerpoint/2010/main" val="22228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Unix Packages </a:t>
            </a:r>
            <a:r>
              <a:rPr lang="en-US" sz="2000" dirty="0" smtClean="0"/>
              <a:t>cont.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599"/>
            <a:ext cx="7313613" cy="508071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/>
              <a:t>- P</a:t>
            </a:r>
            <a:r>
              <a:rPr lang="en-US" dirty="0" smtClean="0"/>
              <a:t>rovides </a:t>
            </a:r>
            <a:r>
              <a:rPr lang="en-US" dirty="0"/>
              <a:t>an interface to </a:t>
            </a:r>
            <a:r>
              <a:rPr lang="en-US" dirty="0" err="1"/>
              <a:t>OpenCL</a:t>
            </a:r>
            <a:endParaRPr lang="en-US" dirty="0"/>
          </a:p>
          <a:p>
            <a:r>
              <a:rPr lang="en-US" dirty="0" err="1" smtClean="0"/>
              <a:t>ROpenCL</a:t>
            </a:r>
            <a:r>
              <a:rPr lang="en-US" dirty="0" smtClean="0"/>
              <a:t> - Provides more robust functionality than </a:t>
            </a:r>
            <a:r>
              <a:rPr lang="en-US" dirty="0" err="1" smtClean="0"/>
              <a:t>OpenCL</a:t>
            </a:r>
            <a:r>
              <a:rPr lang="en-US" dirty="0" smtClean="0"/>
              <a:t> package</a:t>
            </a:r>
            <a:endParaRPr lang="en-US" dirty="0"/>
          </a:p>
          <a:p>
            <a:r>
              <a:rPr lang="en-US" dirty="0" err="1"/>
              <a:t>Gcbd</a:t>
            </a:r>
            <a:r>
              <a:rPr lang="en-US" dirty="0"/>
              <a:t> - implements a benchmarking framework for BLAS</a:t>
            </a:r>
          </a:p>
          <a:p>
            <a:r>
              <a:rPr lang="en-US" dirty="0"/>
              <a:t>Magma - combined CPU-GPU linear algebra, intended to be analogous to LAPACK + BLAS</a:t>
            </a:r>
          </a:p>
          <a:p>
            <a:r>
              <a:rPr lang="en-US" dirty="0" err="1"/>
              <a:t>Gmatrix</a:t>
            </a:r>
            <a:r>
              <a:rPr lang="en-US" dirty="0"/>
              <a:t> - </a:t>
            </a:r>
            <a:r>
              <a:rPr lang="en-US" dirty="0" smtClean="0"/>
              <a:t>Operations </a:t>
            </a:r>
            <a:r>
              <a:rPr lang="en-US" dirty="0"/>
              <a:t>include matrix multiplication, addition, subtraction, the </a:t>
            </a:r>
            <a:r>
              <a:rPr lang="en-US" dirty="0" err="1"/>
              <a:t>kronecker</a:t>
            </a:r>
            <a:r>
              <a:rPr lang="en-US" dirty="0"/>
              <a:t> product, the outer product, comparison operators, logical operators, trigonometric functions, indexing, sorting, random number generation</a:t>
            </a:r>
          </a:p>
          <a:p>
            <a:r>
              <a:rPr lang="en-US" dirty="0" smtClean="0"/>
              <a:t>RCUDA </a:t>
            </a:r>
            <a:r>
              <a:rPr lang="en-US" dirty="0"/>
              <a:t>-</a:t>
            </a:r>
            <a:r>
              <a:rPr lang="en-US" dirty="0" smtClean="0"/>
              <a:t> High-level </a:t>
            </a:r>
            <a:r>
              <a:rPr lang="en-US" dirty="0"/>
              <a:t>interface to the CUDA SDK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4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Packages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Rpud</a:t>
            </a:r>
            <a:r>
              <a:rPr lang="en-US" dirty="0" smtClean="0"/>
              <a:t> - Distance matrix functions</a:t>
            </a:r>
          </a:p>
          <a:p>
            <a:r>
              <a:rPr lang="en-US" dirty="0" err="1" smtClean="0"/>
              <a:t>Rpudplus</a:t>
            </a:r>
            <a:r>
              <a:rPr lang="en-US" dirty="0" smtClean="0"/>
              <a:t> - Additional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503238"/>
            <a:ext cx="8358389" cy="868362"/>
          </a:xfrm>
        </p:spPr>
        <p:txBody>
          <a:bodyPr/>
          <a:lstStyle/>
          <a:p>
            <a:r>
              <a:rPr lang="en-US" sz="4000" dirty="0" smtClean="0"/>
              <a:t>2014 International R User Conference </a:t>
            </a:r>
            <a:r>
              <a:rPr lang="en-US" sz="2000" dirty="0" smtClean="0"/>
              <a:t>(6/30-7/3)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68693"/>
          </a:xfrm>
        </p:spPr>
        <p:txBody>
          <a:bodyPr/>
          <a:lstStyle/>
          <a:p>
            <a:r>
              <a:rPr lang="en-US" dirty="0" smtClean="0"/>
              <a:t>New R Packages with GPU Acceleration</a:t>
            </a:r>
          </a:p>
          <a:p>
            <a:pPr lvl="1"/>
            <a:r>
              <a:rPr lang="en-US" dirty="0" err="1" smtClean="0"/>
              <a:t>waveCUDA</a:t>
            </a:r>
            <a:r>
              <a:rPr lang="en-US" dirty="0" smtClean="0"/>
              <a:t> - </a:t>
            </a:r>
            <a:r>
              <a:rPr lang="en-US" dirty="0"/>
              <a:t>Discrete Wavelet Transforms</a:t>
            </a:r>
            <a:endParaRPr lang="en-US" dirty="0" smtClean="0"/>
          </a:p>
          <a:p>
            <a:pPr lvl="1"/>
            <a:r>
              <a:rPr lang="en-US" dirty="0" err="1" smtClean="0"/>
              <a:t>CUtil</a:t>
            </a:r>
            <a:r>
              <a:rPr lang="en-US" dirty="0" smtClean="0"/>
              <a:t> - Windows based MCMC &amp; Bayes CUDA utility</a:t>
            </a:r>
          </a:p>
          <a:p>
            <a:pPr lvl="1"/>
            <a:r>
              <a:rPr lang="en-US" dirty="0" err="1"/>
              <a:t>Parmatpows</a:t>
            </a:r>
            <a:r>
              <a:rPr lang="en-US" dirty="0"/>
              <a:t> </a:t>
            </a:r>
            <a:r>
              <a:rPr lang="en-US" dirty="0" smtClean="0"/>
              <a:t>- Matrix </a:t>
            </a:r>
            <a:r>
              <a:rPr lang="en-US" dirty="0"/>
              <a:t>powers &amp; Markov chains based on </a:t>
            </a:r>
            <a:r>
              <a:rPr lang="en-US" dirty="0" err="1"/>
              <a:t>r</a:t>
            </a:r>
            <a:r>
              <a:rPr lang="en-US" dirty="0" err="1" smtClean="0"/>
              <a:t>dsm</a:t>
            </a:r>
            <a:r>
              <a:rPr lang="en-US" dirty="0" smtClean="0"/>
              <a:t> and </a:t>
            </a:r>
            <a:r>
              <a:rPr lang="en-US" dirty="0" err="1" smtClean="0"/>
              <a:t>gmatrix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Arborist - S</a:t>
            </a:r>
            <a:r>
              <a:rPr lang="en-US" dirty="0" smtClean="0"/>
              <a:t>calable decision tree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Yeah But…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1"/>
            <a:ext cx="7313613" cy="5248140"/>
          </a:xfrm>
        </p:spPr>
        <p:txBody>
          <a:bodyPr>
            <a:normAutofit/>
          </a:bodyPr>
          <a:lstStyle/>
          <a:p>
            <a:r>
              <a:rPr lang="en-US" dirty="0" err="1"/>
              <a:t>Bigmemory</a:t>
            </a:r>
            <a:r>
              <a:rPr lang="en-US" dirty="0"/>
              <a:t> - </a:t>
            </a:r>
            <a:r>
              <a:rPr lang="en-US" dirty="0" smtClean="0"/>
              <a:t>Supports </a:t>
            </a:r>
            <a:r>
              <a:rPr lang="en-US" dirty="0"/>
              <a:t>the creation, </a:t>
            </a:r>
            <a:r>
              <a:rPr lang="en-US" dirty="0" smtClean="0"/>
              <a:t>manipulation and </a:t>
            </a:r>
            <a:r>
              <a:rPr lang="en-US" dirty="0"/>
              <a:t>storage of large </a:t>
            </a:r>
            <a:r>
              <a:rPr lang="en-US" dirty="0" smtClean="0"/>
              <a:t>matrices</a:t>
            </a:r>
          </a:p>
          <a:p>
            <a:r>
              <a:rPr lang="en-US" dirty="0" err="1" smtClean="0"/>
              <a:t>Bigalgebra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linear algebra </a:t>
            </a:r>
            <a:r>
              <a:rPr lang="en-US" dirty="0" smtClean="0"/>
              <a:t>functionality with </a:t>
            </a:r>
            <a:r>
              <a:rPr lang="en-US" dirty="0"/>
              <a:t>large </a:t>
            </a:r>
            <a:r>
              <a:rPr lang="en-US" dirty="0" smtClean="0"/>
              <a:t>matrices</a:t>
            </a:r>
          </a:p>
          <a:p>
            <a:r>
              <a:rPr lang="en-US" dirty="0" err="1" smtClean="0"/>
              <a:t>Biganalytics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E</a:t>
            </a:r>
            <a:r>
              <a:rPr lang="en-US" dirty="0" smtClean="0"/>
              <a:t>xtends </a:t>
            </a:r>
            <a:r>
              <a:rPr lang="en-US" dirty="0"/>
              <a:t>the functionality </a:t>
            </a:r>
            <a:r>
              <a:rPr lang="en-US" dirty="0" smtClean="0"/>
              <a:t>of </a:t>
            </a:r>
            <a:r>
              <a:rPr lang="en-US" dirty="0" err="1" smtClean="0"/>
              <a:t>bigmemory</a:t>
            </a:r>
            <a:endParaRPr lang="en-US" dirty="0" smtClean="0"/>
          </a:p>
          <a:p>
            <a:r>
              <a:rPr lang="en-US" dirty="0" err="1" smtClean="0"/>
              <a:t>Bigtabulate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table(), split() and </a:t>
            </a:r>
            <a:r>
              <a:rPr lang="en-US" dirty="0" err="1"/>
              <a:t>tapply</a:t>
            </a:r>
            <a:r>
              <a:rPr lang="en-US" dirty="0" smtClean="0"/>
              <a:t>() like </a:t>
            </a:r>
            <a:r>
              <a:rPr lang="en-US" dirty="0"/>
              <a:t>functionality for large </a:t>
            </a:r>
            <a:r>
              <a:rPr lang="en-US" dirty="0" smtClean="0"/>
              <a:t>matrices</a:t>
            </a:r>
          </a:p>
          <a:p>
            <a:r>
              <a:rPr lang="en-US" dirty="0" smtClean="0"/>
              <a:t>Profiling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err="1"/>
              <a:t>profr</a:t>
            </a:r>
            <a:r>
              <a:rPr lang="en-US" dirty="0"/>
              <a:t>, </a:t>
            </a:r>
            <a:r>
              <a:rPr lang="en-US" dirty="0" err="1" smtClean="0"/>
              <a:t>proftools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what about Hadoop?...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Rmr</a:t>
            </a:r>
            <a:r>
              <a:rPr lang="en-US" dirty="0" smtClean="0"/>
              <a:t> - Hadoop map/reduce</a:t>
            </a:r>
          </a:p>
          <a:p>
            <a:r>
              <a:rPr lang="en-US" dirty="0" err="1" smtClean="0"/>
              <a:t>Rhadoop</a:t>
            </a:r>
            <a:r>
              <a:rPr lang="en-US" dirty="0"/>
              <a:t> - </a:t>
            </a:r>
            <a:r>
              <a:rPr lang="en-US" dirty="0" smtClean="0"/>
              <a:t>Allow </a:t>
            </a:r>
            <a:r>
              <a:rPr lang="en-US" dirty="0"/>
              <a:t>users to manage and analyze data with Hadoop</a:t>
            </a:r>
            <a:endParaRPr lang="en-US" dirty="0" smtClean="0"/>
          </a:p>
          <a:p>
            <a:r>
              <a:rPr lang="en-US" dirty="0" err="1" smtClean="0"/>
              <a:t>Rhipe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 </a:t>
            </a:r>
            <a:r>
              <a:rPr lang="en-US" dirty="0"/>
              <a:t>R and Hadoop Integrated Programming </a:t>
            </a:r>
            <a:r>
              <a:rPr lang="en-US" dirty="0" smtClean="0"/>
              <a:t>Environment</a:t>
            </a:r>
          </a:p>
          <a:p>
            <a:r>
              <a:rPr lang="en-US" dirty="0" err="1" smtClean="0"/>
              <a:t>HadoopStreaming</a:t>
            </a:r>
            <a:r>
              <a:rPr lang="en-US" dirty="0" smtClean="0"/>
              <a:t> </a:t>
            </a:r>
            <a:r>
              <a:rPr lang="en-US" dirty="0"/>
              <a:t>- Framework for writing map/reduce scripts for use in Hadoop Streaming; it also facilitates operating on data in a streaming fashion which does not require Hadoop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of the GPU (graphics processing unit)</a:t>
            </a:r>
          </a:p>
          <a:p>
            <a:r>
              <a:rPr lang="en-US" dirty="0" smtClean="0"/>
              <a:t>General Purpose Computing Frameworks</a:t>
            </a:r>
          </a:p>
          <a:p>
            <a:r>
              <a:rPr lang="en-US" dirty="0" smtClean="0"/>
              <a:t>Why GPU?</a:t>
            </a:r>
          </a:p>
          <a:p>
            <a:r>
              <a:rPr lang="en-US" dirty="0" smtClean="0"/>
              <a:t>R Solutions</a:t>
            </a:r>
          </a:p>
          <a:p>
            <a:r>
              <a:rPr lang="en-US" dirty="0" smtClean="0"/>
              <a:t>Yeah But…</a:t>
            </a:r>
          </a:p>
          <a:p>
            <a:r>
              <a:rPr lang="en-US" dirty="0" smtClean="0"/>
              <a:t>Windows Box R/GPU Example</a:t>
            </a:r>
          </a:p>
        </p:txBody>
      </p:sp>
    </p:spTree>
    <p:extLst>
      <p:ext uri="{BB962C8B-B14F-4D97-AF65-F5344CB8AC3E}">
        <p14:creationId xmlns:p14="http://schemas.microsoft.com/office/powerpoint/2010/main" val="9051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503238"/>
            <a:ext cx="8796271" cy="868362"/>
          </a:xfrm>
        </p:spPr>
        <p:txBody>
          <a:bodyPr/>
          <a:lstStyle/>
          <a:p>
            <a:r>
              <a:rPr lang="en-US" sz="4000" dirty="0" smtClean="0"/>
              <a:t>Other Options for Parallelization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1070"/>
            <a:ext cx="7313613" cy="51257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Packages in R</a:t>
            </a:r>
          </a:p>
          <a:p>
            <a:pPr lvl="1"/>
            <a:r>
              <a:rPr lang="en-US" dirty="0" smtClean="0"/>
              <a:t>Snow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Cluster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Parallel -  M</a:t>
            </a:r>
            <a:r>
              <a:rPr lang="en-US" dirty="0" smtClean="0"/>
              <a:t>anagement with external </a:t>
            </a:r>
            <a:r>
              <a:rPr lang="en-US" dirty="0"/>
              <a:t>BLAS libraries </a:t>
            </a:r>
            <a:r>
              <a:rPr lang="en-US" dirty="0" smtClean="0"/>
              <a:t>using </a:t>
            </a:r>
            <a:r>
              <a:rPr lang="en-US" dirty="0"/>
              <a:t>multiple threads to do parts of basic </a:t>
            </a:r>
            <a:r>
              <a:rPr lang="en-US" dirty="0" smtClean="0"/>
              <a:t>vector/matrix operations </a:t>
            </a:r>
            <a:r>
              <a:rPr lang="en-US" dirty="0"/>
              <a:t>in </a:t>
            </a:r>
            <a:r>
              <a:rPr lang="en-US" dirty="0" smtClean="0"/>
              <a:t>parallel</a:t>
            </a:r>
            <a:endParaRPr lang="en-US" dirty="0"/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- Provides a method similar to for-loops for executing R expressions sequentially or in parallel. Must register a backend to manage the execution of the loop (</a:t>
            </a:r>
            <a:r>
              <a:rPr lang="en-US" dirty="0" err="1"/>
              <a:t>doMC</a:t>
            </a:r>
            <a:r>
              <a:rPr lang="en-US" dirty="0"/>
              <a:t>, </a:t>
            </a:r>
            <a:r>
              <a:rPr lang="en-US" dirty="0" err="1"/>
              <a:t>doMPI</a:t>
            </a:r>
            <a:r>
              <a:rPr lang="en-US" dirty="0"/>
              <a:t>, </a:t>
            </a:r>
            <a:r>
              <a:rPr lang="en-US" dirty="0" err="1"/>
              <a:t>doSNOW</a:t>
            </a:r>
            <a:r>
              <a:rPr lang="en-US" dirty="0"/>
              <a:t>, </a:t>
            </a:r>
            <a:r>
              <a:rPr lang="en-US" dirty="0" err="1" smtClean="0"/>
              <a:t>doSMP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Pnmath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OpenMP</a:t>
            </a:r>
            <a:r>
              <a:rPr lang="en-US" dirty="0"/>
              <a:t> parallel processing directives for implicit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 err="1"/>
              <a:t>ParallelForest</a:t>
            </a:r>
            <a:r>
              <a:rPr lang="en-US" dirty="0"/>
              <a:t> - </a:t>
            </a:r>
            <a:r>
              <a:rPr lang="en-US" dirty="0" smtClean="0"/>
              <a:t>Random </a:t>
            </a:r>
            <a:r>
              <a:rPr lang="en-US" dirty="0"/>
              <a:t>forest classification using parallel </a:t>
            </a:r>
            <a:r>
              <a:rPr lang="en-US" dirty="0" smtClean="0"/>
              <a:t>computing</a:t>
            </a:r>
            <a:r>
              <a:rPr lang="en-US" dirty="0"/>
              <a:t>, built with Fortran and </a:t>
            </a:r>
            <a:r>
              <a:rPr lang="en-US" dirty="0" err="1"/>
              <a:t>OpenMP</a:t>
            </a:r>
            <a:r>
              <a:rPr lang="en-US" dirty="0"/>
              <a:t> in the </a:t>
            </a:r>
            <a:r>
              <a:rPr lang="en-US" dirty="0" smtClean="0"/>
              <a:t>backend</a:t>
            </a:r>
          </a:p>
          <a:p>
            <a:pPr lvl="1"/>
            <a:r>
              <a:rPr lang="en-US" dirty="0" err="1"/>
              <a:t>McParre</a:t>
            </a:r>
            <a:r>
              <a:rPr lang="en-US" dirty="0"/>
              <a:t> - </a:t>
            </a:r>
            <a:r>
              <a:rPr lang="en-US" dirty="0" smtClean="0"/>
              <a:t>Regenerative </a:t>
            </a:r>
            <a:r>
              <a:rPr lang="en-US" dirty="0"/>
              <a:t>Markov chain in parallel, split it up into </a:t>
            </a:r>
            <a:r>
              <a:rPr lang="en-US" dirty="0" smtClean="0"/>
              <a:t>tours and </a:t>
            </a:r>
            <a:r>
              <a:rPr lang="en-US" dirty="0"/>
              <a:t>form Confidence Intervals on parameters of </a:t>
            </a:r>
            <a:r>
              <a:rPr lang="en-US" dirty="0" smtClean="0"/>
              <a:t>interest</a:t>
            </a:r>
          </a:p>
          <a:p>
            <a:pPr lvl="1"/>
            <a:r>
              <a:rPr lang="en-US" dirty="0" err="1" smtClean="0"/>
              <a:t>Nws</a:t>
            </a:r>
            <a:r>
              <a:rPr lang="en-US" dirty="0" smtClean="0"/>
              <a:t> </a:t>
            </a:r>
            <a:r>
              <a:rPr lang="en-US" dirty="0"/>
              <a:t>- Provides coordination and parallel execution facilities, as well as limited cross-language data </a:t>
            </a:r>
            <a:r>
              <a:rPr lang="en-US" dirty="0" smtClean="0"/>
              <a:t>exchange</a:t>
            </a:r>
          </a:p>
          <a:p>
            <a:pPr lvl="1"/>
            <a:r>
              <a:rPr lang="en-US" dirty="0" err="1" smtClean="0"/>
              <a:t>Rmpi</a:t>
            </a:r>
            <a:r>
              <a:rPr lang="en-US" dirty="0" smtClean="0"/>
              <a:t> </a:t>
            </a:r>
            <a:r>
              <a:rPr lang="en-US" dirty="0"/>
              <a:t>- Provides an interface (wrapper) to MPI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GPU Acceleration in Python</a:t>
            </a:r>
          </a:p>
          <a:p>
            <a:pPr lvl="1"/>
            <a:r>
              <a:rPr lang="en-US" dirty="0" err="1" smtClean="0"/>
              <a:t>PyCUDA</a:t>
            </a:r>
            <a:r>
              <a:rPr lang="en-US" dirty="0" smtClean="0"/>
              <a:t>/</a:t>
            </a:r>
            <a:r>
              <a:rPr lang="en-US" dirty="0" err="1" smtClean="0"/>
              <a:t>PyOpenCL</a:t>
            </a:r>
            <a:r>
              <a:rPr lang="en-US" dirty="0" smtClean="0"/>
              <a:t> - Python library for utilizing CUDA and </a:t>
            </a:r>
            <a:r>
              <a:rPr lang="en-US" dirty="0" err="1" smtClean="0"/>
              <a:t>OpenCL</a:t>
            </a:r>
            <a:endParaRPr lang="en-US" dirty="0"/>
          </a:p>
          <a:p>
            <a:pPr lvl="1"/>
            <a:r>
              <a:rPr lang="en-US" dirty="0" err="1" smtClean="0"/>
              <a:t>Theano</a:t>
            </a:r>
            <a:r>
              <a:rPr lang="en-US" dirty="0" smtClean="0"/>
              <a:t> - Python library for evaluating multidimensional arrays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fission - </a:t>
            </a:r>
            <a:r>
              <a:rPr lang="en-US" dirty="0"/>
              <a:t>T</a:t>
            </a:r>
            <a:r>
              <a:rPr lang="en-US" dirty="0" smtClean="0"/>
              <a:t>echnique </a:t>
            </a:r>
            <a:r>
              <a:rPr lang="en-US" dirty="0"/>
              <a:t>attempting to break </a:t>
            </a:r>
            <a:r>
              <a:rPr lang="en-US" dirty="0" smtClean="0"/>
              <a:t>a loop </a:t>
            </a:r>
            <a:r>
              <a:rPr lang="en-US" dirty="0"/>
              <a:t>into multiple loops over the same </a:t>
            </a:r>
            <a:r>
              <a:rPr lang="en-US" dirty="0" smtClean="0"/>
              <a:t>index range </a:t>
            </a:r>
            <a:r>
              <a:rPr lang="en-US" dirty="0"/>
              <a:t>but each taking only a part of the </a:t>
            </a:r>
            <a:r>
              <a:rPr lang="en-US" dirty="0" smtClean="0"/>
              <a:t>loop's body</a:t>
            </a:r>
          </a:p>
          <a:p>
            <a:r>
              <a:rPr lang="en-US" dirty="0" err="1"/>
              <a:t>Vectorization</a:t>
            </a:r>
            <a:r>
              <a:rPr lang="en-US" dirty="0"/>
              <a:t> makes loops implicit in </a:t>
            </a:r>
            <a:r>
              <a:rPr lang="en-US" dirty="0" smtClean="0"/>
              <a:t>expression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89" y="3902299"/>
            <a:ext cx="3574158" cy="23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System Stats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313613" cy="5183746"/>
          </a:xfrm>
        </p:spPr>
        <p:txBody>
          <a:bodyPr>
            <a:normAutofit fontScale="92500"/>
          </a:bodyPr>
          <a:lstStyle/>
          <a:p>
            <a:r>
              <a:rPr lang="en-US" dirty="0"/>
              <a:t>Intel Core i7-3930K Sandy Bridge-E 6-Core </a:t>
            </a:r>
            <a:r>
              <a:rPr lang="en-US" dirty="0" smtClean="0"/>
              <a:t>3.2GHz</a:t>
            </a:r>
          </a:p>
          <a:p>
            <a:r>
              <a:rPr lang="en-US" dirty="0" smtClean="0"/>
              <a:t>64Gb Ram</a:t>
            </a:r>
          </a:p>
          <a:p>
            <a:r>
              <a:rPr lang="en-US" dirty="0" smtClean="0"/>
              <a:t>2 – </a:t>
            </a:r>
            <a:r>
              <a:rPr lang="en-US" dirty="0" err="1" smtClean="0"/>
              <a:t>Nvidia</a:t>
            </a:r>
            <a:r>
              <a:rPr lang="en-US" dirty="0" smtClean="0"/>
              <a:t> GeForce GTX 770 (</a:t>
            </a:r>
            <a:r>
              <a:rPr lang="en-US" dirty="0"/>
              <a:t>Kepler </a:t>
            </a:r>
            <a:r>
              <a:rPr lang="en-US" dirty="0" smtClean="0"/>
              <a:t>microarchitecture)</a:t>
            </a:r>
          </a:p>
          <a:p>
            <a:r>
              <a:rPr lang="en-US" dirty="0" smtClean="0"/>
              <a:t>1Tb Samsung SSD</a:t>
            </a:r>
          </a:p>
          <a:p>
            <a:r>
              <a:rPr lang="en-US" dirty="0" smtClean="0"/>
              <a:t>3Tb Western Digital  HD</a:t>
            </a:r>
          </a:p>
          <a:p>
            <a:r>
              <a:rPr lang="en-US" dirty="0" smtClean="0"/>
              <a:t>Windows 7 Pro</a:t>
            </a:r>
          </a:p>
          <a:p>
            <a:r>
              <a:rPr lang="en-US" dirty="0" smtClean="0"/>
              <a:t>R 3.1.1 x64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0.98.978</a:t>
            </a:r>
          </a:p>
          <a:p>
            <a:r>
              <a:rPr lang="en-US" dirty="0" err="1" smtClean="0"/>
              <a:t>Rpud</a:t>
            </a:r>
            <a:r>
              <a:rPr lang="en-US" dirty="0" smtClean="0"/>
              <a:t>/</a:t>
            </a:r>
            <a:r>
              <a:rPr lang="en-US" dirty="0" err="1" smtClean="0"/>
              <a:t>Rpudplus</a:t>
            </a:r>
            <a:r>
              <a:rPr lang="en-US" dirty="0" smtClean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25084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262130"/>
            <a:ext cx="8834907" cy="540912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github.com/njm18/gmatrix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github.com/berkeley-scf/gpu-workshop-2014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www.stat.berkeley.edu/scf/paciorek-gpuWorkshop.html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cran.us.r-project.org/web/packages/gcbd/index.html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cran.us.r-project.org/web/packages/gmatrix/index.html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cran.us.r-project.org/web/packages/gputools/index.html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cran.us.r-project.org/web/packages/magma/index.html</a:t>
            </a:r>
            <a:endParaRPr lang="en-US" dirty="0" smtClean="0"/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cran.us.r-project.org/web/packages/rpud/index.html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cran.us.r-project.org/web/packages/ParallelForest/index.html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cran.us.r-project.org/web/packages/cudaBayesreg/index.html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4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262130"/>
            <a:ext cx="8834907" cy="5409126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www.nvidia.com/object/cuda_home_new.html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://brainarray.mbni.med.umich.edu/brainarray/rgpgpu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http://fastml.com/running-things-on-a-gpu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http://dept.stat.lsa.umich.edu/~bobyuen/gpuwiki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http://deeplearning.net/software/theano/#</a:t>
            </a:r>
            <a:r>
              <a:rPr lang="en-US" dirty="0" smtClean="0">
                <a:hlinkClick r:id="rId6"/>
              </a:rPr>
              <a:t>download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cran.r-project.org/web/views/HighPerformanceComputing.html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www.oxford-man.ox.ac.uk/gpuss/cuda.html</a:t>
            </a:r>
            <a:endParaRPr lang="en-US" dirty="0" smtClean="0"/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cran.r-project.org/web/packages/gputools/index.html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repos.openanalytics.eu/html/ROpenCL.html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316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Background of the GPU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1980s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rimary use for accelerating draw function of lines, fill, arcs.</a:t>
            </a:r>
          </a:p>
          <a:p>
            <a:pPr lvl="1"/>
            <a:r>
              <a:rPr lang="en-US" dirty="0" smtClean="0"/>
              <a:t>Limited general purpose computing.</a:t>
            </a:r>
          </a:p>
          <a:p>
            <a:r>
              <a:rPr lang="en-US" dirty="0" smtClean="0"/>
              <a:t>1990s</a:t>
            </a:r>
          </a:p>
          <a:p>
            <a:pPr lvl="1"/>
            <a:r>
              <a:rPr lang="en-US" dirty="0" smtClean="0"/>
              <a:t>Expansion of suppliers in 2D acceleration chips</a:t>
            </a:r>
          </a:p>
          <a:p>
            <a:pPr lvl="1"/>
            <a:r>
              <a:rPr lang="en-US" dirty="0" smtClean="0"/>
              <a:t>Mid-90s entered the first 3D graphics chips</a:t>
            </a:r>
          </a:p>
          <a:p>
            <a:pPr lvl="1"/>
            <a:r>
              <a:rPr lang="en-US" dirty="0" smtClean="0"/>
              <a:t>OpenGL (open standard API) - appeared in the early 90s</a:t>
            </a:r>
          </a:p>
          <a:p>
            <a:pPr lvl="2"/>
            <a:r>
              <a:rPr lang="en-US" dirty="0" smtClean="0"/>
              <a:t>Implemented in C and be called in any standard language</a:t>
            </a:r>
            <a:endParaRPr lang="en-US" dirty="0"/>
          </a:p>
          <a:p>
            <a:pPr lvl="1"/>
            <a:r>
              <a:rPr lang="en-US" dirty="0" smtClean="0"/>
              <a:t>DirectX/Direct3D (Microsoft) - reliance on COM</a:t>
            </a:r>
          </a:p>
        </p:txBody>
      </p:sp>
    </p:spTree>
    <p:extLst>
      <p:ext uri="{BB962C8B-B14F-4D97-AF65-F5344CB8AC3E}">
        <p14:creationId xmlns:p14="http://schemas.microsoft.com/office/powerpoint/2010/main" val="22294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Background of the </a:t>
            </a:r>
            <a:r>
              <a:rPr lang="en-US" sz="4000" dirty="0" smtClean="0"/>
              <a:t>GPU </a:t>
            </a:r>
            <a:r>
              <a:rPr lang="en-US" sz="2000" dirty="0" smtClean="0"/>
              <a:t>cont.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26225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Early </a:t>
            </a:r>
            <a:r>
              <a:rPr lang="en-US" dirty="0"/>
              <a:t>2000s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  - Programmable shading</a:t>
            </a:r>
          </a:p>
          <a:p>
            <a:pPr lvl="1"/>
            <a:r>
              <a:rPr lang="en-US" dirty="0" smtClean="0"/>
              <a:t>ATI R300 - Could implement looping and floating point math</a:t>
            </a:r>
            <a:endParaRPr lang="en-US" dirty="0"/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2006 - </a:t>
            </a:r>
            <a:r>
              <a:rPr lang="en-US" dirty="0" err="1" smtClean="0"/>
              <a:t>Nvidia</a:t>
            </a:r>
            <a:r>
              <a:rPr lang="en-US" dirty="0" smtClean="0"/>
              <a:t> GeForce 8 series</a:t>
            </a:r>
          </a:p>
          <a:p>
            <a:pPr lvl="2"/>
            <a:r>
              <a:rPr lang="en-US" dirty="0" smtClean="0"/>
              <a:t>Could be used for generic stream processing making it more accessible for  general purpose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010" y="4357710"/>
            <a:ext cx="3849900" cy="25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GPU Classes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8192"/>
            <a:ext cx="7313613" cy="50485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Dedicated graphics </a:t>
            </a:r>
            <a:r>
              <a:rPr lang="en-US" dirty="0" smtClean="0"/>
              <a:t>cards</a:t>
            </a:r>
          </a:p>
          <a:p>
            <a:pPr lvl="1"/>
            <a:r>
              <a:rPr lang="en-US" dirty="0" err="1" smtClean="0"/>
              <a:t>PCIe</a:t>
            </a:r>
            <a:endParaRPr lang="en-US" dirty="0" smtClean="0"/>
          </a:p>
          <a:p>
            <a:pPr lvl="1"/>
            <a:r>
              <a:rPr lang="en-US" dirty="0" smtClean="0"/>
              <a:t>Integrated RAM</a:t>
            </a:r>
          </a:p>
          <a:p>
            <a:r>
              <a:rPr lang="en-US" dirty="0"/>
              <a:t>Integrated graphics </a:t>
            </a:r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Within the motherboard as a part of the chipset</a:t>
            </a:r>
          </a:p>
          <a:p>
            <a:pPr lvl="1"/>
            <a:r>
              <a:rPr lang="en-US" dirty="0" smtClean="0"/>
              <a:t>Share system RAM</a:t>
            </a:r>
          </a:p>
          <a:p>
            <a:r>
              <a:rPr lang="en-US" dirty="0"/>
              <a:t>Hybrid </a:t>
            </a:r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Typically seen in the low-end personal computer market</a:t>
            </a:r>
          </a:p>
          <a:p>
            <a:r>
              <a:rPr lang="en-US" dirty="0"/>
              <a:t>Stream Processing and General Purpose </a:t>
            </a:r>
            <a:r>
              <a:rPr lang="en-US" dirty="0" smtClean="0"/>
              <a:t>GPUs</a:t>
            </a:r>
          </a:p>
          <a:p>
            <a:pPr lvl="1"/>
            <a:r>
              <a:rPr lang="en-US" dirty="0" smtClean="0"/>
              <a:t>Used for high throughput calculations with embarrassingly </a:t>
            </a:r>
            <a:r>
              <a:rPr lang="en-US" dirty="0"/>
              <a:t>parallel </a:t>
            </a:r>
            <a:r>
              <a:rPr lang="en-US" dirty="0" smtClean="0"/>
              <a:t>workload with </a:t>
            </a:r>
            <a:r>
              <a:rPr lang="en-US" dirty="0"/>
              <a:t>SIMD </a:t>
            </a:r>
            <a:r>
              <a:rPr lang="en-US" dirty="0" smtClean="0"/>
              <a:t>(single </a:t>
            </a:r>
            <a:r>
              <a:rPr lang="en-US" dirty="0"/>
              <a:t>instruction, multiple </a:t>
            </a:r>
            <a:r>
              <a:rPr lang="en-US" dirty="0" smtClean="0"/>
              <a:t>data) implementation</a:t>
            </a:r>
          </a:p>
          <a:p>
            <a:r>
              <a:rPr lang="en-US" dirty="0"/>
              <a:t>External </a:t>
            </a:r>
            <a:r>
              <a:rPr lang="en-US" dirty="0" smtClean="0"/>
              <a:t>GPU</a:t>
            </a:r>
          </a:p>
          <a:p>
            <a:pPr lvl="1"/>
            <a:r>
              <a:rPr lang="en-US" dirty="0" smtClean="0"/>
              <a:t>Small market subset for use when internal GPU is not possible e.g. Laptops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92" y="503238"/>
            <a:ext cx="8747986" cy="868362"/>
          </a:xfrm>
        </p:spPr>
        <p:txBody>
          <a:bodyPr/>
          <a:lstStyle/>
          <a:p>
            <a:r>
              <a:rPr lang="en-US" sz="4000" dirty="0"/>
              <a:t>General Purpose </a:t>
            </a:r>
            <a:r>
              <a:rPr lang="en-US" sz="4000" dirty="0" smtClean="0"/>
              <a:t>Computing Frameworks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(</a:t>
            </a:r>
            <a:r>
              <a:rPr lang="en-US" dirty="0"/>
              <a:t>Compute Unified Device </a:t>
            </a:r>
            <a:r>
              <a:rPr lang="en-US" dirty="0" smtClean="0"/>
              <a:t>Architecture) 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 specific devices</a:t>
            </a:r>
          </a:p>
          <a:p>
            <a:pPr lvl="1"/>
            <a:r>
              <a:rPr lang="en-US" dirty="0" smtClean="0"/>
              <a:t>CUDA 6.5 released August ‘14, includes visual profiler</a:t>
            </a:r>
          </a:p>
          <a:p>
            <a:pPr lvl="1"/>
            <a:r>
              <a:rPr lang="en-US" dirty="0" smtClean="0"/>
              <a:t>In C/C++ &amp; Fortran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Framework </a:t>
            </a:r>
            <a:r>
              <a:rPr lang="en-US" dirty="0"/>
              <a:t>for writing programs that execute across heterogeneous platforms </a:t>
            </a:r>
            <a:r>
              <a:rPr lang="en-US" dirty="0" smtClean="0"/>
              <a:t>CPUs, GPUs, DSPs, and FPGAs. Language based </a:t>
            </a:r>
            <a:r>
              <a:rPr lang="en-US" dirty="0"/>
              <a:t>on </a:t>
            </a:r>
            <a:r>
              <a:rPr lang="en-US" dirty="0" smtClean="0"/>
              <a:t>C99.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8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Visual Profiler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440"/>
            <a:ext cx="9144000" cy="34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GPU?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04" y="1671381"/>
            <a:ext cx="4089837" cy="4429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6118" y="6225286"/>
            <a:ext cx="349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speed </a:t>
            </a:r>
            <a:r>
              <a:rPr lang="en-US" dirty="0" smtClean="0"/>
              <a:t>saturates at </a:t>
            </a:r>
            <a:r>
              <a:rPr lang="en-US" dirty="0"/>
              <a:t>3 to 4 GHz.</a:t>
            </a:r>
          </a:p>
        </p:txBody>
      </p:sp>
    </p:spTree>
    <p:extLst>
      <p:ext uri="{BB962C8B-B14F-4D97-AF65-F5344CB8AC3E}">
        <p14:creationId xmlns:p14="http://schemas.microsoft.com/office/powerpoint/2010/main" val="26184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anger timing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9" y="151708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clust timing 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29" y="151708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 timing grap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89" y="151708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</p:spPr>
        <p:txBody>
          <a:bodyPr/>
          <a:lstStyle/>
          <a:p>
            <a:r>
              <a:rPr lang="en-US" sz="4000" dirty="0" smtClean="0"/>
              <a:t>Benchmarks…and lies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64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2501</TotalTime>
  <Words>970</Words>
  <Application>Microsoft Office PowerPoint</Application>
  <PresentationFormat>On-screen Show (4:3)</PresentationFormat>
  <Paragraphs>164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Goudy Old Style</vt:lpstr>
      <vt:lpstr>Handwriting - Dakota</vt:lpstr>
      <vt:lpstr>Impact</vt:lpstr>
      <vt:lpstr>Rockwell</vt:lpstr>
      <vt:lpstr>Wingdings</vt:lpstr>
      <vt:lpstr>Inkwell</vt:lpstr>
      <vt:lpstr>Introduction To GPU Optimization For Analytic Throughput In R</vt:lpstr>
      <vt:lpstr>Outline</vt:lpstr>
      <vt:lpstr>Background of the GPU</vt:lpstr>
      <vt:lpstr>Background of the GPU cont.</vt:lpstr>
      <vt:lpstr>GPU Classes</vt:lpstr>
      <vt:lpstr>General Purpose Computing Frameworks</vt:lpstr>
      <vt:lpstr>Visual Profiler</vt:lpstr>
      <vt:lpstr>Why GPU?</vt:lpstr>
      <vt:lpstr>Benchmarks…and lies</vt:lpstr>
      <vt:lpstr>PowerPoint Presentation</vt:lpstr>
      <vt:lpstr>PowerPoint Presentation</vt:lpstr>
      <vt:lpstr>PowerPoint Presentation</vt:lpstr>
      <vt:lpstr>Examples of Current Applications</vt:lpstr>
      <vt:lpstr>Unix Packages</vt:lpstr>
      <vt:lpstr>Unix Packages cont.</vt:lpstr>
      <vt:lpstr>Windows Packages </vt:lpstr>
      <vt:lpstr>2014 International R User Conference (6/30-7/3)</vt:lpstr>
      <vt:lpstr>Yeah But…</vt:lpstr>
      <vt:lpstr>And what about Hadoop?...</vt:lpstr>
      <vt:lpstr>Other Options for Parallelization</vt:lpstr>
      <vt:lpstr>Parallelization Best Practices</vt:lpstr>
      <vt:lpstr>Example System Stats</vt:lpstr>
      <vt:lpstr>Resources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optimization for analytic throughput in R</dc:title>
  <dc:creator>John Doe</dc:creator>
  <cp:lastModifiedBy>Matt Gilliam</cp:lastModifiedBy>
  <cp:revision>64</cp:revision>
  <dcterms:created xsi:type="dcterms:W3CDTF">2014-08-18T21:00:48Z</dcterms:created>
  <dcterms:modified xsi:type="dcterms:W3CDTF">2014-09-16T13:06:22Z</dcterms:modified>
</cp:coreProperties>
</file>