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64" r:id="rId5"/>
    <p:sldId id="258" r:id="rId6"/>
    <p:sldId id="263" r:id="rId7"/>
    <p:sldId id="265" r:id="rId8"/>
    <p:sldId id="266" r:id="rId9"/>
    <p:sldId id="259" r:id="rId10"/>
    <p:sldId id="260" r:id="rId11"/>
    <p:sldId id="275" r:id="rId12"/>
    <p:sldId id="272" r:id="rId13"/>
    <p:sldId id="273" r:id="rId14"/>
    <p:sldId id="274" r:id="rId15"/>
    <p:sldId id="261" r:id="rId16"/>
    <p:sldId id="262" r:id="rId17"/>
    <p:sldId id="269" r:id="rId18"/>
    <p:sldId id="270" r:id="rId19"/>
    <p:sldId id="268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B38A-FBAE-E940-9EB9-111E43BED49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6583-1B55-5243-82FC-D34779EF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works.com/help/optim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Mathematical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Hoblitzell</a:t>
            </a:r>
            <a:endParaRPr lang="en-US" dirty="0" smtClean="0"/>
          </a:p>
          <a:p>
            <a:r>
              <a:rPr lang="en-US" dirty="0" smtClean="0"/>
              <a:t>May 11,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4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Nonlinear: method to achieve best outcome when non-linear relationships involved</a:t>
            </a:r>
          </a:p>
          <a:p>
            <a:r>
              <a:rPr lang="en-US" dirty="0" smtClean="0"/>
              <a:t>Stochastic: optimization problems involving uncertainty</a:t>
            </a:r>
          </a:p>
          <a:p>
            <a:r>
              <a:rPr lang="en-US" dirty="0" smtClean="0"/>
              <a:t>Multi-objective: more than one objective or criterion to optimize simultaneously</a:t>
            </a:r>
          </a:p>
          <a:p>
            <a:r>
              <a:rPr lang="en-US" dirty="0" smtClean="0"/>
              <a:t>Multi-modal: obtaining many or all good solutions</a:t>
            </a:r>
          </a:p>
          <a:p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Too many to capture:</a:t>
            </a:r>
          </a:p>
          <a:p>
            <a:pPr lvl="1"/>
            <a:r>
              <a:rPr lang="en-US" dirty="0" smtClean="0"/>
              <a:t>Alpha-beta pruning</a:t>
            </a:r>
          </a:p>
          <a:p>
            <a:pPr lvl="1"/>
            <a:r>
              <a:rPr lang="en-US" dirty="0" smtClean="0"/>
              <a:t>Branch and bound technique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Frank-Wolfe algorithm</a:t>
            </a:r>
          </a:p>
          <a:p>
            <a:pPr lvl="1"/>
            <a:r>
              <a:rPr lang="en-US" dirty="0" smtClean="0"/>
              <a:t>Gauss-Newton algorithm</a:t>
            </a:r>
          </a:p>
          <a:p>
            <a:pPr lvl="1"/>
            <a:r>
              <a:rPr lang="en-US" dirty="0" smtClean="0"/>
              <a:t>Greedy algorithm</a:t>
            </a:r>
          </a:p>
          <a:p>
            <a:pPr lvl="1"/>
            <a:r>
              <a:rPr lang="en-US" dirty="0" err="1" smtClean="0"/>
              <a:t>Karmakar’s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KKT conditions</a:t>
            </a:r>
            <a:endParaRPr lang="en-US" dirty="0" smtClean="0"/>
          </a:p>
          <a:p>
            <a:pPr lvl="1"/>
            <a:r>
              <a:rPr lang="en-US" dirty="0" smtClean="0"/>
              <a:t>Lagrange multipliers</a:t>
            </a:r>
          </a:p>
          <a:p>
            <a:pPr lvl="1"/>
            <a:r>
              <a:rPr lang="en-US" dirty="0" err="1" smtClean="0"/>
              <a:t>Minimax</a:t>
            </a:r>
            <a:endParaRPr lang="en-US" dirty="0" smtClean="0"/>
          </a:p>
          <a:p>
            <a:pPr lvl="1"/>
            <a:r>
              <a:rPr lang="en-US" dirty="0" smtClean="0"/>
              <a:t>Simplex algorithm</a:t>
            </a:r>
          </a:p>
          <a:p>
            <a:pPr lvl="1"/>
            <a:r>
              <a:rPr lang="en-US" dirty="0" smtClean="0"/>
              <a:t>Simulated annealing</a:t>
            </a:r>
          </a:p>
          <a:p>
            <a:pPr lvl="1"/>
            <a:r>
              <a:rPr lang="en-US" dirty="0" smtClean="0"/>
              <a:t>Stochastic gradient descent/ascent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21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method:</a:t>
            </a:r>
            <a:br>
              <a:rPr lang="en-US" dirty="0" smtClean="0"/>
            </a:br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518" cy="4525963"/>
          </a:xfrm>
        </p:spPr>
        <p:txBody>
          <a:bodyPr/>
          <a:lstStyle/>
          <a:p>
            <a:r>
              <a:rPr lang="en-US" dirty="0" smtClean="0"/>
              <a:t>Stochastic approach to gradient descent method for minimizing an objective function</a:t>
            </a:r>
          </a:p>
          <a:p>
            <a:r>
              <a:rPr lang="en-US" dirty="0" smtClean="0"/>
              <a:t>Based on idea that fastest way to </a:t>
            </a:r>
            <a:r>
              <a:rPr lang="en-US" dirty="0" err="1" smtClean="0"/>
              <a:t>extremum</a:t>
            </a:r>
            <a:r>
              <a:rPr lang="en-US" dirty="0" smtClean="0"/>
              <a:t> is given by the negative gradient of function F at point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94" y="1600200"/>
            <a:ext cx="2599906" cy="4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method:</a:t>
            </a:r>
            <a:br>
              <a:rPr lang="en-US" dirty="0" smtClean="0"/>
            </a:br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Stochastic implementation meant to handle noisy functions which are not perfectly continuous or differentiable</a:t>
            </a:r>
            <a:endParaRPr lang="en-US" dirty="0" smtClean="0"/>
          </a:p>
          <a:p>
            <a:pPr lvl="1"/>
            <a:r>
              <a:rPr lang="en-US" dirty="0" smtClean="0"/>
              <a:t>Can work with any number of dimensions</a:t>
            </a:r>
          </a:p>
          <a:p>
            <a:pPr lvl="1"/>
            <a:r>
              <a:rPr lang="en-US" dirty="0" smtClean="0"/>
              <a:t>Modifications include using momentum to overcome local </a:t>
            </a:r>
            <a:r>
              <a:rPr lang="en-US" dirty="0" err="1" smtClean="0"/>
              <a:t>extrema</a:t>
            </a:r>
            <a:endParaRPr lang="en-US" dirty="0" smtClean="0"/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err="1" smtClean="0"/>
              <a:t>Backpropagation</a:t>
            </a:r>
            <a:r>
              <a:rPr lang="en-US" dirty="0" smtClean="0"/>
              <a:t> training for artificial neural networks</a:t>
            </a:r>
          </a:p>
          <a:p>
            <a:pPr lvl="1"/>
            <a:r>
              <a:rPr lang="en-US" dirty="0" smtClean="0"/>
              <a:t>Optimization of objective function for many other machine learning techniques: support vector machines, logistic regression,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8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elatively slow close to the minimum, asymptotic behavior near </a:t>
            </a:r>
            <a:r>
              <a:rPr lang="en-US" dirty="0" err="1" smtClean="0"/>
              <a:t>extrema</a:t>
            </a:r>
            <a:endParaRPr lang="en-US" dirty="0" smtClean="0"/>
          </a:p>
          <a:p>
            <a:r>
              <a:rPr lang="en-US" dirty="0" smtClean="0"/>
              <a:t>May infinitely hop over </a:t>
            </a:r>
            <a:r>
              <a:rPr lang="en-US" dirty="0" err="1" smtClean="0"/>
              <a:t>extrema</a:t>
            </a:r>
            <a:r>
              <a:rPr lang="en-US" dirty="0" smtClean="0"/>
              <a:t> for ill posed problems</a:t>
            </a:r>
          </a:p>
          <a:p>
            <a:r>
              <a:rPr lang="en-US" dirty="0" smtClean="0"/>
              <a:t>Only guaranteed to find a local </a:t>
            </a:r>
            <a:r>
              <a:rPr lang="en-US" dirty="0" err="1" smtClean="0"/>
              <a:t>extrema</a:t>
            </a:r>
            <a:endParaRPr lang="en-US" dirty="0"/>
          </a:p>
          <a:p>
            <a:pPr lvl="1"/>
            <a:r>
              <a:rPr lang="en-US" dirty="0" smtClean="0"/>
              <a:t>may not be able to say much about how far away in time global </a:t>
            </a:r>
            <a:r>
              <a:rPr lang="en-US" dirty="0" err="1" smtClean="0"/>
              <a:t>extrema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may not be able to quantify the difference between the discovered </a:t>
            </a:r>
            <a:r>
              <a:rPr lang="en-US" dirty="0" err="1" smtClean="0"/>
              <a:t>extrema</a:t>
            </a:r>
            <a:r>
              <a:rPr lang="en-US" dirty="0" smtClean="0"/>
              <a:t> and the global </a:t>
            </a:r>
            <a:r>
              <a:rPr lang="en-US" dirty="0" err="1" smtClean="0"/>
              <a:t>extrema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ay not be able to provide a certificate of optimality if a global </a:t>
            </a:r>
            <a:r>
              <a:rPr lang="en-US" dirty="0" err="1" smtClean="0"/>
              <a:t>extrema</a:t>
            </a:r>
            <a:r>
              <a:rPr lang="en-US" dirty="0" smtClean="0"/>
              <a:t> is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6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packages:</a:t>
            </a:r>
          </a:p>
          <a:p>
            <a:pPr lvl="1"/>
            <a:r>
              <a:rPr lang="en-US" dirty="0" smtClean="0"/>
              <a:t>NLS	</a:t>
            </a:r>
          </a:p>
          <a:p>
            <a:pPr lvl="1"/>
            <a:r>
              <a:rPr lang="en-US" dirty="0" err="1" smtClean="0"/>
              <a:t>Optim</a:t>
            </a:r>
            <a:endParaRPr lang="en-US" dirty="0" smtClean="0"/>
          </a:p>
          <a:p>
            <a:r>
              <a:rPr lang="en-US" dirty="0" smtClean="0"/>
              <a:t>Problems are very sensitive to starting values, </a:t>
            </a:r>
            <a:r>
              <a:rPr lang="en-US" dirty="0" err="1" smtClean="0"/>
              <a:t>paramterization</a:t>
            </a:r>
            <a:r>
              <a:rPr lang="en-US" dirty="0" smtClean="0"/>
              <a:t>, etc. Convergence could be less than trivial for complex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in R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CRAN Task View: Optimization and Mathematical Programming</a:t>
            </a:r>
          </a:p>
          <a:p>
            <a:pPr lvl="1"/>
            <a:r>
              <a:rPr lang="en-US" dirty="0" smtClean="0"/>
              <a:t>Optimization Infrastructure Packages</a:t>
            </a:r>
          </a:p>
          <a:p>
            <a:pPr lvl="1"/>
            <a:r>
              <a:rPr lang="en-US" dirty="0" smtClean="0"/>
              <a:t>General Purpose Continuous Solvers</a:t>
            </a:r>
          </a:p>
          <a:p>
            <a:pPr lvl="1"/>
            <a:r>
              <a:rPr lang="en-US" dirty="0" smtClean="0"/>
              <a:t>Semi-definite and convex solvers</a:t>
            </a:r>
          </a:p>
          <a:p>
            <a:pPr lvl="1"/>
            <a:r>
              <a:rPr lang="en-US" dirty="0" smtClean="0"/>
              <a:t>Global and stochastic optimization</a:t>
            </a:r>
          </a:p>
          <a:p>
            <a:pPr lvl="1"/>
            <a:r>
              <a:rPr lang="en-US" dirty="0" smtClean="0"/>
              <a:t>Mathematical programming solvers</a:t>
            </a:r>
          </a:p>
          <a:p>
            <a:pPr lvl="1"/>
            <a:r>
              <a:rPr lang="en-US" dirty="0" smtClean="0"/>
              <a:t>Interfaces to external optimizers</a:t>
            </a:r>
          </a:p>
          <a:p>
            <a:pPr lvl="1"/>
            <a:r>
              <a:rPr lang="is-IS" dirty="0" smtClean="0"/>
              <a:t>…</a:t>
            </a:r>
          </a:p>
          <a:p>
            <a:r>
              <a:rPr lang="is-IS" dirty="0" smtClean="0"/>
              <a:t>95 currently documented packages, many more undocumented or under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 smtClean="0"/>
          </a:p>
          <a:p>
            <a:pPr lvl="1"/>
            <a:r>
              <a:rPr lang="en-US" dirty="0" err="1" smtClean="0"/>
              <a:t>Uncontrained</a:t>
            </a:r>
            <a:r>
              <a:rPr lang="en-US" dirty="0" smtClean="0"/>
              <a:t> and constrained minimization</a:t>
            </a:r>
          </a:p>
          <a:p>
            <a:pPr lvl="1"/>
            <a:r>
              <a:rPr lang="en-US" dirty="0" smtClean="0"/>
              <a:t>Global optimization</a:t>
            </a:r>
          </a:p>
          <a:p>
            <a:pPr lvl="1"/>
            <a:r>
              <a:rPr lang="en-US" dirty="0" smtClean="0"/>
              <a:t>Least-squares minimization</a:t>
            </a:r>
          </a:p>
          <a:p>
            <a:pPr lvl="1"/>
            <a:r>
              <a:rPr lang="en-US" dirty="0" smtClean="0"/>
              <a:t>Root finders</a:t>
            </a:r>
          </a:p>
          <a:p>
            <a:pPr lvl="1"/>
            <a:r>
              <a:rPr lang="en-US" dirty="0" smtClean="0"/>
              <a:t>Equation solvers</a:t>
            </a:r>
          </a:p>
          <a:p>
            <a:r>
              <a:rPr lang="en-US" dirty="0" smtClean="0"/>
              <a:t>Other packages: </a:t>
            </a:r>
            <a:r>
              <a:rPr lang="en-US" dirty="0" err="1" smtClean="0"/>
              <a:t>APMonitor</a:t>
            </a:r>
            <a:r>
              <a:rPr lang="en-US" dirty="0" smtClean="0"/>
              <a:t>, </a:t>
            </a:r>
            <a:r>
              <a:rPr lang="en-US" dirty="0" err="1" smtClean="0"/>
              <a:t>pyOpt</a:t>
            </a:r>
            <a:r>
              <a:rPr lang="en-US" dirty="0" smtClean="0"/>
              <a:t>, CVXOPT,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5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Optimization Toolbox:</a:t>
            </a:r>
          </a:p>
          <a:p>
            <a:pPr lvl="1"/>
            <a:r>
              <a:rPr lang="en-US" dirty="0" smtClean="0"/>
              <a:t>Nonlinear optimization</a:t>
            </a:r>
          </a:p>
          <a:p>
            <a:pPr lvl="1"/>
            <a:r>
              <a:rPr lang="en-US" dirty="0" smtClean="0"/>
              <a:t>Linear programming, Mixed-Integer Linear Programming</a:t>
            </a:r>
          </a:p>
          <a:p>
            <a:pPr lvl="1"/>
            <a:r>
              <a:rPr lang="en-US" dirty="0" smtClean="0"/>
              <a:t>Quadratic Programming</a:t>
            </a:r>
          </a:p>
          <a:p>
            <a:pPr lvl="1"/>
            <a:r>
              <a:rPr lang="en-US" dirty="0" smtClean="0"/>
              <a:t>Least Squares</a:t>
            </a:r>
          </a:p>
          <a:p>
            <a:pPr lvl="1"/>
            <a:r>
              <a:rPr lang="en-US" dirty="0" smtClean="0"/>
              <a:t>Non-linear equations</a:t>
            </a:r>
          </a:p>
          <a:p>
            <a:r>
              <a:rPr lang="en-US" dirty="0" smtClean="0"/>
              <a:t>Many more packages available on the File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6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open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search of large feature spaces</a:t>
            </a:r>
          </a:p>
          <a:p>
            <a:r>
              <a:rPr lang="en-US" dirty="0" smtClean="0"/>
              <a:t>High dimensionality space</a:t>
            </a:r>
          </a:p>
          <a:p>
            <a:r>
              <a:rPr lang="en-US" dirty="0" smtClean="0"/>
              <a:t>Hard to define objective functions</a:t>
            </a:r>
          </a:p>
          <a:p>
            <a:r>
              <a:rPr lang="en-US" dirty="0" smtClean="0"/>
              <a:t>Multiple objective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7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800100"/>
            <a:ext cx="81280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3665" y="6266018"/>
            <a:ext cx="231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xkcd.com</a:t>
            </a:r>
            <a:r>
              <a:rPr lang="en-US" dirty="0" smtClean="0"/>
              <a:t>/287/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2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Wikipedia: Optimization Category (https://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Category:Mathematical_optimization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CRAN: Optimization Task (https://</a:t>
            </a:r>
            <a:r>
              <a:rPr lang="en-US" dirty="0" err="1" smtClean="0"/>
              <a:t>cran.r-project.org</a:t>
            </a:r>
            <a:r>
              <a:rPr lang="en-US" dirty="0" smtClean="0"/>
              <a:t>/web/views/</a:t>
            </a:r>
            <a:r>
              <a:rPr lang="en-US" dirty="0" err="1" smtClean="0"/>
              <a:t>Optimization.html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Optimization Toolbox (</a:t>
            </a:r>
            <a:r>
              <a:rPr lang="en-US" dirty="0" smtClean="0">
                <a:hlinkClick r:id="rId2"/>
              </a:rPr>
              <a:t>http://www.mathworks.com/help/optim/index.html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 Optimization (http://</a:t>
            </a:r>
            <a:r>
              <a:rPr lang="en-US" dirty="0" err="1" smtClean="0"/>
              <a:t>docs.scipy.org</a:t>
            </a:r>
            <a:r>
              <a:rPr lang="en-US" dirty="0" smtClean="0"/>
              <a:t>/doc/</a:t>
            </a:r>
            <a:r>
              <a:rPr lang="en-US" dirty="0" err="1" smtClean="0"/>
              <a:t>scipy</a:t>
            </a:r>
            <a:r>
              <a:rPr lang="en-US" dirty="0" smtClean="0"/>
              <a:t>/reference/tutorial/</a:t>
            </a:r>
            <a:r>
              <a:rPr lang="en-US" dirty="0" err="1" smtClean="0"/>
              <a:t>optimize.html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Diverse branch of applied mathematics involving computer science, operations research, and mathematics itself</a:t>
            </a:r>
          </a:p>
          <a:p>
            <a:r>
              <a:rPr lang="en-US" dirty="0" smtClean="0"/>
              <a:t>The selection of a best value (per some defined evaluative function) from some set of available inputs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2282" y="4929949"/>
            <a:ext cx="5938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Given: a function f : 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R from some set A to the real numbers</a:t>
            </a:r>
          </a:p>
          <a:p>
            <a:r>
              <a:rPr lang="en-US" dirty="0" smtClean="0"/>
              <a:t>Goal: X0 in A such that f(X0) ≤ f(x) for all x in A OR</a:t>
            </a:r>
          </a:p>
          <a:p>
            <a:r>
              <a:rPr lang="en-US" dirty="0" smtClean="0"/>
              <a:t>X0 in A such that f(X0) ≥ f(x) for all x in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7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be used for: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Chemistry/Molecular Modeling</a:t>
            </a:r>
            <a:endParaRPr lang="en-US" dirty="0" smtClean="0"/>
          </a:p>
          <a:p>
            <a:pPr lvl="1"/>
            <a:r>
              <a:rPr lang="en-US" dirty="0" smtClean="0"/>
              <a:t>Ecology/Civil Engineering</a:t>
            </a:r>
            <a:endParaRPr lang="en-US" dirty="0" smtClean="0"/>
          </a:p>
          <a:p>
            <a:pPr lvl="1"/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Electrical Engineering</a:t>
            </a:r>
          </a:p>
          <a:p>
            <a:pPr lvl="1"/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Nutrition</a:t>
            </a:r>
            <a:endParaRPr lang="en-US" dirty="0" smtClean="0"/>
          </a:p>
          <a:p>
            <a:pPr lvl="1"/>
            <a:r>
              <a:rPr lang="en-US" dirty="0" smtClean="0"/>
              <a:t>Operations Research</a:t>
            </a:r>
          </a:p>
          <a:p>
            <a:pPr lvl="1"/>
            <a:r>
              <a:rPr lang="en-US" dirty="0" smtClean="0"/>
              <a:t>Transportation</a:t>
            </a:r>
            <a:endParaRPr lang="en-US" dirty="0" smtClean="0"/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1600s: Fermat works on calculus based formulas for optima (some of many theorems), Newton proposed iterative methods for moving towards optimum (Newton’s method, </a:t>
            </a:r>
            <a:r>
              <a:rPr lang="en-US" dirty="0" err="1" smtClean="0"/>
              <a:t>Newton+Leibniz</a:t>
            </a:r>
            <a:r>
              <a:rPr lang="en-US" dirty="0" err="1"/>
              <a:t>-</a:t>
            </a:r>
            <a:r>
              <a:rPr lang="en-US" dirty="0" err="1" smtClean="0"/>
              <a:t>differential</a:t>
            </a:r>
            <a:r>
              <a:rPr lang="en-US" dirty="0" smtClean="0"/>
              <a:t> calculus)</a:t>
            </a:r>
          </a:p>
          <a:p>
            <a:r>
              <a:rPr lang="en-US" dirty="0" smtClean="0"/>
              <a:t>1700s-1800s: Lagrange continues work on calculus based methods (multipliers), Gauss continues work on iterative methods, Cauchy develops steepest descent method</a:t>
            </a:r>
          </a:p>
          <a:p>
            <a:r>
              <a:rPr lang="en-US" dirty="0" smtClean="0"/>
              <a:t>1900s: George </a:t>
            </a:r>
            <a:r>
              <a:rPr lang="en-US" dirty="0" err="1" smtClean="0"/>
              <a:t>Dantzig</a:t>
            </a:r>
            <a:r>
              <a:rPr lang="en-US" dirty="0" smtClean="0"/>
              <a:t> coins the term linear programming and publishes the simplex algorithm. John von Neumann develops theory of duality. Nash develops game theory. </a:t>
            </a:r>
            <a:r>
              <a:rPr lang="en-US" dirty="0" err="1" smtClean="0"/>
              <a:t>Karush</a:t>
            </a:r>
            <a:r>
              <a:rPr lang="en-US" dirty="0" smtClean="0"/>
              <a:t>, Kuhn, Tucker and KKT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1275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Concave: Derivative is monotonically decreasing</a:t>
            </a:r>
          </a:p>
          <a:p>
            <a:r>
              <a:rPr lang="en-US" dirty="0" smtClean="0"/>
              <a:t>Convex: Derivative is monotonically increasing</a:t>
            </a:r>
          </a:p>
          <a:p>
            <a:r>
              <a:rPr lang="en-US" dirty="0" smtClean="0"/>
              <a:t>Derivative: Rate of change of a function </a:t>
            </a:r>
            <a:r>
              <a:rPr lang="en-US" dirty="0" err="1" smtClean="0"/>
              <a:t>w.r.t</a:t>
            </a:r>
            <a:r>
              <a:rPr lang="en-US" dirty="0" smtClean="0"/>
              <a:t>. one dimension (gradient is more than one dimension)</a:t>
            </a:r>
          </a:p>
          <a:p>
            <a:r>
              <a:rPr lang="en-US" dirty="0" smtClean="0"/>
              <a:t>Extreme value theorem: If function is closed and bounded, must have at least one minimum and maximum</a:t>
            </a:r>
          </a:p>
          <a:p>
            <a:r>
              <a:rPr lang="en-US" dirty="0" err="1" smtClean="0"/>
              <a:t>Jacobian</a:t>
            </a:r>
            <a:r>
              <a:rPr lang="en-US" dirty="0" smtClean="0"/>
              <a:t>: matrix of all first order partial derivatives (Hessian is second order partial derivatives)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18" y="1417638"/>
            <a:ext cx="2407833" cy="658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37" y="2310546"/>
            <a:ext cx="2586817" cy="5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Lagrange multipliers: Method for finding </a:t>
            </a:r>
            <a:r>
              <a:rPr lang="en-US" dirty="0" err="1" smtClean="0"/>
              <a:t>extrema</a:t>
            </a:r>
            <a:r>
              <a:rPr lang="en-US" dirty="0" smtClean="0"/>
              <a:t> subject to equality constraints</a:t>
            </a:r>
          </a:p>
          <a:p>
            <a:r>
              <a:rPr lang="en-US" dirty="0" err="1" smtClean="0"/>
              <a:t>Karush</a:t>
            </a:r>
            <a:r>
              <a:rPr lang="en-US" dirty="0" smtClean="0"/>
              <a:t>–Kuhn–Tucker conditions: generalization of the method of Lagrange multipliers for inequality constraints</a:t>
            </a:r>
            <a:endParaRPr lang="en-US" dirty="0" smtClean="0"/>
          </a:p>
          <a:p>
            <a:r>
              <a:rPr lang="en-US" dirty="0" smtClean="0"/>
              <a:t>NP-hard: class of algorithms where polynomial run time algorithms are not known to exist</a:t>
            </a:r>
          </a:p>
          <a:p>
            <a:r>
              <a:rPr lang="en-US" dirty="0" err="1" smtClean="0"/>
              <a:t>Satisfiable</a:t>
            </a:r>
            <a:r>
              <a:rPr lang="en-US" dirty="0" smtClean="0"/>
              <a:t>: possible to find a model satisfying formula</a:t>
            </a:r>
          </a:p>
          <a:p>
            <a:r>
              <a:rPr lang="en-US" dirty="0" smtClean="0"/>
              <a:t>Stationary points (similar to critical point): Fermat </a:t>
            </a:r>
            <a:r>
              <a:rPr lang="en-US" dirty="0" err="1" smtClean="0"/>
              <a:t>theoem</a:t>
            </a:r>
            <a:r>
              <a:rPr lang="en-US" dirty="0" smtClean="0"/>
              <a:t> to find local </a:t>
            </a:r>
            <a:r>
              <a:rPr lang="en-US" dirty="0" err="1" smtClean="0"/>
              <a:t>extrema</a:t>
            </a:r>
            <a:r>
              <a:rPr lang="en-US" dirty="0" smtClean="0"/>
              <a:t> based on fact that derivative is zero at </a:t>
            </a:r>
            <a:r>
              <a:rPr lang="en-US" dirty="0" err="1" smtClean="0"/>
              <a:t>extremum</a:t>
            </a:r>
            <a:endParaRPr lang="en-US" dirty="0" smtClean="0"/>
          </a:p>
          <a:p>
            <a:r>
              <a:rPr lang="en-US" dirty="0" smtClean="0"/>
              <a:t>Validity: If premises true, conclusion must be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</a:t>
            </a:r>
          </a:p>
          <a:p>
            <a:endParaRPr lang="en-US" dirty="0"/>
          </a:p>
          <a:p>
            <a:r>
              <a:rPr lang="en-US" dirty="0" smtClean="0"/>
              <a:t>Linear classification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Maximum likelihood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26" y="2124499"/>
            <a:ext cx="2819563" cy="497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26" y="3404719"/>
            <a:ext cx="2238141" cy="1119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26" y="5110214"/>
            <a:ext cx="2150598" cy="4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5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Convex programming: minimizing convex functions over convex sets (very well-studied)</a:t>
            </a:r>
          </a:p>
          <a:p>
            <a:r>
              <a:rPr lang="en-US" dirty="0" smtClean="0"/>
              <a:t>Linear programming: method to achieve best outcome when linear relationships involved</a:t>
            </a:r>
          </a:p>
          <a:p>
            <a:r>
              <a:rPr lang="en-US" dirty="0" smtClean="0"/>
              <a:t>Integer: optimization problem where inputs must be integer (NP-hard problem)</a:t>
            </a:r>
          </a:p>
          <a:p>
            <a:r>
              <a:rPr lang="en-US" dirty="0" smtClean="0"/>
              <a:t>Quadratic: </a:t>
            </a:r>
            <a:r>
              <a:rPr lang="en-US" dirty="0" smtClean="0"/>
              <a:t>method to achieve best outcome when quadratic functions involved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52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935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Mathematical Optimization</vt:lpstr>
      <vt:lpstr>PowerPoint Presentation</vt:lpstr>
      <vt:lpstr>Overview</vt:lpstr>
      <vt:lpstr>Why should I care?</vt:lpstr>
      <vt:lpstr>Brief History</vt:lpstr>
      <vt:lpstr>Brief vocabulary</vt:lpstr>
      <vt:lpstr>Brief vocabulary</vt:lpstr>
      <vt:lpstr>Examples</vt:lpstr>
      <vt:lpstr>Subdomains</vt:lpstr>
      <vt:lpstr>Subdomains</vt:lpstr>
      <vt:lpstr>List of methods</vt:lpstr>
      <vt:lpstr>Classical method: Stochastic gradient descent</vt:lpstr>
      <vt:lpstr>Classical method: Stochastic gradient descent</vt:lpstr>
      <vt:lpstr>Limitations</vt:lpstr>
      <vt:lpstr>Optimization in R</vt:lpstr>
      <vt:lpstr>Optimization in R (continued)</vt:lpstr>
      <vt:lpstr>Optimization in Python</vt:lpstr>
      <vt:lpstr>Optimization in Matlab</vt:lpstr>
      <vt:lpstr>Many open challenges</vt:lpstr>
      <vt:lpstr>References</vt:lpstr>
    </vt:vector>
  </TitlesOfParts>
  <Company>Salesforce Marketing Cloud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Mathematical Optimization</dc:title>
  <dc:creator>Andrew H</dc:creator>
  <cp:lastModifiedBy>Andrew H</cp:lastModifiedBy>
  <cp:revision>11</cp:revision>
  <dcterms:created xsi:type="dcterms:W3CDTF">2016-05-11T12:59:30Z</dcterms:created>
  <dcterms:modified xsi:type="dcterms:W3CDTF">2016-05-11T14:58:32Z</dcterms:modified>
</cp:coreProperties>
</file>