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57" r:id="rId5"/>
    <p:sldId id="264" r:id="rId6"/>
    <p:sldId id="258" r:id="rId7"/>
    <p:sldId id="270" r:id="rId8"/>
    <p:sldId id="269" r:id="rId9"/>
    <p:sldId id="271" r:id="rId10"/>
    <p:sldId id="272" r:id="rId11"/>
    <p:sldId id="267" r:id="rId12"/>
    <p:sldId id="265" r:id="rId13"/>
    <p:sldId id="260" r:id="rId14"/>
    <p:sldId id="266" r:id="rId15"/>
    <p:sldId id="273" r:id="rId16"/>
    <p:sldId id="274" r:id="rId17"/>
    <p:sldId id="259" r:id="rId18"/>
    <p:sldId id="275" r:id="rId19"/>
    <p:sldId id="262" r:id="rId20"/>
    <p:sldId id="280" r:id="rId21"/>
    <p:sldId id="279" r:id="rId22"/>
    <p:sldId id="276" r:id="rId23"/>
    <p:sldId id="281" r:id="rId24"/>
    <p:sldId id="278" r:id="rId25"/>
    <p:sldId id="283" r:id="rId26"/>
    <p:sldId id="284" r:id="rId27"/>
    <p:sldId id="277" r:id="rId28"/>
    <p:sldId id="285" r:id="rId29"/>
    <p:sldId id="286" r:id="rId30"/>
    <p:sldId id="287" r:id="rId31"/>
    <p:sldId id="296" r:id="rId32"/>
    <p:sldId id="297" r:id="rId33"/>
    <p:sldId id="298" r:id="rId34"/>
    <p:sldId id="299"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968"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6097F-CBC6-401C-8A13-A5CDDC0BCDE8}" type="datetimeFigureOut">
              <a:rPr lang="en-US" smtClean="0"/>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097F-CBC6-401C-8A13-A5CDDC0BCDE8}" type="datetimeFigureOut">
              <a:rPr lang="en-US" smtClean="0"/>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097F-CBC6-401C-8A13-A5CDDC0BCDE8}" type="datetimeFigureOut">
              <a:rPr lang="en-US" smtClean="0"/>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097F-CBC6-401C-8A13-A5CDDC0BCDE8}" type="datetimeFigureOut">
              <a:rPr lang="en-US" smtClean="0"/>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6097F-CBC6-401C-8A13-A5CDDC0BCDE8}" type="datetimeFigureOut">
              <a:rPr lang="en-US" smtClean="0"/>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6097F-CBC6-401C-8A13-A5CDDC0BCDE8}" type="datetimeFigureOut">
              <a:rPr lang="en-US" smtClean="0"/>
              <a:t>10/9/2014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6097F-CBC6-401C-8A13-A5CDDC0BCDE8}" type="datetimeFigureOut">
              <a:rPr lang="en-US" smtClean="0"/>
              <a:t>10/9/2014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6097F-CBC6-401C-8A13-A5CDDC0BCDE8}" type="datetimeFigureOut">
              <a:rPr lang="en-US" smtClean="0"/>
              <a:t>10/9/2014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6097F-CBC6-401C-8A13-A5CDDC0BCDE8}" type="datetimeFigureOut">
              <a:rPr lang="en-US" smtClean="0"/>
              <a:t>10/9/2014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0C36C-F54E-4242-B3DF-8FFBE570F1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6097F-CBC6-401C-8A13-A5CDDC0BCDE8}" type="datetimeFigureOut">
              <a:rPr lang="en-US" smtClean="0"/>
              <a:t>10/9/2014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0C36C-F54E-4242-B3DF-8FFBE570F17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216097F-CBC6-401C-8A13-A5CDDC0BCDE8}" type="datetimeFigureOut">
              <a:rPr lang="en-US" smtClean="0"/>
              <a:t>10/9/2014</a:t>
            </a:fld>
            <a:endParaRPr lang="en-US"/>
          </a:p>
        </p:txBody>
      </p:sp>
      <p:sp>
        <p:nvSpPr>
          <p:cNvPr id="9" name="Slide Number Placeholder 8"/>
          <p:cNvSpPr>
            <a:spLocks noGrp="1"/>
          </p:cNvSpPr>
          <p:nvPr>
            <p:ph type="sldNum" sz="quarter" idx="11"/>
          </p:nvPr>
        </p:nvSpPr>
        <p:spPr/>
        <p:txBody>
          <a:bodyPr/>
          <a:lstStyle/>
          <a:p>
            <a:fld id="{8F60C36C-F54E-4242-B3DF-8FFBE570F17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F60C36C-F54E-4242-B3DF-8FFBE570F17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216097F-CBC6-401C-8A13-A5CDDC0BCDE8}" type="datetimeFigureOut">
              <a:rPr lang="en-US" smtClean="0"/>
              <a:t>10/9/2014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kaggle.com/c/decoding-the-human-brain/leaderboard/publi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kaggle.com/c/decoding-the-human-brain/forums/t/8195/what-s-the-theoretical-limit-achievable-with-this-datas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urceforge.net/projects/mex-svm/" TargetMode="External"/><Relationship Id="rId2" Type="http://schemas.openxmlformats.org/officeDocument/2006/relationships/hyperlink" Target="http://svmlight.joachims.or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kaggle.com/c/decoding-the-human-brain/forums/t/8195/what-s-the-theoretical-limit-achievable-with-this-dataset"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kaggle.com/c/decoding-the-human-brain/leaderboard/private" TargetMode="External"/><Relationship Id="rId2" Type="http://schemas.openxmlformats.org/officeDocument/2006/relationships/hyperlink" Target="http://www.kaggle.com/c/decoding-the-human-brain/leaderboard/publ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kaggle.com/c/decoding-the-human-brain/leaderboard/public"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c/decoding-the-human-brain/leaderboard/private" TargetMode="External"/><Relationship Id="rId2" Type="http://schemas.openxmlformats.org/officeDocument/2006/relationships/hyperlink" Target="http://www.kaggle.com/c/decoding-the-human-brain/leaderboard/publi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Preprocessing, Feature Selection, and </a:t>
            </a:r>
            <a:r>
              <a:rPr lang="en-US" b="1" dirty="0" smtClean="0"/>
              <a:t>Cross-Validation</a:t>
            </a:r>
            <a:endParaRPr lang="en-US" dirty="0"/>
          </a:p>
        </p:txBody>
      </p:sp>
      <p:sp>
        <p:nvSpPr>
          <p:cNvPr id="3" name="Subtitle 2"/>
          <p:cNvSpPr>
            <a:spLocks noGrp="1"/>
          </p:cNvSpPr>
          <p:nvPr>
            <p:ph type="subTitle" idx="1"/>
          </p:nvPr>
        </p:nvSpPr>
        <p:spPr/>
        <p:txBody>
          <a:bodyPr/>
          <a:lstStyle/>
          <a:p>
            <a:r>
              <a:rPr lang="en-US" b="1" dirty="0" smtClean="0"/>
              <a:t>Key Ingredients for a Winning Solution in </a:t>
            </a:r>
            <a:r>
              <a:rPr lang="en-US" b="1" dirty="0" err="1" smtClean="0"/>
              <a:t>Kaggle’s</a:t>
            </a:r>
            <a:r>
              <a:rPr lang="en-US" b="1" dirty="0" smtClean="0"/>
              <a:t> DecMeg2014 Competition</a:t>
            </a:r>
          </a:p>
          <a:p>
            <a:r>
              <a:rPr lang="en-US" b="1" dirty="0" smtClean="0"/>
              <a:t>-Nathan </a:t>
            </a:r>
            <a:r>
              <a:rPr lang="en-US" b="1" dirty="0" err="1" smtClean="0"/>
              <a:t>Hammes</a:t>
            </a:r>
            <a:r>
              <a:rPr lang="en-US" b="1" dirty="0" smtClean="0"/>
              <a:t>, 10/9/14</a:t>
            </a:r>
            <a:endParaRPr lang="en-US" dirty="0"/>
          </a:p>
        </p:txBody>
      </p:sp>
    </p:spTree>
    <p:extLst>
      <p:ext uri="{BB962C8B-B14F-4D97-AF65-F5344CB8AC3E}">
        <p14:creationId xmlns:p14="http://schemas.microsoft.com/office/powerpoint/2010/main" val="2689940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381000"/>
            <a:ext cx="3657600" cy="639762"/>
          </a:xfrm>
        </p:spPr>
        <p:txBody>
          <a:bodyPr/>
          <a:lstStyle/>
          <a:p>
            <a:r>
              <a:rPr lang="en-US" sz="3200" dirty="0" smtClean="0"/>
              <a:t>Theory</a:t>
            </a:r>
            <a:endParaRPr lang="en-US" sz="3200" dirty="0"/>
          </a:p>
        </p:txBody>
      </p:sp>
      <p:sp>
        <p:nvSpPr>
          <p:cNvPr id="3" name="Content Placeholder 2"/>
          <p:cNvSpPr>
            <a:spLocks noGrp="1"/>
          </p:cNvSpPr>
          <p:nvPr>
            <p:ph sz="half" idx="2"/>
          </p:nvPr>
        </p:nvSpPr>
        <p:spPr>
          <a:xfrm>
            <a:off x="457200" y="1066800"/>
            <a:ext cx="3657600" cy="5059363"/>
          </a:xfrm>
        </p:spPr>
        <p:txBody>
          <a:bodyPr>
            <a:normAutofit fontScale="92500" lnSpcReduction="20000"/>
          </a:bodyPr>
          <a:lstStyle/>
          <a:p>
            <a:r>
              <a:rPr lang="en-US" dirty="0"/>
              <a:t>Step 1:  Gather domain knowledge.</a:t>
            </a:r>
          </a:p>
          <a:p>
            <a:r>
              <a:rPr lang="en-US" dirty="0"/>
              <a:t>Step 2:  Use domain knowledge to preprocess the data, also known as feature </a:t>
            </a:r>
            <a:r>
              <a:rPr lang="en-US" dirty="0" smtClean="0"/>
              <a:t>engineering.</a:t>
            </a:r>
            <a:endParaRPr lang="en-US" dirty="0"/>
          </a:p>
          <a:p>
            <a:r>
              <a:rPr lang="en-US" dirty="0"/>
              <a:t>Step 3:  Pick a classifier or an ensemble of classifiers.</a:t>
            </a:r>
          </a:p>
          <a:p>
            <a:r>
              <a:rPr lang="en-US" dirty="0"/>
              <a:t>Step 4:  Choose parameters for the classifiers through cross-validation.</a:t>
            </a:r>
          </a:p>
          <a:p>
            <a:r>
              <a:rPr lang="en-US" dirty="0"/>
              <a:t>Step 5:  Train a classifier on all training data.</a:t>
            </a:r>
          </a:p>
          <a:p>
            <a:r>
              <a:rPr lang="en-US" dirty="0"/>
              <a:t>Step 6:  Predict test data labels using the classifier.</a:t>
            </a:r>
          </a:p>
          <a:p>
            <a:r>
              <a:rPr lang="en-US" dirty="0"/>
              <a:t>Step 7:  Submit predictions. </a:t>
            </a:r>
          </a:p>
          <a:p>
            <a:endParaRPr lang="en-US" dirty="0"/>
          </a:p>
        </p:txBody>
      </p:sp>
      <p:sp>
        <p:nvSpPr>
          <p:cNvPr id="6" name="Text Placeholder 5"/>
          <p:cNvSpPr>
            <a:spLocks noGrp="1"/>
          </p:cNvSpPr>
          <p:nvPr>
            <p:ph type="body" sz="quarter" idx="3"/>
          </p:nvPr>
        </p:nvSpPr>
        <p:spPr>
          <a:xfrm>
            <a:off x="4495800" y="381000"/>
            <a:ext cx="3657600" cy="639762"/>
          </a:xfrm>
        </p:spPr>
        <p:txBody>
          <a:bodyPr/>
          <a:lstStyle/>
          <a:p>
            <a:r>
              <a:rPr lang="en-US" sz="3200" dirty="0" smtClean="0"/>
              <a:t>Reality (3rd phase)</a:t>
            </a:r>
            <a:endParaRPr lang="en-US" sz="3200" dirty="0"/>
          </a:p>
        </p:txBody>
      </p:sp>
      <p:sp>
        <p:nvSpPr>
          <p:cNvPr id="7" name="Content Placeholder 6"/>
          <p:cNvSpPr>
            <a:spLocks noGrp="1"/>
          </p:cNvSpPr>
          <p:nvPr>
            <p:ph sz="quarter" idx="4"/>
          </p:nvPr>
        </p:nvSpPr>
        <p:spPr>
          <a:xfrm>
            <a:off x="4419600" y="1066800"/>
            <a:ext cx="3657600" cy="5059363"/>
          </a:xfrm>
        </p:spPr>
        <p:txBody>
          <a:bodyPr>
            <a:normAutofit fontScale="92500"/>
          </a:bodyPr>
          <a:lstStyle/>
          <a:p>
            <a:r>
              <a:rPr lang="en-US" dirty="0"/>
              <a:t>Step </a:t>
            </a:r>
            <a:r>
              <a:rPr lang="en-US" dirty="0" smtClean="0"/>
              <a:t>1,  Step 3,  Step 2,  Step 4, Step 2, Step 4, Step 2, Step 4.</a:t>
            </a:r>
          </a:p>
          <a:p>
            <a:r>
              <a:rPr lang="en-US" dirty="0" smtClean="0"/>
              <a:t>Step 3 (pick a different classifier),  </a:t>
            </a:r>
            <a:r>
              <a:rPr lang="en-US" dirty="0"/>
              <a:t>Step 2,  Step 4, Step 2, Step 4, Step 2, Step 4</a:t>
            </a:r>
            <a:r>
              <a:rPr lang="en-US" dirty="0" smtClean="0"/>
              <a:t>.</a:t>
            </a:r>
          </a:p>
          <a:p>
            <a:r>
              <a:rPr lang="en-US" dirty="0"/>
              <a:t>Step 3 (pick a </a:t>
            </a:r>
            <a:r>
              <a:rPr lang="en-US" dirty="0" smtClean="0"/>
              <a:t>another classifier</a:t>
            </a:r>
            <a:r>
              <a:rPr lang="en-US" dirty="0"/>
              <a:t>),  Step 2,  Step 4, Step 2, Step 4, Step 2, Step </a:t>
            </a:r>
            <a:r>
              <a:rPr lang="en-US" dirty="0" smtClean="0"/>
              <a:t>4, Step 5, Step 6, and finally Step 7.</a:t>
            </a:r>
          </a:p>
          <a:p>
            <a:r>
              <a:rPr lang="en-US" dirty="0" smtClean="0"/>
              <a:t>Circle back to steps where improvement is possible.</a:t>
            </a:r>
            <a:endParaRPr lang="en-US" dirty="0"/>
          </a:p>
          <a:p>
            <a:endParaRPr lang="en-US" dirty="0"/>
          </a:p>
          <a:p>
            <a:endParaRPr lang="en-US" dirty="0" smtClean="0"/>
          </a:p>
        </p:txBody>
      </p:sp>
    </p:spTree>
    <p:extLst>
      <p:ext uri="{BB962C8B-B14F-4D97-AF65-F5344CB8AC3E}">
        <p14:creationId xmlns:p14="http://schemas.microsoft.com/office/powerpoint/2010/main" val="2123069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Domain Knowledge</a:t>
            </a:r>
            <a:endParaRPr lang="en-US" dirty="0"/>
          </a:p>
        </p:txBody>
      </p:sp>
      <p:sp>
        <p:nvSpPr>
          <p:cNvPr id="3" name="Content Placeholder 2"/>
          <p:cNvSpPr>
            <a:spLocks noGrp="1"/>
          </p:cNvSpPr>
          <p:nvPr>
            <p:ph idx="1"/>
          </p:nvPr>
        </p:nvSpPr>
        <p:spPr/>
        <p:txBody>
          <a:bodyPr/>
          <a:lstStyle/>
          <a:p>
            <a:endParaRPr lang="en-US" dirty="0" smtClean="0"/>
          </a:p>
        </p:txBody>
      </p:sp>
      <p:pic>
        <p:nvPicPr>
          <p:cNvPr id="1026" name="Picture 2" descr="E:\DecMeg\Vectorview_Sensor_Arra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80457"/>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6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Domain Knowledge</a:t>
            </a:r>
          </a:p>
        </p:txBody>
      </p:sp>
      <p:sp>
        <p:nvSpPr>
          <p:cNvPr id="4" name="TextBox 3"/>
          <p:cNvSpPr txBox="1"/>
          <p:nvPr/>
        </p:nvSpPr>
        <p:spPr>
          <a:xfrm>
            <a:off x="228600" y="4409438"/>
            <a:ext cx="3429000" cy="276999"/>
          </a:xfrm>
          <a:prstGeom prst="rect">
            <a:avLst/>
          </a:prstGeom>
          <a:noFill/>
        </p:spPr>
        <p:txBody>
          <a:bodyPr wrap="square" rtlCol="0">
            <a:spAutoFit/>
          </a:bodyPr>
          <a:lstStyle/>
          <a:p>
            <a:r>
              <a:rPr lang="en-US" sz="1200" dirty="0" smtClean="0"/>
              <a:t>http://www.mrn.org/collaborate/elekta-neuromag/</a:t>
            </a:r>
            <a:endParaRPr lang="en-US" sz="1200" dirty="0"/>
          </a:p>
        </p:txBody>
      </p:sp>
      <p:pic>
        <p:nvPicPr>
          <p:cNvPr id="2050" name="Picture 2" descr="E:\DecMeg\meg_s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603290"/>
            <a:ext cx="2481470" cy="280614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DecMeg\ssssn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94" y="4888953"/>
            <a:ext cx="1924055" cy="161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0923" y="6502291"/>
            <a:ext cx="3689343" cy="307777"/>
          </a:xfrm>
          <a:prstGeom prst="rect">
            <a:avLst/>
          </a:prstGeom>
          <a:noFill/>
        </p:spPr>
        <p:txBody>
          <a:bodyPr wrap="none" rtlCol="0">
            <a:spAutoFit/>
          </a:bodyPr>
          <a:lstStyle/>
          <a:p>
            <a:r>
              <a:rPr lang="en-US" sz="1400" dirty="0" smtClean="0"/>
              <a:t>The Signal Space Separation Method </a:t>
            </a:r>
            <a:r>
              <a:rPr lang="en-US" sz="1400" dirty="0" err="1" smtClean="0"/>
              <a:t>Taulu</a:t>
            </a:r>
            <a:r>
              <a:rPr lang="en-US" sz="1400" dirty="0" smtClean="0"/>
              <a:t> 2004</a:t>
            </a:r>
            <a:endParaRPr lang="en-US" sz="1400" dirty="0"/>
          </a:p>
        </p:txBody>
      </p:sp>
      <p:pic>
        <p:nvPicPr>
          <p:cNvPr id="2052" name="Picture 4" descr="E:\DecMeg\plot_read_epochs mne.png"/>
          <p:cNvPicPr>
            <a:picLocks noChangeAspect="1" noChangeArrowheads="1"/>
          </p:cNvPicPr>
          <p:nvPr/>
        </p:nvPicPr>
        <p:blipFill rotWithShape="1">
          <a:blip r:embed="rId4">
            <a:extLst>
              <a:ext uri="{28A0092B-C50C-407E-A947-70E740481C1C}">
                <a14:useLocalDpi xmlns:a14="http://schemas.microsoft.com/office/drawing/2010/main" val="0"/>
              </a:ext>
            </a:extLst>
          </a:blip>
          <a:srcRect t="32957"/>
          <a:stretch/>
        </p:blipFill>
        <p:spPr bwMode="auto">
          <a:xfrm>
            <a:off x="3657600" y="3973286"/>
            <a:ext cx="4495800" cy="2260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DecMeg\vec3D.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962400" y="1603290"/>
            <a:ext cx="20859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83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Transfer Learning</a:t>
            </a:r>
            <a:endParaRPr lang="en-US" dirty="0"/>
          </a:p>
        </p:txBody>
      </p:sp>
      <p:sp>
        <p:nvSpPr>
          <p:cNvPr id="3" name="Content Placeholder 2"/>
          <p:cNvSpPr>
            <a:spLocks noGrp="1"/>
          </p:cNvSpPr>
          <p:nvPr>
            <p:ph idx="1"/>
          </p:nvPr>
        </p:nvSpPr>
        <p:spPr/>
        <p:txBody>
          <a:bodyPr/>
          <a:lstStyle/>
          <a:p>
            <a:r>
              <a:rPr lang="en-US" dirty="0" smtClean="0"/>
              <a:t>Performing </a:t>
            </a:r>
            <a:r>
              <a:rPr lang="en-US" dirty="0" err="1" smtClean="0"/>
              <a:t>transductive</a:t>
            </a:r>
            <a:r>
              <a:rPr lang="en-US" dirty="0" smtClean="0"/>
              <a:t> transfer learning using a feature-representation transfer </a:t>
            </a:r>
            <a:r>
              <a:rPr lang="en-US" dirty="0" smtClean="0"/>
              <a:t>approach (temporary </a:t>
            </a:r>
            <a:r>
              <a:rPr lang="en-US" dirty="0" err="1" smtClean="0"/>
              <a:t>ppt</a:t>
            </a:r>
            <a:r>
              <a:rPr lang="en-US" dirty="0" smtClean="0"/>
              <a:t> switch)</a:t>
            </a:r>
            <a:endParaRPr lang="en-US" dirty="0" smtClean="0"/>
          </a:p>
          <a:p>
            <a:r>
              <a:rPr lang="en-US" dirty="0" smtClean="0"/>
              <a:t>The 23 subjects indeed have different responses to the same stimuli  - Subjects 16 and 12 classification accuracy below</a:t>
            </a:r>
            <a:endParaRPr lang="en-US" dirty="0"/>
          </a:p>
        </p:txBody>
      </p:sp>
      <p:pic>
        <p:nvPicPr>
          <p:cNvPr id="8194" name="Picture 2" descr="E:\IndStudy\DecMeg2014-master\python\subject_12_sensor_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505200"/>
            <a:ext cx="41910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E:\IndStudy\DecMeg2014-master\python\subject_16_sensor_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81400"/>
            <a:ext cx="41656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91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a:t>
            </a:r>
            <a:endParaRPr lang="en-US" dirty="0"/>
          </a:p>
        </p:txBody>
      </p:sp>
      <p:sp>
        <p:nvSpPr>
          <p:cNvPr id="3" name="Content Placeholder 2"/>
          <p:cNvSpPr>
            <a:spLocks noGrp="1"/>
          </p:cNvSpPr>
          <p:nvPr>
            <p:ph idx="1"/>
          </p:nvPr>
        </p:nvSpPr>
        <p:spPr/>
        <p:txBody>
          <a:bodyPr/>
          <a:lstStyle/>
          <a:p>
            <a:r>
              <a:rPr lang="en-US" dirty="0" smtClean="0"/>
              <a:t>Plenty of information given to at least low-pass filter the data at 100Hz, and use a notch filter to cut the 50Hz power-line noise</a:t>
            </a:r>
            <a:endParaRPr lang="en-US" dirty="0"/>
          </a:p>
        </p:txBody>
      </p:sp>
      <p:pic>
        <p:nvPicPr>
          <p:cNvPr id="3076" name="Picture 4" descr="E:\DecMeg\sub1posGr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836087"/>
            <a:ext cx="4419600" cy="3357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E:\DecMeg\posAvunP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2712"/>
            <a:ext cx="4521201"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6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a:t>
            </a:r>
            <a:endParaRPr lang="en-US" dirty="0"/>
          </a:p>
        </p:txBody>
      </p:sp>
      <p:sp>
        <p:nvSpPr>
          <p:cNvPr id="4" name="Text Placeholder 3"/>
          <p:cNvSpPr>
            <a:spLocks noGrp="1"/>
          </p:cNvSpPr>
          <p:nvPr>
            <p:ph sz="half" idx="1"/>
          </p:nvPr>
        </p:nvSpPr>
        <p:spPr/>
        <p:txBody>
          <a:bodyPr/>
          <a:lstStyle/>
          <a:p>
            <a:r>
              <a:rPr lang="en-US" dirty="0" smtClean="0"/>
              <a:t>Scrambled Face Means</a:t>
            </a:r>
            <a:endParaRPr lang="en-US" dirty="0"/>
          </a:p>
          <a:p>
            <a:endParaRPr lang="en-US" dirty="0"/>
          </a:p>
        </p:txBody>
      </p:sp>
      <p:sp>
        <p:nvSpPr>
          <p:cNvPr id="5" name="Text Placeholder 4"/>
          <p:cNvSpPr>
            <a:spLocks noGrp="1"/>
          </p:cNvSpPr>
          <p:nvPr>
            <p:ph sz="half" idx="2"/>
          </p:nvPr>
        </p:nvSpPr>
        <p:spPr/>
        <p:txBody>
          <a:bodyPr/>
          <a:lstStyle/>
          <a:p>
            <a:r>
              <a:rPr lang="en-US" dirty="0" smtClean="0"/>
              <a:t>Face Means</a:t>
            </a:r>
            <a:endParaRPr lang="en-US" dirty="0"/>
          </a:p>
        </p:txBody>
      </p:sp>
      <p:pic>
        <p:nvPicPr>
          <p:cNvPr id="6" name="Picture 3" descr="E:\DecMeg\sub1negGr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419414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DecMeg\sub1posGr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772" y="2362200"/>
            <a:ext cx="4038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87486" y="5867400"/>
            <a:ext cx="1981200" cy="584775"/>
          </a:xfrm>
          <a:prstGeom prst="rect">
            <a:avLst/>
          </a:prstGeom>
          <a:noFill/>
        </p:spPr>
        <p:txBody>
          <a:bodyPr wrap="square" rtlCol="0">
            <a:spAutoFit/>
          </a:bodyPr>
          <a:lstStyle/>
          <a:p>
            <a:r>
              <a:rPr lang="en-US" sz="3200" dirty="0" smtClean="0"/>
              <a:t>Subject 1</a:t>
            </a:r>
            <a:endParaRPr lang="en-US" sz="3200" dirty="0"/>
          </a:p>
        </p:txBody>
      </p:sp>
    </p:spTree>
    <p:extLst>
      <p:ext uri="{BB962C8B-B14F-4D97-AF65-F5344CB8AC3E}">
        <p14:creationId xmlns:p14="http://schemas.microsoft.com/office/powerpoint/2010/main" val="1956832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a:t>
            </a:r>
            <a:endParaRPr lang="en-US" dirty="0"/>
          </a:p>
        </p:txBody>
      </p:sp>
      <p:sp>
        <p:nvSpPr>
          <p:cNvPr id="4" name="Text Placeholder 3"/>
          <p:cNvSpPr>
            <a:spLocks noGrp="1"/>
          </p:cNvSpPr>
          <p:nvPr>
            <p:ph sz="half" idx="1"/>
          </p:nvPr>
        </p:nvSpPr>
        <p:spPr/>
        <p:txBody>
          <a:bodyPr/>
          <a:lstStyle/>
          <a:p>
            <a:r>
              <a:rPr lang="en-US" dirty="0" smtClean="0"/>
              <a:t> Trial 1</a:t>
            </a:r>
            <a:endParaRPr lang="en-US" dirty="0"/>
          </a:p>
          <a:p>
            <a:endParaRPr lang="en-US" dirty="0"/>
          </a:p>
        </p:txBody>
      </p:sp>
      <p:sp>
        <p:nvSpPr>
          <p:cNvPr id="5" name="Text Placeholder 4"/>
          <p:cNvSpPr>
            <a:spLocks noGrp="1"/>
          </p:cNvSpPr>
          <p:nvPr>
            <p:ph sz="half" idx="2"/>
          </p:nvPr>
        </p:nvSpPr>
        <p:spPr/>
        <p:txBody>
          <a:bodyPr/>
          <a:lstStyle/>
          <a:p>
            <a:r>
              <a:rPr lang="en-US" dirty="0" smtClean="0"/>
              <a:t>Face </a:t>
            </a:r>
            <a:r>
              <a:rPr lang="en-US" dirty="0" smtClean="0"/>
              <a:t>Means (at trial scale)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2465794"/>
            <a:ext cx="4194149" cy="31456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 y="2524125"/>
            <a:ext cx="4038600" cy="30289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87486" y="5867400"/>
            <a:ext cx="1981200" cy="584775"/>
          </a:xfrm>
          <a:prstGeom prst="rect">
            <a:avLst/>
          </a:prstGeom>
          <a:noFill/>
        </p:spPr>
        <p:txBody>
          <a:bodyPr wrap="square" rtlCol="0">
            <a:spAutoFit/>
          </a:bodyPr>
          <a:lstStyle/>
          <a:p>
            <a:r>
              <a:rPr lang="en-US" sz="3200" dirty="0" smtClean="0"/>
              <a:t>Subject 1</a:t>
            </a:r>
            <a:endParaRPr lang="en-US" sz="3200" dirty="0"/>
          </a:p>
        </p:txBody>
      </p:sp>
    </p:spTree>
    <p:extLst>
      <p:ext uri="{BB962C8B-B14F-4D97-AF65-F5344CB8AC3E}">
        <p14:creationId xmlns:p14="http://schemas.microsoft.com/office/powerpoint/2010/main" val="3985531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DecMeg\plot_classifier_comparison_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27714"/>
            <a:ext cx="8458200"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Classifier Selection</a:t>
            </a:r>
            <a:endParaRPr lang="en-US" dirty="0"/>
          </a:p>
        </p:txBody>
      </p:sp>
      <p:sp>
        <p:nvSpPr>
          <p:cNvPr id="3" name="Content Placeholder 2"/>
          <p:cNvSpPr>
            <a:spLocks noGrp="1"/>
          </p:cNvSpPr>
          <p:nvPr>
            <p:ph idx="1"/>
          </p:nvPr>
        </p:nvSpPr>
        <p:spPr/>
        <p:txBody>
          <a:bodyPr/>
          <a:lstStyle/>
          <a:p>
            <a:r>
              <a:rPr lang="en-US" dirty="0" smtClean="0"/>
              <a:t>Tens of classifiers to choose from</a:t>
            </a:r>
          </a:p>
          <a:p>
            <a:r>
              <a:rPr lang="en-US" dirty="0" smtClean="0"/>
              <a:t>Various implementations of the more popular classifiers</a:t>
            </a:r>
          </a:p>
          <a:p>
            <a:pPr marL="114300" indent="0">
              <a:buNone/>
            </a:pPr>
            <a:endParaRPr lang="en-US" dirty="0" smtClean="0"/>
          </a:p>
          <a:p>
            <a:r>
              <a:rPr lang="en-US" dirty="0" smtClean="0"/>
              <a:t>Below:  Example of classification results in 3 different scenarios with 9 of </a:t>
            </a:r>
            <a:r>
              <a:rPr lang="en-US" dirty="0" err="1" smtClean="0"/>
              <a:t>scikit-learn’s</a:t>
            </a:r>
            <a:r>
              <a:rPr lang="en-US" dirty="0" smtClean="0"/>
              <a:t> classifiers (Python)</a:t>
            </a:r>
          </a:p>
          <a:p>
            <a:endParaRPr lang="en-US" dirty="0"/>
          </a:p>
        </p:txBody>
      </p:sp>
    </p:spTree>
    <p:extLst>
      <p:ext uri="{BB962C8B-B14F-4D97-AF65-F5344CB8AC3E}">
        <p14:creationId xmlns:p14="http://schemas.microsoft.com/office/powerpoint/2010/main" val="2447020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Lasso/Elastic Net</a:t>
            </a:r>
            <a:endParaRPr lang="en-US" dirty="0"/>
          </a:p>
        </p:txBody>
      </p:sp>
      <p:sp>
        <p:nvSpPr>
          <p:cNvPr id="3" name="Content Placeholder 2"/>
          <p:cNvSpPr>
            <a:spLocks noGrp="1"/>
          </p:cNvSpPr>
          <p:nvPr>
            <p:ph idx="1"/>
          </p:nvPr>
        </p:nvSpPr>
        <p:spPr/>
        <p:txBody>
          <a:bodyPr/>
          <a:lstStyle/>
          <a:p>
            <a:r>
              <a:rPr lang="en-US" dirty="0" smtClean="0"/>
              <a:t>Benchmark classifier for the competition, a type of logistic regression. </a:t>
            </a:r>
          </a:p>
          <a:p>
            <a:r>
              <a:rPr lang="en-US" dirty="0" smtClean="0"/>
              <a:t>Parameter </a:t>
            </a:r>
            <a:r>
              <a:rPr lang="el-GR" dirty="0" smtClean="0"/>
              <a:t>α</a:t>
            </a:r>
            <a:r>
              <a:rPr lang="en-US" dirty="0" smtClean="0"/>
              <a:t> determines degree of L1 regularization.  </a:t>
            </a:r>
          </a:p>
          <a:p>
            <a:r>
              <a:rPr lang="el-GR" dirty="0" smtClean="0"/>
              <a:t>α</a:t>
            </a:r>
            <a:r>
              <a:rPr lang="en-US" dirty="0" smtClean="0"/>
              <a:t>=.9 was the benchmark code’s choice, and was the best when </a:t>
            </a:r>
            <a:r>
              <a:rPr lang="en-US" dirty="0" err="1" smtClean="0"/>
              <a:t>CVed</a:t>
            </a:r>
            <a:endParaRPr lang="en-US" dirty="0" smtClean="0"/>
          </a:p>
          <a:p>
            <a:r>
              <a:rPr lang="en-US" dirty="0">
                <a:hlinkClick r:id="rId2"/>
              </a:rPr>
              <a:t>Public Leaderboard</a:t>
            </a:r>
            <a:endParaRPr lang="en-US" dirty="0">
              <a:hlinkClick r:id="rId2"/>
            </a:endParaRP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343400"/>
            <a:ext cx="4610744" cy="2353004"/>
          </a:xfrm>
          <a:prstGeom prst="rect">
            <a:avLst/>
          </a:prstGeom>
        </p:spPr>
      </p:pic>
    </p:spTree>
    <p:extLst>
      <p:ext uri="{BB962C8B-B14F-4D97-AF65-F5344CB8AC3E}">
        <p14:creationId xmlns:p14="http://schemas.microsoft.com/office/powerpoint/2010/main" val="4270497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Cross-validation</a:t>
            </a:r>
            <a:endParaRPr lang="en-US" dirty="0"/>
          </a:p>
        </p:txBody>
      </p:sp>
      <p:sp>
        <p:nvSpPr>
          <p:cNvPr id="3" name="Content Placeholder 2"/>
          <p:cNvSpPr>
            <a:spLocks noGrp="1"/>
          </p:cNvSpPr>
          <p:nvPr>
            <p:ph idx="1"/>
          </p:nvPr>
        </p:nvSpPr>
        <p:spPr/>
        <p:txBody>
          <a:bodyPr/>
          <a:lstStyle/>
          <a:p>
            <a:r>
              <a:rPr lang="en-US" dirty="0" smtClean="0"/>
              <a:t>Initial weeks:  Single-subject decoding</a:t>
            </a:r>
          </a:p>
          <a:p>
            <a:r>
              <a:rPr lang="en-US" dirty="0" smtClean="0"/>
              <a:t>Split subject 1’s trials 6-fold, train a lasso classifier on 5 folds, predict the remaining folds.  Repeat for the 5 other stratifications, and then for the other 16 training subjects.</a:t>
            </a:r>
          </a:p>
          <a:p>
            <a:r>
              <a:rPr lang="en-US" dirty="0" smtClean="0"/>
              <a:t>Save decoding accuracies, and choose the best preprocessing that works best for each subject.</a:t>
            </a:r>
          </a:p>
          <a:p>
            <a:r>
              <a:rPr lang="en-US" dirty="0" smtClean="0"/>
              <a:t>Best decoding accuracy with a lasso classifier and well preprocessed data:  82%</a:t>
            </a:r>
          </a:p>
          <a:p>
            <a:r>
              <a:rPr lang="en-US" dirty="0" smtClean="0"/>
              <a:t>About 3 seconds/classifier, 3s x 6classifiers x 16subjects is about 5 minutes per run</a:t>
            </a:r>
          </a:p>
          <a:p>
            <a:endParaRPr lang="en-US" dirty="0" smtClean="0"/>
          </a:p>
        </p:txBody>
      </p:sp>
    </p:spTree>
    <p:extLst>
      <p:ext uri="{BB962C8B-B14F-4D97-AF65-F5344CB8AC3E}">
        <p14:creationId xmlns:p14="http://schemas.microsoft.com/office/powerpoint/2010/main" val="1500297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DecMeg2014 Data</a:t>
            </a:r>
            <a:endParaRPr lang="en-US" dirty="0"/>
          </a:p>
        </p:txBody>
      </p:sp>
      <p:sp>
        <p:nvSpPr>
          <p:cNvPr id="7" name="TextBox 6"/>
          <p:cNvSpPr txBox="1"/>
          <p:nvPr/>
        </p:nvSpPr>
        <p:spPr>
          <a:xfrm>
            <a:off x="478970" y="1524000"/>
            <a:ext cx="7674429"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smtClean="0"/>
              <a:t>Magnetoencephalography</a:t>
            </a:r>
            <a:r>
              <a:rPr lang="en-US" sz="3200" dirty="0" smtClean="0"/>
              <a:t> data</a:t>
            </a:r>
          </a:p>
          <a:p>
            <a:pPr marL="457200" indent="-457200">
              <a:buFont typeface="Arial" panose="020B0604020202020204" pitchFamily="34" charset="0"/>
              <a:buChar char="•"/>
            </a:pPr>
            <a:r>
              <a:rPr lang="en-US" sz="3200" dirty="0" smtClean="0"/>
              <a:t>23 subjects (16 train,  7 test)</a:t>
            </a:r>
          </a:p>
          <a:p>
            <a:pPr marL="457200" indent="-457200">
              <a:buFont typeface="Arial" panose="020B0604020202020204" pitchFamily="34" charset="0"/>
              <a:buChar char="•"/>
            </a:pPr>
            <a:r>
              <a:rPr lang="en-US" sz="3200" dirty="0" smtClean="0"/>
              <a:t>306 sensors (204 gradiometers, 102 magnetometers)</a:t>
            </a:r>
          </a:p>
          <a:p>
            <a:pPr marL="457200" indent="-457200">
              <a:buFont typeface="Arial" panose="020B0604020202020204" pitchFamily="34" charset="0"/>
              <a:buChar char="•"/>
            </a:pPr>
            <a:r>
              <a:rPr lang="en-US" sz="3200" dirty="0" smtClean="0"/>
              <a:t>600 trials/subject</a:t>
            </a:r>
          </a:p>
          <a:p>
            <a:pPr marL="457200" indent="-457200">
              <a:buFont typeface="Arial" panose="020B0604020202020204" pitchFamily="34" charset="0"/>
              <a:buChar char="•"/>
            </a:pPr>
            <a:r>
              <a:rPr lang="en-US" sz="3200" dirty="0" smtClean="0"/>
              <a:t>1.5s/trial at 250Hz</a:t>
            </a:r>
          </a:p>
          <a:p>
            <a:pPr marL="457200" indent="-457200">
              <a:buFont typeface="Arial" panose="020B0604020202020204" pitchFamily="34" charset="0"/>
              <a:buChar char="•"/>
            </a:pPr>
            <a:r>
              <a:rPr lang="en-US" sz="3200" dirty="0" smtClean="0"/>
              <a:t>Even split of face/scrambled face trials</a:t>
            </a:r>
          </a:p>
          <a:p>
            <a:pPr marL="457200" indent="-457200">
              <a:buFont typeface="Arial" panose="020B0604020202020204" pitchFamily="34" charset="0"/>
              <a:buChar char="•"/>
            </a:pPr>
            <a:r>
              <a:rPr lang="en-US" sz="3200" dirty="0" smtClean="0"/>
              <a:t>Each subject is 3D array of 600 trials x 306 sensors x 375 </a:t>
            </a:r>
            <a:r>
              <a:rPr lang="en-US" sz="3200" dirty="0" err="1" smtClean="0"/>
              <a:t>timepoints</a:t>
            </a:r>
            <a:r>
              <a:rPr lang="en-US" sz="3200" dirty="0" smtClean="0"/>
              <a:t>, </a:t>
            </a:r>
            <a:endParaRPr lang="en-US" sz="3200" dirty="0" smtClean="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611798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Cross-validation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a:t>
            </a:r>
            <a:r>
              <a:rPr lang="en-US" baseline="30000" dirty="0" smtClean="0"/>
              <a:t>st</a:t>
            </a:r>
            <a:r>
              <a:rPr lang="en-US" dirty="0" smtClean="0"/>
              <a:t>-place competitor’s post:   </a:t>
            </a:r>
            <a:r>
              <a:rPr lang="en-US" dirty="0" smtClean="0">
                <a:hlinkClick r:id="rId2"/>
              </a:rPr>
              <a:t>here</a:t>
            </a:r>
            <a:endParaRPr lang="en-US" dirty="0" smtClean="0"/>
          </a:p>
          <a:p>
            <a:pPr marL="114300" indent="0">
              <a:buNone/>
            </a:pPr>
            <a:r>
              <a:rPr lang="en-US" dirty="0" smtClean="0"/>
              <a:t>“One </a:t>
            </a:r>
            <a:r>
              <a:rPr lang="en-US" dirty="0"/>
              <a:t>major problem with MEG/EEG data is that the signal is extremely weak and noisy. A large part of this noise comes from the brain itself and therefore has the same statistical distribution as the signal of interest. So it is very difficult to extract something relevant from these data. Another problem is that the strength of the Evoked potentials we are looking for is modulated by the user attention and mental fatigue. My opinion is that even with an infinite amount of training data, we can not achieve a perfect classification, some trials can simply not be classified correctly because the user was not paying enough attention or because the evoked potential is so small that it can not be extracted from the noise.</a:t>
            </a:r>
          </a:p>
          <a:p>
            <a:pPr marL="114300" indent="0">
              <a:buNone/>
            </a:pPr>
            <a:r>
              <a:rPr lang="en-US" dirty="0" smtClean="0"/>
              <a:t>…</a:t>
            </a:r>
            <a:endParaRPr lang="en-US" dirty="0"/>
          </a:p>
          <a:p>
            <a:pPr marL="114300" indent="0">
              <a:buNone/>
            </a:pPr>
            <a:r>
              <a:rPr lang="en-US" dirty="0"/>
              <a:t>Regarding the scores, my best in the LB is 0.772, and this method get 0.746 in leave-one-out CV (</a:t>
            </a:r>
            <a:r>
              <a:rPr lang="en-US" b="1" dirty="0"/>
              <a:t>and something around 0.87 in 6-fold CV in a single-subject decoding manner</a:t>
            </a:r>
            <a:r>
              <a:rPr lang="en-US" dirty="0" smtClean="0"/>
              <a:t>).”</a:t>
            </a:r>
          </a:p>
          <a:p>
            <a:endParaRPr lang="en-US" dirty="0" smtClean="0"/>
          </a:p>
          <a:p>
            <a:endParaRPr lang="en-US" dirty="0"/>
          </a:p>
        </p:txBody>
      </p:sp>
    </p:spTree>
    <p:extLst>
      <p:ext uri="{BB962C8B-B14F-4D97-AF65-F5344CB8AC3E}">
        <p14:creationId xmlns:p14="http://schemas.microsoft.com/office/powerpoint/2010/main" val="3027666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Cross-validation</a:t>
            </a:r>
            <a:endParaRPr lang="en-US" dirty="0"/>
          </a:p>
        </p:txBody>
      </p:sp>
      <p:sp>
        <p:nvSpPr>
          <p:cNvPr id="3" name="Content Placeholder 2"/>
          <p:cNvSpPr>
            <a:spLocks noGrp="1"/>
          </p:cNvSpPr>
          <p:nvPr>
            <p:ph idx="1"/>
          </p:nvPr>
        </p:nvSpPr>
        <p:spPr/>
        <p:txBody>
          <a:bodyPr/>
          <a:lstStyle/>
          <a:p>
            <a:r>
              <a:rPr lang="en-US" dirty="0" smtClean="0"/>
              <a:t>Decided I needed a new classifier</a:t>
            </a:r>
          </a:p>
          <a:p>
            <a:r>
              <a:rPr lang="en-US" dirty="0" smtClean="0"/>
              <a:t>Tried a support vector machine, and with adjustment, was able to achieve 87% 6-fold single-subject accuracy</a:t>
            </a:r>
          </a:p>
          <a:p>
            <a:r>
              <a:rPr lang="en-US" dirty="0" smtClean="0"/>
              <a:t>Adjustment in this case means trial-and-error…</a:t>
            </a:r>
          </a:p>
          <a:p>
            <a:endParaRPr lang="en-US" dirty="0" smtClean="0"/>
          </a:p>
          <a:p>
            <a:endParaRPr lang="en-US" dirty="0" smtClean="0"/>
          </a:p>
          <a:p>
            <a:endParaRPr lang="en-US" dirty="0"/>
          </a:p>
        </p:txBody>
      </p:sp>
    </p:spTree>
    <p:extLst>
      <p:ext uri="{BB962C8B-B14F-4D97-AF65-F5344CB8AC3E}">
        <p14:creationId xmlns:p14="http://schemas.microsoft.com/office/powerpoint/2010/main" val="1065959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r>
              <a:rPr lang="en-US" dirty="0" smtClean="0"/>
              <a:t>(Back to) Step 3:  Standard SVM</a:t>
            </a:r>
            <a:endParaRPr lang="en-US" dirty="0"/>
          </a:p>
        </p:txBody>
      </p:sp>
      <p:sp>
        <p:nvSpPr>
          <p:cNvPr id="3" name="Content Placeholder 2"/>
          <p:cNvSpPr>
            <a:spLocks noGrp="1"/>
          </p:cNvSpPr>
          <p:nvPr>
            <p:ph idx="1"/>
          </p:nvPr>
        </p:nvSpPr>
        <p:spPr/>
        <p:txBody>
          <a:bodyPr/>
          <a:lstStyle/>
          <a:p>
            <a:r>
              <a:rPr lang="en-US" dirty="0" smtClean="0"/>
              <a:t>Finds the classifier that creates the maximum-margin </a:t>
            </a:r>
            <a:r>
              <a:rPr lang="en-US" dirty="0" err="1" smtClean="0"/>
              <a:t>hyperplane</a:t>
            </a:r>
            <a:r>
              <a:rPr lang="en-US" dirty="0" smtClean="0"/>
              <a:t> between the points given the parameters</a:t>
            </a:r>
          </a:p>
          <a:p>
            <a:r>
              <a:rPr lang="en-US" dirty="0" smtClean="0"/>
              <a:t>Using a </a:t>
            </a:r>
            <a:r>
              <a:rPr lang="en-US" dirty="0" err="1" smtClean="0"/>
              <a:t>hyperplane</a:t>
            </a:r>
            <a:r>
              <a:rPr lang="en-US" dirty="0" smtClean="0"/>
              <a:t> in higher dimensions results in complex boundaries in input space</a:t>
            </a:r>
          </a:p>
          <a:p>
            <a:endParaRPr lang="en-US" dirty="0"/>
          </a:p>
        </p:txBody>
      </p:sp>
      <p:sp>
        <p:nvSpPr>
          <p:cNvPr id="4" name="TextBox 3"/>
          <p:cNvSpPr txBox="1"/>
          <p:nvPr/>
        </p:nvSpPr>
        <p:spPr>
          <a:xfrm>
            <a:off x="838200" y="6400800"/>
            <a:ext cx="4191000" cy="369332"/>
          </a:xfrm>
          <a:prstGeom prst="rect">
            <a:avLst/>
          </a:prstGeom>
          <a:noFill/>
        </p:spPr>
        <p:txBody>
          <a:bodyPr wrap="square" rtlCol="0">
            <a:spAutoFit/>
          </a:bodyPr>
          <a:lstStyle/>
          <a:p>
            <a:r>
              <a:rPr lang="en-US" dirty="0" smtClean="0"/>
              <a:t>http://www.dtreg.com/svm.htm</a:t>
            </a:r>
            <a:endParaRPr lang="en-US" dirty="0"/>
          </a:p>
        </p:txBody>
      </p:sp>
      <p:pic>
        <p:nvPicPr>
          <p:cNvPr id="5122" name="Picture 2" descr="E:\DecMeg\svma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26674"/>
            <a:ext cx="5105400" cy="306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41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Standard SVM</a:t>
            </a:r>
            <a:endParaRPr lang="en-US" dirty="0"/>
          </a:p>
        </p:txBody>
      </p:sp>
      <p:sp>
        <p:nvSpPr>
          <p:cNvPr id="3" name="Content Placeholder 2"/>
          <p:cNvSpPr>
            <a:spLocks noGrp="1"/>
          </p:cNvSpPr>
          <p:nvPr>
            <p:ph idx="1"/>
          </p:nvPr>
        </p:nvSpPr>
        <p:spPr/>
        <p:txBody>
          <a:bodyPr/>
          <a:lstStyle/>
          <a:p>
            <a:r>
              <a:rPr lang="en-US" dirty="0" smtClean="0"/>
              <a:t>Using a </a:t>
            </a:r>
            <a:r>
              <a:rPr lang="en-US" dirty="0" err="1" smtClean="0"/>
              <a:t>hyperplane</a:t>
            </a:r>
            <a:r>
              <a:rPr lang="en-US" dirty="0" smtClean="0"/>
              <a:t> in higher dimensions, combined with different “kernel” mappings, results in complex boundaries in input space</a:t>
            </a:r>
          </a:p>
          <a:p>
            <a:r>
              <a:rPr lang="en-US" dirty="0"/>
              <a:t>Resultant classifiers are defined by “support vectors”,  a set of input samples that lie </a:t>
            </a:r>
            <a:r>
              <a:rPr lang="en-US" dirty="0" smtClean="0"/>
              <a:t>along the boundary</a:t>
            </a:r>
            <a:endParaRPr lang="en-US" dirty="0"/>
          </a:p>
          <a:p>
            <a:endParaRPr lang="en-US" dirty="0" smtClean="0"/>
          </a:p>
          <a:p>
            <a:endParaRPr lang="en-US" dirty="0"/>
          </a:p>
          <a:p>
            <a:endParaRPr lang="en-US" dirty="0" smtClean="0"/>
          </a:p>
          <a:p>
            <a:pPr marL="114300" indent="0">
              <a:buNone/>
            </a:pPr>
            <a:endParaRPr lang="en-US" dirty="0" smtClean="0"/>
          </a:p>
          <a:p>
            <a:pPr marL="114300" indent="0">
              <a:buNone/>
            </a:pPr>
            <a:r>
              <a:rPr lang="en-US" dirty="0" smtClean="0"/>
              <a:t>                   RBF </a:t>
            </a:r>
            <a:r>
              <a:rPr lang="en-US" dirty="0" smtClean="0"/>
              <a:t>kernel </a:t>
            </a:r>
            <a:r>
              <a:rPr lang="en-US" dirty="0" smtClean="0">
                <a:sym typeface="Wingdings" panose="05000000000000000000" pitchFamily="2" charset="2"/>
              </a:rPr>
              <a:t></a:t>
            </a:r>
            <a:endParaRPr lang="en-US" dirty="0" smtClean="0"/>
          </a:p>
          <a:p>
            <a:endParaRPr lang="en-US" dirty="0"/>
          </a:p>
        </p:txBody>
      </p:sp>
      <p:sp>
        <p:nvSpPr>
          <p:cNvPr id="4" name="TextBox 3"/>
          <p:cNvSpPr txBox="1"/>
          <p:nvPr/>
        </p:nvSpPr>
        <p:spPr>
          <a:xfrm>
            <a:off x="0" y="6211669"/>
            <a:ext cx="3429000" cy="646331"/>
          </a:xfrm>
          <a:prstGeom prst="rect">
            <a:avLst/>
          </a:prstGeom>
          <a:noFill/>
        </p:spPr>
        <p:txBody>
          <a:bodyPr wrap="square" rtlCol="0">
            <a:spAutoFit/>
          </a:bodyPr>
          <a:lstStyle/>
          <a:p>
            <a:r>
              <a:rPr lang="en-US" sz="1200" dirty="0" smtClean="0"/>
              <a:t>http://openclassroom.stanford.edu/MainFolder/DocumentPage.php?course=MachineLearning&amp;doc=exercises/ex8/ex8.html</a:t>
            </a:r>
            <a:endParaRPr lang="en-US" sz="1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67200" y="3794760"/>
            <a:ext cx="4084319" cy="306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68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err="1" smtClean="0"/>
              <a:t>Transductive</a:t>
            </a:r>
            <a:r>
              <a:rPr lang="en-US" dirty="0" smtClean="0"/>
              <a:t> SVM</a:t>
            </a:r>
            <a:endParaRPr lang="en-US" dirty="0"/>
          </a:p>
        </p:txBody>
      </p:sp>
      <p:sp>
        <p:nvSpPr>
          <p:cNvPr id="3" name="Content Placeholder 2"/>
          <p:cNvSpPr>
            <a:spLocks noGrp="1"/>
          </p:cNvSpPr>
          <p:nvPr>
            <p:ph idx="1"/>
          </p:nvPr>
        </p:nvSpPr>
        <p:spPr/>
        <p:txBody>
          <a:bodyPr/>
          <a:lstStyle/>
          <a:p>
            <a:r>
              <a:rPr lang="en-US" dirty="0" smtClean="0"/>
              <a:t>Implementation found online by Thorsten </a:t>
            </a:r>
            <a:r>
              <a:rPr lang="en-US" dirty="0" err="1" smtClean="0"/>
              <a:t>Joachims</a:t>
            </a:r>
            <a:r>
              <a:rPr lang="en-US" dirty="0" smtClean="0"/>
              <a:t> at </a:t>
            </a:r>
            <a:r>
              <a:rPr lang="en-US" dirty="0"/>
              <a:t>Cornell University </a:t>
            </a:r>
            <a:endParaRPr lang="en-US" dirty="0" smtClean="0"/>
          </a:p>
          <a:p>
            <a:r>
              <a:rPr lang="en-US" dirty="0" smtClean="0"/>
              <a:t>Iteratively increases influence of the unlabeled data as the SVM progresses, a kind of transfer learning</a:t>
            </a:r>
            <a:endParaRPr lang="en-US" dirty="0"/>
          </a:p>
          <a:p>
            <a:r>
              <a:rPr lang="en-US" dirty="0" smtClean="0"/>
              <a:t> </a:t>
            </a:r>
            <a:r>
              <a:rPr lang="en-US" dirty="0">
                <a:hlinkClick r:id="rId2"/>
              </a:rPr>
              <a:t>http://svmlight.joachims.org</a:t>
            </a:r>
            <a:r>
              <a:rPr lang="en-US" dirty="0" smtClean="0">
                <a:hlinkClick r:id="rId2"/>
              </a:rPr>
              <a:t>/</a:t>
            </a:r>
            <a:endParaRPr lang="en-US" dirty="0" smtClean="0"/>
          </a:p>
          <a:p>
            <a:r>
              <a:rPr lang="en-US" dirty="0"/>
              <a:t>MATLAB wrapper:  </a:t>
            </a:r>
            <a:r>
              <a:rPr lang="en-US" dirty="0">
                <a:hlinkClick r:id="rId3"/>
              </a:rPr>
              <a:t>http://sourceforge.net/projects/mex-svm/</a:t>
            </a:r>
            <a:endParaRPr lang="en-US" dirty="0" smtClean="0"/>
          </a:p>
          <a:p>
            <a:endParaRPr lang="en-US" dirty="0" smtClean="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3281"/>
          <a:stretch/>
        </p:blipFill>
        <p:spPr>
          <a:xfrm>
            <a:off x="685800" y="4038601"/>
            <a:ext cx="6782747" cy="2819400"/>
          </a:xfrm>
          <a:prstGeom prst="rect">
            <a:avLst/>
          </a:prstGeom>
        </p:spPr>
      </p:pic>
    </p:spTree>
    <p:extLst>
      <p:ext uri="{BB962C8B-B14F-4D97-AF65-F5344CB8AC3E}">
        <p14:creationId xmlns:p14="http://schemas.microsoft.com/office/powerpoint/2010/main" val="4138152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Cross-validation</a:t>
            </a:r>
            <a:endParaRPr lang="en-US" dirty="0"/>
          </a:p>
        </p:txBody>
      </p:sp>
      <p:sp>
        <p:nvSpPr>
          <p:cNvPr id="3" name="Content Placeholder 2"/>
          <p:cNvSpPr>
            <a:spLocks noGrp="1"/>
          </p:cNvSpPr>
          <p:nvPr>
            <p:ph idx="1"/>
          </p:nvPr>
        </p:nvSpPr>
        <p:spPr/>
        <p:txBody>
          <a:bodyPr/>
          <a:lstStyle/>
          <a:p>
            <a:pPr marL="11430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71"/>
            <a:ext cx="2467320" cy="5382377"/>
          </a:xfrm>
          <a:prstGeom prst="rect">
            <a:avLst/>
          </a:prstGeom>
        </p:spPr>
      </p:pic>
      <p:pic>
        <p:nvPicPr>
          <p:cNvPr id="6146" name="Picture 2" descr="E:\DecMeg\vec3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371625"/>
            <a:ext cx="2971800" cy="31210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533400" y="3200400"/>
            <a:ext cx="1524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303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Leave-one-out CV</a:t>
            </a:r>
            <a:endParaRPr lang="en-US" dirty="0"/>
          </a:p>
        </p:txBody>
      </p:sp>
      <p:sp>
        <p:nvSpPr>
          <p:cNvPr id="3" name="Content Placeholder 2"/>
          <p:cNvSpPr>
            <a:spLocks noGrp="1"/>
          </p:cNvSpPr>
          <p:nvPr>
            <p:ph idx="1"/>
          </p:nvPr>
        </p:nvSpPr>
        <p:spPr/>
        <p:txBody>
          <a:bodyPr/>
          <a:lstStyle/>
          <a:p>
            <a:r>
              <a:rPr lang="en-US" dirty="0" smtClean="0"/>
              <a:t>Takes much longer – classifier is working with 15x the data</a:t>
            </a:r>
          </a:p>
          <a:p>
            <a:r>
              <a:rPr lang="en-US" dirty="0" smtClean="0"/>
              <a:t>Could take 15 classifiers and combine them to predict one subject, or 1 classifier trained on 15 subjects</a:t>
            </a:r>
          </a:p>
          <a:p>
            <a:r>
              <a:rPr lang="en-US" dirty="0" smtClean="0"/>
              <a:t>Single classifier was better.</a:t>
            </a:r>
          </a:p>
          <a:p>
            <a:r>
              <a:rPr lang="en-US" dirty="0" smtClean="0"/>
              <a:t>A single lasso classifier took 10 minutes</a:t>
            </a:r>
          </a:p>
          <a:p>
            <a:r>
              <a:rPr lang="en-US" dirty="0" smtClean="0"/>
              <a:t>Standard SVM also about 10 minutes</a:t>
            </a:r>
          </a:p>
          <a:p>
            <a:r>
              <a:rPr lang="en-US" dirty="0" err="1" smtClean="0"/>
              <a:t>Transductive</a:t>
            </a:r>
            <a:r>
              <a:rPr lang="en-US" dirty="0" smtClean="0"/>
              <a:t> SVM took 2.5 hours</a:t>
            </a:r>
          </a:p>
          <a:p>
            <a:r>
              <a:rPr lang="en-US" dirty="0" smtClean="0"/>
              <a:t>So, with just lasso or just SVM, a single LOO CV run would take nearly 3 hours.</a:t>
            </a:r>
          </a:p>
          <a:p>
            <a:r>
              <a:rPr lang="en-US" dirty="0" err="1" smtClean="0"/>
              <a:t>Transductive</a:t>
            </a:r>
            <a:r>
              <a:rPr lang="en-US" dirty="0" smtClean="0"/>
              <a:t> SVM took 40 hours of computational time (performed twice, once with, once without magnetometers).</a:t>
            </a:r>
          </a:p>
          <a:p>
            <a:endParaRPr lang="en-US" dirty="0" smtClean="0"/>
          </a:p>
          <a:p>
            <a:endParaRPr lang="en-US" dirty="0" smtClean="0"/>
          </a:p>
          <a:p>
            <a:endParaRPr lang="en-US" dirty="0"/>
          </a:p>
        </p:txBody>
      </p:sp>
    </p:spTree>
    <p:extLst>
      <p:ext uri="{BB962C8B-B14F-4D97-AF65-F5344CB8AC3E}">
        <p14:creationId xmlns:p14="http://schemas.microsoft.com/office/powerpoint/2010/main" val="2388125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Classifier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8320520"/>
              </p:ext>
            </p:extLst>
          </p:nvPr>
        </p:nvGraphicFramePr>
        <p:xfrm>
          <a:off x="457200" y="152400"/>
          <a:ext cx="7620000" cy="6583680"/>
        </p:xfrm>
        <a:graphic>
          <a:graphicData uri="http://schemas.openxmlformats.org/drawingml/2006/table">
            <a:tbl>
              <a:tblPr firstRow="1" bandRow="1">
                <a:tableStyleId>{5C22544A-7EE6-4342-B048-85BDC9FD1C3A}</a:tableStyleId>
              </a:tblPr>
              <a:tblGrid>
                <a:gridCol w="1905000"/>
                <a:gridCol w="1905000"/>
                <a:gridCol w="1905000"/>
                <a:gridCol w="1905000"/>
              </a:tblGrid>
              <a:tr h="304800">
                <a:tc>
                  <a:txBody>
                    <a:bodyPr/>
                    <a:lstStyle/>
                    <a:p>
                      <a:r>
                        <a:rPr lang="en-US" dirty="0" smtClean="0"/>
                        <a:t>Lasso</a:t>
                      </a:r>
                      <a:endParaRPr lang="en-US" dirty="0"/>
                    </a:p>
                  </a:txBody>
                  <a:tcPr/>
                </a:tc>
                <a:tc>
                  <a:txBody>
                    <a:bodyPr/>
                    <a:lstStyle/>
                    <a:p>
                      <a:r>
                        <a:rPr lang="en-US" dirty="0" smtClean="0"/>
                        <a:t>Regular SVM</a:t>
                      </a:r>
                      <a:endParaRPr lang="en-US" dirty="0"/>
                    </a:p>
                  </a:txBody>
                  <a:tcPr/>
                </a:tc>
                <a:tc>
                  <a:txBody>
                    <a:bodyPr/>
                    <a:lstStyle/>
                    <a:p>
                      <a:r>
                        <a:rPr lang="en-US" dirty="0" smtClean="0"/>
                        <a:t>Trans SVM</a:t>
                      </a:r>
                      <a:endParaRPr lang="en-US" dirty="0"/>
                    </a:p>
                  </a:txBody>
                  <a:tcPr/>
                </a:tc>
                <a:tc>
                  <a:txBody>
                    <a:bodyPr/>
                    <a:lstStyle/>
                    <a:p>
                      <a:r>
                        <a:rPr lang="en-US" dirty="0" smtClean="0"/>
                        <a:t>Mean</a:t>
                      </a:r>
                      <a:endParaRPr lang="en-US" dirty="0"/>
                    </a:p>
                  </a:txBody>
                  <a:tcPr/>
                </a:tc>
              </a:tr>
              <a:tr h="304800">
                <a:tc>
                  <a:txBody>
                    <a:bodyPr/>
                    <a:lstStyle/>
                    <a:p>
                      <a:r>
                        <a:rPr lang="en-US" dirty="0" smtClean="0"/>
                        <a:t>.7609</a:t>
                      </a:r>
                      <a:endParaRPr lang="en-US" dirty="0"/>
                    </a:p>
                  </a:txBody>
                  <a:tcPr/>
                </a:tc>
                <a:tc>
                  <a:txBody>
                    <a:bodyPr/>
                    <a:lstStyle/>
                    <a:p>
                      <a:r>
                        <a:rPr lang="en-US" dirty="0" smtClean="0"/>
                        <a:t>.7071 </a:t>
                      </a:r>
                    </a:p>
                  </a:txBody>
                  <a:tcPr/>
                </a:tc>
                <a:tc>
                  <a:txBody>
                    <a:bodyPr/>
                    <a:lstStyle/>
                    <a:p>
                      <a:r>
                        <a:rPr lang="en-US" dirty="0" smtClean="0"/>
                        <a:t>.7643</a:t>
                      </a:r>
                      <a:endParaRPr lang="en-US" dirty="0"/>
                    </a:p>
                  </a:txBody>
                  <a:tcPr/>
                </a:tc>
                <a:tc>
                  <a:txBody>
                    <a:bodyPr/>
                    <a:lstStyle/>
                    <a:p>
                      <a:r>
                        <a:rPr lang="en-US" b="1" dirty="0" smtClean="0"/>
                        <a:t>.7441</a:t>
                      </a:r>
                      <a:endParaRPr lang="en-US" b="1" dirty="0"/>
                    </a:p>
                  </a:txBody>
                  <a:tcPr/>
                </a:tc>
              </a:tr>
              <a:tr h="304800">
                <a:tc>
                  <a:txBody>
                    <a:bodyPr/>
                    <a:lstStyle/>
                    <a:p>
                      <a:r>
                        <a:rPr lang="en-US" dirty="0" smtClean="0"/>
                        <a:t>.6553</a:t>
                      </a:r>
                      <a:endParaRPr lang="en-US" dirty="0"/>
                    </a:p>
                  </a:txBody>
                  <a:tcPr/>
                </a:tc>
                <a:tc>
                  <a:txBody>
                    <a:bodyPr/>
                    <a:lstStyle/>
                    <a:p>
                      <a:r>
                        <a:rPr lang="en-US" dirty="0" smtClean="0"/>
                        <a:t>.7048</a:t>
                      </a:r>
                      <a:endParaRPr lang="en-US" dirty="0"/>
                    </a:p>
                  </a:txBody>
                  <a:tcPr/>
                </a:tc>
                <a:tc>
                  <a:txBody>
                    <a:bodyPr/>
                    <a:lstStyle/>
                    <a:p>
                      <a:r>
                        <a:rPr lang="en-US" dirty="0" smtClean="0"/>
                        <a:t>.6894</a:t>
                      </a:r>
                      <a:endParaRPr lang="en-US" dirty="0"/>
                    </a:p>
                  </a:txBody>
                  <a:tcPr/>
                </a:tc>
                <a:tc>
                  <a:txBody>
                    <a:bodyPr/>
                    <a:lstStyle/>
                    <a:p>
                      <a:r>
                        <a:rPr lang="en-US" b="1" dirty="0" smtClean="0"/>
                        <a:t>.6832</a:t>
                      </a:r>
                      <a:endParaRPr lang="en-US" b="1" dirty="0"/>
                    </a:p>
                  </a:txBody>
                  <a:tcPr/>
                </a:tc>
              </a:tr>
              <a:tr h="304800">
                <a:tc>
                  <a:txBody>
                    <a:bodyPr/>
                    <a:lstStyle/>
                    <a:p>
                      <a:r>
                        <a:rPr lang="en-US" dirty="0" smtClean="0"/>
                        <a:t>.6159</a:t>
                      </a:r>
                      <a:endParaRPr lang="en-US" dirty="0"/>
                    </a:p>
                  </a:txBody>
                  <a:tcPr/>
                </a:tc>
                <a:tc>
                  <a:txBody>
                    <a:bodyPr/>
                    <a:lstStyle/>
                    <a:p>
                      <a:r>
                        <a:rPr lang="en-US" dirty="0" smtClean="0"/>
                        <a:t>.6194</a:t>
                      </a:r>
                      <a:endParaRPr lang="en-US" dirty="0"/>
                    </a:p>
                  </a:txBody>
                  <a:tcPr/>
                </a:tc>
                <a:tc>
                  <a:txBody>
                    <a:bodyPr/>
                    <a:lstStyle/>
                    <a:p>
                      <a:r>
                        <a:rPr lang="en-US" dirty="0" smtClean="0"/>
                        <a:t>.6228</a:t>
                      </a:r>
                      <a:endParaRPr lang="en-US" dirty="0"/>
                    </a:p>
                  </a:txBody>
                  <a:tcPr/>
                </a:tc>
                <a:tc>
                  <a:txBody>
                    <a:bodyPr/>
                    <a:lstStyle/>
                    <a:p>
                      <a:r>
                        <a:rPr lang="en-US" b="1" dirty="0" smtClean="0"/>
                        <a:t>.6194</a:t>
                      </a:r>
                      <a:endParaRPr lang="en-US" b="1" dirty="0"/>
                    </a:p>
                  </a:txBody>
                  <a:tcPr/>
                </a:tc>
              </a:tr>
              <a:tr h="304800">
                <a:tc>
                  <a:txBody>
                    <a:bodyPr/>
                    <a:lstStyle/>
                    <a:p>
                      <a:r>
                        <a:rPr lang="en-US" dirty="0" smtClean="0"/>
                        <a:t>.7845</a:t>
                      </a:r>
                      <a:endParaRPr lang="en-US" dirty="0"/>
                    </a:p>
                  </a:txBody>
                  <a:tcPr/>
                </a:tc>
                <a:tc>
                  <a:txBody>
                    <a:bodyPr/>
                    <a:lstStyle/>
                    <a:p>
                      <a:r>
                        <a:rPr lang="en-US" dirty="0" smtClean="0"/>
                        <a:t>.7374</a:t>
                      </a:r>
                      <a:endParaRPr lang="en-US" dirty="0"/>
                    </a:p>
                  </a:txBody>
                  <a:tcPr/>
                </a:tc>
                <a:tc>
                  <a:txBody>
                    <a:bodyPr/>
                    <a:lstStyle/>
                    <a:p>
                      <a:r>
                        <a:rPr lang="en-US" dirty="0" smtClean="0"/>
                        <a:t>.8013</a:t>
                      </a:r>
                      <a:endParaRPr lang="en-US" dirty="0"/>
                    </a:p>
                  </a:txBody>
                  <a:tcPr/>
                </a:tc>
                <a:tc>
                  <a:txBody>
                    <a:bodyPr/>
                    <a:lstStyle/>
                    <a:p>
                      <a:r>
                        <a:rPr lang="en-US" b="1" dirty="0" smtClean="0"/>
                        <a:t>.7744</a:t>
                      </a:r>
                      <a:endParaRPr lang="en-US" b="1" dirty="0"/>
                    </a:p>
                  </a:txBody>
                  <a:tcPr/>
                </a:tc>
              </a:tr>
              <a:tr h="304800">
                <a:tc>
                  <a:txBody>
                    <a:bodyPr/>
                    <a:lstStyle/>
                    <a:p>
                      <a:r>
                        <a:rPr lang="en-US" dirty="0" smtClean="0"/>
                        <a:t>.6689</a:t>
                      </a:r>
                      <a:endParaRPr lang="en-US" dirty="0"/>
                    </a:p>
                  </a:txBody>
                  <a:tcPr/>
                </a:tc>
                <a:tc>
                  <a:txBody>
                    <a:bodyPr/>
                    <a:lstStyle/>
                    <a:p>
                      <a:r>
                        <a:rPr lang="en-US" dirty="0" smtClean="0"/>
                        <a:t>.6962</a:t>
                      </a:r>
                      <a:endParaRPr lang="en-US" dirty="0"/>
                    </a:p>
                  </a:txBody>
                  <a:tcPr/>
                </a:tc>
                <a:tc>
                  <a:txBody>
                    <a:bodyPr/>
                    <a:lstStyle/>
                    <a:p>
                      <a:r>
                        <a:rPr lang="en-US" dirty="0" smtClean="0"/>
                        <a:t>.6758</a:t>
                      </a:r>
                      <a:endParaRPr lang="en-US" dirty="0"/>
                    </a:p>
                  </a:txBody>
                  <a:tcPr/>
                </a:tc>
                <a:tc>
                  <a:txBody>
                    <a:bodyPr/>
                    <a:lstStyle/>
                    <a:p>
                      <a:r>
                        <a:rPr lang="en-US" b="1" dirty="0" smtClean="0"/>
                        <a:t>.6803</a:t>
                      </a:r>
                      <a:endParaRPr lang="en-US" b="1" dirty="0"/>
                    </a:p>
                  </a:txBody>
                  <a:tcPr/>
                </a:tc>
              </a:tr>
              <a:tr h="304800">
                <a:tc>
                  <a:txBody>
                    <a:bodyPr/>
                    <a:lstStyle/>
                    <a:p>
                      <a:r>
                        <a:rPr lang="en-US" dirty="0" smtClean="0"/>
                        <a:t>.6735</a:t>
                      </a:r>
                      <a:endParaRPr lang="en-US" dirty="0"/>
                    </a:p>
                  </a:txBody>
                  <a:tcPr/>
                </a:tc>
                <a:tc>
                  <a:txBody>
                    <a:bodyPr/>
                    <a:lstStyle/>
                    <a:p>
                      <a:r>
                        <a:rPr lang="en-US" dirty="0" smtClean="0"/>
                        <a:t>.5918</a:t>
                      </a:r>
                      <a:endParaRPr lang="en-US" dirty="0"/>
                    </a:p>
                  </a:txBody>
                  <a:tcPr/>
                </a:tc>
                <a:tc>
                  <a:txBody>
                    <a:bodyPr/>
                    <a:lstStyle/>
                    <a:p>
                      <a:r>
                        <a:rPr lang="en-US" dirty="0" smtClean="0"/>
                        <a:t>.6599</a:t>
                      </a:r>
                      <a:endParaRPr lang="en-US" dirty="0"/>
                    </a:p>
                  </a:txBody>
                  <a:tcPr/>
                </a:tc>
                <a:tc>
                  <a:txBody>
                    <a:bodyPr/>
                    <a:lstStyle/>
                    <a:p>
                      <a:r>
                        <a:rPr lang="en-US" b="1" dirty="0" smtClean="0"/>
                        <a:t>.6417</a:t>
                      </a:r>
                      <a:endParaRPr lang="en-US" b="1" dirty="0"/>
                    </a:p>
                  </a:txBody>
                  <a:tcPr/>
                </a:tc>
              </a:tr>
              <a:tr h="304800">
                <a:tc>
                  <a:txBody>
                    <a:bodyPr/>
                    <a:lstStyle/>
                    <a:p>
                      <a:r>
                        <a:rPr lang="en-US" dirty="0" smtClean="0"/>
                        <a:t>.7041</a:t>
                      </a:r>
                      <a:endParaRPr lang="en-US" dirty="0"/>
                    </a:p>
                  </a:txBody>
                  <a:tcPr/>
                </a:tc>
                <a:tc>
                  <a:txBody>
                    <a:bodyPr/>
                    <a:lstStyle/>
                    <a:p>
                      <a:r>
                        <a:rPr lang="en-US" dirty="0" smtClean="0"/>
                        <a:t>.7228</a:t>
                      </a:r>
                      <a:endParaRPr lang="en-US" dirty="0"/>
                    </a:p>
                  </a:txBody>
                  <a:tcPr/>
                </a:tc>
                <a:tc>
                  <a:txBody>
                    <a:bodyPr/>
                    <a:lstStyle/>
                    <a:p>
                      <a:r>
                        <a:rPr lang="en-US" dirty="0" smtClean="0"/>
                        <a:t>.7177</a:t>
                      </a:r>
                      <a:endParaRPr lang="en-US" dirty="0"/>
                    </a:p>
                  </a:txBody>
                  <a:tcPr/>
                </a:tc>
                <a:tc>
                  <a:txBody>
                    <a:bodyPr/>
                    <a:lstStyle/>
                    <a:p>
                      <a:r>
                        <a:rPr lang="en-US" b="1" dirty="0" smtClean="0"/>
                        <a:t>.7149</a:t>
                      </a:r>
                      <a:endParaRPr lang="en-US" b="1" dirty="0"/>
                    </a:p>
                  </a:txBody>
                  <a:tcPr/>
                </a:tc>
              </a:tr>
              <a:tr h="304800">
                <a:tc>
                  <a:txBody>
                    <a:bodyPr/>
                    <a:lstStyle/>
                    <a:p>
                      <a:r>
                        <a:rPr lang="en-US" dirty="0" smtClean="0"/>
                        <a:t>.6486</a:t>
                      </a:r>
                      <a:endParaRPr lang="en-US" dirty="0"/>
                    </a:p>
                  </a:txBody>
                  <a:tcPr/>
                </a:tc>
                <a:tc>
                  <a:txBody>
                    <a:bodyPr/>
                    <a:lstStyle/>
                    <a:p>
                      <a:r>
                        <a:rPr lang="en-US" dirty="0" smtClean="0"/>
                        <a:t>.7213</a:t>
                      </a:r>
                      <a:endParaRPr lang="en-US" dirty="0"/>
                    </a:p>
                  </a:txBody>
                  <a:tcPr/>
                </a:tc>
                <a:tc>
                  <a:txBody>
                    <a:bodyPr/>
                    <a:lstStyle/>
                    <a:p>
                      <a:r>
                        <a:rPr lang="en-US" dirty="0" smtClean="0"/>
                        <a:t>.6791</a:t>
                      </a:r>
                      <a:endParaRPr lang="en-US" dirty="0"/>
                    </a:p>
                  </a:txBody>
                  <a:tcPr/>
                </a:tc>
                <a:tc>
                  <a:txBody>
                    <a:bodyPr/>
                    <a:lstStyle/>
                    <a:p>
                      <a:r>
                        <a:rPr lang="en-US" b="1" dirty="0" smtClean="0"/>
                        <a:t>.6830</a:t>
                      </a:r>
                      <a:endParaRPr lang="en-US" b="1" dirty="0"/>
                    </a:p>
                  </a:txBody>
                  <a:tcPr/>
                </a:tc>
              </a:tr>
              <a:tr h="304800">
                <a:tc>
                  <a:txBody>
                    <a:bodyPr/>
                    <a:lstStyle/>
                    <a:p>
                      <a:r>
                        <a:rPr lang="en-US" dirty="0" smtClean="0"/>
                        <a:t>.7677</a:t>
                      </a:r>
                      <a:endParaRPr lang="en-US" dirty="0"/>
                    </a:p>
                  </a:txBody>
                  <a:tcPr/>
                </a:tc>
                <a:tc>
                  <a:txBody>
                    <a:bodyPr/>
                    <a:lstStyle/>
                    <a:p>
                      <a:r>
                        <a:rPr lang="en-US" dirty="0" smtClean="0"/>
                        <a:t>.7357</a:t>
                      </a:r>
                      <a:endParaRPr lang="en-US" dirty="0"/>
                    </a:p>
                  </a:txBody>
                  <a:tcPr/>
                </a:tc>
                <a:tc>
                  <a:txBody>
                    <a:bodyPr/>
                    <a:lstStyle/>
                    <a:p>
                      <a:r>
                        <a:rPr lang="en-US" dirty="0" smtClean="0"/>
                        <a:t>.7643</a:t>
                      </a:r>
                      <a:endParaRPr lang="en-US" dirty="0"/>
                    </a:p>
                  </a:txBody>
                  <a:tcPr/>
                </a:tc>
                <a:tc>
                  <a:txBody>
                    <a:bodyPr/>
                    <a:lstStyle/>
                    <a:p>
                      <a:r>
                        <a:rPr lang="en-US" b="1" dirty="0" smtClean="0"/>
                        <a:t>.7559</a:t>
                      </a:r>
                      <a:endParaRPr lang="en-US" b="1" dirty="0"/>
                    </a:p>
                  </a:txBody>
                  <a:tcPr/>
                </a:tc>
              </a:tr>
              <a:tr h="304800">
                <a:tc>
                  <a:txBody>
                    <a:bodyPr/>
                    <a:lstStyle/>
                    <a:p>
                      <a:r>
                        <a:rPr lang="en-US" dirty="0" smtClean="0"/>
                        <a:t>.6780</a:t>
                      </a:r>
                      <a:endParaRPr lang="en-US" dirty="0"/>
                    </a:p>
                  </a:txBody>
                  <a:tcPr/>
                </a:tc>
                <a:tc>
                  <a:txBody>
                    <a:bodyPr/>
                    <a:lstStyle/>
                    <a:p>
                      <a:r>
                        <a:rPr lang="en-US" dirty="0" smtClean="0"/>
                        <a:t>.7085</a:t>
                      </a:r>
                      <a:endParaRPr lang="en-US" dirty="0"/>
                    </a:p>
                  </a:txBody>
                  <a:tcPr/>
                </a:tc>
                <a:tc>
                  <a:txBody>
                    <a:bodyPr/>
                    <a:lstStyle/>
                    <a:p>
                      <a:r>
                        <a:rPr lang="en-US" dirty="0" smtClean="0"/>
                        <a:t>.6814</a:t>
                      </a:r>
                      <a:endParaRPr lang="en-US" dirty="0"/>
                    </a:p>
                  </a:txBody>
                  <a:tcPr/>
                </a:tc>
                <a:tc>
                  <a:txBody>
                    <a:bodyPr/>
                    <a:lstStyle/>
                    <a:p>
                      <a:r>
                        <a:rPr lang="en-US" b="1" dirty="0" smtClean="0"/>
                        <a:t>.6893</a:t>
                      </a:r>
                      <a:endParaRPr lang="en-US" b="1" dirty="0"/>
                    </a:p>
                  </a:txBody>
                  <a:tcPr/>
                </a:tc>
              </a:tr>
              <a:tr h="304800">
                <a:tc>
                  <a:txBody>
                    <a:bodyPr/>
                    <a:lstStyle/>
                    <a:p>
                      <a:r>
                        <a:rPr lang="en-US" dirty="0" smtClean="0"/>
                        <a:t>.7196</a:t>
                      </a:r>
                      <a:endParaRPr lang="en-US" dirty="0"/>
                    </a:p>
                  </a:txBody>
                  <a:tcPr/>
                </a:tc>
                <a:tc>
                  <a:txBody>
                    <a:bodyPr/>
                    <a:lstStyle/>
                    <a:p>
                      <a:r>
                        <a:rPr lang="en-US" dirty="0" smtClean="0"/>
                        <a:t>.6841</a:t>
                      </a:r>
                      <a:endParaRPr lang="en-US" dirty="0"/>
                    </a:p>
                  </a:txBody>
                  <a:tcPr/>
                </a:tc>
                <a:tc>
                  <a:txBody>
                    <a:bodyPr/>
                    <a:lstStyle/>
                    <a:p>
                      <a:r>
                        <a:rPr lang="en-US" dirty="0" smtClean="0"/>
                        <a:t>.7297</a:t>
                      </a:r>
                      <a:endParaRPr lang="en-US" dirty="0"/>
                    </a:p>
                  </a:txBody>
                  <a:tcPr/>
                </a:tc>
                <a:tc>
                  <a:txBody>
                    <a:bodyPr/>
                    <a:lstStyle/>
                    <a:p>
                      <a:r>
                        <a:rPr lang="en-US" b="1" dirty="0" smtClean="0"/>
                        <a:t>.7111</a:t>
                      </a:r>
                      <a:endParaRPr lang="en-US" b="1" dirty="0"/>
                    </a:p>
                  </a:txBody>
                  <a:tcPr/>
                </a:tc>
              </a:tr>
              <a:tr h="304800">
                <a:tc>
                  <a:txBody>
                    <a:bodyPr/>
                    <a:lstStyle/>
                    <a:p>
                      <a:r>
                        <a:rPr lang="en-US" dirty="0" smtClean="0"/>
                        <a:t>.7201</a:t>
                      </a:r>
                      <a:endParaRPr lang="en-US" dirty="0"/>
                    </a:p>
                  </a:txBody>
                  <a:tcPr/>
                </a:tc>
                <a:tc>
                  <a:txBody>
                    <a:bodyPr/>
                    <a:lstStyle/>
                    <a:p>
                      <a:r>
                        <a:rPr lang="en-US" dirty="0" smtClean="0"/>
                        <a:t>.6553</a:t>
                      </a:r>
                      <a:endParaRPr lang="en-US" dirty="0"/>
                    </a:p>
                  </a:txBody>
                  <a:tcPr/>
                </a:tc>
                <a:tc>
                  <a:txBody>
                    <a:bodyPr/>
                    <a:lstStyle/>
                    <a:p>
                      <a:r>
                        <a:rPr lang="en-US" dirty="0" smtClean="0"/>
                        <a:t>.7406</a:t>
                      </a:r>
                      <a:endParaRPr lang="en-US" dirty="0"/>
                    </a:p>
                  </a:txBody>
                  <a:tcPr/>
                </a:tc>
                <a:tc>
                  <a:txBody>
                    <a:bodyPr/>
                    <a:lstStyle/>
                    <a:p>
                      <a:r>
                        <a:rPr lang="en-US" b="1" dirty="0" smtClean="0"/>
                        <a:t>.7053</a:t>
                      </a:r>
                      <a:endParaRPr lang="en-US" b="1" dirty="0"/>
                    </a:p>
                  </a:txBody>
                  <a:tcPr/>
                </a:tc>
              </a:tr>
              <a:tr h="304800">
                <a:tc>
                  <a:txBody>
                    <a:bodyPr/>
                    <a:lstStyle/>
                    <a:p>
                      <a:r>
                        <a:rPr lang="en-US" dirty="0" smtClean="0"/>
                        <a:t>.6633</a:t>
                      </a:r>
                      <a:endParaRPr lang="en-US" dirty="0"/>
                    </a:p>
                  </a:txBody>
                  <a:tcPr/>
                </a:tc>
                <a:tc>
                  <a:txBody>
                    <a:bodyPr/>
                    <a:lstStyle/>
                    <a:p>
                      <a:r>
                        <a:rPr lang="en-US" dirty="0" smtClean="0"/>
                        <a:t>.7092</a:t>
                      </a:r>
                      <a:endParaRPr lang="en-US" dirty="0"/>
                    </a:p>
                  </a:txBody>
                  <a:tcPr/>
                </a:tc>
                <a:tc>
                  <a:txBody>
                    <a:bodyPr/>
                    <a:lstStyle/>
                    <a:p>
                      <a:r>
                        <a:rPr lang="en-US" dirty="0" smtClean="0"/>
                        <a:t>.6939</a:t>
                      </a:r>
                      <a:endParaRPr lang="en-US" dirty="0"/>
                    </a:p>
                  </a:txBody>
                  <a:tcPr/>
                </a:tc>
                <a:tc>
                  <a:txBody>
                    <a:bodyPr/>
                    <a:lstStyle/>
                    <a:p>
                      <a:r>
                        <a:rPr lang="en-US" b="1" dirty="0" smtClean="0"/>
                        <a:t>.6888</a:t>
                      </a:r>
                      <a:endParaRPr lang="en-US" b="1" dirty="0"/>
                    </a:p>
                  </a:txBody>
                  <a:tcPr/>
                </a:tc>
              </a:tr>
              <a:tr h="304800">
                <a:tc>
                  <a:txBody>
                    <a:bodyPr/>
                    <a:lstStyle/>
                    <a:p>
                      <a:r>
                        <a:rPr lang="en-US" dirty="0" smtClean="0"/>
                        <a:t>.6633</a:t>
                      </a:r>
                      <a:endParaRPr lang="en-US" dirty="0"/>
                    </a:p>
                  </a:txBody>
                  <a:tcPr/>
                </a:tc>
                <a:tc>
                  <a:txBody>
                    <a:bodyPr/>
                    <a:lstStyle/>
                    <a:p>
                      <a:r>
                        <a:rPr lang="en-US" dirty="0" smtClean="0"/>
                        <a:t>.6990</a:t>
                      </a:r>
                      <a:endParaRPr lang="en-US" dirty="0"/>
                    </a:p>
                  </a:txBody>
                  <a:tcPr/>
                </a:tc>
                <a:tc>
                  <a:txBody>
                    <a:bodyPr/>
                    <a:lstStyle/>
                    <a:p>
                      <a:r>
                        <a:rPr lang="en-US" dirty="0" smtClean="0"/>
                        <a:t>.7007</a:t>
                      </a:r>
                      <a:endParaRPr lang="en-US" dirty="0"/>
                    </a:p>
                  </a:txBody>
                  <a:tcPr/>
                </a:tc>
                <a:tc>
                  <a:txBody>
                    <a:bodyPr/>
                    <a:lstStyle/>
                    <a:p>
                      <a:r>
                        <a:rPr lang="en-US" b="1" dirty="0" smtClean="0"/>
                        <a:t>.6876</a:t>
                      </a:r>
                      <a:endParaRPr lang="en-US" b="1" dirty="0"/>
                    </a:p>
                  </a:txBody>
                  <a:tcPr/>
                </a:tc>
              </a:tr>
              <a:tr h="304800">
                <a:tc>
                  <a:txBody>
                    <a:bodyPr/>
                    <a:lstStyle/>
                    <a:p>
                      <a:r>
                        <a:rPr lang="en-US" dirty="0" smtClean="0"/>
                        <a:t>.7103</a:t>
                      </a:r>
                      <a:endParaRPr lang="en-US" dirty="0"/>
                    </a:p>
                  </a:txBody>
                  <a:tcPr/>
                </a:tc>
                <a:tc>
                  <a:txBody>
                    <a:bodyPr/>
                    <a:lstStyle/>
                    <a:p>
                      <a:r>
                        <a:rPr lang="en-US" dirty="0" smtClean="0"/>
                        <a:t>.6810</a:t>
                      </a:r>
                      <a:endParaRPr lang="en-US" dirty="0"/>
                    </a:p>
                  </a:txBody>
                  <a:tcPr/>
                </a:tc>
                <a:tc>
                  <a:txBody>
                    <a:bodyPr/>
                    <a:lstStyle/>
                    <a:p>
                      <a:r>
                        <a:rPr lang="en-US" dirty="0" smtClean="0"/>
                        <a:t>.7000</a:t>
                      </a:r>
                      <a:endParaRPr lang="en-US" dirty="0"/>
                    </a:p>
                  </a:txBody>
                  <a:tcPr/>
                </a:tc>
                <a:tc>
                  <a:txBody>
                    <a:bodyPr/>
                    <a:lstStyle/>
                    <a:p>
                      <a:r>
                        <a:rPr lang="en-US" b="1" dirty="0" smtClean="0"/>
                        <a:t>.6971</a:t>
                      </a:r>
                      <a:endParaRPr lang="en-US" b="1" dirty="0"/>
                    </a:p>
                  </a:txBody>
                  <a:tcPr/>
                </a:tc>
              </a:tr>
              <a:tr h="304800">
                <a:tc>
                  <a:txBody>
                    <a:bodyPr/>
                    <a:lstStyle/>
                    <a:p>
                      <a:r>
                        <a:rPr lang="en-US" dirty="0" smtClean="0"/>
                        <a:t>.5831</a:t>
                      </a:r>
                      <a:endParaRPr lang="en-US" dirty="0"/>
                    </a:p>
                  </a:txBody>
                  <a:tcPr/>
                </a:tc>
                <a:tc>
                  <a:txBody>
                    <a:bodyPr/>
                    <a:lstStyle/>
                    <a:p>
                      <a:r>
                        <a:rPr lang="en-US" dirty="0" smtClean="0"/>
                        <a:t>.5458</a:t>
                      </a:r>
                      <a:endParaRPr lang="en-US" dirty="0"/>
                    </a:p>
                  </a:txBody>
                  <a:tcPr/>
                </a:tc>
                <a:tc>
                  <a:txBody>
                    <a:bodyPr/>
                    <a:lstStyle/>
                    <a:p>
                      <a:r>
                        <a:rPr lang="en-US" dirty="0" smtClean="0"/>
                        <a:t>.5864</a:t>
                      </a:r>
                      <a:endParaRPr lang="en-US" dirty="0"/>
                    </a:p>
                  </a:txBody>
                  <a:tcPr/>
                </a:tc>
                <a:tc>
                  <a:txBody>
                    <a:bodyPr/>
                    <a:lstStyle/>
                    <a:p>
                      <a:r>
                        <a:rPr lang="en-US" b="1" dirty="0" smtClean="0"/>
                        <a:t>.5718</a:t>
                      </a:r>
                      <a:endParaRPr lang="en-US" b="1" dirty="0"/>
                    </a:p>
                  </a:txBody>
                  <a:tcPr/>
                </a:tc>
              </a:tr>
              <a:tr h="304800">
                <a:tc>
                  <a:txBody>
                    <a:bodyPr/>
                    <a:lstStyle/>
                    <a:p>
                      <a:r>
                        <a:rPr lang="en-US" b="1" i="0" dirty="0" smtClean="0"/>
                        <a:t>.6886</a:t>
                      </a:r>
                      <a:endParaRPr lang="en-US" b="1" i="0" dirty="0"/>
                    </a:p>
                  </a:txBody>
                  <a:tcPr/>
                </a:tc>
                <a:tc>
                  <a:txBody>
                    <a:bodyPr/>
                    <a:lstStyle/>
                    <a:p>
                      <a:r>
                        <a:rPr lang="en-US" b="1" i="0" dirty="0" smtClean="0"/>
                        <a:t>.6825</a:t>
                      </a:r>
                      <a:endParaRPr lang="en-US" b="1" i="0" dirty="0"/>
                    </a:p>
                  </a:txBody>
                  <a:tcPr/>
                </a:tc>
                <a:tc>
                  <a:txBody>
                    <a:bodyPr/>
                    <a:lstStyle/>
                    <a:p>
                      <a:r>
                        <a:rPr lang="en-US" b="1" i="0" dirty="0" smtClean="0"/>
                        <a:t>.7005</a:t>
                      </a:r>
                      <a:endParaRPr lang="en-US" b="1" i="0" dirty="0"/>
                    </a:p>
                  </a:txBody>
                  <a:tcPr/>
                </a:tc>
                <a:tc>
                  <a:txBody>
                    <a:bodyPr/>
                    <a:lstStyle/>
                    <a:p>
                      <a:r>
                        <a:rPr lang="en-US" b="1" i="0" dirty="0" smtClean="0"/>
                        <a:t>.6905</a:t>
                      </a:r>
                      <a:endParaRPr lang="en-US" b="1" i="0" dirty="0"/>
                    </a:p>
                  </a:txBody>
                  <a:tcPr/>
                </a:tc>
              </a:tr>
            </a:tbl>
          </a:graphicData>
        </a:graphic>
      </p:graphicFrame>
    </p:spTree>
    <p:extLst>
      <p:ext uri="{BB962C8B-B14F-4D97-AF65-F5344CB8AC3E}">
        <p14:creationId xmlns:p14="http://schemas.microsoft.com/office/powerpoint/2010/main" val="2763133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43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Content Placeholder 4"/>
          <p:cNvGraphicFramePr>
            <a:graphicFrameLocks noGrp="1"/>
          </p:cNvGraphicFramePr>
          <p:nvPr>
            <p:ph idx="1"/>
            <p:extLst>
              <p:ext uri="{D42A27DB-BD31-4B8C-83A1-F6EECF244321}">
                <p14:modId xmlns:p14="http://schemas.microsoft.com/office/powerpoint/2010/main" val="236514890"/>
              </p:ext>
            </p:extLst>
          </p:nvPr>
        </p:nvGraphicFramePr>
        <p:xfrm>
          <a:off x="2743200" y="137161"/>
          <a:ext cx="1905000" cy="6583680"/>
        </p:xfrm>
        <a:graphic>
          <a:graphicData uri="http://schemas.openxmlformats.org/drawingml/2006/table">
            <a:tbl>
              <a:tblPr firstRow="1" bandRow="1">
                <a:tableStyleId>{5C22544A-7EE6-4342-B048-85BDC9FD1C3A}</a:tableStyleId>
              </a:tblPr>
              <a:tblGrid>
                <a:gridCol w="1905000"/>
              </a:tblGrid>
              <a:tr h="358853">
                <a:tc>
                  <a:txBody>
                    <a:bodyPr/>
                    <a:lstStyle/>
                    <a:p>
                      <a:r>
                        <a:rPr lang="en-US" dirty="0" smtClean="0"/>
                        <a:t>Nathan</a:t>
                      </a:r>
                      <a:endParaRPr lang="en-US" dirty="0"/>
                    </a:p>
                  </a:txBody>
                  <a:tcPr/>
                </a:tc>
              </a:tr>
              <a:tr h="358853">
                <a:tc>
                  <a:txBody>
                    <a:bodyPr/>
                    <a:lstStyle/>
                    <a:p>
                      <a:r>
                        <a:rPr lang="en-US" b="1" dirty="0" smtClean="0"/>
                        <a:t>.7441</a:t>
                      </a:r>
                      <a:endParaRPr lang="en-US" b="1" dirty="0"/>
                    </a:p>
                  </a:txBody>
                  <a:tcPr/>
                </a:tc>
              </a:tr>
              <a:tr h="358853">
                <a:tc>
                  <a:txBody>
                    <a:bodyPr/>
                    <a:lstStyle/>
                    <a:p>
                      <a:r>
                        <a:rPr lang="en-US" b="1" dirty="0" smtClean="0"/>
                        <a:t>.6832</a:t>
                      </a:r>
                      <a:endParaRPr lang="en-US" b="1" dirty="0"/>
                    </a:p>
                  </a:txBody>
                  <a:tcPr/>
                </a:tc>
              </a:tr>
              <a:tr h="358853">
                <a:tc>
                  <a:txBody>
                    <a:bodyPr/>
                    <a:lstStyle/>
                    <a:p>
                      <a:r>
                        <a:rPr lang="en-US" b="1" dirty="0" smtClean="0"/>
                        <a:t>.6194</a:t>
                      </a:r>
                      <a:endParaRPr lang="en-US" b="1" dirty="0"/>
                    </a:p>
                  </a:txBody>
                  <a:tcPr/>
                </a:tc>
              </a:tr>
              <a:tr h="358853">
                <a:tc>
                  <a:txBody>
                    <a:bodyPr/>
                    <a:lstStyle/>
                    <a:p>
                      <a:r>
                        <a:rPr lang="en-US" b="1" dirty="0" smtClean="0"/>
                        <a:t>.7744</a:t>
                      </a:r>
                      <a:endParaRPr lang="en-US" b="1" dirty="0"/>
                    </a:p>
                  </a:txBody>
                  <a:tcPr/>
                </a:tc>
              </a:tr>
              <a:tr h="358853">
                <a:tc>
                  <a:txBody>
                    <a:bodyPr/>
                    <a:lstStyle/>
                    <a:p>
                      <a:r>
                        <a:rPr lang="en-US" b="1" dirty="0" smtClean="0"/>
                        <a:t>.6803</a:t>
                      </a:r>
                      <a:endParaRPr lang="en-US" b="1" dirty="0"/>
                    </a:p>
                  </a:txBody>
                  <a:tcPr/>
                </a:tc>
              </a:tr>
              <a:tr h="358853">
                <a:tc>
                  <a:txBody>
                    <a:bodyPr/>
                    <a:lstStyle/>
                    <a:p>
                      <a:r>
                        <a:rPr lang="en-US" b="1" dirty="0" smtClean="0"/>
                        <a:t>.6417</a:t>
                      </a:r>
                      <a:endParaRPr lang="en-US" b="1" dirty="0"/>
                    </a:p>
                  </a:txBody>
                  <a:tcPr/>
                </a:tc>
              </a:tr>
              <a:tr h="358853">
                <a:tc>
                  <a:txBody>
                    <a:bodyPr/>
                    <a:lstStyle/>
                    <a:p>
                      <a:r>
                        <a:rPr lang="en-US" b="1" dirty="0" smtClean="0"/>
                        <a:t>.7149</a:t>
                      </a:r>
                      <a:endParaRPr lang="en-US" b="1" dirty="0"/>
                    </a:p>
                  </a:txBody>
                  <a:tcPr/>
                </a:tc>
              </a:tr>
              <a:tr h="358853">
                <a:tc>
                  <a:txBody>
                    <a:bodyPr/>
                    <a:lstStyle/>
                    <a:p>
                      <a:r>
                        <a:rPr lang="en-US" b="1" dirty="0" smtClean="0"/>
                        <a:t>.6830</a:t>
                      </a:r>
                      <a:endParaRPr lang="en-US" b="1" dirty="0"/>
                    </a:p>
                  </a:txBody>
                  <a:tcPr/>
                </a:tc>
              </a:tr>
              <a:tr h="358853">
                <a:tc>
                  <a:txBody>
                    <a:bodyPr/>
                    <a:lstStyle/>
                    <a:p>
                      <a:r>
                        <a:rPr lang="en-US" b="1" dirty="0" smtClean="0"/>
                        <a:t>.7559</a:t>
                      </a:r>
                      <a:endParaRPr lang="en-US" b="1" dirty="0"/>
                    </a:p>
                  </a:txBody>
                  <a:tcPr/>
                </a:tc>
              </a:tr>
              <a:tr h="358853">
                <a:tc>
                  <a:txBody>
                    <a:bodyPr/>
                    <a:lstStyle/>
                    <a:p>
                      <a:r>
                        <a:rPr lang="en-US" b="1" dirty="0" smtClean="0"/>
                        <a:t>.6893</a:t>
                      </a:r>
                      <a:endParaRPr lang="en-US" b="1" dirty="0"/>
                    </a:p>
                  </a:txBody>
                  <a:tcPr/>
                </a:tc>
              </a:tr>
              <a:tr h="358853">
                <a:tc>
                  <a:txBody>
                    <a:bodyPr/>
                    <a:lstStyle/>
                    <a:p>
                      <a:r>
                        <a:rPr lang="en-US" b="1" dirty="0" smtClean="0"/>
                        <a:t>.7111</a:t>
                      </a:r>
                      <a:endParaRPr lang="en-US" b="1" dirty="0"/>
                    </a:p>
                  </a:txBody>
                  <a:tcPr/>
                </a:tc>
              </a:tr>
              <a:tr h="358853">
                <a:tc>
                  <a:txBody>
                    <a:bodyPr/>
                    <a:lstStyle/>
                    <a:p>
                      <a:r>
                        <a:rPr lang="en-US" b="1" dirty="0" smtClean="0"/>
                        <a:t>.7053</a:t>
                      </a:r>
                      <a:endParaRPr lang="en-US" b="1" dirty="0"/>
                    </a:p>
                  </a:txBody>
                  <a:tcPr/>
                </a:tc>
              </a:tr>
              <a:tr h="358853">
                <a:tc>
                  <a:txBody>
                    <a:bodyPr/>
                    <a:lstStyle/>
                    <a:p>
                      <a:r>
                        <a:rPr lang="en-US" b="1" dirty="0" smtClean="0"/>
                        <a:t>.6888</a:t>
                      </a:r>
                      <a:endParaRPr lang="en-US" b="1" dirty="0"/>
                    </a:p>
                  </a:txBody>
                  <a:tcPr/>
                </a:tc>
              </a:tr>
              <a:tr h="358853">
                <a:tc>
                  <a:txBody>
                    <a:bodyPr/>
                    <a:lstStyle/>
                    <a:p>
                      <a:r>
                        <a:rPr lang="en-US" b="1" dirty="0" smtClean="0"/>
                        <a:t>.6876</a:t>
                      </a:r>
                      <a:endParaRPr lang="en-US" b="1" dirty="0"/>
                    </a:p>
                  </a:txBody>
                  <a:tcPr/>
                </a:tc>
              </a:tr>
              <a:tr h="358853">
                <a:tc>
                  <a:txBody>
                    <a:bodyPr/>
                    <a:lstStyle/>
                    <a:p>
                      <a:r>
                        <a:rPr lang="en-US" b="1" dirty="0" smtClean="0"/>
                        <a:t>.6971</a:t>
                      </a:r>
                      <a:endParaRPr lang="en-US" b="1" dirty="0"/>
                    </a:p>
                  </a:txBody>
                  <a:tcPr/>
                </a:tc>
              </a:tr>
              <a:tr h="358853">
                <a:tc>
                  <a:txBody>
                    <a:bodyPr/>
                    <a:lstStyle/>
                    <a:p>
                      <a:r>
                        <a:rPr lang="en-US" b="1" dirty="0" smtClean="0"/>
                        <a:t>.5718</a:t>
                      </a:r>
                      <a:endParaRPr lang="en-US" b="1" dirty="0"/>
                    </a:p>
                  </a:txBody>
                  <a:tcPr/>
                </a:tc>
              </a:tr>
              <a:tr h="358853">
                <a:tc>
                  <a:txBody>
                    <a:bodyPr/>
                    <a:lstStyle/>
                    <a:p>
                      <a:r>
                        <a:rPr lang="en-US" b="1" i="0" dirty="0" smtClean="0"/>
                        <a:t>.6905</a:t>
                      </a:r>
                      <a:endParaRPr lang="en-US" b="1" i="0" dirty="0"/>
                    </a:p>
                  </a:txBody>
                  <a:tcPr/>
                </a:tc>
              </a:tr>
            </a:tbl>
          </a:graphicData>
        </a:graphic>
      </p:graphicFrame>
      <p:sp>
        <p:nvSpPr>
          <p:cNvPr id="7" name="Rectangle 6"/>
          <p:cNvSpPr/>
          <p:nvPr/>
        </p:nvSpPr>
        <p:spPr>
          <a:xfrm>
            <a:off x="4800600" y="685800"/>
            <a:ext cx="3334054" cy="369332"/>
          </a:xfrm>
          <a:prstGeom prst="rect">
            <a:avLst/>
          </a:prstGeom>
        </p:spPr>
        <p:txBody>
          <a:bodyPr wrap="none">
            <a:spAutoFit/>
          </a:bodyPr>
          <a:lstStyle/>
          <a:p>
            <a:r>
              <a:rPr lang="en-US" dirty="0" smtClean="0"/>
              <a:t>1</a:t>
            </a:r>
            <a:r>
              <a:rPr lang="en-US" baseline="30000" dirty="0" smtClean="0"/>
              <a:t>st</a:t>
            </a:r>
            <a:r>
              <a:rPr lang="en-US" dirty="0" smtClean="0"/>
              <a:t>-place competitor’s post:   </a:t>
            </a:r>
            <a:r>
              <a:rPr lang="en-US" dirty="0" smtClean="0">
                <a:hlinkClick r:id="rId3"/>
              </a:rPr>
              <a:t>here</a:t>
            </a:r>
            <a:endParaRPr lang="en-US" dirty="0" smtClean="0"/>
          </a:p>
        </p:txBody>
      </p:sp>
      <p:sp>
        <p:nvSpPr>
          <p:cNvPr id="8" name="TextBox 7"/>
          <p:cNvSpPr txBox="1"/>
          <p:nvPr/>
        </p:nvSpPr>
        <p:spPr>
          <a:xfrm>
            <a:off x="4953000" y="1295400"/>
            <a:ext cx="3181654" cy="2308324"/>
          </a:xfrm>
          <a:prstGeom prst="rect">
            <a:avLst/>
          </a:prstGeom>
          <a:noFill/>
        </p:spPr>
        <p:txBody>
          <a:bodyPr wrap="square" rtlCol="0">
            <a:spAutoFit/>
          </a:bodyPr>
          <a:lstStyle/>
          <a:p>
            <a:r>
              <a:rPr lang="en-US" dirty="0" smtClean="0"/>
              <a:t>“Anyway, </a:t>
            </a:r>
            <a:r>
              <a:rPr lang="en-US" dirty="0" err="1" smtClean="0"/>
              <a:t>i</a:t>
            </a:r>
            <a:r>
              <a:rPr lang="en-US" dirty="0" smtClean="0"/>
              <a:t> agree with you, the level of 0.76 will be very hard to overcome, but if you consider that the best model is the model you can extract from the data of the subject itself, the theoretical limit is much higher.”</a:t>
            </a:r>
          </a:p>
        </p:txBody>
      </p:sp>
      <p:sp>
        <p:nvSpPr>
          <p:cNvPr id="9" name="TextBox 8"/>
          <p:cNvSpPr txBox="1"/>
          <p:nvPr/>
        </p:nvSpPr>
        <p:spPr>
          <a:xfrm>
            <a:off x="4953000" y="3810000"/>
            <a:ext cx="3048000" cy="1200329"/>
          </a:xfrm>
          <a:prstGeom prst="rect">
            <a:avLst/>
          </a:prstGeom>
          <a:noFill/>
        </p:spPr>
        <p:txBody>
          <a:bodyPr wrap="square" rtlCol="0">
            <a:spAutoFit/>
          </a:bodyPr>
          <a:lstStyle/>
          <a:p>
            <a:r>
              <a:rPr lang="en-US" dirty="0" smtClean="0"/>
              <a:t>I.e. Alexandre was using </a:t>
            </a:r>
            <a:r>
              <a:rPr lang="en-US" dirty="0" smtClean="0"/>
              <a:t>some kind</a:t>
            </a:r>
            <a:r>
              <a:rPr lang="en-US" dirty="0" smtClean="0"/>
              <a:t> </a:t>
            </a:r>
            <a:r>
              <a:rPr lang="en-US" dirty="0" smtClean="0"/>
              <a:t>unsupervised algorithm based on each subject’s data alone.</a:t>
            </a:r>
            <a:endParaRPr lang="en-US" dirty="0"/>
          </a:p>
        </p:txBody>
      </p:sp>
    </p:spTree>
    <p:extLst>
      <p:ext uri="{BB962C8B-B14F-4D97-AF65-F5344CB8AC3E}">
        <p14:creationId xmlns:p14="http://schemas.microsoft.com/office/powerpoint/2010/main" val="763885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More ideas</a:t>
            </a:r>
            <a:endParaRPr lang="en-US" dirty="0"/>
          </a:p>
        </p:txBody>
      </p:sp>
      <p:sp>
        <p:nvSpPr>
          <p:cNvPr id="3" name="Content Placeholder 2"/>
          <p:cNvSpPr>
            <a:spLocks noGrp="1"/>
          </p:cNvSpPr>
          <p:nvPr>
            <p:ph idx="1"/>
          </p:nvPr>
        </p:nvSpPr>
        <p:spPr/>
        <p:txBody>
          <a:bodyPr/>
          <a:lstStyle/>
          <a:p>
            <a:r>
              <a:rPr lang="en-US" dirty="0" smtClean="0"/>
              <a:t>Anyone can use a classifier – they’re well-tested algorithms, and (for the most part) freely available</a:t>
            </a:r>
          </a:p>
          <a:p>
            <a:r>
              <a:rPr lang="en-US" dirty="0" smtClean="0"/>
              <a:t>Best solutions are found from among the more human-centric steps of feature </a:t>
            </a:r>
            <a:r>
              <a:rPr lang="en-US" dirty="0" smtClean="0"/>
              <a:t>engineering </a:t>
            </a:r>
            <a:r>
              <a:rPr lang="en-US" dirty="0" smtClean="0"/>
              <a:t>and post-classifier analysis</a:t>
            </a:r>
          </a:p>
          <a:p>
            <a:r>
              <a:rPr lang="en-US" dirty="0" smtClean="0"/>
              <a:t>A good solution in this case is known to be some form of unsupervised </a:t>
            </a:r>
            <a:r>
              <a:rPr lang="en-US" dirty="0" smtClean="0"/>
              <a:t>learning.  Unsupervised learning is basically machine learning without any guidance.  A pattern is deduced from the data without the assistance of labels.</a:t>
            </a:r>
            <a:endParaRPr lang="en-US" dirty="0" smtClean="0"/>
          </a:p>
          <a:p>
            <a:endParaRPr lang="en-US" dirty="0"/>
          </a:p>
          <a:p>
            <a:r>
              <a:rPr lang="en-US" dirty="0">
                <a:hlinkClick r:id="rId2"/>
              </a:rPr>
              <a:t>Public Leaderboard</a:t>
            </a:r>
            <a:r>
              <a:rPr lang="en-US" dirty="0"/>
              <a:t>   </a:t>
            </a:r>
            <a:r>
              <a:rPr lang="en-US" dirty="0">
                <a:hlinkClick r:id="rId3"/>
              </a:rPr>
              <a:t>Private Leaderboard</a:t>
            </a:r>
            <a:endParaRPr lang="en-US" dirty="0"/>
          </a:p>
          <a:p>
            <a:pPr marL="114300" indent="0">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37164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DecMeg2014 Data</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95400"/>
            <a:ext cx="7993959" cy="4495800"/>
          </a:xfrm>
          <a:prstGeom prst="rect">
            <a:avLst/>
          </a:prstGeom>
        </p:spPr>
      </p:pic>
    </p:spTree>
    <p:extLst>
      <p:ext uri="{BB962C8B-B14F-4D97-AF65-F5344CB8AC3E}">
        <p14:creationId xmlns:p14="http://schemas.microsoft.com/office/powerpoint/2010/main" val="180694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More ideas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Option 1:  start from scratch and try to build the positive and negative classes as the 2 sets of trials that are most different between themselves and most similar within themselves.</a:t>
                </a:r>
              </a:p>
              <a:p>
                <a:pPr lvl="1"/>
                <a:r>
                  <a:rPr lang="en-US" dirty="0" smtClean="0"/>
                  <a:t>Similar idea to Linear Discriminant Analysis, where the goal is to maximize between-class “scatter” and minimize within-class “scatter”</a:t>
                </a:r>
              </a:p>
              <a:p>
                <a:pPr lvl="1"/>
                <a:r>
                  <a:rPr lang="en-US" dirty="0" smtClean="0"/>
                  <a:t>Complexity is astronomical – there are </a:t>
                </a:r>
                <a14:m>
                  <m:oMath xmlns:m="http://schemas.openxmlformats.org/officeDocument/2006/math">
                    <m:f>
                      <m:fPr>
                        <m:ctrlPr>
                          <a:rPr lang="en-US" i="1" smtClean="0">
                            <a:latin typeface="Cambria Math"/>
                          </a:rPr>
                        </m:ctrlPr>
                      </m:fPr>
                      <m:num>
                        <m:r>
                          <a:rPr lang="en-US" b="0" i="1" smtClean="0">
                            <a:latin typeface="Cambria Math"/>
                          </a:rPr>
                          <m:t>600!</m:t>
                        </m:r>
                      </m:num>
                      <m:den>
                        <m:r>
                          <a:rPr lang="en-US" b="0" i="1" smtClean="0">
                            <a:latin typeface="Cambria Math"/>
                          </a:rPr>
                          <m:t>300!</m:t>
                        </m:r>
                        <m:r>
                          <a:rPr lang="en-US" b="0" i="1" smtClean="0">
                            <a:latin typeface="Cambria Math"/>
                          </a:rPr>
                          <m:t> </m:t>
                        </m:r>
                        <m:r>
                          <a:rPr lang="en-US" b="0" i="1" smtClean="0">
                            <a:latin typeface="Cambria Math"/>
                          </a:rPr>
                          <m:t>300!</m:t>
                        </m:r>
                      </m:den>
                    </m:f>
                  </m:oMath>
                </a14:m>
                <a:r>
                  <a:rPr lang="en-US" dirty="0" smtClean="0"/>
                  <a:t> combinations of 300 trials for which to determine such a value.</a:t>
                </a:r>
              </a:p>
              <a:p>
                <a:r>
                  <a:rPr lang="en-US" dirty="0" smtClean="0"/>
                  <a:t>Option2:  Use the labels from lasso, SVM and </a:t>
                </a:r>
                <a:r>
                  <a:rPr lang="en-US" dirty="0" err="1"/>
                  <a:t>t</a:t>
                </a:r>
                <a:r>
                  <a:rPr lang="en-US" dirty="0" err="1" smtClean="0"/>
                  <a:t>ransductive</a:t>
                </a:r>
                <a:r>
                  <a:rPr lang="en-US" dirty="0" smtClean="0"/>
                  <a:t> SVM as initial seeds from which to reshuffle the classes.</a:t>
                </a:r>
              </a:p>
              <a:p>
                <a:pPr marL="114300" indent="0">
                  <a:buNone/>
                </a:pPr>
                <a:endParaRPr lang="en-US" dirty="0" smtClean="0"/>
              </a:p>
              <a:p>
                <a:endParaRPr lang="en-US" dirty="0" smtClean="0"/>
              </a:p>
              <a:p>
                <a:endParaRPr lang="en-US" dirty="0" smtClean="0"/>
              </a:p>
              <a:p>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4034921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half" idx="2"/>
          </p:nvPr>
        </p:nvSpPr>
        <p:spPr/>
        <p:txBody>
          <a:bodyPr/>
          <a:lstStyle/>
          <a:p>
            <a:endParaRPr lang="en-US"/>
          </a:p>
        </p:txBody>
      </p:sp>
      <p:pic>
        <p:nvPicPr>
          <p:cNvPr id="1048" name="Picture 24" descr="E:\DecMeg\actPresPhots\IMG_20140624_111546355.jpg"/>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0"/>
            <a:ext cx="3903045" cy="694827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E:\DecMeg\actPresPhots\IMG_20140712_17413627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 y="0"/>
            <a:ext cx="4720389" cy="840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852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2050" name="Picture 2" descr="E:\DecMeg\actPresPhots\IMG_20140720_131632736.jpg"/>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28600"/>
            <a:ext cx="3581400" cy="637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30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3074" name="Picture 2" descr="E:\DecMeg\actPresPhots\IMG_20140725_141558163.jpg"/>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2565312" y="0"/>
            <a:ext cx="38523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276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pic>
        <p:nvPicPr>
          <p:cNvPr id="4098" name="Picture 2" descr="E:\DecMeg\actPresPhots\IMG_20140614_2018574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143000"/>
            <a:ext cx="800351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59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More ideas</a:t>
            </a:r>
            <a:endParaRPr lang="en-US" dirty="0"/>
          </a:p>
        </p:txBody>
      </p:sp>
      <p:sp>
        <p:nvSpPr>
          <p:cNvPr id="3" name="Content Placeholder 2"/>
          <p:cNvSpPr>
            <a:spLocks noGrp="1"/>
          </p:cNvSpPr>
          <p:nvPr>
            <p:ph idx="1"/>
          </p:nvPr>
        </p:nvSpPr>
        <p:spPr/>
        <p:txBody>
          <a:bodyPr/>
          <a:lstStyle/>
          <a:p>
            <a:r>
              <a:rPr lang="en-US" dirty="0" smtClean="0"/>
              <a:t>Option2:  Use the labels from lasso, SVM and </a:t>
            </a:r>
            <a:r>
              <a:rPr lang="en-US" dirty="0" err="1"/>
              <a:t>t</a:t>
            </a:r>
            <a:r>
              <a:rPr lang="en-US" dirty="0" err="1" smtClean="0"/>
              <a:t>ransductive</a:t>
            </a:r>
            <a:r>
              <a:rPr lang="en-US" dirty="0" smtClean="0"/>
              <a:t> SVM as initial seeds from which to reshuffle the classes.</a:t>
            </a:r>
          </a:p>
          <a:p>
            <a:pPr lvl="1"/>
            <a:r>
              <a:rPr lang="en-US" dirty="0" smtClean="0"/>
              <a:t>Tests early on showed that, with 90% accuracy, one could successfully classify a trial with the city-block distance from the known </a:t>
            </a:r>
            <a:r>
              <a:rPr lang="en-US" b="1" dirty="0" smtClean="0"/>
              <a:t>true </a:t>
            </a:r>
            <a:r>
              <a:rPr lang="en-US" dirty="0" smtClean="0"/>
              <a:t>face/scrambled face means of a subject.</a:t>
            </a:r>
            <a:endParaRPr lang="en-US" dirty="0"/>
          </a:p>
          <a:p>
            <a:pPr marL="114300" indent="0">
              <a:buNone/>
            </a:pP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3446869"/>
            <a:ext cx="4194149" cy="31456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 y="3505200"/>
            <a:ext cx="4038600" cy="302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66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Aha moment</a:t>
            </a:r>
            <a:endParaRPr lang="en-US" dirty="0"/>
          </a:p>
        </p:txBody>
      </p:sp>
      <p:sp>
        <p:nvSpPr>
          <p:cNvPr id="3" name="Content Placeholder 2"/>
          <p:cNvSpPr>
            <a:spLocks noGrp="1"/>
          </p:cNvSpPr>
          <p:nvPr>
            <p:ph idx="1"/>
          </p:nvPr>
        </p:nvSpPr>
        <p:spPr/>
        <p:txBody>
          <a:bodyPr/>
          <a:lstStyle/>
          <a:p>
            <a:r>
              <a:rPr lang="en-US" dirty="0" smtClean="0"/>
              <a:t>The output from the classifiers are reasonably good approximations of the class means (70% valid).</a:t>
            </a:r>
          </a:p>
          <a:p>
            <a:r>
              <a:rPr lang="en-US" dirty="0" smtClean="0"/>
              <a:t>These approximations of the means can be used to reshuffle the data labels according all trials’ distances from those 2 means.</a:t>
            </a:r>
          </a:p>
          <a:p>
            <a:r>
              <a:rPr lang="en-US" dirty="0" smtClean="0"/>
              <a:t>This is classification using “the data of the subject itself”.</a:t>
            </a:r>
          </a:p>
          <a:p>
            <a:r>
              <a:rPr lang="en-US" dirty="0" smtClean="0"/>
              <a:t>Additionally, use Bhattacharyya distance to measure how trustworthy a specific sensor and </a:t>
            </a:r>
            <a:r>
              <a:rPr lang="en-US" dirty="0" err="1" smtClean="0"/>
              <a:t>timepoint</a:t>
            </a:r>
            <a:r>
              <a:rPr lang="en-US" dirty="0" smtClean="0"/>
              <a:t> combination is for that subject – weight the city-block distance by the BD.</a:t>
            </a:r>
          </a:p>
          <a:p>
            <a:endParaRPr lang="en-US" dirty="0" smtClean="0"/>
          </a:p>
          <a:p>
            <a:endParaRPr lang="en-US" dirty="0" smtClean="0"/>
          </a:p>
          <a:p>
            <a:pPr marL="114300" indent="0">
              <a:buNone/>
            </a:pPr>
            <a:endParaRPr lang="en-US" dirty="0" smtClean="0"/>
          </a:p>
          <a:p>
            <a:pPr marL="114300" indent="0">
              <a:buNone/>
            </a:pPr>
            <a:endParaRPr lang="en-US" dirty="0" smtClean="0"/>
          </a:p>
          <a:p>
            <a:endParaRPr lang="en-US" dirty="0"/>
          </a:p>
        </p:txBody>
      </p:sp>
      <p:pic>
        <p:nvPicPr>
          <p:cNvPr id="9218" name="Picture 2" descr="E:\DecMeg\bh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0"/>
            <a:ext cx="815926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67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4114800" cy="1782762"/>
          </a:xfrm>
        </p:spPr>
        <p:txBody>
          <a:bodyPr/>
          <a:lstStyle/>
          <a:p>
            <a:r>
              <a:rPr lang="en-US" dirty="0" smtClean="0"/>
              <a:t>(Back to) Step 4:  Cross-validation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157975941"/>
              </p:ext>
            </p:extLst>
          </p:nvPr>
        </p:nvGraphicFramePr>
        <p:xfrm>
          <a:off x="4267200" y="152400"/>
          <a:ext cx="1905000" cy="6583680"/>
        </p:xfrm>
        <a:graphic>
          <a:graphicData uri="http://schemas.openxmlformats.org/drawingml/2006/table">
            <a:tbl>
              <a:tblPr firstRow="1" bandRow="1">
                <a:tableStyleId>{5C22544A-7EE6-4342-B048-85BDC9FD1C3A}</a:tableStyleId>
              </a:tblPr>
              <a:tblGrid>
                <a:gridCol w="952500"/>
                <a:gridCol w="952500"/>
              </a:tblGrid>
              <a:tr h="358853">
                <a:tc>
                  <a:txBody>
                    <a:bodyPr/>
                    <a:lstStyle/>
                    <a:p>
                      <a:r>
                        <a:rPr lang="en-US" dirty="0" smtClean="0"/>
                        <a:t>Subject</a:t>
                      </a:r>
                      <a:endParaRPr lang="en-US" dirty="0"/>
                    </a:p>
                  </a:txBody>
                  <a:tcPr/>
                </a:tc>
                <a:tc>
                  <a:txBody>
                    <a:bodyPr/>
                    <a:lstStyle/>
                    <a:p>
                      <a:r>
                        <a:rPr lang="en-US" dirty="0" smtClean="0"/>
                        <a:t>Before</a:t>
                      </a:r>
                      <a:endParaRPr lang="en-US" dirty="0"/>
                    </a:p>
                  </a:txBody>
                  <a:tcPr/>
                </a:tc>
              </a:tr>
              <a:tr h="358853">
                <a:tc>
                  <a:txBody>
                    <a:bodyPr/>
                    <a:lstStyle/>
                    <a:p>
                      <a:r>
                        <a:rPr lang="en-US" b="1" dirty="0" smtClean="0"/>
                        <a:t>1</a:t>
                      </a:r>
                      <a:endParaRPr lang="en-US" b="1" dirty="0"/>
                    </a:p>
                  </a:txBody>
                  <a:tcPr/>
                </a:tc>
                <a:tc>
                  <a:txBody>
                    <a:bodyPr/>
                    <a:lstStyle/>
                    <a:p>
                      <a:r>
                        <a:rPr lang="en-US" b="1" dirty="0" smtClean="0"/>
                        <a:t>.7441</a:t>
                      </a:r>
                      <a:endParaRPr lang="en-US" b="1" dirty="0"/>
                    </a:p>
                  </a:txBody>
                  <a:tcPr/>
                </a:tc>
              </a:tr>
              <a:tr h="358853">
                <a:tc>
                  <a:txBody>
                    <a:bodyPr/>
                    <a:lstStyle/>
                    <a:p>
                      <a:r>
                        <a:rPr lang="en-US" b="1" dirty="0" smtClean="0"/>
                        <a:t>2</a:t>
                      </a:r>
                      <a:endParaRPr lang="en-US" b="1" dirty="0"/>
                    </a:p>
                  </a:txBody>
                  <a:tcPr/>
                </a:tc>
                <a:tc>
                  <a:txBody>
                    <a:bodyPr/>
                    <a:lstStyle/>
                    <a:p>
                      <a:r>
                        <a:rPr lang="en-US" b="1" dirty="0" smtClean="0"/>
                        <a:t>.6832</a:t>
                      </a:r>
                      <a:endParaRPr lang="en-US" b="1" dirty="0"/>
                    </a:p>
                  </a:txBody>
                  <a:tcPr/>
                </a:tc>
              </a:tr>
              <a:tr h="358853">
                <a:tc>
                  <a:txBody>
                    <a:bodyPr/>
                    <a:lstStyle/>
                    <a:p>
                      <a:r>
                        <a:rPr lang="en-US" b="1" dirty="0" smtClean="0"/>
                        <a:t>3</a:t>
                      </a:r>
                      <a:endParaRPr lang="en-US" b="1" dirty="0"/>
                    </a:p>
                  </a:txBody>
                  <a:tcPr/>
                </a:tc>
                <a:tc>
                  <a:txBody>
                    <a:bodyPr/>
                    <a:lstStyle/>
                    <a:p>
                      <a:r>
                        <a:rPr lang="en-US" b="1" dirty="0" smtClean="0"/>
                        <a:t>.6194</a:t>
                      </a:r>
                      <a:endParaRPr lang="en-US" b="1" dirty="0"/>
                    </a:p>
                  </a:txBody>
                  <a:tcPr/>
                </a:tc>
              </a:tr>
              <a:tr h="358853">
                <a:tc>
                  <a:txBody>
                    <a:bodyPr/>
                    <a:lstStyle/>
                    <a:p>
                      <a:r>
                        <a:rPr lang="en-US" b="1" dirty="0" smtClean="0"/>
                        <a:t>4</a:t>
                      </a:r>
                      <a:endParaRPr lang="en-US" b="1" dirty="0"/>
                    </a:p>
                  </a:txBody>
                  <a:tcPr/>
                </a:tc>
                <a:tc>
                  <a:txBody>
                    <a:bodyPr/>
                    <a:lstStyle/>
                    <a:p>
                      <a:r>
                        <a:rPr lang="en-US" b="1" dirty="0" smtClean="0"/>
                        <a:t>.7744</a:t>
                      </a:r>
                      <a:endParaRPr lang="en-US" b="1" dirty="0"/>
                    </a:p>
                  </a:txBody>
                  <a:tcPr/>
                </a:tc>
              </a:tr>
              <a:tr h="358853">
                <a:tc>
                  <a:txBody>
                    <a:bodyPr/>
                    <a:lstStyle/>
                    <a:p>
                      <a:r>
                        <a:rPr lang="en-US" b="1" dirty="0" smtClean="0"/>
                        <a:t>5</a:t>
                      </a:r>
                      <a:endParaRPr lang="en-US" b="1" dirty="0"/>
                    </a:p>
                  </a:txBody>
                  <a:tcPr/>
                </a:tc>
                <a:tc>
                  <a:txBody>
                    <a:bodyPr/>
                    <a:lstStyle/>
                    <a:p>
                      <a:r>
                        <a:rPr lang="en-US" b="1" dirty="0" smtClean="0"/>
                        <a:t>.6803</a:t>
                      </a:r>
                      <a:endParaRPr lang="en-US" b="1" dirty="0"/>
                    </a:p>
                  </a:txBody>
                  <a:tcPr/>
                </a:tc>
              </a:tr>
              <a:tr h="358853">
                <a:tc>
                  <a:txBody>
                    <a:bodyPr/>
                    <a:lstStyle/>
                    <a:p>
                      <a:r>
                        <a:rPr lang="en-US" b="1" dirty="0" smtClean="0"/>
                        <a:t>6</a:t>
                      </a:r>
                      <a:endParaRPr lang="en-US" b="1" dirty="0"/>
                    </a:p>
                  </a:txBody>
                  <a:tcPr/>
                </a:tc>
                <a:tc>
                  <a:txBody>
                    <a:bodyPr/>
                    <a:lstStyle/>
                    <a:p>
                      <a:r>
                        <a:rPr lang="en-US" b="1" dirty="0" smtClean="0"/>
                        <a:t>.6417</a:t>
                      </a:r>
                      <a:endParaRPr lang="en-US" b="1" dirty="0"/>
                    </a:p>
                  </a:txBody>
                  <a:tcPr/>
                </a:tc>
              </a:tr>
              <a:tr h="358853">
                <a:tc>
                  <a:txBody>
                    <a:bodyPr/>
                    <a:lstStyle/>
                    <a:p>
                      <a:r>
                        <a:rPr lang="en-US" b="1" dirty="0" smtClean="0"/>
                        <a:t>7</a:t>
                      </a:r>
                      <a:endParaRPr lang="en-US" b="1" dirty="0"/>
                    </a:p>
                  </a:txBody>
                  <a:tcPr/>
                </a:tc>
                <a:tc>
                  <a:txBody>
                    <a:bodyPr/>
                    <a:lstStyle/>
                    <a:p>
                      <a:r>
                        <a:rPr lang="en-US" b="1" dirty="0" smtClean="0"/>
                        <a:t>.7149</a:t>
                      </a:r>
                      <a:endParaRPr lang="en-US" b="1" dirty="0"/>
                    </a:p>
                  </a:txBody>
                  <a:tcPr/>
                </a:tc>
              </a:tr>
              <a:tr h="358853">
                <a:tc>
                  <a:txBody>
                    <a:bodyPr/>
                    <a:lstStyle/>
                    <a:p>
                      <a:r>
                        <a:rPr lang="en-US" b="1" dirty="0" smtClean="0"/>
                        <a:t>8</a:t>
                      </a:r>
                      <a:endParaRPr lang="en-US" b="1" dirty="0"/>
                    </a:p>
                  </a:txBody>
                  <a:tcPr/>
                </a:tc>
                <a:tc>
                  <a:txBody>
                    <a:bodyPr/>
                    <a:lstStyle/>
                    <a:p>
                      <a:r>
                        <a:rPr lang="en-US" b="1" dirty="0" smtClean="0"/>
                        <a:t>.6830</a:t>
                      </a:r>
                      <a:endParaRPr lang="en-US" b="1" dirty="0"/>
                    </a:p>
                  </a:txBody>
                  <a:tcPr/>
                </a:tc>
              </a:tr>
              <a:tr h="358853">
                <a:tc>
                  <a:txBody>
                    <a:bodyPr/>
                    <a:lstStyle/>
                    <a:p>
                      <a:r>
                        <a:rPr lang="en-US" b="1" dirty="0" smtClean="0"/>
                        <a:t>9</a:t>
                      </a:r>
                      <a:endParaRPr lang="en-US" b="1" dirty="0"/>
                    </a:p>
                  </a:txBody>
                  <a:tcPr/>
                </a:tc>
                <a:tc>
                  <a:txBody>
                    <a:bodyPr/>
                    <a:lstStyle/>
                    <a:p>
                      <a:r>
                        <a:rPr lang="en-US" b="1" dirty="0" smtClean="0"/>
                        <a:t>.7559</a:t>
                      </a:r>
                      <a:endParaRPr lang="en-US" b="1" dirty="0"/>
                    </a:p>
                  </a:txBody>
                  <a:tcPr/>
                </a:tc>
              </a:tr>
              <a:tr h="358853">
                <a:tc>
                  <a:txBody>
                    <a:bodyPr/>
                    <a:lstStyle/>
                    <a:p>
                      <a:r>
                        <a:rPr lang="en-US" b="1" dirty="0" smtClean="0"/>
                        <a:t>10</a:t>
                      </a:r>
                      <a:endParaRPr lang="en-US" b="1" dirty="0"/>
                    </a:p>
                  </a:txBody>
                  <a:tcPr/>
                </a:tc>
                <a:tc>
                  <a:txBody>
                    <a:bodyPr/>
                    <a:lstStyle/>
                    <a:p>
                      <a:r>
                        <a:rPr lang="en-US" b="1" dirty="0" smtClean="0"/>
                        <a:t>.6893</a:t>
                      </a:r>
                      <a:endParaRPr lang="en-US" b="1" dirty="0"/>
                    </a:p>
                  </a:txBody>
                  <a:tcPr/>
                </a:tc>
              </a:tr>
              <a:tr h="358853">
                <a:tc>
                  <a:txBody>
                    <a:bodyPr/>
                    <a:lstStyle/>
                    <a:p>
                      <a:r>
                        <a:rPr lang="en-US" b="1" dirty="0" smtClean="0"/>
                        <a:t>11</a:t>
                      </a:r>
                      <a:endParaRPr lang="en-US" b="1" dirty="0"/>
                    </a:p>
                  </a:txBody>
                  <a:tcPr/>
                </a:tc>
                <a:tc>
                  <a:txBody>
                    <a:bodyPr/>
                    <a:lstStyle/>
                    <a:p>
                      <a:r>
                        <a:rPr lang="en-US" b="1" dirty="0" smtClean="0"/>
                        <a:t>.7111</a:t>
                      </a:r>
                      <a:endParaRPr lang="en-US" b="1" dirty="0"/>
                    </a:p>
                  </a:txBody>
                  <a:tcPr/>
                </a:tc>
              </a:tr>
              <a:tr h="358853">
                <a:tc>
                  <a:txBody>
                    <a:bodyPr/>
                    <a:lstStyle/>
                    <a:p>
                      <a:r>
                        <a:rPr lang="en-US" b="1" dirty="0" smtClean="0"/>
                        <a:t>12</a:t>
                      </a:r>
                      <a:endParaRPr lang="en-US" b="1" dirty="0"/>
                    </a:p>
                  </a:txBody>
                  <a:tcPr/>
                </a:tc>
                <a:tc>
                  <a:txBody>
                    <a:bodyPr/>
                    <a:lstStyle/>
                    <a:p>
                      <a:r>
                        <a:rPr lang="en-US" b="1" dirty="0" smtClean="0"/>
                        <a:t>.7053</a:t>
                      </a:r>
                      <a:endParaRPr lang="en-US" b="1" dirty="0"/>
                    </a:p>
                  </a:txBody>
                  <a:tcPr/>
                </a:tc>
              </a:tr>
              <a:tr h="358853">
                <a:tc>
                  <a:txBody>
                    <a:bodyPr/>
                    <a:lstStyle/>
                    <a:p>
                      <a:r>
                        <a:rPr lang="en-US" b="1" dirty="0" smtClean="0"/>
                        <a:t>13</a:t>
                      </a:r>
                      <a:endParaRPr lang="en-US" b="1" dirty="0"/>
                    </a:p>
                  </a:txBody>
                  <a:tcPr/>
                </a:tc>
                <a:tc>
                  <a:txBody>
                    <a:bodyPr/>
                    <a:lstStyle/>
                    <a:p>
                      <a:r>
                        <a:rPr lang="en-US" b="1" dirty="0" smtClean="0"/>
                        <a:t>.6888</a:t>
                      </a:r>
                      <a:endParaRPr lang="en-US" b="1" dirty="0"/>
                    </a:p>
                  </a:txBody>
                  <a:tcPr/>
                </a:tc>
              </a:tr>
              <a:tr h="358853">
                <a:tc>
                  <a:txBody>
                    <a:bodyPr/>
                    <a:lstStyle/>
                    <a:p>
                      <a:r>
                        <a:rPr lang="en-US" b="1" dirty="0" smtClean="0"/>
                        <a:t>14</a:t>
                      </a:r>
                      <a:endParaRPr lang="en-US" b="1" dirty="0"/>
                    </a:p>
                  </a:txBody>
                  <a:tcPr/>
                </a:tc>
                <a:tc>
                  <a:txBody>
                    <a:bodyPr/>
                    <a:lstStyle/>
                    <a:p>
                      <a:r>
                        <a:rPr lang="en-US" b="1" dirty="0" smtClean="0"/>
                        <a:t>.6876</a:t>
                      </a:r>
                      <a:endParaRPr lang="en-US" b="1" dirty="0"/>
                    </a:p>
                  </a:txBody>
                  <a:tcPr/>
                </a:tc>
              </a:tr>
              <a:tr h="358853">
                <a:tc>
                  <a:txBody>
                    <a:bodyPr/>
                    <a:lstStyle/>
                    <a:p>
                      <a:r>
                        <a:rPr lang="en-US" b="1" dirty="0" smtClean="0"/>
                        <a:t>15</a:t>
                      </a:r>
                      <a:endParaRPr lang="en-US" b="1" dirty="0"/>
                    </a:p>
                  </a:txBody>
                  <a:tcPr/>
                </a:tc>
                <a:tc>
                  <a:txBody>
                    <a:bodyPr/>
                    <a:lstStyle/>
                    <a:p>
                      <a:r>
                        <a:rPr lang="en-US" b="1" dirty="0" smtClean="0"/>
                        <a:t>.6971</a:t>
                      </a:r>
                      <a:endParaRPr lang="en-US" b="1" dirty="0"/>
                    </a:p>
                  </a:txBody>
                  <a:tcPr/>
                </a:tc>
              </a:tr>
              <a:tr h="358853">
                <a:tc>
                  <a:txBody>
                    <a:bodyPr/>
                    <a:lstStyle/>
                    <a:p>
                      <a:r>
                        <a:rPr lang="en-US" b="1" dirty="0" smtClean="0"/>
                        <a:t>16</a:t>
                      </a:r>
                      <a:endParaRPr lang="en-US" b="1" dirty="0"/>
                    </a:p>
                  </a:txBody>
                  <a:tcPr/>
                </a:tc>
                <a:tc>
                  <a:txBody>
                    <a:bodyPr/>
                    <a:lstStyle/>
                    <a:p>
                      <a:r>
                        <a:rPr lang="en-US" b="1" dirty="0" smtClean="0"/>
                        <a:t>.5718</a:t>
                      </a:r>
                      <a:endParaRPr lang="en-US" b="1" dirty="0"/>
                    </a:p>
                  </a:txBody>
                  <a:tcPr/>
                </a:tc>
              </a:tr>
              <a:tr h="358853">
                <a:tc>
                  <a:txBody>
                    <a:bodyPr/>
                    <a:lstStyle/>
                    <a:p>
                      <a:r>
                        <a:rPr lang="en-US" b="1" i="0" u="sng" dirty="0" smtClean="0"/>
                        <a:t>Mean</a:t>
                      </a:r>
                      <a:endParaRPr lang="en-US" b="1" i="0" u="sng" dirty="0"/>
                    </a:p>
                  </a:txBody>
                  <a:tcPr/>
                </a:tc>
                <a:tc>
                  <a:txBody>
                    <a:bodyPr/>
                    <a:lstStyle/>
                    <a:p>
                      <a:r>
                        <a:rPr lang="en-US" b="1" i="0" u="sng" dirty="0" smtClean="0"/>
                        <a:t>.6905</a:t>
                      </a:r>
                      <a:endParaRPr lang="en-US" b="1" i="0" u="sng" dirty="0"/>
                    </a:p>
                  </a:txBody>
                  <a:tcPr/>
                </a:tc>
              </a:tr>
            </a:tbl>
          </a:graphicData>
        </a:graphic>
      </p:graphicFrame>
      <p:graphicFrame>
        <p:nvGraphicFramePr>
          <p:cNvPr id="5" name="Content Placeholder 4"/>
          <p:cNvGraphicFramePr>
            <a:graphicFrameLocks/>
          </p:cNvGraphicFramePr>
          <p:nvPr>
            <p:extLst>
              <p:ext uri="{D42A27DB-BD31-4B8C-83A1-F6EECF244321}">
                <p14:modId xmlns:p14="http://schemas.microsoft.com/office/powerpoint/2010/main" val="1520280943"/>
              </p:ext>
            </p:extLst>
          </p:nvPr>
        </p:nvGraphicFramePr>
        <p:xfrm>
          <a:off x="6172200" y="152400"/>
          <a:ext cx="1905000" cy="6583680"/>
        </p:xfrm>
        <a:graphic>
          <a:graphicData uri="http://schemas.openxmlformats.org/drawingml/2006/table">
            <a:tbl>
              <a:tblPr firstRow="1" bandRow="1">
                <a:tableStyleId>{5C22544A-7EE6-4342-B048-85BDC9FD1C3A}</a:tableStyleId>
              </a:tblPr>
              <a:tblGrid>
                <a:gridCol w="1905000"/>
              </a:tblGrid>
              <a:tr h="358853">
                <a:tc>
                  <a:txBody>
                    <a:bodyPr/>
                    <a:lstStyle/>
                    <a:p>
                      <a:r>
                        <a:rPr lang="en-US" dirty="0" smtClean="0"/>
                        <a:t>After</a:t>
                      </a:r>
                      <a:r>
                        <a:rPr lang="en-US" baseline="0" dirty="0" smtClean="0"/>
                        <a:t> Reshuffling</a:t>
                      </a:r>
                      <a:endParaRPr lang="en-US" dirty="0"/>
                    </a:p>
                  </a:txBody>
                  <a:tcPr/>
                </a:tc>
              </a:tr>
              <a:tr h="358853">
                <a:tc>
                  <a:txBody>
                    <a:bodyPr/>
                    <a:lstStyle/>
                    <a:p>
                      <a:r>
                        <a:rPr lang="en-US" b="1" dirty="0" smtClean="0"/>
                        <a:t>.7811</a:t>
                      </a:r>
                      <a:endParaRPr lang="en-US" b="1" dirty="0"/>
                    </a:p>
                  </a:txBody>
                  <a:tcPr/>
                </a:tc>
              </a:tr>
              <a:tr h="358853">
                <a:tc>
                  <a:txBody>
                    <a:bodyPr/>
                    <a:lstStyle/>
                    <a:p>
                      <a:r>
                        <a:rPr lang="en-US" b="1" dirty="0" smtClean="0"/>
                        <a:t>.7338</a:t>
                      </a:r>
                      <a:endParaRPr lang="en-US" b="1" dirty="0"/>
                    </a:p>
                  </a:txBody>
                  <a:tcPr/>
                </a:tc>
              </a:tr>
              <a:tr h="358853">
                <a:tc>
                  <a:txBody>
                    <a:bodyPr/>
                    <a:lstStyle/>
                    <a:p>
                      <a:r>
                        <a:rPr lang="en-US" b="1" dirty="0" smtClean="0"/>
                        <a:t>.6401</a:t>
                      </a:r>
                      <a:endParaRPr lang="en-US" b="1" dirty="0"/>
                    </a:p>
                  </a:txBody>
                  <a:tcPr/>
                </a:tc>
              </a:tr>
              <a:tr h="358853">
                <a:tc>
                  <a:txBody>
                    <a:bodyPr/>
                    <a:lstStyle/>
                    <a:p>
                      <a:r>
                        <a:rPr lang="en-US" b="1" dirty="0" smtClean="0"/>
                        <a:t>.8519</a:t>
                      </a:r>
                      <a:endParaRPr lang="en-US" b="1" dirty="0"/>
                    </a:p>
                  </a:txBody>
                  <a:tcPr/>
                </a:tc>
              </a:tr>
              <a:tr h="358853">
                <a:tc>
                  <a:txBody>
                    <a:bodyPr/>
                    <a:lstStyle/>
                    <a:p>
                      <a:r>
                        <a:rPr lang="en-US" b="1" dirty="0" smtClean="0"/>
                        <a:t>.7031</a:t>
                      </a:r>
                      <a:endParaRPr lang="en-US" b="1" dirty="0"/>
                    </a:p>
                  </a:txBody>
                  <a:tcPr/>
                </a:tc>
              </a:tr>
              <a:tr h="358853">
                <a:tc>
                  <a:txBody>
                    <a:bodyPr/>
                    <a:lstStyle/>
                    <a:p>
                      <a:r>
                        <a:rPr lang="en-US" b="1" dirty="0" smtClean="0"/>
                        <a:t>.6293</a:t>
                      </a:r>
                      <a:endParaRPr lang="en-US" b="1" dirty="0"/>
                    </a:p>
                  </a:txBody>
                  <a:tcPr/>
                </a:tc>
              </a:tr>
              <a:tr h="358853">
                <a:tc>
                  <a:txBody>
                    <a:bodyPr/>
                    <a:lstStyle/>
                    <a:p>
                      <a:r>
                        <a:rPr lang="en-US" b="1" dirty="0" smtClean="0"/>
                        <a:t>.7823</a:t>
                      </a:r>
                      <a:endParaRPr lang="en-US" b="1" dirty="0"/>
                    </a:p>
                  </a:txBody>
                  <a:tcPr/>
                </a:tc>
              </a:tr>
              <a:tr h="358853">
                <a:tc>
                  <a:txBody>
                    <a:bodyPr/>
                    <a:lstStyle/>
                    <a:p>
                      <a:r>
                        <a:rPr lang="en-US" b="1" dirty="0" smtClean="0"/>
                        <a:t>.8311</a:t>
                      </a:r>
                      <a:endParaRPr lang="en-US" b="1" dirty="0"/>
                    </a:p>
                  </a:txBody>
                  <a:tcPr/>
                </a:tc>
              </a:tr>
              <a:tr h="358853">
                <a:tc>
                  <a:txBody>
                    <a:bodyPr/>
                    <a:lstStyle/>
                    <a:p>
                      <a:r>
                        <a:rPr lang="en-US" b="1" dirty="0" smtClean="0"/>
                        <a:t>.7912</a:t>
                      </a:r>
                      <a:endParaRPr lang="en-US" b="1" dirty="0"/>
                    </a:p>
                  </a:txBody>
                  <a:tcPr/>
                </a:tc>
              </a:tr>
              <a:tr h="358853">
                <a:tc>
                  <a:txBody>
                    <a:bodyPr/>
                    <a:lstStyle/>
                    <a:p>
                      <a:r>
                        <a:rPr lang="en-US" b="1" dirty="0" smtClean="0"/>
                        <a:t>.6847</a:t>
                      </a:r>
                      <a:endParaRPr lang="en-US" b="1" dirty="0"/>
                    </a:p>
                  </a:txBody>
                  <a:tcPr/>
                </a:tc>
              </a:tr>
              <a:tr h="358853">
                <a:tc>
                  <a:txBody>
                    <a:bodyPr/>
                    <a:lstStyle/>
                    <a:p>
                      <a:r>
                        <a:rPr lang="en-US" b="1" dirty="0" smtClean="0"/>
                        <a:t>.7264</a:t>
                      </a:r>
                      <a:endParaRPr lang="en-US" b="1" dirty="0"/>
                    </a:p>
                  </a:txBody>
                  <a:tcPr/>
                </a:tc>
              </a:tr>
              <a:tr h="358853">
                <a:tc>
                  <a:txBody>
                    <a:bodyPr/>
                    <a:lstStyle/>
                    <a:p>
                      <a:r>
                        <a:rPr lang="en-US" b="1" dirty="0" smtClean="0"/>
                        <a:t>.7543</a:t>
                      </a:r>
                      <a:endParaRPr lang="en-US" b="1" dirty="0"/>
                    </a:p>
                  </a:txBody>
                  <a:tcPr/>
                </a:tc>
              </a:tr>
              <a:tr h="358853">
                <a:tc>
                  <a:txBody>
                    <a:bodyPr/>
                    <a:lstStyle/>
                    <a:p>
                      <a:r>
                        <a:rPr lang="en-US" b="1" dirty="0" smtClean="0"/>
                        <a:t>.7143</a:t>
                      </a:r>
                      <a:endParaRPr lang="en-US" b="1" dirty="0"/>
                    </a:p>
                  </a:txBody>
                  <a:tcPr/>
                </a:tc>
              </a:tr>
              <a:tr h="358853">
                <a:tc>
                  <a:txBody>
                    <a:bodyPr/>
                    <a:lstStyle/>
                    <a:p>
                      <a:r>
                        <a:rPr lang="en-US" b="1" dirty="0" smtClean="0"/>
                        <a:t>.7517</a:t>
                      </a:r>
                      <a:endParaRPr lang="en-US" b="1" dirty="0"/>
                    </a:p>
                  </a:txBody>
                  <a:tcPr/>
                </a:tc>
              </a:tr>
              <a:tr h="358853">
                <a:tc>
                  <a:txBody>
                    <a:bodyPr/>
                    <a:lstStyle/>
                    <a:p>
                      <a:r>
                        <a:rPr lang="en-US" b="1" dirty="0" smtClean="0"/>
                        <a:t>.7828</a:t>
                      </a:r>
                      <a:endParaRPr lang="en-US" b="1" dirty="0"/>
                    </a:p>
                  </a:txBody>
                  <a:tcPr/>
                </a:tc>
              </a:tr>
              <a:tr h="358853">
                <a:tc>
                  <a:txBody>
                    <a:bodyPr/>
                    <a:lstStyle/>
                    <a:p>
                      <a:r>
                        <a:rPr lang="en-US" b="1" dirty="0" smtClean="0"/>
                        <a:t>.6102</a:t>
                      </a:r>
                      <a:endParaRPr lang="en-US" b="1" dirty="0"/>
                    </a:p>
                  </a:txBody>
                  <a:tcPr/>
                </a:tc>
              </a:tr>
              <a:tr h="358853">
                <a:tc>
                  <a:txBody>
                    <a:bodyPr/>
                    <a:lstStyle/>
                    <a:p>
                      <a:r>
                        <a:rPr lang="en-US" b="1" i="0" u="sng" dirty="0" smtClean="0"/>
                        <a:t>.7355</a:t>
                      </a:r>
                      <a:endParaRPr lang="en-US" b="1" i="0" u="sng" dirty="0"/>
                    </a:p>
                  </a:txBody>
                  <a:tcPr/>
                </a:tc>
              </a:tr>
            </a:tbl>
          </a:graphicData>
        </a:graphic>
      </p:graphicFrame>
      <p:sp>
        <p:nvSpPr>
          <p:cNvPr id="6" name="TextBox 5"/>
          <p:cNvSpPr txBox="1"/>
          <p:nvPr/>
        </p:nvSpPr>
        <p:spPr>
          <a:xfrm>
            <a:off x="381000" y="2337078"/>
            <a:ext cx="3657600" cy="369332"/>
          </a:xfrm>
          <a:prstGeom prst="rect">
            <a:avLst/>
          </a:prstGeom>
          <a:noFill/>
        </p:spPr>
        <p:txBody>
          <a:bodyPr wrap="square" rtlCol="0">
            <a:spAutoFit/>
          </a:bodyPr>
          <a:lstStyle/>
          <a:p>
            <a:r>
              <a:rPr lang="en-US" dirty="0" smtClean="0"/>
              <a:t>Subject 6 decreased in accuracy -----&gt;</a:t>
            </a:r>
            <a:endParaRPr lang="en-US" dirty="0"/>
          </a:p>
        </p:txBody>
      </p:sp>
      <p:sp>
        <p:nvSpPr>
          <p:cNvPr id="7" name="TextBox 6"/>
          <p:cNvSpPr txBox="1"/>
          <p:nvPr/>
        </p:nvSpPr>
        <p:spPr>
          <a:xfrm>
            <a:off x="533400" y="3048000"/>
            <a:ext cx="3657600" cy="369332"/>
          </a:xfrm>
          <a:prstGeom prst="rect">
            <a:avLst/>
          </a:prstGeom>
          <a:noFill/>
        </p:spPr>
        <p:txBody>
          <a:bodyPr wrap="square" rtlCol="0">
            <a:spAutoFit/>
          </a:bodyPr>
          <a:lstStyle/>
          <a:p>
            <a:r>
              <a:rPr lang="en-US" dirty="0" smtClean="0"/>
              <a:t>Subject 8 jumped a full 15%   -----&gt;</a:t>
            </a:r>
            <a:endParaRPr lang="en-US" dirty="0"/>
          </a:p>
        </p:txBody>
      </p:sp>
      <p:sp>
        <p:nvSpPr>
          <p:cNvPr id="8" name="TextBox 7"/>
          <p:cNvSpPr txBox="1"/>
          <p:nvPr/>
        </p:nvSpPr>
        <p:spPr>
          <a:xfrm>
            <a:off x="1021080" y="6370320"/>
            <a:ext cx="3048000" cy="369332"/>
          </a:xfrm>
          <a:prstGeom prst="rect">
            <a:avLst/>
          </a:prstGeom>
          <a:noFill/>
        </p:spPr>
        <p:txBody>
          <a:bodyPr wrap="square" rtlCol="0">
            <a:spAutoFit/>
          </a:bodyPr>
          <a:lstStyle/>
          <a:p>
            <a:r>
              <a:rPr lang="en-US" dirty="0" smtClean="0"/>
              <a:t>CV score jumped 4.5%!   -----&gt;</a:t>
            </a:r>
            <a:endParaRPr lang="en-US" dirty="0"/>
          </a:p>
        </p:txBody>
      </p:sp>
    </p:spTree>
    <p:extLst>
      <p:ext uri="{BB962C8B-B14F-4D97-AF65-F5344CB8AC3E}">
        <p14:creationId xmlns:p14="http://schemas.microsoft.com/office/powerpoint/2010/main" val="2467289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sp>
        <p:nvSpPr>
          <p:cNvPr id="9" name="Rectangle 8"/>
          <p:cNvSpPr/>
          <p:nvPr/>
        </p:nvSpPr>
        <p:spPr>
          <a:xfrm>
            <a:off x="881743" y="54658"/>
            <a:ext cx="6477000" cy="6740307"/>
          </a:xfrm>
          <a:prstGeom prst="rect">
            <a:avLst/>
          </a:prstGeom>
        </p:spPr>
        <p:txBody>
          <a:bodyPr wrap="square">
            <a:spAutoFit/>
          </a:bodyPr>
          <a:lstStyle/>
          <a:p>
            <a:r>
              <a:rPr lang="en-US" sz="2400" dirty="0" err="1"/>
              <a:t>Emanuele</a:t>
            </a:r>
            <a:r>
              <a:rPr lang="en-US" sz="2400" dirty="0"/>
              <a:t> Alexandre </a:t>
            </a:r>
            <a:r>
              <a:rPr lang="en-US" sz="2400" dirty="0" err="1"/>
              <a:t>fchollet</a:t>
            </a:r>
            <a:r>
              <a:rPr lang="en-US" sz="2400" dirty="0"/>
              <a:t> </a:t>
            </a:r>
            <a:r>
              <a:rPr lang="en-US" sz="2400" dirty="0" err="1"/>
              <a:t>nagadomi</a:t>
            </a:r>
            <a:r>
              <a:rPr lang="en-US" sz="2400" dirty="0"/>
              <a:t>  </a:t>
            </a:r>
            <a:r>
              <a:rPr lang="en-US" sz="2400" dirty="0" smtClean="0"/>
              <a:t>Nathan</a:t>
            </a:r>
            <a:r>
              <a:rPr lang="en-US" sz="2400" dirty="0"/>
              <a:t/>
            </a:r>
            <a:br>
              <a:rPr lang="en-US" sz="2400" dirty="0"/>
            </a:br>
            <a:r>
              <a:rPr lang="en-US" sz="2400" dirty="0"/>
              <a:t>1     .71          </a:t>
            </a:r>
            <a:r>
              <a:rPr lang="en-US" sz="2400" b="1" dirty="0"/>
              <a:t>.8485</a:t>
            </a:r>
            <a:r>
              <a:rPr lang="en-US" sz="2400" dirty="0"/>
              <a:t>      .7727      .7962       .7811</a:t>
            </a:r>
            <a:br>
              <a:rPr lang="en-US" sz="2400" dirty="0"/>
            </a:br>
            <a:r>
              <a:rPr lang="en-US" sz="2400" dirty="0"/>
              <a:t>2     .65          .7082      .7099      .7030       .</a:t>
            </a:r>
            <a:r>
              <a:rPr lang="en-US" sz="2400" b="1" dirty="0"/>
              <a:t>7338</a:t>
            </a:r>
            <a:r>
              <a:rPr lang="en-US" sz="2400" dirty="0"/>
              <a:t/>
            </a:r>
            <a:br>
              <a:rPr lang="en-US" sz="2400" dirty="0"/>
            </a:br>
            <a:r>
              <a:rPr lang="en-US" sz="2400" dirty="0"/>
              <a:t>3     .61          .6090      </a:t>
            </a:r>
            <a:r>
              <a:rPr lang="en-US" sz="2400" b="1" dirty="0"/>
              <a:t>.6626</a:t>
            </a:r>
            <a:r>
              <a:rPr lang="en-US" sz="2400" dirty="0"/>
              <a:t>      .6470       .6401</a:t>
            </a:r>
            <a:br>
              <a:rPr lang="en-US" sz="2400" dirty="0"/>
            </a:br>
            <a:r>
              <a:rPr lang="en-US" sz="2400" dirty="0"/>
              <a:t>4     .72          .8502      .8114      .8282       </a:t>
            </a:r>
            <a:r>
              <a:rPr lang="en-US" sz="2400" b="1" dirty="0"/>
              <a:t>.8519</a:t>
            </a:r>
            <a:r>
              <a:rPr lang="en-US" sz="2400" dirty="0"/>
              <a:t/>
            </a:r>
            <a:br>
              <a:rPr lang="en-US" sz="2400" dirty="0"/>
            </a:br>
            <a:r>
              <a:rPr lang="en-US" sz="2400" dirty="0"/>
              <a:t>5     .69          .7235      </a:t>
            </a:r>
            <a:r>
              <a:rPr lang="en-US" sz="2400" b="1" dirty="0"/>
              <a:t>.7406</a:t>
            </a:r>
            <a:r>
              <a:rPr lang="en-US" sz="2400" dirty="0"/>
              <a:t>      .7150       .7031</a:t>
            </a:r>
            <a:br>
              <a:rPr lang="en-US" sz="2400" dirty="0"/>
            </a:br>
            <a:r>
              <a:rPr lang="en-US" sz="2400" dirty="0"/>
              <a:t>6     .60         </a:t>
            </a:r>
            <a:r>
              <a:rPr lang="en-US" sz="2400" b="1" dirty="0"/>
              <a:t> .6956</a:t>
            </a:r>
            <a:r>
              <a:rPr lang="en-US" sz="2400" dirty="0"/>
              <a:t>      .6514      .6853       .6293</a:t>
            </a:r>
            <a:br>
              <a:rPr lang="en-US" sz="2400" dirty="0"/>
            </a:br>
            <a:r>
              <a:rPr lang="en-US" sz="2400" dirty="0"/>
              <a:t>7     .72          .7313      </a:t>
            </a:r>
            <a:r>
              <a:rPr lang="en-US" sz="2400" b="1" dirty="0"/>
              <a:t>.7942</a:t>
            </a:r>
            <a:r>
              <a:rPr lang="en-US" sz="2400" dirty="0"/>
              <a:t>      .7585       .7823</a:t>
            </a:r>
            <a:br>
              <a:rPr lang="en-US" sz="2400" dirty="0"/>
            </a:br>
            <a:r>
              <a:rPr lang="en-US" sz="2400" dirty="0"/>
              <a:t>8     .71          .7500      .7872      .7145       </a:t>
            </a:r>
            <a:r>
              <a:rPr lang="en-US" sz="2400" b="1" dirty="0"/>
              <a:t>.8311</a:t>
            </a:r>
            <a:r>
              <a:rPr lang="en-US" sz="2400" dirty="0"/>
              <a:t/>
            </a:r>
            <a:br>
              <a:rPr lang="en-US" sz="2400" dirty="0"/>
            </a:br>
            <a:r>
              <a:rPr lang="en-US" sz="2400" dirty="0"/>
              <a:t>9     .73          </a:t>
            </a:r>
            <a:r>
              <a:rPr lang="en-US" sz="2400" b="1" dirty="0"/>
              <a:t>.8148</a:t>
            </a:r>
            <a:r>
              <a:rPr lang="en-US" sz="2400" dirty="0"/>
              <a:t>      .7694      .7693       .7912</a:t>
            </a:r>
            <a:br>
              <a:rPr lang="en-US" sz="2400" dirty="0"/>
            </a:br>
            <a:r>
              <a:rPr lang="en-US" sz="2400" dirty="0"/>
              <a:t>10   .70          </a:t>
            </a:r>
            <a:r>
              <a:rPr lang="en-US" sz="2400" b="1" dirty="0"/>
              <a:t>.7525</a:t>
            </a:r>
            <a:r>
              <a:rPr lang="en-US" sz="2400" dirty="0"/>
              <a:t>      .7356      .7033       .6847</a:t>
            </a:r>
            <a:br>
              <a:rPr lang="en-US" sz="2400" dirty="0"/>
            </a:br>
            <a:r>
              <a:rPr lang="en-US" sz="2400" dirty="0"/>
              <a:t>11   .67          .6284      .7280      </a:t>
            </a:r>
            <a:r>
              <a:rPr lang="en-US" sz="2400" b="1" dirty="0"/>
              <a:t>.7364</a:t>
            </a:r>
            <a:r>
              <a:rPr lang="en-US" sz="2400" dirty="0"/>
              <a:t>       .7264</a:t>
            </a:r>
            <a:br>
              <a:rPr lang="en-US" sz="2400" dirty="0"/>
            </a:br>
            <a:r>
              <a:rPr lang="en-US" sz="2400" dirty="0"/>
              <a:t>12   .66          </a:t>
            </a:r>
            <a:r>
              <a:rPr lang="en-US" sz="2400" b="1" dirty="0"/>
              <a:t>.8140</a:t>
            </a:r>
            <a:r>
              <a:rPr lang="en-US" sz="2400" dirty="0"/>
              <a:t>      .6894      .7593       .7543</a:t>
            </a:r>
            <a:br>
              <a:rPr lang="en-US" sz="2400" dirty="0"/>
            </a:br>
            <a:r>
              <a:rPr lang="en-US" sz="2400" dirty="0"/>
              <a:t>13   .66          </a:t>
            </a:r>
            <a:r>
              <a:rPr lang="en-US" sz="2400" b="1" dirty="0"/>
              <a:t>.7313</a:t>
            </a:r>
            <a:r>
              <a:rPr lang="en-US" sz="2400" dirty="0"/>
              <a:t>      .7075      .7125       .7143</a:t>
            </a:r>
            <a:br>
              <a:rPr lang="en-US" sz="2400" dirty="0"/>
            </a:br>
            <a:r>
              <a:rPr lang="en-US" sz="2400" dirty="0"/>
              <a:t>14   .68          </a:t>
            </a:r>
            <a:r>
              <a:rPr lang="en-US" sz="2400" b="1" dirty="0"/>
              <a:t>.7942</a:t>
            </a:r>
            <a:r>
              <a:rPr lang="en-US" sz="2400" dirty="0"/>
              <a:t>      .7585      .7448       .7517</a:t>
            </a:r>
            <a:br>
              <a:rPr lang="en-US" sz="2400" dirty="0"/>
            </a:br>
            <a:r>
              <a:rPr lang="en-US" sz="2400" dirty="0"/>
              <a:t>15   .70         </a:t>
            </a:r>
            <a:r>
              <a:rPr lang="en-US" sz="2400" b="1" dirty="0"/>
              <a:t> .8086</a:t>
            </a:r>
            <a:r>
              <a:rPr lang="en-US" sz="2400" dirty="0"/>
              <a:t>      .7758      .7120       .7828</a:t>
            </a:r>
            <a:br>
              <a:rPr lang="en-US" sz="2400" dirty="0"/>
            </a:br>
            <a:r>
              <a:rPr lang="en-US" sz="2400" dirty="0"/>
              <a:t>16   .56          </a:t>
            </a:r>
            <a:r>
              <a:rPr lang="en-US" sz="2400" b="1" dirty="0"/>
              <a:t>.6831</a:t>
            </a:r>
            <a:r>
              <a:rPr lang="en-US" sz="2400" dirty="0"/>
              <a:t>      .5915      .5864       .6102</a:t>
            </a:r>
          </a:p>
          <a:p>
            <a:r>
              <a:rPr lang="en-US" sz="2400" dirty="0"/>
              <a:t>Av:  .67          </a:t>
            </a:r>
            <a:r>
              <a:rPr lang="en-US" sz="2400" b="1" dirty="0"/>
              <a:t> .746</a:t>
            </a:r>
            <a:r>
              <a:rPr lang="en-US" sz="2400" dirty="0"/>
              <a:t>         .730        .723         .736</a:t>
            </a:r>
          </a:p>
        </p:txBody>
      </p:sp>
    </p:spTree>
    <p:extLst>
      <p:ext uri="{BB962C8B-B14F-4D97-AF65-F5344CB8AC3E}">
        <p14:creationId xmlns:p14="http://schemas.microsoft.com/office/powerpoint/2010/main" val="58160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Submit to </a:t>
            </a:r>
            <a:r>
              <a:rPr lang="en-US" dirty="0" err="1" smtClean="0"/>
              <a:t>Kaggle</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marL="114300" indent="0">
              <a:buNone/>
            </a:pPr>
            <a:endParaRPr lang="en-US" dirty="0" smtClean="0"/>
          </a:p>
          <a:p>
            <a:pPr marL="114300" indent="0">
              <a:buNone/>
            </a:pPr>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75" r="62874"/>
          <a:stretch/>
        </p:blipFill>
        <p:spPr>
          <a:xfrm>
            <a:off x="685800" y="1589314"/>
            <a:ext cx="1524000" cy="5201376"/>
          </a:xfrm>
          <a:prstGeom prst="rect">
            <a:avLst/>
          </a:prstGeom>
        </p:spPr>
      </p:pic>
      <p:sp>
        <p:nvSpPr>
          <p:cNvPr id="5" name="Right Arrow 4"/>
          <p:cNvSpPr/>
          <p:nvPr/>
        </p:nvSpPr>
        <p:spPr>
          <a:xfrm>
            <a:off x="2743200" y="3656602"/>
            <a:ext cx="141954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400" y="2851834"/>
            <a:ext cx="2895600" cy="1938992"/>
          </a:xfrm>
          <a:prstGeom prst="rect">
            <a:avLst/>
          </a:prstGeom>
          <a:noFill/>
        </p:spPr>
        <p:txBody>
          <a:bodyPr wrap="square" rtlCol="0">
            <a:spAutoFit/>
          </a:bodyPr>
          <a:lstStyle/>
          <a:p>
            <a:r>
              <a:rPr lang="en-US" sz="12000" dirty="0" smtClean="0"/>
              <a:t>D:</a:t>
            </a:r>
            <a:endParaRPr lang="en-US" sz="12000" dirty="0"/>
          </a:p>
        </p:txBody>
      </p:sp>
      <p:sp>
        <p:nvSpPr>
          <p:cNvPr id="9" name="Rectangle 8"/>
          <p:cNvSpPr/>
          <p:nvPr/>
        </p:nvSpPr>
        <p:spPr>
          <a:xfrm>
            <a:off x="4724400" y="4790826"/>
            <a:ext cx="2050626" cy="369332"/>
          </a:xfrm>
          <a:prstGeom prst="rect">
            <a:avLst/>
          </a:prstGeom>
        </p:spPr>
        <p:txBody>
          <a:bodyPr wrap="none">
            <a:spAutoFit/>
          </a:bodyPr>
          <a:lstStyle/>
          <a:p>
            <a:r>
              <a:rPr lang="en-US" dirty="0" smtClean="0">
                <a:hlinkClick r:id="rId3"/>
              </a:rPr>
              <a:t>Public Leaderboard</a:t>
            </a:r>
            <a:r>
              <a:rPr lang="en-US" dirty="0" smtClean="0"/>
              <a:t> </a:t>
            </a:r>
            <a:endParaRPr lang="en-US" dirty="0"/>
          </a:p>
        </p:txBody>
      </p:sp>
    </p:spTree>
    <p:extLst>
      <p:ext uri="{BB962C8B-B14F-4D97-AF65-F5344CB8AC3E}">
        <p14:creationId xmlns:p14="http://schemas.microsoft.com/office/powerpoint/2010/main" val="739473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smtClean="0"/>
              <a:t>“The </a:t>
            </a:r>
            <a:r>
              <a:rPr lang="en-US" dirty="0"/>
              <a:t>evaluation metric for this competition is </a:t>
            </a:r>
            <a:r>
              <a:rPr lang="en-US" b="1" dirty="0"/>
              <a:t>prediction accuracy</a:t>
            </a:r>
            <a:r>
              <a:rPr lang="en-US" dirty="0"/>
              <a:t>, i.e. the total number of correct predictions over the total size of the test </a:t>
            </a:r>
            <a:r>
              <a:rPr lang="en-US" dirty="0" smtClean="0"/>
              <a:t>set.  </a:t>
            </a:r>
          </a:p>
          <a:p>
            <a:endParaRPr lang="en-US" dirty="0"/>
          </a:p>
          <a:p>
            <a:pPr marL="0" indent="0">
              <a:buNone/>
            </a:pPr>
            <a:r>
              <a:rPr lang="en-US" dirty="0" smtClean="0"/>
              <a:t>Notice </a:t>
            </a:r>
            <a:r>
              <a:rPr lang="en-US" dirty="0"/>
              <a:t>that the (public) score on the leaderboard and the final (private) score of the competition are computed on trials from </a:t>
            </a:r>
            <a:r>
              <a:rPr lang="en-US" i="1" dirty="0"/>
              <a:t>different</a:t>
            </a:r>
            <a:r>
              <a:rPr lang="en-US" dirty="0"/>
              <a:t> sets of subjects. For this reason it could happen that the public score on the leaderboard may be </a:t>
            </a:r>
            <a:r>
              <a:rPr lang="en-US" b="1" dirty="0"/>
              <a:t>substantially different</a:t>
            </a:r>
            <a:r>
              <a:rPr lang="en-US" dirty="0"/>
              <a:t> </a:t>
            </a:r>
            <a:r>
              <a:rPr lang="en-US" dirty="0" smtClean="0"/>
              <a:t>[emphasis mine] from </a:t>
            </a:r>
            <a:r>
              <a:rPr lang="en-US" dirty="0"/>
              <a:t>the final score</a:t>
            </a:r>
            <a:r>
              <a:rPr lang="en-US" dirty="0" smtClean="0"/>
              <a:t>.”</a:t>
            </a:r>
          </a:p>
          <a:p>
            <a:pPr marL="0" indent="0">
              <a:buNone/>
            </a:pPr>
            <a:endParaRPr lang="en-US" dirty="0"/>
          </a:p>
          <a:p>
            <a:pPr marL="0" indent="0">
              <a:buNone/>
            </a:pPr>
            <a:r>
              <a:rPr lang="en-US" dirty="0" smtClean="0">
                <a:hlinkClick r:id="rId2"/>
              </a:rPr>
              <a:t>Public Leaderboard</a:t>
            </a:r>
            <a:r>
              <a:rPr lang="en-US" dirty="0" smtClean="0"/>
              <a:t>   </a:t>
            </a:r>
            <a:r>
              <a:rPr lang="en-US" dirty="0" smtClean="0">
                <a:hlinkClick r:id="rId3"/>
              </a:rPr>
              <a:t>Private Leaderboard</a:t>
            </a:r>
            <a:endParaRPr lang="en-US" dirty="0" smtClean="0"/>
          </a:p>
          <a:p>
            <a:pPr marL="0" indent="0">
              <a:buNone/>
            </a:pPr>
            <a:endParaRPr lang="en-US" dirty="0"/>
          </a:p>
          <a:p>
            <a:pPr marL="0" indent="0">
              <a:buNone/>
            </a:pPr>
            <a:r>
              <a:rPr lang="en-US" dirty="0" smtClean="0"/>
              <a:t>Private leaderboard prevents </a:t>
            </a:r>
            <a:r>
              <a:rPr lang="en-US" dirty="0" err="1" smtClean="0"/>
              <a:t>overfitting</a:t>
            </a:r>
            <a:r>
              <a:rPr lang="en-US" dirty="0" smtClean="0"/>
              <a:t>, and is the final ranking.</a:t>
            </a:r>
            <a:endParaRPr lang="en-US" dirty="0"/>
          </a:p>
          <a:p>
            <a:endParaRPr lang="en-US" dirty="0"/>
          </a:p>
        </p:txBody>
      </p:sp>
    </p:spTree>
    <p:extLst>
      <p:ext uri="{BB962C8B-B14F-4D97-AF65-F5344CB8AC3E}">
        <p14:creationId xmlns:p14="http://schemas.microsoft.com/office/powerpoint/2010/main" val="2292195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Submit to </a:t>
            </a:r>
            <a:r>
              <a:rPr lang="en-US" dirty="0" err="1" smtClean="0"/>
              <a:t>Kaggle</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marL="114300" indent="0">
              <a:buNone/>
            </a:pPr>
            <a:endParaRPr lang="en-US" dirty="0" smtClean="0"/>
          </a:p>
          <a:p>
            <a:pPr marL="114300" indent="0">
              <a:buNone/>
            </a:pPr>
            <a:endParaRPr lang="en-US" dirty="0" smtClean="0"/>
          </a:p>
          <a:p>
            <a:endParaRPr lang="en-US" dirty="0"/>
          </a:p>
        </p:txBody>
      </p:sp>
      <p:sp>
        <p:nvSpPr>
          <p:cNvPr id="7" name="TextBox 6"/>
          <p:cNvSpPr txBox="1"/>
          <p:nvPr/>
        </p:nvSpPr>
        <p:spPr>
          <a:xfrm>
            <a:off x="457200" y="1589314"/>
            <a:ext cx="3505200" cy="1384995"/>
          </a:xfrm>
          <a:prstGeom prst="rect">
            <a:avLst/>
          </a:prstGeom>
          <a:noFill/>
        </p:spPr>
        <p:txBody>
          <a:bodyPr wrap="square" rtlCol="0">
            <a:spAutoFit/>
          </a:bodyPr>
          <a:lstStyle/>
          <a:p>
            <a:pPr marL="342900" indent="-342900">
              <a:buFont typeface="+mj-lt"/>
              <a:buAutoNum type="arabicPeriod"/>
            </a:pPr>
            <a:r>
              <a:rPr lang="en-US" sz="2800" dirty="0" smtClean="0"/>
              <a:t>Trust your cross-validation results.</a:t>
            </a:r>
          </a:p>
          <a:p>
            <a:pPr marL="342900" indent="-342900">
              <a:buFont typeface="+mj-lt"/>
              <a:buAutoNum type="arabicPeriod"/>
            </a:pPr>
            <a:r>
              <a:rPr lang="en-US" sz="2800" dirty="0"/>
              <a:t>K</a:t>
            </a:r>
            <a:r>
              <a:rPr lang="en-US" sz="2800" dirty="0" smtClean="0"/>
              <a:t>now your data.</a:t>
            </a:r>
            <a:endParaRPr lang="en-US"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9" y="3723212"/>
            <a:ext cx="3523547" cy="2448988"/>
          </a:xfrm>
          <a:prstGeom prst="rect">
            <a:avLst/>
          </a:prstGeom>
        </p:spPr>
      </p:pic>
      <p:sp>
        <p:nvSpPr>
          <p:cNvPr id="10" name="TextBox 9"/>
          <p:cNvSpPr txBox="1"/>
          <p:nvPr/>
        </p:nvSpPr>
        <p:spPr>
          <a:xfrm>
            <a:off x="1295400" y="3011040"/>
            <a:ext cx="6248400" cy="646331"/>
          </a:xfrm>
          <a:prstGeom prst="rect">
            <a:avLst/>
          </a:prstGeom>
          <a:noFill/>
        </p:spPr>
        <p:txBody>
          <a:bodyPr wrap="square" rtlCol="0">
            <a:spAutoFit/>
          </a:bodyPr>
          <a:lstStyle/>
          <a:p>
            <a:r>
              <a:rPr lang="en-US" dirty="0" smtClean="0"/>
              <a:t>Root-mean-square distances between training subjects and all subjects – subject 18 is public leaderboard</a:t>
            </a:r>
            <a:endParaRPr lang="en-US" dirty="0"/>
          </a:p>
        </p:txBody>
      </p:sp>
    </p:spTree>
    <p:extLst>
      <p:ext uri="{BB962C8B-B14F-4D97-AF65-F5344CB8AC3E}">
        <p14:creationId xmlns:p14="http://schemas.microsoft.com/office/powerpoint/2010/main" val="688218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Submit to </a:t>
            </a:r>
            <a:r>
              <a:rPr lang="en-US" dirty="0" err="1" smtClean="0"/>
              <a:t>Kaggle</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marL="114300" indent="0">
              <a:buNone/>
            </a:pPr>
            <a:endParaRPr lang="en-US" dirty="0" smtClean="0"/>
          </a:p>
          <a:p>
            <a:pPr marL="114300" indent="0">
              <a:buNone/>
            </a:pP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7400"/>
            <a:ext cx="3452970" cy="3977472"/>
          </a:xfrm>
          <a:prstGeom prst="rect">
            <a:avLst/>
          </a:prstGeom>
        </p:spPr>
      </p:pic>
      <p:sp>
        <p:nvSpPr>
          <p:cNvPr id="8" name="Right Arrow 7"/>
          <p:cNvSpPr/>
          <p:nvPr/>
        </p:nvSpPr>
        <p:spPr>
          <a:xfrm>
            <a:off x="3276600" y="3656602"/>
            <a:ext cx="141954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24400" y="2851834"/>
            <a:ext cx="2895600" cy="1938992"/>
          </a:xfrm>
          <a:prstGeom prst="rect">
            <a:avLst/>
          </a:prstGeom>
          <a:noFill/>
        </p:spPr>
        <p:txBody>
          <a:bodyPr wrap="square" rtlCol="0">
            <a:spAutoFit/>
          </a:bodyPr>
          <a:lstStyle/>
          <a:p>
            <a:r>
              <a:rPr lang="en-US" sz="12000" dirty="0" smtClean="0"/>
              <a:t> :D</a:t>
            </a:r>
            <a:endParaRPr lang="en-US" sz="12000" dirty="0"/>
          </a:p>
        </p:txBody>
      </p:sp>
    </p:spTree>
    <p:extLst>
      <p:ext uri="{BB962C8B-B14F-4D97-AF65-F5344CB8AC3E}">
        <p14:creationId xmlns:p14="http://schemas.microsoft.com/office/powerpoint/2010/main" val="1567145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524000"/>
            <a:ext cx="7620000" cy="4876800"/>
          </a:xfrm>
        </p:spPr>
        <p:txBody>
          <a:bodyPr>
            <a:normAutofit/>
          </a:bodyPr>
          <a:lstStyle/>
          <a:p>
            <a:pPr marL="114300" indent="0" algn="ctr">
              <a:buNone/>
            </a:pPr>
            <a:r>
              <a:rPr lang="en-US" sz="9600" dirty="0" smtClean="0"/>
              <a:t>Thanks for listening</a:t>
            </a:r>
            <a:endParaRPr lang="en-US" sz="9600" dirty="0"/>
          </a:p>
        </p:txBody>
      </p:sp>
    </p:spTree>
    <p:extLst>
      <p:ext uri="{BB962C8B-B14F-4D97-AF65-F5344CB8AC3E}">
        <p14:creationId xmlns:p14="http://schemas.microsoft.com/office/powerpoint/2010/main" val="3358541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Timeline</a:t>
            </a:r>
            <a:endParaRPr lang="en-US" dirty="0"/>
          </a:p>
        </p:txBody>
      </p:sp>
      <p:sp>
        <p:nvSpPr>
          <p:cNvPr id="3" name="Content Placeholder 2"/>
          <p:cNvSpPr>
            <a:spLocks noGrp="1"/>
          </p:cNvSpPr>
          <p:nvPr>
            <p:ph idx="1"/>
          </p:nvPr>
        </p:nvSpPr>
        <p:spPr/>
        <p:txBody>
          <a:bodyPr/>
          <a:lstStyle/>
          <a:p>
            <a:r>
              <a:rPr lang="en-US" b="1" dirty="0" smtClean="0"/>
              <a:t>Monday</a:t>
            </a:r>
            <a:r>
              <a:rPr lang="en-US" b="1" dirty="0"/>
              <a:t>, April 21, </a:t>
            </a:r>
            <a:r>
              <a:rPr lang="en-US" b="1" dirty="0" smtClean="0"/>
              <a:t>2014</a:t>
            </a:r>
            <a:r>
              <a:rPr lang="en-US" dirty="0"/>
              <a:t> - Competition begins</a:t>
            </a:r>
          </a:p>
          <a:p>
            <a:r>
              <a:rPr lang="en-US" b="1" dirty="0"/>
              <a:t>Sunday, July 20, 2014</a:t>
            </a:r>
            <a:r>
              <a:rPr lang="en-US" dirty="0"/>
              <a:t> - Deadline to </a:t>
            </a:r>
            <a:r>
              <a:rPr lang="en-US" dirty="0" smtClean="0"/>
              <a:t>make </a:t>
            </a:r>
            <a:r>
              <a:rPr lang="en-US" dirty="0"/>
              <a:t>first submission</a:t>
            </a:r>
          </a:p>
          <a:p>
            <a:r>
              <a:rPr lang="en-US" b="1" dirty="0"/>
              <a:t>Sunday, July 27, 2014</a:t>
            </a:r>
            <a:r>
              <a:rPr lang="en-US" dirty="0"/>
              <a:t> - Final submission deadline</a:t>
            </a:r>
          </a:p>
          <a:p>
            <a:endParaRPr lang="en-US" dirty="0"/>
          </a:p>
        </p:txBody>
      </p:sp>
    </p:spTree>
    <p:extLst>
      <p:ext uri="{BB962C8B-B14F-4D97-AF65-F5344CB8AC3E}">
        <p14:creationId xmlns:p14="http://schemas.microsoft.com/office/powerpoint/2010/main" val="2240617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Prizes</a:t>
            </a:r>
            <a:endParaRPr lang="en-US" dirty="0"/>
          </a:p>
        </p:txBody>
      </p:sp>
      <p:sp>
        <p:nvSpPr>
          <p:cNvPr id="3" name="Content Placeholder 2"/>
          <p:cNvSpPr>
            <a:spLocks noGrp="1"/>
          </p:cNvSpPr>
          <p:nvPr>
            <p:ph idx="1"/>
          </p:nvPr>
        </p:nvSpPr>
        <p:spPr/>
        <p:txBody>
          <a:bodyPr/>
          <a:lstStyle/>
          <a:p>
            <a:r>
              <a:rPr lang="en-US" dirty="0" smtClean="0"/>
              <a:t>1st </a:t>
            </a:r>
            <a:r>
              <a:rPr lang="en-US" dirty="0"/>
              <a:t>place - $3000</a:t>
            </a:r>
          </a:p>
          <a:p>
            <a:r>
              <a:rPr lang="en-US" dirty="0"/>
              <a:t>2nd place - $1500</a:t>
            </a:r>
          </a:p>
          <a:p>
            <a:r>
              <a:rPr lang="en-US" dirty="0"/>
              <a:t>3rd place - $500</a:t>
            </a:r>
          </a:p>
          <a:p>
            <a:pPr marL="0" indent="0">
              <a:buNone/>
            </a:pPr>
            <a:endParaRPr lang="en-US" dirty="0"/>
          </a:p>
        </p:txBody>
      </p:sp>
    </p:spTree>
    <p:extLst>
      <p:ext uri="{BB962C8B-B14F-4D97-AF65-F5344CB8AC3E}">
        <p14:creationId xmlns:p14="http://schemas.microsoft.com/office/powerpoint/2010/main" val="4141427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Steps</a:t>
            </a:r>
            <a:endParaRPr lang="en-US" dirty="0"/>
          </a:p>
        </p:txBody>
      </p:sp>
      <p:sp>
        <p:nvSpPr>
          <p:cNvPr id="3" name="Content Placeholder 2"/>
          <p:cNvSpPr>
            <a:spLocks noGrp="1"/>
          </p:cNvSpPr>
          <p:nvPr>
            <p:ph idx="1"/>
          </p:nvPr>
        </p:nvSpPr>
        <p:spPr/>
        <p:txBody>
          <a:bodyPr/>
          <a:lstStyle/>
          <a:p>
            <a:r>
              <a:rPr lang="en-US" dirty="0" smtClean="0"/>
              <a:t>Step 1:  Gather domain knowledge.</a:t>
            </a:r>
          </a:p>
          <a:p>
            <a:r>
              <a:rPr lang="en-US" dirty="0" smtClean="0"/>
              <a:t>Step 2:  Use domain knowledge to preprocess the data, also known as feature engineering.</a:t>
            </a:r>
          </a:p>
          <a:p>
            <a:r>
              <a:rPr lang="en-US" dirty="0" smtClean="0"/>
              <a:t>Step 3:  Pick a classifier or an ensemble of classifiers.</a:t>
            </a:r>
          </a:p>
          <a:p>
            <a:r>
              <a:rPr lang="en-US" dirty="0" smtClean="0"/>
              <a:t>Step 4:  Choose parameters for the classifiers through cross-validation.</a:t>
            </a:r>
          </a:p>
          <a:p>
            <a:r>
              <a:rPr lang="en-US" dirty="0" smtClean="0"/>
              <a:t>Step 5:  Train a classifier on all training data.</a:t>
            </a:r>
          </a:p>
          <a:p>
            <a:r>
              <a:rPr lang="en-US" dirty="0" smtClean="0"/>
              <a:t>Step 6:  Predict test data labels using the classifier.</a:t>
            </a:r>
          </a:p>
          <a:p>
            <a:r>
              <a:rPr lang="en-US" dirty="0" smtClean="0"/>
              <a:t>Step 7:  Submit predictions. </a:t>
            </a:r>
          </a:p>
        </p:txBody>
      </p:sp>
    </p:spTree>
    <p:extLst>
      <p:ext uri="{BB962C8B-B14F-4D97-AF65-F5344CB8AC3E}">
        <p14:creationId xmlns:p14="http://schemas.microsoft.com/office/powerpoint/2010/main" val="2122994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381000"/>
            <a:ext cx="3657600" cy="639762"/>
          </a:xfrm>
        </p:spPr>
        <p:txBody>
          <a:bodyPr/>
          <a:lstStyle/>
          <a:p>
            <a:r>
              <a:rPr lang="en-US" sz="3200" dirty="0" smtClean="0"/>
              <a:t>Theory</a:t>
            </a:r>
            <a:endParaRPr lang="en-US" sz="3200" dirty="0"/>
          </a:p>
        </p:txBody>
      </p:sp>
      <p:sp>
        <p:nvSpPr>
          <p:cNvPr id="3" name="Content Placeholder 2"/>
          <p:cNvSpPr>
            <a:spLocks noGrp="1"/>
          </p:cNvSpPr>
          <p:nvPr>
            <p:ph sz="half" idx="2"/>
          </p:nvPr>
        </p:nvSpPr>
        <p:spPr>
          <a:xfrm>
            <a:off x="457200" y="1066800"/>
            <a:ext cx="3657600" cy="5059363"/>
          </a:xfrm>
        </p:spPr>
        <p:txBody>
          <a:bodyPr>
            <a:normAutofit fontScale="92500" lnSpcReduction="20000"/>
          </a:bodyPr>
          <a:lstStyle/>
          <a:p>
            <a:r>
              <a:rPr lang="en-US" dirty="0"/>
              <a:t>Step 1:  Gather domain knowledge.</a:t>
            </a:r>
          </a:p>
          <a:p>
            <a:r>
              <a:rPr lang="en-US" dirty="0"/>
              <a:t>Step 2:  Use domain knowledge to preprocess the data, also known as feature </a:t>
            </a:r>
            <a:r>
              <a:rPr lang="en-US" dirty="0" smtClean="0"/>
              <a:t>engineering.</a:t>
            </a:r>
            <a:endParaRPr lang="en-US" dirty="0"/>
          </a:p>
          <a:p>
            <a:r>
              <a:rPr lang="en-US" dirty="0"/>
              <a:t>Step 3:  Pick a classifier or an ensemble of classifiers.</a:t>
            </a:r>
          </a:p>
          <a:p>
            <a:r>
              <a:rPr lang="en-US" dirty="0"/>
              <a:t>Step 4:  Choose parameters for the classifiers through cross-validation.</a:t>
            </a:r>
          </a:p>
          <a:p>
            <a:r>
              <a:rPr lang="en-US" dirty="0"/>
              <a:t>Step 5:  Train a classifier on all training data.</a:t>
            </a:r>
          </a:p>
          <a:p>
            <a:r>
              <a:rPr lang="en-US" dirty="0"/>
              <a:t>Step 6:  Predict test data labels using the classifier.</a:t>
            </a:r>
          </a:p>
          <a:p>
            <a:r>
              <a:rPr lang="en-US" dirty="0"/>
              <a:t>Step 7:  Submit predictions. </a:t>
            </a:r>
          </a:p>
          <a:p>
            <a:endParaRPr lang="en-US" dirty="0"/>
          </a:p>
        </p:txBody>
      </p:sp>
      <p:sp>
        <p:nvSpPr>
          <p:cNvPr id="6" name="Text Placeholder 5"/>
          <p:cNvSpPr>
            <a:spLocks noGrp="1"/>
          </p:cNvSpPr>
          <p:nvPr>
            <p:ph type="body" sz="quarter" idx="3"/>
          </p:nvPr>
        </p:nvSpPr>
        <p:spPr>
          <a:xfrm>
            <a:off x="4495800" y="381000"/>
            <a:ext cx="3657600" cy="639762"/>
          </a:xfrm>
        </p:spPr>
        <p:txBody>
          <a:bodyPr/>
          <a:lstStyle/>
          <a:p>
            <a:r>
              <a:rPr lang="en-US" sz="3200" dirty="0" smtClean="0"/>
              <a:t>Reality (1</a:t>
            </a:r>
            <a:r>
              <a:rPr lang="en-US" sz="3200" baseline="30000" dirty="0" smtClean="0"/>
              <a:t>st</a:t>
            </a:r>
            <a:r>
              <a:rPr lang="en-US" sz="3200" dirty="0" smtClean="0"/>
              <a:t> phase)</a:t>
            </a:r>
            <a:endParaRPr lang="en-US" sz="3200" dirty="0"/>
          </a:p>
        </p:txBody>
      </p:sp>
      <p:sp>
        <p:nvSpPr>
          <p:cNvPr id="7" name="Content Placeholder 6"/>
          <p:cNvSpPr>
            <a:spLocks noGrp="1"/>
          </p:cNvSpPr>
          <p:nvPr>
            <p:ph sz="quarter" idx="4"/>
          </p:nvPr>
        </p:nvSpPr>
        <p:spPr>
          <a:xfrm>
            <a:off x="4419600" y="1066800"/>
            <a:ext cx="3657600" cy="5059363"/>
          </a:xfrm>
        </p:spPr>
        <p:txBody>
          <a:bodyPr>
            <a:normAutofit/>
          </a:bodyPr>
          <a:lstStyle/>
          <a:p>
            <a:r>
              <a:rPr lang="en-US" dirty="0" smtClean="0"/>
              <a:t>Step </a:t>
            </a:r>
            <a:r>
              <a:rPr lang="en-US" dirty="0"/>
              <a:t>3:  Pick a classifier or an ensemble of classifiers.</a:t>
            </a:r>
          </a:p>
          <a:p>
            <a:r>
              <a:rPr lang="en-US" dirty="0" smtClean="0"/>
              <a:t>Step </a:t>
            </a:r>
            <a:r>
              <a:rPr lang="en-US" dirty="0"/>
              <a:t>5:  Train a classifier on all training data.</a:t>
            </a:r>
          </a:p>
          <a:p>
            <a:r>
              <a:rPr lang="en-US" dirty="0"/>
              <a:t>Step 6:  Predict test data labels using the classifier.</a:t>
            </a:r>
          </a:p>
          <a:p>
            <a:r>
              <a:rPr lang="en-US" dirty="0"/>
              <a:t>Step 7:  Submit predictions. </a:t>
            </a:r>
          </a:p>
          <a:p>
            <a:r>
              <a:rPr lang="en-US" dirty="0" smtClean="0"/>
              <a:t>Step 8:  Repeat.</a:t>
            </a:r>
          </a:p>
        </p:txBody>
      </p:sp>
    </p:spTree>
    <p:extLst>
      <p:ext uri="{BB962C8B-B14F-4D97-AF65-F5344CB8AC3E}">
        <p14:creationId xmlns:p14="http://schemas.microsoft.com/office/powerpoint/2010/main" val="481216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381000"/>
            <a:ext cx="3657600" cy="639762"/>
          </a:xfrm>
        </p:spPr>
        <p:txBody>
          <a:bodyPr/>
          <a:lstStyle/>
          <a:p>
            <a:r>
              <a:rPr lang="en-US" sz="3200" dirty="0" smtClean="0"/>
              <a:t>Theory</a:t>
            </a:r>
            <a:endParaRPr lang="en-US" sz="3200" dirty="0"/>
          </a:p>
        </p:txBody>
      </p:sp>
      <p:sp>
        <p:nvSpPr>
          <p:cNvPr id="3" name="Content Placeholder 2"/>
          <p:cNvSpPr>
            <a:spLocks noGrp="1"/>
          </p:cNvSpPr>
          <p:nvPr>
            <p:ph sz="half" idx="2"/>
          </p:nvPr>
        </p:nvSpPr>
        <p:spPr>
          <a:xfrm>
            <a:off x="457200" y="1066800"/>
            <a:ext cx="3657600" cy="5059363"/>
          </a:xfrm>
        </p:spPr>
        <p:txBody>
          <a:bodyPr>
            <a:normAutofit fontScale="92500" lnSpcReduction="20000"/>
          </a:bodyPr>
          <a:lstStyle/>
          <a:p>
            <a:r>
              <a:rPr lang="en-US" dirty="0"/>
              <a:t>Step 1:  Gather domain knowledge.</a:t>
            </a:r>
          </a:p>
          <a:p>
            <a:r>
              <a:rPr lang="en-US" dirty="0"/>
              <a:t>Step 2:  Use domain knowledge to preprocess the data, also known as feature </a:t>
            </a:r>
            <a:r>
              <a:rPr lang="en-US" dirty="0" smtClean="0"/>
              <a:t>engineering.</a:t>
            </a:r>
            <a:endParaRPr lang="en-US" dirty="0"/>
          </a:p>
          <a:p>
            <a:r>
              <a:rPr lang="en-US" dirty="0"/>
              <a:t>Step 3:  Pick a classifier or an ensemble of classifiers.</a:t>
            </a:r>
          </a:p>
          <a:p>
            <a:r>
              <a:rPr lang="en-US" dirty="0"/>
              <a:t>Step 4:  Choose parameters for the classifiers through cross-validation.</a:t>
            </a:r>
          </a:p>
          <a:p>
            <a:r>
              <a:rPr lang="en-US" dirty="0"/>
              <a:t>Step 5:  Train a classifier on all training data.</a:t>
            </a:r>
          </a:p>
          <a:p>
            <a:r>
              <a:rPr lang="en-US" dirty="0"/>
              <a:t>Step 6:  Predict test data labels using the classifier.</a:t>
            </a:r>
          </a:p>
          <a:p>
            <a:r>
              <a:rPr lang="en-US" dirty="0"/>
              <a:t>Step 7:  Submit predictions. </a:t>
            </a:r>
          </a:p>
          <a:p>
            <a:endParaRPr lang="en-US" dirty="0"/>
          </a:p>
        </p:txBody>
      </p:sp>
      <p:sp>
        <p:nvSpPr>
          <p:cNvPr id="6" name="Text Placeholder 5"/>
          <p:cNvSpPr>
            <a:spLocks noGrp="1"/>
          </p:cNvSpPr>
          <p:nvPr>
            <p:ph type="body" sz="quarter" idx="3"/>
          </p:nvPr>
        </p:nvSpPr>
        <p:spPr>
          <a:xfrm>
            <a:off x="4495800" y="381000"/>
            <a:ext cx="3657600" cy="639762"/>
          </a:xfrm>
        </p:spPr>
        <p:txBody>
          <a:bodyPr/>
          <a:lstStyle/>
          <a:p>
            <a:r>
              <a:rPr lang="en-US" sz="3200" dirty="0" smtClean="0"/>
              <a:t>Reality (2nd phase)</a:t>
            </a:r>
            <a:endParaRPr lang="en-US" sz="3200" dirty="0"/>
          </a:p>
        </p:txBody>
      </p:sp>
      <p:sp>
        <p:nvSpPr>
          <p:cNvPr id="7" name="Content Placeholder 6"/>
          <p:cNvSpPr>
            <a:spLocks noGrp="1"/>
          </p:cNvSpPr>
          <p:nvPr>
            <p:ph sz="quarter" idx="4"/>
          </p:nvPr>
        </p:nvSpPr>
        <p:spPr>
          <a:xfrm>
            <a:off x="4419600" y="1066800"/>
            <a:ext cx="3657600" cy="5059363"/>
          </a:xfrm>
        </p:spPr>
        <p:txBody>
          <a:bodyPr>
            <a:normAutofit fontScale="92500"/>
          </a:bodyPr>
          <a:lstStyle/>
          <a:p>
            <a:r>
              <a:rPr lang="en-US" dirty="0" smtClean="0"/>
              <a:t>Step </a:t>
            </a:r>
            <a:r>
              <a:rPr lang="en-US" dirty="0" smtClean="0"/>
              <a:t>1.5</a:t>
            </a:r>
            <a:r>
              <a:rPr lang="en-US" dirty="0" smtClean="0"/>
              <a:t>:  Use your own knowledge to preprocess the data, also known as guessing.</a:t>
            </a:r>
          </a:p>
          <a:p>
            <a:r>
              <a:rPr lang="en-US" dirty="0" smtClean="0"/>
              <a:t>Step </a:t>
            </a:r>
            <a:r>
              <a:rPr lang="en-US" dirty="0"/>
              <a:t>3:  Pick a classifier or an ensemble of classifiers.</a:t>
            </a:r>
          </a:p>
          <a:p>
            <a:r>
              <a:rPr lang="en-US" dirty="0" smtClean="0"/>
              <a:t>Step </a:t>
            </a:r>
            <a:r>
              <a:rPr lang="en-US" dirty="0"/>
              <a:t>5:  Train a classifier on all training data.</a:t>
            </a:r>
          </a:p>
          <a:p>
            <a:r>
              <a:rPr lang="en-US" dirty="0"/>
              <a:t>Step 6:  Predict test data labels using the classifier.</a:t>
            </a:r>
          </a:p>
          <a:p>
            <a:r>
              <a:rPr lang="en-US" dirty="0"/>
              <a:t>Step 7:  Submit predictions. </a:t>
            </a:r>
          </a:p>
          <a:p>
            <a:r>
              <a:rPr lang="en-US" dirty="0" smtClean="0"/>
              <a:t>Step 8:  Repeat.</a:t>
            </a:r>
          </a:p>
        </p:txBody>
      </p:sp>
    </p:spTree>
    <p:extLst>
      <p:ext uri="{BB962C8B-B14F-4D97-AF65-F5344CB8AC3E}">
        <p14:creationId xmlns:p14="http://schemas.microsoft.com/office/powerpoint/2010/main" val="2451853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1608</TotalTime>
  <Words>1974</Words>
  <Application>Microsoft Office PowerPoint</Application>
  <PresentationFormat>On-screen Show (4:3)</PresentationFormat>
  <Paragraphs>363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Preprocessing, Feature Selection, and Cross-Validation</vt:lpstr>
      <vt:lpstr>DecMeg2014 Data</vt:lpstr>
      <vt:lpstr>DecMeg2014 Data</vt:lpstr>
      <vt:lpstr>Evaluation</vt:lpstr>
      <vt:lpstr>Timeline</vt:lpstr>
      <vt:lpstr>Prizes</vt:lpstr>
      <vt:lpstr>Overview of Steps</vt:lpstr>
      <vt:lpstr>PowerPoint Presentation</vt:lpstr>
      <vt:lpstr>PowerPoint Presentation</vt:lpstr>
      <vt:lpstr>PowerPoint Presentation</vt:lpstr>
      <vt:lpstr>Step 1: Domain Knowledge</vt:lpstr>
      <vt:lpstr>Step 1: Domain Knowledge</vt:lpstr>
      <vt:lpstr>Step 1:  Transfer Learning</vt:lpstr>
      <vt:lpstr>Step 2:  Preprocessing</vt:lpstr>
      <vt:lpstr>Step 2:  Preprocessing</vt:lpstr>
      <vt:lpstr>Step 2:  Preprocessing</vt:lpstr>
      <vt:lpstr>Step 3:  Classifier Selection</vt:lpstr>
      <vt:lpstr>Step 3:  Lasso/Elastic Net</vt:lpstr>
      <vt:lpstr>Step 4:  Cross-validation</vt:lpstr>
      <vt:lpstr>Step 4:  Cross-validation</vt:lpstr>
      <vt:lpstr>Step 4:  Cross-validation</vt:lpstr>
      <vt:lpstr>(Back to) Step 3:  Standard SVM</vt:lpstr>
      <vt:lpstr>Step 3:  Standard SVM</vt:lpstr>
      <vt:lpstr>Step 3:  Transductive SVM</vt:lpstr>
      <vt:lpstr>Step 4:  Cross-validation</vt:lpstr>
      <vt:lpstr>Step 4:  Leave-one-out CV</vt:lpstr>
      <vt:lpstr>Step 4:  Classifier Comparison</vt:lpstr>
      <vt:lpstr>PowerPoint Presentation</vt:lpstr>
      <vt:lpstr>Step ?:  More ideas</vt:lpstr>
      <vt:lpstr>Step ?:  More ideas</vt:lpstr>
      <vt:lpstr>PowerPoint Presentation</vt:lpstr>
      <vt:lpstr>PowerPoint Presentation</vt:lpstr>
      <vt:lpstr>PowerPoint Presentation</vt:lpstr>
      <vt:lpstr>PowerPoint Presentation</vt:lpstr>
      <vt:lpstr>Step ?:  More ideas</vt:lpstr>
      <vt:lpstr>Step ?:  Aha moment</vt:lpstr>
      <vt:lpstr>(Back to) Step 4:  Cross-validation</vt:lpstr>
      <vt:lpstr>PowerPoint Presentation</vt:lpstr>
      <vt:lpstr>Step 7:  Submit to Kaggle…</vt:lpstr>
      <vt:lpstr>Step 7:  Submit to Kaggle…</vt:lpstr>
      <vt:lpstr>Step 7:  Submit to Kaggle…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Feature Selection, and Cross-Validation</dc:title>
  <dc:creator>NH</dc:creator>
  <cp:lastModifiedBy>NH</cp:lastModifiedBy>
  <cp:revision>56</cp:revision>
  <dcterms:created xsi:type="dcterms:W3CDTF">2014-10-08T18:51:40Z</dcterms:created>
  <dcterms:modified xsi:type="dcterms:W3CDTF">2014-10-09T21:43:50Z</dcterms:modified>
</cp:coreProperties>
</file>