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3"/>
  </p:notesMasterIdLst>
  <p:handoutMasterIdLst>
    <p:handoutMasterId r:id="rId34"/>
  </p:handoutMasterIdLst>
  <p:sldIdLst>
    <p:sldId id="257" r:id="rId4"/>
    <p:sldId id="310" r:id="rId5"/>
    <p:sldId id="309" r:id="rId6"/>
    <p:sldId id="282" r:id="rId7"/>
    <p:sldId id="270" r:id="rId8"/>
    <p:sldId id="298" r:id="rId9"/>
    <p:sldId id="299" r:id="rId10"/>
    <p:sldId id="276" r:id="rId11"/>
    <p:sldId id="271" r:id="rId12"/>
    <p:sldId id="293" r:id="rId13"/>
    <p:sldId id="294" r:id="rId14"/>
    <p:sldId id="277" r:id="rId15"/>
    <p:sldId id="286" r:id="rId16"/>
    <p:sldId id="272" r:id="rId17"/>
    <p:sldId id="292" r:id="rId18"/>
    <p:sldId id="278" r:id="rId19"/>
    <p:sldId id="287" r:id="rId20"/>
    <p:sldId id="273" r:id="rId21"/>
    <p:sldId id="281" r:id="rId22"/>
    <p:sldId id="291" r:id="rId23"/>
    <p:sldId id="288" r:id="rId24"/>
    <p:sldId id="274" r:id="rId25"/>
    <p:sldId id="290" r:id="rId26"/>
    <p:sldId id="280" r:id="rId27"/>
    <p:sldId id="289" r:id="rId28"/>
    <p:sldId id="301" r:id="rId29"/>
    <p:sldId id="302" r:id="rId30"/>
    <p:sldId id="304" r:id="rId31"/>
    <p:sldId id="311" r:id="rId3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94648" autoAdjust="0"/>
  </p:normalViewPr>
  <p:slideViewPr>
    <p:cSldViewPr>
      <p:cViewPr varScale="1">
        <p:scale>
          <a:sx n="115" d="100"/>
          <a:sy n="115" d="100"/>
        </p:scale>
        <p:origin x="-113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0629403-100F-4DB7-881A-D7BFE9190393}" type="datetimeFigureOut">
              <a:rPr lang="en-US" smtClean="0"/>
              <a:t>1/12/16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C834B5F-0464-4593-8AC1-1DF14D612CFF}" type="slidenum">
              <a:rPr lang="en-US" smtClean="0"/>
              <a:t>‹#›</a:t>
            </a:fld>
            <a:endParaRPr lang="en-US"/>
          </a:p>
        </p:txBody>
      </p:sp>
    </p:spTree>
    <p:extLst>
      <p:ext uri="{BB962C8B-B14F-4D97-AF65-F5344CB8AC3E}">
        <p14:creationId xmlns:p14="http://schemas.microsoft.com/office/powerpoint/2010/main" val="1363800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BFE145F-C6F0-452B-9CF7-C100BE1F2A06}" type="datetimeFigureOut">
              <a:rPr lang="en-US" smtClean="0"/>
              <a:t>1/12/16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B8E01FD-62BB-4B2C-AFCF-21ACFDA91745}" type="slidenum">
              <a:rPr lang="en-US" smtClean="0"/>
              <a:t>‹#›</a:t>
            </a:fld>
            <a:endParaRPr lang="en-US"/>
          </a:p>
        </p:txBody>
      </p:sp>
    </p:spTree>
    <p:extLst>
      <p:ext uri="{BB962C8B-B14F-4D97-AF65-F5344CB8AC3E}">
        <p14:creationId xmlns:p14="http://schemas.microsoft.com/office/powerpoint/2010/main" val="222846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1/12/16 21:03</a:t>
            </a:fld>
            <a:endParaRPr lang="en-US" dirty="0"/>
          </a:p>
        </p:txBody>
      </p:sp>
      <p:sp>
        <p:nvSpPr>
          <p:cNvPr id="6" name="Footer Placeholder 5"/>
          <p:cNvSpPr>
            <a:spLocks noGrp="1"/>
          </p:cNvSpPr>
          <p:nvPr>
            <p:ph type="ftr" sz="quarter" idx="12"/>
          </p:nvPr>
        </p:nvSpPr>
        <p:spPr>
          <a:xfrm>
            <a:off x="0" y="8829967"/>
            <a:ext cx="6309360" cy="46482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309359" y="8829967"/>
            <a:ext cx="699418" cy="46482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01618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8E01FD-62BB-4B2C-AFCF-21ACFDA91745}" type="slidenum">
              <a:rPr lang="en-US" smtClean="0"/>
              <a:t>7</a:t>
            </a:fld>
            <a:endParaRPr lang="en-US"/>
          </a:p>
        </p:txBody>
      </p:sp>
    </p:spTree>
    <p:extLst>
      <p:ext uri="{BB962C8B-B14F-4D97-AF65-F5344CB8AC3E}">
        <p14:creationId xmlns:p14="http://schemas.microsoft.com/office/powerpoint/2010/main" val="194501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0.jpg"/><Relationship Id="rId1" Type="http://schemas.openxmlformats.org/officeDocument/2006/relationships/slideLayout" Target="../slideLayouts/slideLayout7.xml"/><Relationship Id="rId2"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g"/></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4" Type="http://schemas.openxmlformats.org/officeDocument/2006/relationships/image" Target="../media/image26.jpg"/><Relationship Id="rId1" Type="http://schemas.openxmlformats.org/officeDocument/2006/relationships/slideLayout" Target="../slideLayouts/slideLayout7.xml"/><Relationship Id="rId2"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jpg"/><Relationship Id="rId1" Type="http://schemas.openxmlformats.org/officeDocument/2006/relationships/slideLayout" Target="../slideLayouts/slideLayout7.xml"/><Relationship Id="rId2" Type="http://schemas.openxmlformats.org/officeDocument/2006/relationships/image" Target="../media/image3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4" Type="http://schemas.openxmlformats.org/officeDocument/2006/relationships/image" Target="../media/image38.jpg"/><Relationship Id="rId5" Type="http://schemas.openxmlformats.org/officeDocument/2006/relationships/image" Target="../media/image39.jpeg"/><Relationship Id="rId1" Type="http://schemas.openxmlformats.org/officeDocument/2006/relationships/slideLayout" Target="../slideLayouts/slideLayout7.xml"/><Relationship Id="rId2" Type="http://schemas.openxmlformats.org/officeDocument/2006/relationships/image" Target="../media/image36.jpg"/></Relationships>
</file>

<file path=ppt/slides/_rels/slide29.xml.rels><?xml version="1.0" encoding="UTF-8" standalone="yes"?>
<Relationships xmlns="http://schemas.openxmlformats.org/package/2006/relationships"><Relationship Id="rId3" Type="http://schemas.openxmlformats.org/officeDocument/2006/relationships/hyperlink" Target="http://www.amazon.com/The-Master-Algorithm-Ultimate-Learning/dp/0465065708" TargetMode="External"/><Relationship Id="rId4" Type="http://schemas.openxmlformats.org/officeDocument/2006/relationships/hyperlink" Target="https://www.youtube.com/watch?v=UPsYGzln-Ys" TargetMode="External"/><Relationship Id="rId5" Type="http://schemas.openxmlformats.org/officeDocument/2006/relationships/hyperlink" Target="http://www.kdnuggets.com/2015/11/domingos-5-tribes-machine-learning-acm-webinar.html" TargetMode="External"/><Relationship Id="rId1" Type="http://schemas.openxmlformats.org/officeDocument/2006/relationships/slideLayout" Target="../slideLayouts/slideLayout7.xml"/><Relationship Id="rId2" Type="http://schemas.openxmlformats.org/officeDocument/2006/relationships/hyperlink" Target="http://ocw.smithw.org/2015fall/mgt458-13227/master-algorithm-domingos-mstralg2.ppt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7.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4154" y="1219200"/>
            <a:ext cx="7681913" cy="1523495"/>
          </a:xfrm>
        </p:spPr>
        <p:txBody>
          <a:bodyPr/>
          <a:lstStyle/>
          <a:p>
            <a:r>
              <a:rPr lang="en-US" smtClean="0"/>
              <a:t>The Master Algorithm</a:t>
            </a:r>
            <a:br>
              <a:rPr lang="en-US" smtClean="0"/>
            </a:br>
            <a:r>
              <a:rPr lang="en-US" sz="4000" smtClean="0">
                <a:solidFill>
                  <a:schemeClr val="tx2"/>
                </a:solidFill>
              </a:rPr>
              <a:t>How the Quest for the Ultimate Learning Machine Will Remake Our World</a:t>
            </a:r>
            <a:endParaRPr lang="en-US" sz="4000" dirty="0">
              <a:solidFill>
                <a:schemeClr val="tx2"/>
              </a:solidFill>
            </a:endParaRPr>
          </a:p>
        </p:txBody>
      </p:sp>
      <p:sp>
        <p:nvSpPr>
          <p:cNvPr id="3" name="Subtitle 2"/>
          <p:cNvSpPr>
            <a:spLocks noGrp="1"/>
          </p:cNvSpPr>
          <p:nvPr>
            <p:ph type="subTitle" idx="1"/>
          </p:nvPr>
        </p:nvSpPr>
        <p:spPr>
          <a:xfrm>
            <a:off x="730249" y="4344988"/>
            <a:ext cx="7681913" cy="1293812"/>
          </a:xfrm>
        </p:spPr>
        <p:txBody>
          <a:bodyPr>
            <a:normAutofit/>
          </a:bodyPr>
          <a:lstStyle/>
          <a:p>
            <a:r>
              <a:rPr lang="en-US" b="1" smtClean="0"/>
              <a:t>Pedro Domingos</a:t>
            </a:r>
            <a:endParaRPr lang="en-US" b="1" dirty="0" smtClean="0"/>
          </a:p>
          <a:p>
            <a:r>
              <a:rPr lang="en-US" smtClean="0"/>
              <a:t>University of Washington</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Neuron</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79" y="1600200"/>
            <a:ext cx="7168242" cy="3810000"/>
          </a:xfrm>
          <a:prstGeom prst="rect">
            <a:avLst/>
          </a:prstGeom>
        </p:spPr>
      </p:pic>
      <p:sp>
        <p:nvSpPr>
          <p:cNvPr id="4" name="TextBox 3"/>
          <p:cNvSpPr txBox="1"/>
          <p:nvPr/>
        </p:nvSpPr>
        <p:spPr>
          <a:xfrm>
            <a:off x="762000" y="5867400"/>
            <a:ext cx="2047443" cy="369332"/>
          </a:xfrm>
          <a:prstGeom prst="rect">
            <a:avLst/>
          </a:prstGeom>
          <a:noFill/>
        </p:spPr>
        <p:txBody>
          <a:bodyPr wrap="none" rtlCol="0">
            <a:spAutoFit/>
          </a:bodyPr>
          <a:lstStyle/>
          <a:p>
            <a:r>
              <a:rPr lang="en-US" dirty="0" smtClean="0"/>
              <a:t>Biologically inspired</a:t>
            </a:r>
            <a:endParaRPr lang="en-US" dirty="0"/>
          </a:p>
        </p:txBody>
      </p:sp>
    </p:spTree>
    <p:extLst>
      <p:ext uri="{BB962C8B-B14F-4D97-AF65-F5344CB8AC3E}">
        <p14:creationId xmlns:p14="http://schemas.microsoft.com/office/powerpoint/2010/main" val="3928905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Artificial Neuron</a:t>
            </a: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133600"/>
            <a:ext cx="7281236" cy="2743200"/>
          </a:xfrm>
          <a:prstGeom prst="rect">
            <a:avLst/>
          </a:prstGeom>
        </p:spPr>
      </p:pic>
      <p:sp>
        <p:nvSpPr>
          <p:cNvPr id="4" name="TextBox 3"/>
          <p:cNvSpPr txBox="1"/>
          <p:nvPr/>
        </p:nvSpPr>
        <p:spPr>
          <a:xfrm>
            <a:off x="762000" y="5867400"/>
            <a:ext cx="2584737" cy="369332"/>
          </a:xfrm>
          <a:prstGeom prst="rect">
            <a:avLst/>
          </a:prstGeom>
          <a:noFill/>
        </p:spPr>
        <p:txBody>
          <a:bodyPr wrap="none" rtlCol="0">
            <a:spAutoFit/>
          </a:bodyPr>
          <a:lstStyle/>
          <a:p>
            <a:r>
              <a:rPr lang="en-US" dirty="0" smtClean="0"/>
              <a:t>Mathematically </a:t>
            </a:r>
            <a:r>
              <a:rPr lang="en-US" dirty="0" err="1" smtClean="0"/>
              <a:t>modelled</a:t>
            </a:r>
            <a:endParaRPr lang="en-US" dirty="0"/>
          </a:p>
        </p:txBody>
      </p:sp>
    </p:spTree>
    <p:extLst>
      <p:ext uri="{BB962C8B-B14F-4D97-AF65-F5344CB8AC3E}">
        <p14:creationId xmlns:p14="http://schemas.microsoft.com/office/powerpoint/2010/main" val="407728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Backpropagation</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24000"/>
            <a:ext cx="6981543" cy="4267200"/>
          </a:xfrm>
          <a:prstGeom prst="rect">
            <a:avLst/>
          </a:prstGeom>
        </p:spPr>
      </p:pic>
    </p:spTree>
    <p:extLst>
      <p:ext uri="{BB962C8B-B14F-4D97-AF65-F5344CB8AC3E}">
        <p14:creationId xmlns:p14="http://schemas.microsoft.com/office/powerpoint/2010/main" val="587278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Google Cat Network</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6852646" cy="4572000"/>
          </a:xfrm>
          <a:prstGeom prst="rect">
            <a:avLst/>
          </a:prstGeom>
        </p:spPr>
      </p:pic>
    </p:spTree>
    <p:extLst>
      <p:ext uri="{BB962C8B-B14F-4D97-AF65-F5344CB8AC3E}">
        <p14:creationId xmlns:p14="http://schemas.microsoft.com/office/powerpoint/2010/main" val="3387524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Evolutionaries</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90600"/>
            <a:ext cx="2083594" cy="2667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990600"/>
            <a:ext cx="1774768" cy="2667000"/>
          </a:xfrm>
          <a:prstGeom prst="rect">
            <a:avLst/>
          </a:prstGeom>
        </p:spPr>
      </p:pic>
      <p:sp>
        <p:nvSpPr>
          <p:cNvPr id="8" name="TextBox 7"/>
          <p:cNvSpPr txBox="1"/>
          <p:nvPr/>
        </p:nvSpPr>
        <p:spPr>
          <a:xfrm>
            <a:off x="989622" y="3810000"/>
            <a:ext cx="2167806" cy="1815882"/>
          </a:xfrm>
          <a:prstGeom prst="rect">
            <a:avLst/>
          </a:prstGeom>
          <a:noFill/>
        </p:spPr>
        <p:txBody>
          <a:bodyPr wrap="none" rtlCol="0">
            <a:spAutoFit/>
          </a:bodyPr>
          <a:lstStyle/>
          <a:p>
            <a:r>
              <a:rPr lang="en-US" sz="2800" dirty="0" smtClean="0">
                <a:solidFill>
                  <a:schemeClr val="tx2"/>
                </a:solidFill>
              </a:rPr>
              <a:t>John </a:t>
            </a:r>
            <a:r>
              <a:rPr lang="en-US" sz="2800" dirty="0" err="1" smtClean="0">
                <a:solidFill>
                  <a:schemeClr val="tx2"/>
                </a:solidFill>
              </a:rPr>
              <a:t>Koza</a:t>
            </a:r>
            <a:r>
              <a:rPr lang="en-US" sz="2800" dirty="0" smtClean="0">
                <a:solidFill>
                  <a:schemeClr val="tx2"/>
                </a:solidFill>
              </a:rPr>
              <a:t>,</a:t>
            </a:r>
          </a:p>
          <a:p>
            <a:r>
              <a:rPr lang="en-US" sz="2800" dirty="0" smtClean="0">
                <a:solidFill>
                  <a:schemeClr val="tx2"/>
                </a:solidFill>
              </a:rPr>
              <a:t>Pioneer of </a:t>
            </a:r>
          </a:p>
          <a:p>
            <a:r>
              <a:rPr lang="en-US" sz="2800" dirty="0" smtClean="0">
                <a:solidFill>
                  <a:schemeClr val="tx2"/>
                </a:solidFill>
              </a:rPr>
              <a:t>genetic </a:t>
            </a:r>
          </a:p>
          <a:p>
            <a:r>
              <a:rPr lang="en-US" sz="2800" dirty="0" smtClean="0">
                <a:solidFill>
                  <a:schemeClr val="tx2"/>
                </a:solidFill>
              </a:rPr>
              <a:t>programming</a:t>
            </a:r>
            <a:endParaRPr lang="en-US" sz="2800" dirty="0">
              <a:solidFill>
                <a:schemeClr val="tx2"/>
              </a:solidFill>
            </a:endParaRPr>
          </a:p>
        </p:txBody>
      </p:sp>
      <p:sp>
        <p:nvSpPr>
          <p:cNvPr id="9" name="TextBox 8"/>
          <p:cNvSpPr txBox="1"/>
          <p:nvPr/>
        </p:nvSpPr>
        <p:spPr>
          <a:xfrm>
            <a:off x="3534696" y="3810000"/>
            <a:ext cx="2933641" cy="2246769"/>
          </a:xfrm>
          <a:prstGeom prst="rect">
            <a:avLst/>
          </a:prstGeom>
          <a:noFill/>
        </p:spPr>
        <p:txBody>
          <a:bodyPr wrap="none" rtlCol="0">
            <a:spAutoFit/>
          </a:bodyPr>
          <a:lstStyle/>
          <a:p>
            <a:r>
              <a:rPr lang="en-US" sz="2800" dirty="0" smtClean="0">
                <a:solidFill>
                  <a:schemeClr val="tx2"/>
                </a:solidFill>
              </a:rPr>
              <a:t>John </a:t>
            </a:r>
            <a:r>
              <a:rPr lang="en-US" sz="2800" dirty="0" smtClean="0">
                <a:solidFill>
                  <a:schemeClr val="tx2"/>
                </a:solidFill>
              </a:rPr>
              <a:t>Holland (RIP),</a:t>
            </a:r>
            <a:endParaRPr lang="en-US" sz="2800" dirty="0">
              <a:solidFill>
                <a:schemeClr val="tx2"/>
              </a:solidFill>
            </a:endParaRPr>
          </a:p>
          <a:p>
            <a:r>
              <a:rPr lang="en-US" sz="2800" dirty="0">
                <a:solidFill>
                  <a:schemeClr val="tx2"/>
                </a:solidFill>
              </a:rPr>
              <a:t>Pioneer of </a:t>
            </a:r>
          </a:p>
          <a:p>
            <a:r>
              <a:rPr lang="en-US" sz="2800" dirty="0">
                <a:solidFill>
                  <a:schemeClr val="tx2"/>
                </a:solidFill>
              </a:rPr>
              <a:t>genetic </a:t>
            </a:r>
          </a:p>
          <a:p>
            <a:r>
              <a:rPr lang="en-US" sz="2800" dirty="0">
                <a:solidFill>
                  <a:schemeClr val="tx2"/>
                </a:solidFill>
              </a:rPr>
              <a:t>programming</a:t>
            </a:r>
          </a:p>
          <a:p>
            <a:endParaRPr lang="en-US" sz="2800" dirty="0">
              <a:solidFill>
                <a:schemeClr val="tx2"/>
              </a:solidFill>
            </a:endParaRPr>
          </a:p>
        </p:txBody>
      </p:sp>
      <p:sp>
        <p:nvSpPr>
          <p:cNvPr id="10" name="TextBox 9"/>
          <p:cNvSpPr txBox="1"/>
          <p:nvPr/>
        </p:nvSpPr>
        <p:spPr>
          <a:xfrm>
            <a:off x="6383995" y="3810000"/>
            <a:ext cx="2777072" cy="1815882"/>
          </a:xfrm>
          <a:prstGeom prst="rect">
            <a:avLst/>
          </a:prstGeom>
          <a:noFill/>
        </p:spPr>
        <p:txBody>
          <a:bodyPr wrap="none" rtlCol="0">
            <a:spAutoFit/>
          </a:bodyPr>
          <a:lstStyle/>
          <a:p>
            <a:r>
              <a:rPr lang="en-US" sz="2800" dirty="0" err="1" smtClean="0">
                <a:solidFill>
                  <a:schemeClr val="tx2"/>
                </a:solidFill>
              </a:rPr>
              <a:t>Hod</a:t>
            </a:r>
            <a:r>
              <a:rPr lang="en-US" sz="2800" dirty="0" smtClean="0">
                <a:solidFill>
                  <a:schemeClr val="tx2"/>
                </a:solidFill>
              </a:rPr>
              <a:t> </a:t>
            </a:r>
            <a:r>
              <a:rPr lang="en-US" sz="2800" dirty="0" smtClean="0">
                <a:solidFill>
                  <a:schemeClr val="tx2"/>
                </a:solidFill>
              </a:rPr>
              <a:t>Lipson</a:t>
            </a:r>
            <a:r>
              <a:rPr lang="en-US" sz="2800" dirty="0" smtClean="0">
                <a:solidFill>
                  <a:schemeClr val="tx2"/>
                </a:solidFill>
              </a:rPr>
              <a:t>,</a:t>
            </a:r>
          </a:p>
          <a:p>
            <a:r>
              <a:rPr lang="en-US" sz="2800" dirty="0" smtClean="0">
                <a:solidFill>
                  <a:schemeClr val="tx2"/>
                </a:solidFill>
              </a:rPr>
              <a:t>Cornell University</a:t>
            </a:r>
          </a:p>
          <a:p>
            <a:r>
              <a:rPr lang="en-US" sz="2800" dirty="0" smtClean="0">
                <a:solidFill>
                  <a:schemeClr val="tx2"/>
                </a:solidFill>
              </a:rPr>
              <a:t>Evolutionary</a:t>
            </a:r>
          </a:p>
          <a:p>
            <a:r>
              <a:rPr lang="en-US" sz="2800" dirty="0" smtClean="0">
                <a:solidFill>
                  <a:schemeClr val="tx2"/>
                </a:solidFill>
              </a:rPr>
              <a:t>robotics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3047" y="990600"/>
            <a:ext cx="2400300" cy="2667000"/>
          </a:xfrm>
          <a:prstGeom prst="rect">
            <a:avLst/>
          </a:prstGeom>
        </p:spPr>
      </p:pic>
      <p:sp>
        <p:nvSpPr>
          <p:cNvPr id="4" name="TextBox 3"/>
          <p:cNvSpPr txBox="1"/>
          <p:nvPr/>
        </p:nvSpPr>
        <p:spPr>
          <a:xfrm>
            <a:off x="457200" y="5867400"/>
            <a:ext cx="7806757" cy="369332"/>
          </a:xfrm>
          <a:prstGeom prst="rect">
            <a:avLst/>
          </a:prstGeom>
          <a:noFill/>
        </p:spPr>
        <p:txBody>
          <a:bodyPr wrap="none" rtlCol="0">
            <a:spAutoFit/>
          </a:bodyPr>
          <a:lstStyle/>
          <a:p>
            <a:r>
              <a:rPr lang="en-US" dirty="0" smtClean="0"/>
              <a:t>Trial and error optimization algorithms </a:t>
            </a:r>
            <a:r>
              <a:rPr lang="en-US" dirty="0"/>
              <a:t>based on adopting Darwinian principles,</a:t>
            </a:r>
          </a:p>
        </p:txBody>
      </p:sp>
    </p:spTree>
    <p:extLst>
      <p:ext uri="{BB962C8B-B14F-4D97-AF65-F5344CB8AC3E}">
        <p14:creationId xmlns:p14="http://schemas.microsoft.com/office/powerpoint/2010/main" val="4131304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Genetic Algorithms</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903" y="1295400"/>
            <a:ext cx="5682194" cy="4724400"/>
          </a:xfrm>
          <a:prstGeom prst="rect">
            <a:avLst/>
          </a:prstGeom>
        </p:spPr>
      </p:pic>
      <p:sp>
        <p:nvSpPr>
          <p:cNvPr id="4" name="TextBox 3"/>
          <p:cNvSpPr txBox="1"/>
          <p:nvPr/>
        </p:nvSpPr>
        <p:spPr>
          <a:xfrm>
            <a:off x="152400" y="6248400"/>
            <a:ext cx="6737742" cy="369332"/>
          </a:xfrm>
          <a:prstGeom prst="rect">
            <a:avLst/>
          </a:prstGeom>
          <a:noFill/>
        </p:spPr>
        <p:txBody>
          <a:bodyPr wrap="none" rtlCol="0">
            <a:spAutoFit/>
          </a:bodyPr>
          <a:lstStyle/>
          <a:p>
            <a:r>
              <a:rPr lang="en-US" dirty="0" smtClean="0"/>
              <a:t>Search </a:t>
            </a:r>
            <a:r>
              <a:rPr lang="en-US" dirty="0" err="1" smtClean="0"/>
              <a:t>heursitic</a:t>
            </a:r>
            <a:r>
              <a:rPr lang="en-US" dirty="0" smtClean="0"/>
              <a:t> using inheritance, mutation, selection, and crossover</a:t>
            </a:r>
            <a:endParaRPr lang="en-US" dirty="0"/>
          </a:p>
        </p:txBody>
      </p:sp>
    </p:spTree>
    <p:extLst>
      <p:ext uri="{BB962C8B-B14F-4D97-AF65-F5344CB8AC3E}">
        <p14:creationId xmlns:p14="http://schemas.microsoft.com/office/powerpoint/2010/main" val="512020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Genetic Programming</a:t>
            </a: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2360" y="1524000"/>
            <a:ext cx="7299279" cy="4114799"/>
          </a:xfrm>
          <a:prstGeom prst="rect">
            <a:avLst/>
          </a:prstGeom>
        </p:spPr>
      </p:pic>
      <p:sp>
        <p:nvSpPr>
          <p:cNvPr id="4" name="TextBox 3"/>
          <p:cNvSpPr txBox="1"/>
          <p:nvPr/>
        </p:nvSpPr>
        <p:spPr>
          <a:xfrm>
            <a:off x="228600" y="6172200"/>
            <a:ext cx="7127109" cy="369332"/>
          </a:xfrm>
          <a:prstGeom prst="rect">
            <a:avLst/>
          </a:prstGeom>
          <a:noFill/>
        </p:spPr>
        <p:txBody>
          <a:bodyPr wrap="none" rtlCol="0">
            <a:spAutoFit/>
          </a:bodyPr>
          <a:lstStyle/>
          <a:p>
            <a:r>
              <a:rPr lang="en-US" dirty="0" smtClean="0"/>
              <a:t>Genetic algorithms with a focus on naturally selecting computer programs </a:t>
            </a:r>
            <a:endParaRPr lang="en-US" dirty="0"/>
          </a:p>
        </p:txBody>
      </p:sp>
    </p:spTree>
    <p:extLst>
      <p:ext uri="{BB962C8B-B14F-4D97-AF65-F5344CB8AC3E}">
        <p14:creationId xmlns:p14="http://schemas.microsoft.com/office/powerpoint/2010/main" val="1317044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Evolving Robots</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866" y="1447800"/>
            <a:ext cx="7044267" cy="3962400"/>
          </a:xfrm>
          <a:prstGeom prst="rect">
            <a:avLst/>
          </a:prstGeom>
        </p:spPr>
      </p:pic>
      <p:sp>
        <p:nvSpPr>
          <p:cNvPr id="4" name="TextBox 3"/>
          <p:cNvSpPr txBox="1"/>
          <p:nvPr/>
        </p:nvSpPr>
        <p:spPr>
          <a:xfrm>
            <a:off x="304800" y="5943600"/>
            <a:ext cx="5234238" cy="369332"/>
          </a:xfrm>
          <a:prstGeom prst="rect">
            <a:avLst/>
          </a:prstGeom>
          <a:noFill/>
        </p:spPr>
        <p:txBody>
          <a:bodyPr wrap="none" rtlCol="0">
            <a:spAutoFit/>
          </a:bodyPr>
          <a:lstStyle/>
          <a:p>
            <a:r>
              <a:rPr lang="en-US" dirty="0" smtClean="0"/>
              <a:t>Developing controllers for robots via natural selection</a:t>
            </a:r>
            <a:endParaRPr lang="en-US" dirty="0"/>
          </a:p>
        </p:txBody>
      </p:sp>
    </p:spTree>
    <p:extLst>
      <p:ext uri="{BB962C8B-B14F-4D97-AF65-F5344CB8AC3E}">
        <p14:creationId xmlns:p14="http://schemas.microsoft.com/office/powerpoint/2010/main" val="1254237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Bayesians</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990600"/>
            <a:ext cx="2081588" cy="2400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876300"/>
            <a:ext cx="2100263" cy="24003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999" y="990600"/>
            <a:ext cx="2044275" cy="2400300"/>
          </a:xfrm>
          <a:prstGeom prst="rect">
            <a:avLst/>
          </a:prstGeom>
        </p:spPr>
      </p:pic>
      <p:sp>
        <p:nvSpPr>
          <p:cNvPr id="9" name="TextBox 8"/>
          <p:cNvSpPr txBox="1"/>
          <p:nvPr/>
        </p:nvSpPr>
        <p:spPr>
          <a:xfrm>
            <a:off x="457200" y="3505200"/>
            <a:ext cx="3092488" cy="1384995"/>
          </a:xfrm>
          <a:prstGeom prst="rect">
            <a:avLst/>
          </a:prstGeom>
          <a:noFill/>
        </p:spPr>
        <p:txBody>
          <a:bodyPr wrap="none" rtlCol="0">
            <a:spAutoFit/>
          </a:bodyPr>
          <a:lstStyle/>
          <a:p>
            <a:r>
              <a:rPr lang="en-US" sz="2800" dirty="0" smtClean="0">
                <a:solidFill>
                  <a:schemeClr val="tx2"/>
                </a:solidFill>
              </a:rPr>
              <a:t>David </a:t>
            </a:r>
            <a:r>
              <a:rPr lang="en-US" sz="2800" dirty="0" smtClean="0">
                <a:solidFill>
                  <a:schemeClr val="tx2"/>
                </a:solidFill>
              </a:rPr>
              <a:t>Heckerman</a:t>
            </a:r>
            <a:r>
              <a:rPr lang="en-US" sz="2800" dirty="0" smtClean="0">
                <a:solidFill>
                  <a:schemeClr val="tx2"/>
                </a:solidFill>
              </a:rPr>
              <a:t>,</a:t>
            </a:r>
          </a:p>
          <a:p>
            <a:r>
              <a:rPr lang="en-US" sz="2800" dirty="0" smtClean="0">
                <a:solidFill>
                  <a:schemeClr val="tx2"/>
                </a:solidFill>
              </a:rPr>
              <a:t>Microsoft Research,</a:t>
            </a:r>
          </a:p>
          <a:p>
            <a:r>
              <a:rPr lang="en-US" sz="2800" dirty="0" smtClean="0">
                <a:solidFill>
                  <a:schemeClr val="tx2"/>
                </a:solidFill>
              </a:rPr>
              <a:t>Causal Learning</a:t>
            </a:r>
            <a:endParaRPr lang="en-US" sz="2800" dirty="0" smtClean="0">
              <a:solidFill>
                <a:schemeClr val="tx2"/>
              </a:solidFill>
            </a:endParaRPr>
          </a:p>
        </p:txBody>
      </p:sp>
      <p:sp>
        <p:nvSpPr>
          <p:cNvPr id="10" name="TextBox 9"/>
          <p:cNvSpPr txBox="1"/>
          <p:nvPr/>
        </p:nvSpPr>
        <p:spPr>
          <a:xfrm>
            <a:off x="3624491" y="3505200"/>
            <a:ext cx="2427993" cy="1384995"/>
          </a:xfrm>
          <a:prstGeom prst="rect">
            <a:avLst/>
          </a:prstGeom>
          <a:noFill/>
        </p:spPr>
        <p:txBody>
          <a:bodyPr wrap="none" rtlCol="0">
            <a:spAutoFit/>
          </a:bodyPr>
          <a:lstStyle/>
          <a:p>
            <a:r>
              <a:rPr lang="en-US" sz="2800" dirty="0" smtClean="0">
                <a:solidFill>
                  <a:schemeClr val="tx2"/>
                </a:solidFill>
              </a:rPr>
              <a:t>Judea </a:t>
            </a:r>
            <a:r>
              <a:rPr lang="en-US" sz="2800" dirty="0" smtClean="0">
                <a:solidFill>
                  <a:schemeClr val="tx2"/>
                </a:solidFill>
              </a:rPr>
              <a:t>Pearl,</a:t>
            </a:r>
          </a:p>
          <a:p>
            <a:r>
              <a:rPr lang="en-US" sz="2800" dirty="0" smtClean="0">
                <a:solidFill>
                  <a:schemeClr val="tx2"/>
                </a:solidFill>
              </a:rPr>
              <a:t>UCLA, Bayesian</a:t>
            </a:r>
          </a:p>
          <a:p>
            <a:r>
              <a:rPr lang="en-US" sz="2800" dirty="0" smtClean="0">
                <a:solidFill>
                  <a:schemeClr val="tx2"/>
                </a:solidFill>
              </a:rPr>
              <a:t>Networks</a:t>
            </a:r>
            <a:endParaRPr lang="en-US" sz="2800" dirty="0">
              <a:solidFill>
                <a:schemeClr val="tx2"/>
              </a:solidFill>
            </a:endParaRPr>
          </a:p>
        </p:txBody>
      </p:sp>
      <p:sp>
        <p:nvSpPr>
          <p:cNvPr id="11" name="TextBox 10"/>
          <p:cNvSpPr txBox="1"/>
          <p:nvPr/>
        </p:nvSpPr>
        <p:spPr>
          <a:xfrm>
            <a:off x="6097785" y="3505200"/>
            <a:ext cx="2963447" cy="1815882"/>
          </a:xfrm>
          <a:prstGeom prst="rect">
            <a:avLst/>
          </a:prstGeom>
          <a:noFill/>
        </p:spPr>
        <p:txBody>
          <a:bodyPr wrap="none" rtlCol="0">
            <a:spAutoFit/>
          </a:bodyPr>
          <a:lstStyle/>
          <a:p>
            <a:r>
              <a:rPr lang="en-US" sz="2800" dirty="0" smtClean="0">
                <a:solidFill>
                  <a:schemeClr val="tx2"/>
                </a:solidFill>
              </a:rPr>
              <a:t>Michael </a:t>
            </a:r>
            <a:r>
              <a:rPr lang="en-US" sz="2800" dirty="0" smtClean="0">
                <a:solidFill>
                  <a:schemeClr val="tx2"/>
                </a:solidFill>
              </a:rPr>
              <a:t>Jordan</a:t>
            </a:r>
          </a:p>
          <a:p>
            <a:r>
              <a:rPr lang="en-US" sz="2800" strike="sngStrike" dirty="0" smtClean="0">
                <a:solidFill>
                  <a:schemeClr val="tx2"/>
                </a:solidFill>
              </a:rPr>
              <a:t>Chicago Bulls</a:t>
            </a:r>
          </a:p>
          <a:p>
            <a:r>
              <a:rPr lang="en-US" sz="2800" dirty="0" smtClean="0">
                <a:solidFill>
                  <a:schemeClr val="tx2"/>
                </a:solidFill>
              </a:rPr>
              <a:t>Berkeley, EM,</a:t>
            </a:r>
          </a:p>
          <a:p>
            <a:r>
              <a:rPr lang="en-US" sz="2800" dirty="0" smtClean="0">
                <a:solidFill>
                  <a:schemeClr val="tx2"/>
                </a:solidFill>
              </a:rPr>
              <a:t>Bayesian Networks</a:t>
            </a:r>
            <a:endParaRPr lang="en-US" sz="2800" dirty="0">
              <a:solidFill>
                <a:schemeClr val="tx2"/>
              </a:solidFill>
            </a:endParaRPr>
          </a:p>
        </p:txBody>
      </p:sp>
      <p:sp>
        <p:nvSpPr>
          <p:cNvPr id="5" name="TextBox 4"/>
          <p:cNvSpPr txBox="1"/>
          <p:nvPr/>
        </p:nvSpPr>
        <p:spPr>
          <a:xfrm>
            <a:off x="152400" y="5715000"/>
            <a:ext cx="7458254" cy="369332"/>
          </a:xfrm>
          <a:prstGeom prst="rect">
            <a:avLst/>
          </a:prstGeom>
          <a:noFill/>
        </p:spPr>
        <p:txBody>
          <a:bodyPr wrap="none" rtlCol="0">
            <a:spAutoFit/>
          </a:bodyPr>
          <a:lstStyle/>
          <a:p>
            <a:r>
              <a:rPr lang="en-US" dirty="0" smtClean="0"/>
              <a:t>Bayes’ theorem is </a:t>
            </a:r>
            <a:r>
              <a:rPr lang="en-US" dirty="0"/>
              <a:t>used to update the probability for a hypothesis as </a:t>
            </a:r>
            <a:r>
              <a:rPr lang="en-US" dirty="0" smtClean="0"/>
              <a:t>evidence</a:t>
            </a:r>
            <a:endParaRPr lang="en-US" dirty="0"/>
          </a:p>
        </p:txBody>
      </p:sp>
    </p:spTree>
    <p:extLst>
      <p:ext uri="{BB962C8B-B14F-4D97-AF65-F5344CB8AC3E}">
        <p14:creationId xmlns:p14="http://schemas.microsoft.com/office/powerpoint/2010/main" val="3581869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Probabilistic Inference</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3203" y="1524000"/>
            <a:ext cx="6537594" cy="4191000"/>
          </a:xfrm>
          <a:prstGeom prst="rect">
            <a:avLst/>
          </a:prstGeom>
        </p:spPr>
      </p:pic>
    </p:spTree>
    <p:extLst>
      <p:ext uri="{BB962C8B-B14F-4D97-AF65-F5344CB8AC3E}">
        <p14:creationId xmlns:p14="http://schemas.microsoft.com/office/powerpoint/2010/main" val="13147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Master Algorithm: About the author</a:t>
            </a:r>
            <a:endParaRPr lang="en-US" dirty="0"/>
          </a:p>
        </p:txBody>
      </p:sp>
      <p:sp>
        <p:nvSpPr>
          <p:cNvPr id="3" name="Content Placeholder 2"/>
          <p:cNvSpPr>
            <a:spLocks noGrp="1"/>
          </p:cNvSpPr>
          <p:nvPr>
            <p:ph idx="1"/>
          </p:nvPr>
        </p:nvSpPr>
        <p:spPr>
          <a:xfrm>
            <a:off x="381000" y="1412875"/>
            <a:ext cx="8382000" cy="3110595"/>
          </a:xfrm>
        </p:spPr>
        <p:txBody>
          <a:bodyPr/>
          <a:lstStyle/>
          <a:p>
            <a:r>
              <a:rPr lang="en-US" dirty="0"/>
              <a:t>Pedro </a:t>
            </a:r>
            <a:r>
              <a:rPr lang="en-US" dirty="0" err="1"/>
              <a:t>Domingos</a:t>
            </a:r>
            <a:r>
              <a:rPr lang="en-US" dirty="0"/>
              <a:t> is a professor </a:t>
            </a:r>
            <a:r>
              <a:rPr lang="en-US" dirty="0" smtClean="0"/>
              <a:t>at </a:t>
            </a:r>
            <a:r>
              <a:rPr lang="en-US" dirty="0"/>
              <a:t>the University of </a:t>
            </a:r>
            <a:r>
              <a:rPr lang="en-US" dirty="0" smtClean="0"/>
              <a:t>Washington known for Markov Logic Networks. </a:t>
            </a:r>
            <a:r>
              <a:rPr lang="en-US" dirty="0"/>
              <a:t>He is a winner of the SIGKDD Innovation Award, the highest honor in data science. </a:t>
            </a:r>
            <a:r>
              <a:rPr lang="en-US" dirty="0" smtClean="0"/>
              <a:t>He is a </a:t>
            </a:r>
            <a:r>
              <a:rPr lang="en-US" dirty="0"/>
              <a:t>fellow of the Association for the Advancement of Artificial </a:t>
            </a:r>
            <a:r>
              <a:rPr lang="en-US" dirty="0" smtClean="0"/>
              <a:t>Intelligence and teaches on </a:t>
            </a:r>
            <a:r>
              <a:rPr lang="en-US" dirty="0" err="1" smtClean="0"/>
              <a:t>Coursera</a:t>
            </a:r>
            <a:r>
              <a:rPr lang="en-US" dirty="0" smtClean="0"/>
              <a:t>.</a:t>
            </a:r>
            <a:endParaRPr lang="en-US" dirty="0"/>
          </a:p>
        </p:txBody>
      </p:sp>
      <p:pic>
        <p:nvPicPr>
          <p:cNvPr id="4" name="Picture 3"/>
          <p:cNvPicPr>
            <a:picLocks noChangeAspect="1"/>
          </p:cNvPicPr>
          <p:nvPr/>
        </p:nvPicPr>
        <p:blipFill>
          <a:blip r:embed="rId2"/>
          <a:stretch>
            <a:fillRect/>
          </a:stretch>
        </p:blipFill>
        <p:spPr>
          <a:xfrm>
            <a:off x="6629400" y="4267200"/>
            <a:ext cx="1487483" cy="2057400"/>
          </a:xfrm>
          <a:prstGeom prst="rect">
            <a:avLst/>
          </a:prstGeom>
        </p:spPr>
      </p:pic>
      <p:pic>
        <p:nvPicPr>
          <p:cNvPr id="5" name="Picture 4"/>
          <p:cNvPicPr>
            <a:picLocks noChangeAspect="1"/>
          </p:cNvPicPr>
          <p:nvPr/>
        </p:nvPicPr>
        <p:blipFill>
          <a:blip r:embed="rId3"/>
          <a:stretch>
            <a:fillRect/>
          </a:stretch>
        </p:blipFill>
        <p:spPr>
          <a:xfrm>
            <a:off x="4572000" y="4267200"/>
            <a:ext cx="1398494" cy="1981200"/>
          </a:xfrm>
          <a:prstGeom prst="rect">
            <a:avLst/>
          </a:prstGeom>
        </p:spPr>
      </p:pic>
    </p:spTree>
    <p:extLst>
      <p:ext uri="{BB962C8B-B14F-4D97-AF65-F5344CB8AC3E}">
        <p14:creationId xmlns:p14="http://schemas.microsoft.com/office/powerpoint/2010/main" val="4012441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Probabilistic Inference</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76400"/>
            <a:ext cx="7523950" cy="3581400"/>
          </a:xfrm>
          <a:prstGeom prst="rect">
            <a:avLst/>
          </a:prstGeom>
        </p:spPr>
      </p:pic>
    </p:spTree>
    <p:extLst>
      <p:ext uri="{BB962C8B-B14F-4D97-AF65-F5344CB8AC3E}">
        <p14:creationId xmlns:p14="http://schemas.microsoft.com/office/powerpoint/2010/main" val="1947961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Spam Filters</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1447800"/>
            <a:ext cx="5553075" cy="4442460"/>
          </a:xfrm>
          <a:prstGeom prst="rect">
            <a:avLst/>
          </a:prstGeom>
        </p:spPr>
      </p:pic>
    </p:spTree>
    <p:extLst>
      <p:ext uri="{BB962C8B-B14F-4D97-AF65-F5344CB8AC3E}">
        <p14:creationId xmlns:p14="http://schemas.microsoft.com/office/powerpoint/2010/main" val="2043429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Analogizers</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66800"/>
            <a:ext cx="1752600" cy="23102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066800"/>
            <a:ext cx="2282171" cy="22821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9929" y="1066800"/>
            <a:ext cx="2282171" cy="2282171"/>
          </a:xfrm>
          <a:prstGeom prst="rect">
            <a:avLst/>
          </a:prstGeom>
        </p:spPr>
      </p:pic>
      <p:sp>
        <p:nvSpPr>
          <p:cNvPr id="7" name="TextBox 6"/>
          <p:cNvSpPr txBox="1"/>
          <p:nvPr/>
        </p:nvSpPr>
        <p:spPr>
          <a:xfrm>
            <a:off x="645029" y="3505200"/>
            <a:ext cx="1870098" cy="1384995"/>
          </a:xfrm>
          <a:prstGeom prst="rect">
            <a:avLst/>
          </a:prstGeom>
          <a:noFill/>
        </p:spPr>
        <p:txBody>
          <a:bodyPr wrap="none" rtlCol="0">
            <a:spAutoFit/>
          </a:bodyPr>
          <a:lstStyle/>
          <a:p>
            <a:r>
              <a:rPr lang="en-US" sz="2800" dirty="0" smtClean="0">
                <a:solidFill>
                  <a:schemeClr val="tx2"/>
                </a:solidFill>
              </a:rPr>
              <a:t>Peter </a:t>
            </a:r>
            <a:r>
              <a:rPr lang="en-US" sz="2800" dirty="0" smtClean="0">
                <a:solidFill>
                  <a:schemeClr val="tx2"/>
                </a:solidFill>
              </a:rPr>
              <a:t>Hart</a:t>
            </a:r>
          </a:p>
          <a:p>
            <a:r>
              <a:rPr lang="en-US" sz="2800" dirty="0" smtClean="0">
                <a:solidFill>
                  <a:schemeClr val="tx2"/>
                </a:solidFill>
              </a:rPr>
              <a:t>A* Pruning,</a:t>
            </a:r>
          </a:p>
          <a:p>
            <a:r>
              <a:rPr lang="en-US" sz="2800" dirty="0" smtClean="0">
                <a:solidFill>
                  <a:schemeClr val="tx2"/>
                </a:solidFill>
              </a:rPr>
              <a:t>Robotics</a:t>
            </a:r>
            <a:endParaRPr lang="en-US" sz="2800" dirty="0">
              <a:solidFill>
                <a:schemeClr val="tx2"/>
              </a:solidFill>
            </a:endParaRPr>
          </a:p>
        </p:txBody>
      </p:sp>
      <p:sp>
        <p:nvSpPr>
          <p:cNvPr id="8" name="TextBox 7"/>
          <p:cNvSpPr txBox="1"/>
          <p:nvPr/>
        </p:nvSpPr>
        <p:spPr>
          <a:xfrm>
            <a:off x="2955798" y="3505200"/>
            <a:ext cx="3047779" cy="1815882"/>
          </a:xfrm>
          <a:prstGeom prst="rect">
            <a:avLst/>
          </a:prstGeom>
          <a:noFill/>
        </p:spPr>
        <p:txBody>
          <a:bodyPr wrap="none" rtlCol="0">
            <a:spAutoFit/>
          </a:bodyPr>
          <a:lstStyle/>
          <a:p>
            <a:r>
              <a:rPr lang="en-US" sz="2800" dirty="0" smtClean="0">
                <a:solidFill>
                  <a:schemeClr val="tx2"/>
                </a:solidFill>
              </a:rPr>
              <a:t>Vladimir </a:t>
            </a:r>
            <a:r>
              <a:rPr lang="en-US" sz="2800" dirty="0" err="1" smtClean="0">
                <a:solidFill>
                  <a:schemeClr val="tx2"/>
                </a:solidFill>
              </a:rPr>
              <a:t>Vapnik</a:t>
            </a:r>
            <a:r>
              <a:rPr lang="en-US" sz="2800" dirty="0" smtClean="0">
                <a:solidFill>
                  <a:schemeClr val="tx2"/>
                </a:solidFill>
              </a:rPr>
              <a:t>,</a:t>
            </a:r>
          </a:p>
          <a:p>
            <a:r>
              <a:rPr lang="en-US" sz="2800" dirty="0" smtClean="0">
                <a:solidFill>
                  <a:schemeClr val="tx2"/>
                </a:solidFill>
              </a:rPr>
              <a:t>AT&amp;T, NEC, </a:t>
            </a:r>
          </a:p>
          <a:p>
            <a:r>
              <a:rPr lang="en-US" sz="2800" dirty="0" smtClean="0">
                <a:solidFill>
                  <a:schemeClr val="tx2"/>
                </a:solidFill>
              </a:rPr>
              <a:t>Facebook</a:t>
            </a:r>
          </a:p>
          <a:p>
            <a:r>
              <a:rPr lang="en-US" sz="2800" dirty="0" smtClean="0">
                <a:solidFill>
                  <a:schemeClr val="tx2"/>
                </a:solidFill>
              </a:rPr>
              <a:t>Co-inventor of SVM</a:t>
            </a:r>
            <a:endParaRPr lang="en-US" sz="2800" dirty="0">
              <a:solidFill>
                <a:schemeClr val="tx2"/>
              </a:solidFill>
            </a:endParaRPr>
          </a:p>
        </p:txBody>
      </p:sp>
      <p:sp>
        <p:nvSpPr>
          <p:cNvPr id="9" name="TextBox 8"/>
          <p:cNvSpPr txBox="1"/>
          <p:nvPr/>
        </p:nvSpPr>
        <p:spPr>
          <a:xfrm>
            <a:off x="5783658" y="3505200"/>
            <a:ext cx="2724649" cy="1384995"/>
          </a:xfrm>
          <a:prstGeom prst="rect">
            <a:avLst/>
          </a:prstGeom>
          <a:noFill/>
        </p:spPr>
        <p:txBody>
          <a:bodyPr wrap="none" rtlCol="0">
            <a:spAutoFit/>
          </a:bodyPr>
          <a:lstStyle/>
          <a:p>
            <a:r>
              <a:rPr lang="en-US" sz="2800" dirty="0" smtClean="0">
                <a:solidFill>
                  <a:schemeClr val="tx2"/>
                </a:solidFill>
              </a:rPr>
              <a:t>Douglas </a:t>
            </a:r>
            <a:r>
              <a:rPr lang="en-US" sz="2800" dirty="0" err="1" smtClean="0">
                <a:solidFill>
                  <a:schemeClr val="tx2"/>
                </a:solidFill>
              </a:rPr>
              <a:t>Hofstadt</a:t>
            </a:r>
            <a:endParaRPr lang="en-US" sz="2800" dirty="0" smtClean="0">
              <a:solidFill>
                <a:schemeClr val="tx2"/>
              </a:solidFill>
            </a:endParaRPr>
          </a:p>
          <a:p>
            <a:r>
              <a:rPr lang="en-US" sz="2800" dirty="0" smtClean="0">
                <a:solidFill>
                  <a:schemeClr val="tx2"/>
                </a:solidFill>
              </a:rPr>
              <a:t>IU</a:t>
            </a:r>
            <a:r>
              <a:rPr lang="en-US" sz="2800" dirty="0">
                <a:solidFill>
                  <a:schemeClr val="tx2"/>
                </a:solidFill>
              </a:rPr>
              <a:t> </a:t>
            </a:r>
            <a:r>
              <a:rPr lang="en-US" sz="2800" dirty="0" smtClean="0">
                <a:solidFill>
                  <a:schemeClr val="tx2"/>
                </a:solidFill>
              </a:rPr>
              <a:t>Bloomington</a:t>
            </a:r>
          </a:p>
          <a:p>
            <a:r>
              <a:rPr lang="en-US" sz="2800" dirty="0" smtClean="0">
                <a:solidFill>
                  <a:schemeClr val="tx2"/>
                </a:solidFill>
              </a:rPr>
              <a:t>Cognitive Science</a:t>
            </a:r>
            <a:endParaRPr lang="en-US" sz="2800" dirty="0">
              <a:solidFill>
                <a:schemeClr val="tx2"/>
              </a:solidFill>
            </a:endParaRPr>
          </a:p>
        </p:txBody>
      </p:sp>
      <p:sp>
        <p:nvSpPr>
          <p:cNvPr id="3" name="TextBox 2"/>
          <p:cNvSpPr txBox="1"/>
          <p:nvPr/>
        </p:nvSpPr>
        <p:spPr>
          <a:xfrm>
            <a:off x="304800" y="5867400"/>
            <a:ext cx="6838455" cy="369332"/>
          </a:xfrm>
          <a:prstGeom prst="rect">
            <a:avLst/>
          </a:prstGeom>
          <a:noFill/>
        </p:spPr>
        <p:txBody>
          <a:bodyPr wrap="none" rtlCol="0">
            <a:spAutoFit/>
          </a:bodyPr>
          <a:lstStyle/>
          <a:p>
            <a:r>
              <a:rPr lang="en-US" dirty="0" smtClean="0"/>
              <a:t>Less cohesive group, use similarity </a:t>
            </a:r>
            <a:r>
              <a:rPr lang="en-US" dirty="0" err="1" smtClean="0"/>
              <a:t>judgements</a:t>
            </a:r>
            <a:r>
              <a:rPr lang="en-US" dirty="0" smtClean="0"/>
              <a:t> as the basis for learning</a:t>
            </a:r>
            <a:endParaRPr lang="en-US" dirty="0"/>
          </a:p>
        </p:txBody>
      </p:sp>
    </p:spTree>
    <p:extLst>
      <p:ext uri="{BB962C8B-B14F-4D97-AF65-F5344CB8AC3E}">
        <p14:creationId xmlns:p14="http://schemas.microsoft.com/office/powerpoint/2010/main" val="3154615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Nearest Neighbor</a:t>
            </a: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1371600"/>
            <a:ext cx="5411382" cy="4191000"/>
          </a:xfrm>
          <a:prstGeom prst="rect">
            <a:avLst/>
          </a:prstGeom>
        </p:spPr>
      </p:pic>
    </p:spTree>
    <p:extLst>
      <p:ext uri="{BB962C8B-B14F-4D97-AF65-F5344CB8AC3E}">
        <p14:creationId xmlns:p14="http://schemas.microsoft.com/office/powerpoint/2010/main" val="4061005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Kernel Machines</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447800"/>
            <a:ext cx="4419600" cy="4149979"/>
          </a:xfrm>
          <a:prstGeom prst="rect">
            <a:avLst/>
          </a:prstGeom>
        </p:spPr>
      </p:pic>
    </p:spTree>
    <p:extLst>
      <p:ext uri="{BB962C8B-B14F-4D97-AF65-F5344CB8AC3E}">
        <p14:creationId xmlns:p14="http://schemas.microsoft.com/office/powerpoint/2010/main" val="2240872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Recommender Systems</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295400"/>
            <a:ext cx="6934200" cy="4862098"/>
          </a:xfrm>
          <a:prstGeom prst="rect">
            <a:avLst/>
          </a:prstGeom>
        </p:spPr>
      </p:pic>
    </p:spTree>
    <p:extLst>
      <p:ext uri="{BB962C8B-B14F-4D97-AF65-F5344CB8AC3E}">
        <p14:creationId xmlns:p14="http://schemas.microsoft.com/office/powerpoint/2010/main" val="4110707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Summary: The </a:t>
            </a:r>
            <a:r>
              <a:rPr lang="en-US" dirty="0" smtClean="0"/>
              <a:t>Big Picture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04173735"/>
              </p:ext>
            </p:extLst>
          </p:nvPr>
        </p:nvGraphicFramePr>
        <p:xfrm>
          <a:off x="762000" y="2057400"/>
          <a:ext cx="7467600" cy="2260602"/>
        </p:xfrm>
        <a:graphic>
          <a:graphicData uri="http://schemas.openxmlformats.org/drawingml/2006/table">
            <a:tbl>
              <a:tblPr firstRow="1" bandRow="1">
                <a:tableStyleId>{5C22544A-7EE6-4342-B048-85BDC9FD1C3A}</a:tableStyleId>
              </a:tblPr>
              <a:tblGrid>
                <a:gridCol w="2057400"/>
                <a:gridCol w="2667000"/>
                <a:gridCol w="2743200"/>
              </a:tblGrid>
              <a:tr h="376767">
                <a:tc>
                  <a:txBody>
                    <a:bodyPr/>
                    <a:lstStyle/>
                    <a:p>
                      <a:r>
                        <a:rPr lang="en-US" smtClean="0">
                          <a:solidFill>
                            <a:schemeClr val="bg1"/>
                          </a:solidFill>
                        </a:rPr>
                        <a:t>Tribe</a:t>
                      </a:r>
                      <a:endParaRPr lang="en-US">
                        <a:solidFill>
                          <a:schemeClr val="bg1"/>
                        </a:solidFill>
                      </a:endParaRPr>
                    </a:p>
                  </a:txBody>
                  <a:tcPr/>
                </a:tc>
                <a:tc>
                  <a:txBody>
                    <a:bodyPr/>
                    <a:lstStyle/>
                    <a:p>
                      <a:r>
                        <a:rPr lang="en-US" smtClean="0">
                          <a:solidFill>
                            <a:schemeClr val="bg1"/>
                          </a:solidFill>
                        </a:rPr>
                        <a:t>Problem</a:t>
                      </a:r>
                      <a:endParaRPr lang="en-US">
                        <a:solidFill>
                          <a:schemeClr val="bg1"/>
                        </a:solidFill>
                      </a:endParaRPr>
                    </a:p>
                  </a:txBody>
                  <a:tcPr/>
                </a:tc>
                <a:tc>
                  <a:txBody>
                    <a:bodyPr/>
                    <a:lstStyle/>
                    <a:p>
                      <a:r>
                        <a:rPr lang="en-US" smtClean="0">
                          <a:solidFill>
                            <a:schemeClr val="bg1"/>
                          </a:solidFill>
                        </a:rPr>
                        <a:t>Solution</a:t>
                      </a:r>
                      <a:endParaRPr lang="en-US">
                        <a:solidFill>
                          <a:schemeClr val="bg1"/>
                        </a:solidFill>
                      </a:endParaRPr>
                    </a:p>
                  </a:txBody>
                  <a:tcPr/>
                </a:tc>
              </a:tr>
              <a:tr h="376767">
                <a:tc>
                  <a:txBody>
                    <a:bodyPr/>
                    <a:lstStyle/>
                    <a:p>
                      <a:r>
                        <a:rPr lang="en-US" smtClean="0"/>
                        <a:t>Symbolists</a:t>
                      </a:r>
                      <a:endParaRPr lang="en-US"/>
                    </a:p>
                  </a:txBody>
                  <a:tcPr/>
                </a:tc>
                <a:tc>
                  <a:txBody>
                    <a:bodyPr/>
                    <a:lstStyle/>
                    <a:p>
                      <a:r>
                        <a:rPr lang="en-US" smtClean="0"/>
                        <a:t>Knowledge composition</a:t>
                      </a:r>
                      <a:endParaRPr lang="en-US"/>
                    </a:p>
                  </a:txBody>
                  <a:tcPr/>
                </a:tc>
                <a:tc>
                  <a:txBody>
                    <a:bodyPr/>
                    <a:lstStyle/>
                    <a:p>
                      <a:r>
                        <a:rPr lang="en-US" smtClean="0"/>
                        <a:t>Inverse deduction</a:t>
                      </a:r>
                      <a:endParaRPr lang="en-US"/>
                    </a:p>
                  </a:txBody>
                  <a:tcPr/>
                </a:tc>
              </a:tr>
              <a:tr h="376767">
                <a:tc>
                  <a:txBody>
                    <a:bodyPr/>
                    <a:lstStyle/>
                    <a:p>
                      <a:r>
                        <a:rPr lang="en-US" smtClean="0"/>
                        <a:t>Connectionists</a:t>
                      </a:r>
                      <a:endParaRPr lang="en-US"/>
                    </a:p>
                  </a:txBody>
                  <a:tcPr/>
                </a:tc>
                <a:tc>
                  <a:txBody>
                    <a:bodyPr/>
                    <a:lstStyle/>
                    <a:p>
                      <a:r>
                        <a:rPr lang="en-US" smtClean="0"/>
                        <a:t>Credit assignment</a:t>
                      </a:r>
                      <a:endParaRPr lang="en-US"/>
                    </a:p>
                  </a:txBody>
                  <a:tcPr/>
                </a:tc>
                <a:tc>
                  <a:txBody>
                    <a:bodyPr/>
                    <a:lstStyle/>
                    <a:p>
                      <a:r>
                        <a:rPr lang="en-US" smtClean="0"/>
                        <a:t>Backpropagation</a:t>
                      </a:r>
                      <a:endParaRPr lang="en-US"/>
                    </a:p>
                  </a:txBody>
                  <a:tcPr/>
                </a:tc>
              </a:tr>
              <a:tr h="376767">
                <a:tc>
                  <a:txBody>
                    <a:bodyPr/>
                    <a:lstStyle/>
                    <a:p>
                      <a:r>
                        <a:rPr lang="en-US" smtClean="0"/>
                        <a:t>Evolutionaries</a:t>
                      </a:r>
                      <a:endParaRPr lang="en-US"/>
                    </a:p>
                  </a:txBody>
                  <a:tcPr/>
                </a:tc>
                <a:tc>
                  <a:txBody>
                    <a:bodyPr/>
                    <a:lstStyle/>
                    <a:p>
                      <a:r>
                        <a:rPr lang="en-US" smtClean="0"/>
                        <a:t>Structure discovery</a:t>
                      </a:r>
                      <a:endParaRPr lang="en-US"/>
                    </a:p>
                  </a:txBody>
                  <a:tcPr/>
                </a:tc>
                <a:tc>
                  <a:txBody>
                    <a:bodyPr/>
                    <a:lstStyle/>
                    <a:p>
                      <a:r>
                        <a:rPr lang="en-US" smtClean="0"/>
                        <a:t>Genetic programming</a:t>
                      </a:r>
                      <a:endParaRPr lang="en-US"/>
                    </a:p>
                  </a:txBody>
                  <a:tcPr/>
                </a:tc>
              </a:tr>
              <a:tr h="376767">
                <a:tc>
                  <a:txBody>
                    <a:bodyPr/>
                    <a:lstStyle/>
                    <a:p>
                      <a:r>
                        <a:rPr lang="en-US" smtClean="0"/>
                        <a:t>Bayesians</a:t>
                      </a:r>
                      <a:endParaRPr lang="en-US"/>
                    </a:p>
                  </a:txBody>
                  <a:tcPr/>
                </a:tc>
                <a:tc>
                  <a:txBody>
                    <a:bodyPr/>
                    <a:lstStyle/>
                    <a:p>
                      <a:r>
                        <a:rPr lang="en-US" smtClean="0"/>
                        <a:t>Uncertainty</a:t>
                      </a:r>
                      <a:endParaRPr lang="en-US"/>
                    </a:p>
                  </a:txBody>
                  <a:tcPr/>
                </a:tc>
                <a:tc>
                  <a:txBody>
                    <a:bodyPr/>
                    <a:lstStyle/>
                    <a:p>
                      <a:r>
                        <a:rPr lang="en-US" smtClean="0"/>
                        <a:t>Probabilistic inference</a:t>
                      </a:r>
                      <a:endParaRPr lang="en-US"/>
                    </a:p>
                  </a:txBody>
                  <a:tcPr/>
                </a:tc>
              </a:tr>
              <a:tr h="376767">
                <a:tc>
                  <a:txBody>
                    <a:bodyPr/>
                    <a:lstStyle/>
                    <a:p>
                      <a:r>
                        <a:rPr lang="en-US" smtClean="0"/>
                        <a:t>Analogizers</a:t>
                      </a:r>
                      <a:endParaRPr lang="en-US"/>
                    </a:p>
                  </a:txBody>
                  <a:tcPr/>
                </a:tc>
                <a:tc>
                  <a:txBody>
                    <a:bodyPr/>
                    <a:lstStyle/>
                    <a:p>
                      <a:r>
                        <a:rPr lang="en-US" smtClean="0"/>
                        <a:t>Similarity</a:t>
                      </a:r>
                      <a:endParaRPr lang="en-US"/>
                    </a:p>
                  </a:txBody>
                  <a:tcPr/>
                </a:tc>
                <a:tc>
                  <a:txBody>
                    <a:bodyPr/>
                    <a:lstStyle/>
                    <a:p>
                      <a:r>
                        <a:rPr lang="en-US" smtClean="0"/>
                        <a:t>Kernel machines</a:t>
                      </a:r>
                      <a:endParaRPr lang="en-US"/>
                    </a:p>
                  </a:txBody>
                  <a:tcPr/>
                </a:tc>
              </a:tr>
            </a:tbl>
          </a:graphicData>
        </a:graphic>
      </p:graphicFrame>
      <p:sp>
        <p:nvSpPr>
          <p:cNvPr id="3" name="TextBox 2"/>
          <p:cNvSpPr txBox="1"/>
          <p:nvPr/>
        </p:nvSpPr>
        <p:spPr>
          <a:xfrm>
            <a:off x="1600200" y="4876800"/>
            <a:ext cx="5564345" cy="954107"/>
          </a:xfrm>
          <a:prstGeom prst="rect">
            <a:avLst/>
          </a:prstGeom>
          <a:noFill/>
        </p:spPr>
        <p:txBody>
          <a:bodyPr wrap="none" rtlCol="0">
            <a:spAutoFit/>
          </a:bodyPr>
          <a:lstStyle/>
          <a:p>
            <a:pPr algn="ctr"/>
            <a:r>
              <a:rPr lang="en-US" sz="2800" smtClean="0">
                <a:solidFill>
                  <a:srgbClr val="FF0000"/>
                </a:solidFill>
              </a:rPr>
              <a:t>But what we really need is</a:t>
            </a:r>
          </a:p>
          <a:p>
            <a:pPr algn="ctr"/>
            <a:r>
              <a:rPr lang="en-US" sz="2800" smtClean="0">
                <a:solidFill>
                  <a:srgbClr val="FF0000"/>
                </a:solidFill>
              </a:rPr>
              <a:t>a single algorithm that solves all five!</a:t>
            </a:r>
            <a:endParaRPr lang="en-US" sz="2800">
              <a:solidFill>
                <a:srgbClr val="FF0000"/>
              </a:solidFill>
            </a:endParaRPr>
          </a:p>
        </p:txBody>
      </p:sp>
    </p:spTree>
    <p:extLst>
      <p:ext uri="{BB962C8B-B14F-4D97-AF65-F5344CB8AC3E}">
        <p14:creationId xmlns:p14="http://schemas.microsoft.com/office/powerpoint/2010/main" val="3999131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41906"/>
          </a:xfrm>
        </p:spPr>
        <p:txBody>
          <a:bodyPr/>
          <a:lstStyle/>
          <a:p>
            <a:r>
              <a:rPr lang="en-US" dirty="0" smtClean="0"/>
              <a:t>Conclusion: Putting </a:t>
            </a:r>
            <a:r>
              <a:rPr lang="en-US" dirty="0" smtClean="0"/>
              <a:t>the Pieces Together</a:t>
            </a:r>
            <a:endParaRPr lang="en-US" dirty="0"/>
          </a:p>
        </p:txBody>
      </p:sp>
      <p:sp>
        <p:nvSpPr>
          <p:cNvPr id="3" name="Text Placeholder 2"/>
          <p:cNvSpPr>
            <a:spLocks noGrp="1"/>
          </p:cNvSpPr>
          <p:nvPr>
            <p:ph type="body" sz="quarter" idx="10"/>
          </p:nvPr>
        </p:nvSpPr>
        <p:spPr>
          <a:xfrm>
            <a:off x="381000" y="1411552"/>
            <a:ext cx="8382000" cy="4844403"/>
          </a:xfrm>
        </p:spPr>
        <p:txBody>
          <a:bodyPr/>
          <a:lstStyle/>
          <a:p>
            <a:r>
              <a:rPr lang="en-US" smtClean="0">
                <a:solidFill>
                  <a:schemeClr val="tx2"/>
                </a:solidFill>
              </a:rPr>
              <a:t>Representation</a:t>
            </a:r>
          </a:p>
          <a:p>
            <a:pPr lvl="1"/>
            <a:r>
              <a:rPr lang="en-US" smtClean="0"/>
              <a:t>Probabilistic logic (e.g., Markov logic networks)</a:t>
            </a:r>
          </a:p>
          <a:p>
            <a:pPr lvl="1"/>
            <a:r>
              <a:rPr lang="en-US" smtClean="0"/>
              <a:t>Weighted formulas → Distribution over states</a:t>
            </a:r>
          </a:p>
          <a:p>
            <a:r>
              <a:rPr lang="en-US" smtClean="0">
                <a:solidFill>
                  <a:schemeClr val="tx2"/>
                </a:solidFill>
              </a:rPr>
              <a:t>Evaluation</a:t>
            </a:r>
          </a:p>
          <a:p>
            <a:pPr lvl="1"/>
            <a:r>
              <a:rPr lang="en-US" smtClean="0"/>
              <a:t>Posterior probability</a:t>
            </a:r>
          </a:p>
          <a:p>
            <a:pPr lvl="1"/>
            <a:r>
              <a:rPr lang="en-US" smtClean="0"/>
              <a:t>User-defined objective function</a:t>
            </a:r>
          </a:p>
          <a:p>
            <a:r>
              <a:rPr lang="en-US" smtClean="0">
                <a:solidFill>
                  <a:schemeClr val="tx2"/>
                </a:solidFill>
              </a:rPr>
              <a:t>Optimization</a:t>
            </a:r>
          </a:p>
          <a:p>
            <a:pPr lvl="1"/>
            <a:r>
              <a:rPr lang="en-US" smtClean="0"/>
              <a:t>Formula discovery: Genetic programming </a:t>
            </a:r>
          </a:p>
          <a:p>
            <a:pPr lvl="1"/>
            <a:r>
              <a:rPr lang="en-US" smtClean="0"/>
              <a:t>Weight learning: Backpropagation</a:t>
            </a:r>
          </a:p>
          <a:p>
            <a:pPr lvl="1"/>
            <a:endParaRPr lang="en-US"/>
          </a:p>
        </p:txBody>
      </p:sp>
    </p:spTree>
    <p:extLst>
      <p:ext uri="{BB962C8B-B14F-4D97-AF65-F5344CB8AC3E}">
        <p14:creationId xmlns:p14="http://schemas.microsoft.com/office/powerpoint/2010/main" val="344872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684212"/>
          </a:xfrm>
        </p:spPr>
        <p:txBody>
          <a:bodyPr/>
          <a:lstStyle/>
          <a:p>
            <a:r>
              <a:rPr lang="en-US" smtClean="0"/>
              <a:t>What a Universal Learner Will Enable</a:t>
            </a:r>
            <a:endParaRPr lang="en-US"/>
          </a:p>
        </p:txBody>
      </p:sp>
      <p:sp>
        <p:nvSpPr>
          <p:cNvPr id="3" name="TextBox 2"/>
          <p:cNvSpPr txBox="1"/>
          <p:nvPr/>
        </p:nvSpPr>
        <p:spPr>
          <a:xfrm>
            <a:off x="975772" y="1007364"/>
            <a:ext cx="3006657" cy="707886"/>
          </a:xfrm>
          <a:prstGeom prst="rect">
            <a:avLst/>
          </a:prstGeom>
          <a:noFill/>
        </p:spPr>
        <p:txBody>
          <a:bodyPr wrap="none" rtlCol="0">
            <a:spAutoFit/>
          </a:bodyPr>
          <a:lstStyle/>
          <a:p>
            <a:r>
              <a:rPr lang="en-US" sz="4000" smtClean="0">
                <a:solidFill>
                  <a:schemeClr val="tx2"/>
                </a:solidFill>
              </a:rPr>
              <a:t>Home Robots</a:t>
            </a:r>
            <a:endParaRPr lang="en-US" sz="4000">
              <a:solidFill>
                <a:schemeClr val="tx2"/>
              </a:solidFill>
            </a:endParaRPr>
          </a:p>
        </p:txBody>
      </p:sp>
      <p:sp>
        <p:nvSpPr>
          <p:cNvPr id="4" name="TextBox 3"/>
          <p:cNvSpPr txBox="1"/>
          <p:nvPr/>
        </p:nvSpPr>
        <p:spPr>
          <a:xfrm>
            <a:off x="972152" y="3733800"/>
            <a:ext cx="2911053" cy="707886"/>
          </a:xfrm>
          <a:prstGeom prst="rect">
            <a:avLst/>
          </a:prstGeom>
          <a:noFill/>
        </p:spPr>
        <p:txBody>
          <a:bodyPr wrap="none" rtlCol="0">
            <a:spAutoFit/>
          </a:bodyPr>
          <a:lstStyle/>
          <a:p>
            <a:r>
              <a:rPr lang="en-US" sz="4000" smtClean="0">
                <a:solidFill>
                  <a:schemeClr val="tx2"/>
                </a:solidFill>
              </a:rPr>
              <a:t>Cancer Cures</a:t>
            </a:r>
            <a:endParaRPr lang="en-US" sz="4000">
              <a:solidFill>
                <a:schemeClr val="tx2"/>
              </a:solidFill>
            </a:endParaRPr>
          </a:p>
        </p:txBody>
      </p:sp>
      <p:sp>
        <p:nvSpPr>
          <p:cNvPr id="5" name="TextBox 4"/>
          <p:cNvSpPr txBox="1"/>
          <p:nvPr/>
        </p:nvSpPr>
        <p:spPr>
          <a:xfrm>
            <a:off x="4419600" y="3733800"/>
            <a:ext cx="4506747" cy="707886"/>
          </a:xfrm>
          <a:prstGeom prst="rect">
            <a:avLst/>
          </a:prstGeom>
          <a:noFill/>
        </p:spPr>
        <p:txBody>
          <a:bodyPr wrap="none" rtlCol="0">
            <a:spAutoFit/>
          </a:bodyPr>
          <a:lstStyle/>
          <a:p>
            <a:r>
              <a:rPr lang="en-US" sz="4000" smtClean="0">
                <a:solidFill>
                  <a:schemeClr val="tx2"/>
                </a:solidFill>
              </a:rPr>
              <a:t>360</a:t>
            </a:r>
            <a:r>
              <a:rPr lang="en-US" sz="4000" baseline="30000" smtClean="0">
                <a:solidFill>
                  <a:schemeClr val="tx2"/>
                </a:solidFill>
              </a:rPr>
              <a:t>o</a:t>
            </a:r>
            <a:r>
              <a:rPr lang="en-US" sz="4000" smtClean="0">
                <a:solidFill>
                  <a:schemeClr val="tx2"/>
                </a:solidFill>
              </a:rPr>
              <a:t> Recommenders</a:t>
            </a:r>
            <a:endParaRPr lang="en-US" sz="400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221" y="4536238"/>
            <a:ext cx="2580774" cy="171879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809802"/>
            <a:ext cx="2519802" cy="17579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4536238"/>
            <a:ext cx="2667000" cy="1752600"/>
          </a:xfrm>
          <a:prstGeom prst="rect">
            <a:avLst/>
          </a:prstGeom>
        </p:spPr>
      </p:pic>
      <p:sp>
        <p:nvSpPr>
          <p:cNvPr id="9" name="TextBox 8"/>
          <p:cNvSpPr txBox="1"/>
          <p:nvPr/>
        </p:nvSpPr>
        <p:spPr>
          <a:xfrm>
            <a:off x="4658719" y="1007364"/>
            <a:ext cx="4065537" cy="707886"/>
          </a:xfrm>
          <a:prstGeom prst="rect">
            <a:avLst/>
          </a:prstGeom>
          <a:noFill/>
        </p:spPr>
        <p:txBody>
          <a:bodyPr wrap="none" rtlCol="0">
            <a:spAutoFit/>
          </a:bodyPr>
          <a:lstStyle/>
          <a:p>
            <a:r>
              <a:rPr lang="en-US" sz="4000" smtClean="0">
                <a:solidFill>
                  <a:schemeClr val="tx2"/>
                </a:solidFill>
              </a:rPr>
              <a:t>World Wide Brains</a:t>
            </a:r>
            <a:endParaRPr lang="en-US" sz="4000">
              <a:solidFill>
                <a:schemeClr val="tx2"/>
              </a:solidFill>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4774" y="1650564"/>
            <a:ext cx="2076398" cy="2076398"/>
          </a:xfrm>
          <a:prstGeom prst="rect">
            <a:avLst/>
          </a:prstGeom>
        </p:spPr>
      </p:pic>
    </p:spTree>
    <p:extLst>
      <p:ext uri="{BB962C8B-B14F-4D97-AF65-F5344CB8AC3E}">
        <p14:creationId xmlns:p14="http://schemas.microsoft.com/office/powerpoint/2010/main" val="2921475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Sources</a:t>
            </a:r>
            <a:endParaRPr lang="en-US" dirty="0"/>
          </a:p>
        </p:txBody>
      </p:sp>
      <p:sp>
        <p:nvSpPr>
          <p:cNvPr id="4" name="TextBox 3"/>
          <p:cNvSpPr txBox="1"/>
          <p:nvPr/>
        </p:nvSpPr>
        <p:spPr>
          <a:xfrm>
            <a:off x="228600" y="1143000"/>
            <a:ext cx="8986730" cy="1477328"/>
          </a:xfrm>
          <a:prstGeom prst="rect">
            <a:avLst/>
          </a:prstGeom>
          <a:noFill/>
        </p:spPr>
        <p:txBody>
          <a:bodyPr wrap="none" rtlCol="0">
            <a:spAutoFit/>
          </a:bodyPr>
          <a:lstStyle/>
          <a:p>
            <a:r>
              <a:rPr lang="en-US" dirty="0">
                <a:hlinkClick r:id="rId2"/>
              </a:rPr>
              <a:t>http://ocw.smithw.org/2015fall/mgt458-13227/master-algorithm-domingos-mstralg2.</a:t>
            </a:r>
            <a:r>
              <a:rPr lang="en-US" dirty="0" smtClean="0">
                <a:hlinkClick r:id="rId2"/>
              </a:rPr>
              <a:t>pptx</a:t>
            </a:r>
            <a:endParaRPr lang="en-US" dirty="0" smtClean="0"/>
          </a:p>
          <a:p>
            <a:r>
              <a:rPr lang="en-US" dirty="0">
                <a:hlinkClick r:id="rId3"/>
              </a:rPr>
              <a:t>http://www.amazon.com/The-Master-Algorithm-Ultimate-Learning/dp/</a:t>
            </a:r>
            <a:r>
              <a:rPr lang="en-US" dirty="0" smtClean="0">
                <a:hlinkClick r:id="rId3"/>
              </a:rPr>
              <a:t>0465065708</a:t>
            </a:r>
            <a:endParaRPr lang="en-US" dirty="0" smtClean="0"/>
          </a:p>
          <a:p>
            <a:r>
              <a:rPr lang="en-US" dirty="0">
                <a:hlinkClick r:id="rId4"/>
              </a:rPr>
              <a:t>https://www.youtube.com/watch?v=UPsYGzln-</a:t>
            </a:r>
            <a:r>
              <a:rPr lang="en-US" dirty="0" smtClean="0">
                <a:hlinkClick r:id="rId4"/>
              </a:rPr>
              <a:t>Ys</a:t>
            </a:r>
            <a:endParaRPr lang="en-US" dirty="0" smtClean="0"/>
          </a:p>
          <a:p>
            <a:r>
              <a:rPr lang="en-US" dirty="0">
                <a:hlinkClick r:id="rId5"/>
              </a:rPr>
              <a:t>http://www.kdnuggets.com/2015/11/domingos-5-tribes-machine-learning-acm-</a:t>
            </a:r>
            <a:r>
              <a:rPr lang="en-US" dirty="0" smtClean="0">
                <a:hlinkClick r:id="rId5"/>
              </a:rPr>
              <a:t>webinar.html</a:t>
            </a:r>
            <a:endParaRPr lang="en-US" dirty="0" smtClean="0"/>
          </a:p>
          <a:p>
            <a:endParaRPr lang="en-US" dirty="0"/>
          </a:p>
        </p:txBody>
      </p:sp>
    </p:spTree>
    <p:extLst>
      <p:ext uri="{BB962C8B-B14F-4D97-AF65-F5344CB8AC3E}">
        <p14:creationId xmlns:p14="http://schemas.microsoft.com/office/powerpoint/2010/main" val="3485255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body" idx="1"/>
          </p:nvPr>
        </p:nvSpPr>
        <p:spPr bwMode="auto">
          <a:xfrm>
            <a:off x="457200" y="809614"/>
            <a:ext cx="6858000" cy="32742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marL="0" indent="0" defTabSz="914400" eaLnBrk="1">
              <a:spcBef>
                <a:spcPts val="700"/>
              </a:spcBef>
              <a:buNone/>
            </a:pPr>
            <a:r>
              <a:rPr lang="en-US" altLang="en-US" sz="3200" b="1" smtClean="0">
                <a:solidFill>
                  <a:schemeClr val="accent1"/>
                </a:solidFill>
                <a:latin typeface="Arial" panose="020B0604020202020204" pitchFamily="34" charset="0"/>
                <a:cs typeface="Arial" panose="020B0604020202020204" pitchFamily="34" charset="0"/>
                <a:sym typeface="Arial" panose="020B0604020202020204" pitchFamily="34" charset="0"/>
              </a:rPr>
              <a:t>Traditional Programming</a:t>
            </a:r>
          </a:p>
          <a:p>
            <a:pPr marL="228600" indent="-228600" defTabSz="914400" eaLnBrk="1">
              <a:spcBef>
                <a:spcPts val="700"/>
              </a:spcBef>
              <a:buFontTx/>
              <a:buChar char="•"/>
            </a:pPr>
            <a:endParaRPr lang="en-US" altLang="en-US" sz="4400" b="1" smtClean="0">
              <a:solidFill>
                <a:srgbClr val="333399"/>
              </a:solidFill>
              <a:latin typeface="Arial" panose="020B0604020202020204" pitchFamily="34" charset="0"/>
              <a:cs typeface="Arial" panose="020B0604020202020204" pitchFamily="34" charset="0"/>
              <a:sym typeface="Arial" panose="020B0604020202020204" pitchFamily="34" charset="0"/>
            </a:endParaRPr>
          </a:p>
          <a:p>
            <a:pPr marL="228600" indent="-228600" defTabSz="914400" eaLnBrk="1">
              <a:spcBef>
                <a:spcPts val="700"/>
              </a:spcBef>
              <a:buFontTx/>
              <a:buChar char="•"/>
            </a:pPr>
            <a:endParaRPr lang="en-US" altLang="en-US" sz="3200" b="1" smtClean="0">
              <a:solidFill>
                <a:srgbClr val="333399"/>
              </a:solidFill>
              <a:latin typeface="Arial" panose="020B0604020202020204" pitchFamily="34" charset="0"/>
              <a:cs typeface="Arial" panose="020B0604020202020204" pitchFamily="34" charset="0"/>
              <a:sym typeface="Arial" panose="020B0604020202020204" pitchFamily="34" charset="0"/>
            </a:endParaRPr>
          </a:p>
          <a:p>
            <a:pPr marL="228600" indent="-228600" defTabSz="914400" eaLnBrk="1">
              <a:spcBef>
                <a:spcPts val="700"/>
              </a:spcBef>
              <a:buFontTx/>
              <a:buChar char="•"/>
            </a:pPr>
            <a:endParaRPr lang="en-US" altLang="en-US" sz="3200" b="1" smtClean="0">
              <a:solidFill>
                <a:srgbClr val="333399"/>
              </a:solidFill>
              <a:latin typeface="Arial" panose="020B0604020202020204" pitchFamily="34" charset="0"/>
              <a:cs typeface="Arial" panose="020B0604020202020204" pitchFamily="34" charset="0"/>
              <a:sym typeface="Arial" panose="020B0604020202020204" pitchFamily="34" charset="0"/>
            </a:endParaRPr>
          </a:p>
          <a:p>
            <a:pPr marL="0" indent="0" defTabSz="914400" eaLnBrk="1">
              <a:spcBef>
                <a:spcPts val="700"/>
              </a:spcBef>
              <a:buClr>
                <a:srgbClr val="333399"/>
              </a:buClr>
              <a:buNone/>
            </a:pPr>
            <a:endParaRPr lang="en-US" altLang="en-US" sz="3200" b="1" smtClean="0">
              <a:solidFill>
                <a:srgbClr val="333399"/>
              </a:solidFill>
              <a:latin typeface="Arial" panose="020B0604020202020204" pitchFamily="34" charset="0"/>
              <a:cs typeface="Arial" panose="020B0604020202020204" pitchFamily="34" charset="0"/>
              <a:sym typeface="Arial" panose="020B0604020202020204" pitchFamily="34" charset="0"/>
            </a:endParaRPr>
          </a:p>
          <a:p>
            <a:pPr marL="0" indent="0" defTabSz="914400" eaLnBrk="1">
              <a:spcBef>
                <a:spcPts val="700"/>
              </a:spcBef>
              <a:buNone/>
            </a:pPr>
            <a:r>
              <a:rPr lang="en-US" altLang="en-US" sz="3200" b="1" smtClean="0">
                <a:solidFill>
                  <a:schemeClr val="accent1"/>
                </a:solidFill>
                <a:latin typeface="Arial" panose="020B0604020202020204" pitchFamily="34" charset="0"/>
                <a:cs typeface="Arial" panose="020B0604020202020204" pitchFamily="34" charset="0"/>
                <a:sym typeface="Arial" panose="020B0604020202020204" pitchFamily="34" charset="0"/>
              </a:rPr>
              <a:t>Machine Learning</a:t>
            </a:r>
            <a:endParaRPr lang="en-US" altLang="en-US" smtClean="0">
              <a:solidFill>
                <a:schemeClr val="accent1"/>
              </a:solidFill>
            </a:endParaRPr>
          </a:p>
        </p:txBody>
      </p:sp>
      <p:grpSp>
        <p:nvGrpSpPr>
          <p:cNvPr id="9219" name="Group 2"/>
          <p:cNvGrpSpPr>
            <a:grpSpLocks/>
          </p:cNvGrpSpPr>
          <p:nvPr/>
        </p:nvGrpSpPr>
        <p:grpSpPr bwMode="auto">
          <a:xfrm>
            <a:off x="3352800" y="1600200"/>
            <a:ext cx="2667000" cy="1524000"/>
            <a:chOff x="0" y="0"/>
            <a:chExt cx="2667000" cy="1524000"/>
          </a:xfrm>
          <a:solidFill>
            <a:schemeClr val="tx1">
              <a:lumMod val="65000"/>
            </a:schemeClr>
          </a:solidFill>
        </p:grpSpPr>
        <p:sp>
          <p:nvSpPr>
            <p:cNvPr id="9235" name="AutoShape 3"/>
            <p:cNvSpPr>
              <a:spLocks/>
            </p:cNvSpPr>
            <p:nvPr/>
          </p:nvSpPr>
          <p:spPr bwMode="auto">
            <a:xfrm>
              <a:off x="0" y="0"/>
              <a:ext cx="2667000" cy="1524000"/>
            </a:xfrm>
            <a:custGeom>
              <a:avLst/>
              <a:gdLst>
                <a:gd name="T0" fmla="*/ 164650208 w 21600"/>
                <a:gd name="T1" fmla="*/ 53763333 h 21600"/>
                <a:gd name="T2" fmla="*/ 164650208 w 21600"/>
                <a:gd name="T3" fmla="*/ 53763333 h 21600"/>
                <a:gd name="T4" fmla="*/ 164650208 w 21600"/>
                <a:gd name="T5" fmla="*/ 53763333 h 21600"/>
                <a:gd name="T6" fmla="*/ 164650208 w 21600"/>
                <a:gd name="T7" fmla="*/ 5376333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grp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9236" name="AutoShape 4"/>
            <p:cNvSpPr>
              <a:spLocks/>
            </p:cNvSpPr>
            <p:nvPr/>
          </p:nvSpPr>
          <p:spPr bwMode="auto">
            <a:xfrm>
              <a:off x="389254" y="487977"/>
              <a:ext cx="1888491" cy="548046"/>
            </a:xfrm>
            <a:custGeom>
              <a:avLst/>
              <a:gdLst>
                <a:gd name="T0" fmla="*/ 82555559 w 21600"/>
                <a:gd name="T1" fmla="*/ 6952649 h 21600"/>
                <a:gd name="T2" fmla="*/ 82555559 w 21600"/>
                <a:gd name="T3" fmla="*/ 6952649 h 21600"/>
                <a:gd name="T4" fmla="*/ 82555559 w 21600"/>
                <a:gd name="T5" fmla="*/ 6952649 h 21600"/>
                <a:gd name="T6" fmla="*/ 82555559 w 21600"/>
                <a:gd name="T7" fmla="*/ 695264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grpFill/>
            <a:ln w="12700">
              <a:noFill/>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742950" indent="-28575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11430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6002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20574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a:lstStyle>
            <a:p>
              <a:pPr algn="ctr" eaLnBrk="1"/>
              <a:r>
                <a:rPr lang="en-US" altLang="en-US" sz="3200">
                  <a:solidFill>
                    <a:schemeClr val="tx1"/>
                  </a:solidFill>
                </a:rPr>
                <a:t>Computer</a:t>
              </a:r>
              <a:endParaRPr lang="en-US" altLang="en-US">
                <a:solidFill>
                  <a:schemeClr val="tx1"/>
                </a:solidFill>
              </a:endParaRPr>
            </a:p>
          </p:txBody>
        </p:sp>
      </p:grpSp>
      <p:sp>
        <p:nvSpPr>
          <p:cNvPr id="9220" name="Line 5"/>
          <p:cNvSpPr>
            <a:spLocks noChangeShapeType="1"/>
          </p:cNvSpPr>
          <p:nvPr/>
        </p:nvSpPr>
        <p:spPr bwMode="auto">
          <a:xfrm>
            <a:off x="2438400" y="20574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221" name="Line 6"/>
          <p:cNvSpPr>
            <a:spLocks noChangeShapeType="1"/>
          </p:cNvSpPr>
          <p:nvPr/>
        </p:nvSpPr>
        <p:spPr bwMode="auto">
          <a:xfrm>
            <a:off x="2438400" y="27432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222" name="Line 7"/>
          <p:cNvSpPr>
            <a:spLocks noChangeShapeType="1"/>
          </p:cNvSpPr>
          <p:nvPr/>
        </p:nvSpPr>
        <p:spPr bwMode="auto">
          <a:xfrm>
            <a:off x="6019800" y="22860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223" name="AutoShape 8"/>
          <p:cNvSpPr>
            <a:spLocks/>
          </p:cNvSpPr>
          <p:nvPr/>
        </p:nvSpPr>
        <p:spPr bwMode="auto">
          <a:xfrm>
            <a:off x="1355725" y="1692275"/>
            <a:ext cx="962025" cy="547688"/>
          </a:xfrm>
          <a:custGeom>
            <a:avLst/>
            <a:gdLst>
              <a:gd name="T0" fmla="*/ 21423451 w 21600"/>
              <a:gd name="T1" fmla="*/ 6943568 h 21600"/>
              <a:gd name="T2" fmla="*/ 21423451 w 21600"/>
              <a:gd name="T3" fmla="*/ 6943568 h 21600"/>
              <a:gd name="T4" fmla="*/ 21423451 w 21600"/>
              <a:gd name="T5" fmla="*/ 6943568 h 21600"/>
              <a:gd name="T6" fmla="*/ 21423451 w 21600"/>
              <a:gd name="T7" fmla="*/ 69435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742950" indent="-28575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11430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6002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20574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a:lstStyle>
          <a:p>
            <a:pPr eaLnBrk="1"/>
            <a:r>
              <a:rPr lang="en-US" altLang="en-US" sz="3200">
                <a:solidFill>
                  <a:schemeClr val="tx1"/>
                </a:solidFill>
              </a:rPr>
              <a:t>Data</a:t>
            </a:r>
            <a:endParaRPr lang="en-US" altLang="en-US">
              <a:solidFill>
                <a:schemeClr val="tx1"/>
              </a:solidFill>
            </a:endParaRPr>
          </a:p>
        </p:txBody>
      </p:sp>
      <p:sp>
        <p:nvSpPr>
          <p:cNvPr id="9224" name="AutoShape 9"/>
          <p:cNvSpPr>
            <a:spLocks/>
          </p:cNvSpPr>
          <p:nvPr/>
        </p:nvSpPr>
        <p:spPr bwMode="auto">
          <a:xfrm>
            <a:off x="533400" y="2362200"/>
            <a:ext cx="1814513" cy="609600"/>
          </a:xfrm>
          <a:custGeom>
            <a:avLst/>
            <a:gdLst>
              <a:gd name="T0" fmla="*/ 63949567 w 21600"/>
              <a:gd name="T1" fmla="*/ 6943568 h 21600"/>
              <a:gd name="T2" fmla="*/ 63949567 w 21600"/>
              <a:gd name="T3" fmla="*/ 6943568 h 21600"/>
              <a:gd name="T4" fmla="*/ 63949567 w 21600"/>
              <a:gd name="T5" fmla="*/ 6943568 h 21600"/>
              <a:gd name="T6" fmla="*/ 63949567 w 21600"/>
              <a:gd name="T7" fmla="*/ 69435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742950" indent="-28575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11430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6002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20574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a:lstStyle>
          <a:p>
            <a:pPr eaLnBrk="1"/>
            <a:r>
              <a:rPr lang="en-US" altLang="en-US" sz="3200" smtClean="0">
                <a:solidFill>
                  <a:schemeClr val="tx1"/>
                </a:solidFill>
              </a:rPr>
              <a:t>Algorithm</a:t>
            </a:r>
            <a:endParaRPr lang="en-US" altLang="en-US">
              <a:solidFill>
                <a:schemeClr val="tx1"/>
              </a:solidFill>
            </a:endParaRPr>
          </a:p>
        </p:txBody>
      </p:sp>
      <p:sp>
        <p:nvSpPr>
          <p:cNvPr id="9225" name="AutoShape 10"/>
          <p:cNvSpPr>
            <a:spLocks/>
          </p:cNvSpPr>
          <p:nvPr/>
        </p:nvSpPr>
        <p:spPr bwMode="auto">
          <a:xfrm>
            <a:off x="6781800" y="1981200"/>
            <a:ext cx="1323975" cy="547688"/>
          </a:xfrm>
          <a:custGeom>
            <a:avLst/>
            <a:gdLst>
              <a:gd name="T0" fmla="*/ 40576646 w 21600"/>
              <a:gd name="T1" fmla="*/ 6943568 h 21600"/>
              <a:gd name="T2" fmla="*/ 40576646 w 21600"/>
              <a:gd name="T3" fmla="*/ 6943568 h 21600"/>
              <a:gd name="T4" fmla="*/ 40576646 w 21600"/>
              <a:gd name="T5" fmla="*/ 6943568 h 21600"/>
              <a:gd name="T6" fmla="*/ 40576646 w 21600"/>
              <a:gd name="T7" fmla="*/ 69435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742950" indent="-28575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11430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6002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20574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a:lstStyle>
          <a:p>
            <a:pPr eaLnBrk="1"/>
            <a:r>
              <a:rPr lang="en-US" altLang="en-US" sz="3200">
                <a:solidFill>
                  <a:schemeClr val="tx1"/>
                </a:solidFill>
              </a:rPr>
              <a:t>Output</a:t>
            </a:r>
            <a:endParaRPr lang="en-US" altLang="en-US">
              <a:solidFill>
                <a:schemeClr val="tx1"/>
              </a:solidFill>
            </a:endParaRPr>
          </a:p>
        </p:txBody>
      </p:sp>
      <p:grpSp>
        <p:nvGrpSpPr>
          <p:cNvPr id="9226" name="Group 11"/>
          <p:cNvGrpSpPr>
            <a:grpSpLocks/>
          </p:cNvGrpSpPr>
          <p:nvPr/>
        </p:nvGrpSpPr>
        <p:grpSpPr bwMode="auto">
          <a:xfrm>
            <a:off x="3429000" y="4419600"/>
            <a:ext cx="2667000" cy="1524000"/>
            <a:chOff x="0" y="0"/>
            <a:chExt cx="2667000" cy="1524000"/>
          </a:xfrm>
          <a:solidFill>
            <a:srgbClr val="FF0000"/>
          </a:solidFill>
        </p:grpSpPr>
        <p:sp>
          <p:nvSpPr>
            <p:cNvPr id="9233" name="AutoShape 12"/>
            <p:cNvSpPr>
              <a:spLocks/>
            </p:cNvSpPr>
            <p:nvPr/>
          </p:nvSpPr>
          <p:spPr bwMode="auto">
            <a:xfrm>
              <a:off x="0" y="0"/>
              <a:ext cx="2667000" cy="1524000"/>
            </a:xfrm>
            <a:custGeom>
              <a:avLst/>
              <a:gdLst>
                <a:gd name="T0" fmla="*/ 164650208 w 21600"/>
                <a:gd name="T1" fmla="*/ 53763333 h 21600"/>
                <a:gd name="T2" fmla="*/ 164650208 w 21600"/>
                <a:gd name="T3" fmla="*/ 53763333 h 21600"/>
                <a:gd name="T4" fmla="*/ 164650208 w 21600"/>
                <a:gd name="T5" fmla="*/ 53763333 h 21600"/>
                <a:gd name="T6" fmla="*/ 164650208 w 21600"/>
                <a:gd name="T7" fmla="*/ 5376333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600"/>
                  </a:lnTo>
                  <a:lnTo>
                    <a:pt x="0" y="21600"/>
                  </a:lnTo>
                  <a:lnTo>
                    <a:pt x="0" y="0"/>
                  </a:lnTo>
                  <a:close/>
                </a:path>
              </a:pathLst>
            </a:custGeom>
            <a:grpFill/>
            <a:ln w="254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en-US"/>
            </a:p>
          </p:txBody>
        </p:sp>
        <p:sp>
          <p:nvSpPr>
            <p:cNvPr id="9234" name="AutoShape 13"/>
            <p:cNvSpPr>
              <a:spLocks/>
            </p:cNvSpPr>
            <p:nvPr/>
          </p:nvSpPr>
          <p:spPr bwMode="auto">
            <a:xfrm>
              <a:off x="321309" y="213954"/>
              <a:ext cx="1964691" cy="1171934"/>
            </a:xfrm>
            <a:custGeom>
              <a:avLst/>
              <a:gdLst>
                <a:gd name="T0" fmla="*/ 82555559 w 21600"/>
                <a:gd name="T1" fmla="*/ 6952649 h 21600"/>
                <a:gd name="T2" fmla="*/ 82555559 w 21600"/>
                <a:gd name="T3" fmla="*/ 6952649 h 21600"/>
                <a:gd name="T4" fmla="*/ 82555559 w 21600"/>
                <a:gd name="T5" fmla="*/ 6952649 h 21600"/>
                <a:gd name="T6" fmla="*/ 82555559 w 21600"/>
                <a:gd name="T7" fmla="*/ 695264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grpFill/>
            <a:ln w="12700">
              <a:noFill/>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742950" indent="-28575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11430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6002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20574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a:lstStyle>
            <a:p>
              <a:pPr algn="ctr" eaLnBrk="1"/>
              <a:r>
                <a:rPr lang="en-US" altLang="en-US" sz="3200" smtClean="0">
                  <a:solidFill>
                    <a:schemeClr val="tx1"/>
                  </a:solidFill>
                </a:rPr>
                <a:t>Master</a:t>
              </a:r>
            </a:p>
            <a:p>
              <a:pPr algn="ctr" eaLnBrk="1"/>
              <a:r>
                <a:rPr lang="en-US" altLang="en-US" sz="3200" smtClean="0">
                  <a:solidFill>
                    <a:schemeClr val="tx1"/>
                  </a:solidFill>
                </a:rPr>
                <a:t>Algorithm</a:t>
              </a:r>
              <a:endParaRPr lang="en-US" altLang="en-US">
                <a:solidFill>
                  <a:schemeClr val="tx1"/>
                </a:solidFill>
              </a:endParaRPr>
            </a:p>
          </p:txBody>
        </p:sp>
      </p:grpSp>
      <p:sp>
        <p:nvSpPr>
          <p:cNvPr id="9227" name="Line 14"/>
          <p:cNvSpPr>
            <a:spLocks noChangeShapeType="1"/>
          </p:cNvSpPr>
          <p:nvPr/>
        </p:nvSpPr>
        <p:spPr bwMode="auto">
          <a:xfrm>
            <a:off x="2514600" y="48768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228" name="Line 15"/>
          <p:cNvSpPr>
            <a:spLocks noChangeShapeType="1"/>
          </p:cNvSpPr>
          <p:nvPr/>
        </p:nvSpPr>
        <p:spPr bwMode="auto">
          <a:xfrm>
            <a:off x="2514600" y="55626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229" name="Line 16"/>
          <p:cNvSpPr>
            <a:spLocks noChangeShapeType="1"/>
          </p:cNvSpPr>
          <p:nvPr/>
        </p:nvSpPr>
        <p:spPr bwMode="auto">
          <a:xfrm>
            <a:off x="6096000" y="51054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230" name="AutoShape 17"/>
          <p:cNvSpPr>
            <a:spLocks/>
          </p:cNvSpPr>
          <p:nvPr/>
        </p:nvSpPr>
        <p:spPr bwMode="auto">
          <a:xfrm>
            <a:off x="1431925" y="4511675"/>
            <a:ext cx="962025" cy="547688"/>
          </a:xfrm>
          <a:custGeom>
            <a:avLst/>
            <a:gdLst>
              <a:gd name="T0" fmla="*/ 21423451 w 21600"/>
              <a:gd name="T1" fmla="*/ 6943568 h 21600"/>
              <a:gd name="T2" fmla="*/ 21423451 w 21600"/>
              <a:gd name="T3" fmla="*/ 6943568 h 21600"/>
              <a:gd name="T4" fmla="*/ 21423451 w 21600"/>
              <a:gd name="T5" fmla="*/ 6943568 h 21600"/>
              <a:gd name="T6" fmla="*/ 21423451 w 21600"/>
              <a:gd name="T7" fmla="*/ 69435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742950" indent="-28575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11430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6002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20574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a:lstStyle>
          <a:p>
            <a:pPr eaLnBrk="1"/>
            <a:r>
              <a:rPr lang="en-US" altLang="en-US" sz="3200">
                <a:solidFill>
                  <a:schemeClr val="tx1"/>
                </a:solidFill>
              </a:rPr>
              <a:t>Data</a:t>
            </a:r>
            <a:endParaRPr lang="en-US" altLang="en-US">
              <a:solidFill>
                <a:schemeClr val="tx1"/>
              </a:solidFill>
            </a:endParaRPr>
          </a:p>
        </p:txBody>
      </p:sp>
      <p:sp>
        <p:nvSpPr>
          <p:cNvPr id="9231" name="AutoShape 18"/>
          <p:cNvSpPr>
            <a:spLocks/>
          </p:cNvSpPr>
          <p:nvPr/>
        </p:nvSpPr>
        <p:spPr bwMode="auto">
          <a:xfrm>
            <a:off x="1066800" y="5257800"/>
            <a:ext cx="1323975" cy="547688"/>
          </a:xfrm>
          <a:custGeom>
            <a:avLst/>
            <a:gdLst>
              <a:gd name="T0" fmla="*/ 40576646 w 21600"/>
              <a:gd name="T1" fmla="*/ 6943568 h 21600"/>
              <a:gd name="T2" fmla="*/ 40576646 w 21600"/>
              <a:gd name="T3" fmla="*/ 6943568 h 21600"/>
              <a:gd name="T4" fmla="*/ 40576646 w 21600"/>
              <a:gd name="T5" fmla="*/ 6943568 h 21600"/>
              <a:gd name="T6" fmla="*/ 40576646 w 21600"/>
              <a:gd name="T7" fmla="*/ 69435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742950" indent="-28575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11430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6002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20574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a:lstStyle>
          <a:p>
            <a:pPr eaLnBrk="1"/>
            <a:r>
              <a:rPr lang="en-US" altLang="en-US" sz="3200">
                <a:solidFill>
                  <a:schemeClr val="tx1"/>
                </a:solidFill>
              </a:rPr>
              <a:t>Output</a:t>
            </a:r>
            <a:endParaRPr lang="en-US" altLang="en-US">
              <a:solidFill>
                <a:schemeClr val="tx1"/>
              </a:solidFill>
            </a:endParaRPr>
          </a:p>
        </p:txBody>
      </p:sp>
      <p:sp>
        <p:nvSpPr>
          <p:cNvPr id="9232" name="AutoShape 19"/>
          <p:cNvSpPr>
            <a:spLocks/>
          </p:cNvSpPr>
          <p:nvPr/>
        </p:nvSpPr>
        <p:spPr bwMode="auto">
          <a:xfrm>
            <a:off x="6858000" y="4800600"/>
            <a:ext cx="1828800" cy="533400"/>
          </a:xfrm>
          <a:custGeom>
            <a:avLst/>
            <a:gdLst>
              <a:gd name="T0" fmla="*/ 63949567 w 21600"/>
              <a:gd name="T1" fmla="*/ 6943568 h 21600"/>
              <a:gd name="T2" fmla="*/ 63949567 w 21600"/>
              <a:gd name="T3" fmla="*/ 6943568 h 21600"/>
              <a:gd name="T4" fmla="*/ 63949567 w 21600"/>
              <a:gd name="T5" fmla="*/ 6943568 h 21600"/>
              <a:gd name="T6" fmla="*/ 63949567 w 21600"/>
              <a:gd name="T7" fmla="*/ 69435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lvl1pPr>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1pPr>
            <a:lvl2pPr marL="742950" indent="-28575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2pPr>
            <a:lvl3pPr marL="11430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3pPr>
            <a:lvl4pPr marL="16002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4pPr>
            <a:lvl5pPr marL="2057400" indent="-228600">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Helvetica" panose="020B0604020202020204" pitchFamily="34" charset="0"/>
                <a:cs typeface="Helvetica" panose="020B0604020202020204" pitchFamily="34" charset="0"/>
                <a:sym typeface="Arial" panose="020B0604020202020204" pitchFamily="34" charset="0"/>
              </a:defRPr>
            </a:lvl9pPr>
          </a:lstStyle>
          <a:p>
            <a:pPr eaLnBrk="1"/>
            <a:r>
              <a:rPr lang="en-US" altLang="en-US" sz="3200" smtClean="0">
                <a:solidFill>
                  <a:schemeClr val="tx1"/>
                </a:solidFill>
              </a:rPr>
              <a:t>Algorithm</a:t>
            </a:r>
            <a:endParaRPr lang="en-US" altLang="en-US">
              <a:solidFill>
                <a:schemeClr val="tx1"/>
              </a:solidFill>
            </a:endParaRPr>
          </a:p>
        </p:txBody>
      </p:sp>
      <p:sp>
        <p:nvSpPr>
          <p:cNvPr id="21" name="Title 1"/>
          <p:cNvSpPr>
            <a:spLocks noGrp="1"/>
          </p:cNvSpPr>
          <p:nvPr>
            <p:ph type="title"/>
          </p:nvPr>
        </p:nvSpPr>
        <p:spPr>
          <a:xfrm>
            <a:off x="381000" y="84892"/>
            <a:ext cx="8382000" cy="677108"/>
          </a:xfrm>
        </p:spPr>
        <p:txBody>
          <a:bodyPr/>
          <a:lstStyle/>
          <a:p>
            <a:r>
              <a:rPr lang="en-US" dirty="0" smtClean="0"/>
              <a:t>Master Algorithm: Basic Idea</a:t>
            </a:r>
            <a:endParaRPr lang="en-US" dirty="0"/>
          </a:p>
        </p:txBody>
      </p:sp>
    </p:spTree>
    <p:extLst>
      <p:ext uri="{BB962C8B-B14F-4D97-AF65-F5344CB8AC3E}">
        <p14:creationId xmlns:p14="http://schemas.microsoft.com/office/powerpoint/2010/main" val="22739367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Five Tribes of Machine Learning</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91180693"/>
              </p:ext>
            </p:extLst>
          </p:nvPr>
        </p:nvGraphicFramePr>
        <p:xfrm>
          <a:off x="838200" y="2286000"/>
          <a:ext cx="7467600" cy="2362198"/>
        </p:xfrm>
        <a:graphic>
          <a:graphicData uri="http://schemas.openxmlformats.org/drawingml/2006/table">
            <a:tbl>
              <a:tblPr firstRow="1" bandRow="1">
                <a:tableStyleId>{5C22544A-7EE6-4342-B048-85BDC9FD1C3A}</a:tableStyleId>
              </a:tblPr>
              <a:tblGrid>
                <a:gridCol w="2302598"/>
                <a:gridCol w="2498002"/>
                <a:gridCol w="2667000"/>
              </a:tblGrid>
              <a:tr h="383828">
                <a:tc>
                  <a:txBody>
                    <a:bodyPr/>
                    <a:lstStyle/>
                    <a:p>
                      <a:r>
                        <a:rPr lang="en-US" smtClean="0">
                          <a:solidFill>
                            <a:schemeClr val="bg1"/>
                          </a:solidFill>
                        </a:rPr>
                        <a:t>Tribe</a:t>
                      </a:r>
                      <a:endParaRPr lang="en-US">
                        <a:solidFill>
                          <a:schemeClr val="bg1"/>
                        </a:solidFill>
                      </a:endParaRPr>
                    </a:p>
                  </a:txBody>
                  <a:tcPr/>
                </a:tc>
                <a:tc>
                  <a:txBody>
                    <a:bodyPr/>
                    <a:lstStyle/>
                    <a:p>
                      <a:r>
                        <a:rPr lang="en-US" smtClean="0">
                          <a:solidFill>
                            <a:schemeClr val="bg1"/>
                          </a:solidFill>
                        </a:rPr>
                        <a:t>Origins</a:t>
                      </a:r>
                      <a:endParaRPr lang="en-US">
                        <a:solidFill>
                          <a:schemeClr val="bg1"/>
                        </a:solidFill>
                      </a:endParaRPr>
                    </a:p>
                  </a:txBody>
                  <a:tcPr/>
                </a:tc>
                <a:tc>
                  <a:txBody>
                    <a:bodyPr/>
                    <a:lstStyle/>
                    <a:p>
                      <a:r>
                        <a:rPr lang="en-US" b="1" smtClean="0">
                          <a:solidFill>
                            <a:schemeClr val="bg1"/>
                          </a:solidFill>
                        </a:rPr>
                        <a:t>Master Algorithm</a:t>
                      </a:r>
                      <a:endParaRPr lang="en-US" b="1">
                        <a:solidFill>
                          <a:schemeClr val="bg1"/>
                        </a:solidFill>
                      </a:endParaRPr>
                    </a:p>
                  </a:txBody>
                  <a:tcPr/>
                </a:tc>
              </a:tr>
              <a:tr h="383828">
                <a:tc>
                  <a:txBody>
                    <a:bodyPr/>
                    <a:lstStyle/>
                    <a:p>
                      <a:r>
                        <a:rPr lang="en-US" smtClean="0"/>
                        <a:t>Symbolists</a:t>
                      </a:r>
                      <a:endParaRPr lang="en-US"/>
                    </a:p>
                  </a:txBody>
                  <a:tcPr/>
                </a:tc>
                <a:tc>
                  <a:txBody>
                    <a:bodyPr/>
                    <a:lstStyle/>
                    <a:p>
                      <a:r>
                        <a:rPr lang="en-US" smtClean="0"/>
                        <a:t>Logic, philosophy</a:t>
                      </a:r>
                      <a:endParaRPr lang="en-US"/>
                    </a:p>
                  </a:txBody>
                  <a:tcPr/>
                </a:tc>
                <a:tc>
                  <a:txBody>
                    <a:bodyPr/>
                    <a:lstStyle/>
                    <a:p>
                      <a:r>
                        <a:rPr lang="en-US" smtClean="0"/>
                        <a:t>Inverse</a:t>
                      </a:r>
                      <a:r>
                        <a:rPr lang="en-US" baseline="0" smtClean="0"/>
                        <a:t> deduction</a:t>
                      </a:r>
                      <a:endParaRPr lang="en-US"/>
                    </a:p>
                  </a:txBody>
                  <a:tcPr/>
                </a:tc>
              </a:tr>
              <a:tr h="383828">
                <a:tc>
                  <a:txBody>
                    <a:bodyPr/>
                    <a:lstStyle/>
                    <a:p>
                      <a:r>
                        <a:rPr lang="en-US" smtClean="0"/>
                        <a:t>Connectionists</a:t>
                      </a:r>
                      <a:endParaRPr lang="en-US"/>
                    </a:p>
                  </a:txBody>
                  <a:tcPr/>
                </a:tc>
                <a:tc>
                  <a:txBody>
                    <a:bodyPr/>
                    <a:lstStyle/>
                    <a:p>
                      <a:r>
                        <a:rPr lang="en-US" smtClean="0"/>
                        <a:t>Neuroscience</a:t>
                      </a:r>
                      <a:endParaRPr lang="en-US"/>
                    </a:p>
                  </a:txBody>
                  <a:tcPr/>
                </a:tc>
                <a:tc>
                  <a:txBody>
                    <a:bodyPr/>
                    <a:lstStyle/>
                    <a:p>
                      <a:r>
                        <a:rPr lang="en-US" smtClean="0"/>
                        <a:t>Backpropagation</a:t>
                      </a:r>
                      <a:endParaRPr lang="en-US"/>
                    </a:p>
                  </a:txBody>
                  <a:tcPr/>
                </a:tc>
              </a:tr>
              <a:tr h="443058">
                <a:tc>
                  <a:txBody>
                    <a:bodyPr/>
                    <a:lstStyle/>
                    <a:p>
                      <a:r>
                        <a:rPr lang="en-US" smtClean="0"/>
                        <a:t>Evolutionaries</a:t>
                      </a:r>
                      <a:endParaRPr lang="en-US"/>
                    </a:p>
                  </a:txBody>
                  <a:tcPr/>
                </a:tc>
                <a:tc>
                  <a:txBody>
                    <a:bodyPr/>
                    <a:lstStyle/>
                    <a:p>
                      <a:r>
                        <a:rPr lang="en-US" smtClean="0"/>
                        <a:t>Evolutionary</a:t>
                      </a:r>
                      <a:r>
                        <a:rPr lang="en-US" baseline="0" smtClean="0"/>
                        <a:t> biology</a:t>
                      </a:r>
                      <a:endParaRPr lang="en-US"/>
                    </a:p>
                  </a:txBody>
                  <a:tcPr/>
                </a:tc>
                <a:tc>
                  <a:txBody>
                    <a:bodyPr/>
                    <a:lstStyle/>
                    <a:p>
                      <a:r>
                        <a:rPr lang="en-US" smtClean="0"/>
                        <a:t>Genetic programming</a:t>
                      </a:r>
                      <a:endParaRPr lang="en-US"/>
                    </a:p>
                  </a:txBody>
                  <a:tcPr/>
                </a:tc>
              </a:tr>
              <a:tr h="383828">
                <a:tc>
                  <a:txBody>
                    <a:bodyPr/>
                    <a:lstStyle/>
                    <a:p>
                      <a:r>
                        <a:rPr lang="en-US" smtClean="0"/>
                        <a:t>Bayesians</a:t>
                      </a:r>
                      <a:endParaRPr lang="en-US"/>
                    </a:p>
                  </a:txBody>
                  <a:tcPr/>
                </a:tc>
                <a:tc>
                  <a:txBody>
                    <a:bodyPr/>
                    <a:lstStyle/>
                    <a:p>
                      <a:r>
                        <a:rPr lang="en-US" smtClean="0"/>
                        <a:t>Statistics</a:t>
                      </a:r>
                      <a:endParaRPr lang="en-US"/>
                    </a:p>
                  </a:txBody>
                  <a:tcPr/>
                </a:tc>
                <a:tc>
                  <a:txBody>
                    <a:bodyPr/>
                    <a:lstStyle/>
                    <a:p>
                      <a:r>
                        <a:rPr lang="en-US" smtClean="0"/>
                        <a:t>Probabilistic</a:t>
                      </a:r>
                      <a:r>
                        <a:rPr lang="en-US" baseline="0" smtClean="0"/>
                        <a:t> inference</a:t>
                      </a:r>
                      <a:endParaRPr lang="en-US"/>
                    </a:p>
                  </a:txBody>
                  <a:tcPr/>
                </a:tc>
              </a:tr>
              <a:tr h="383828">
                <a:tc>
                  <a:txBody>
                    <a:bodyPr/>
                    <a:lstStyle/>
                    <a:p>
                      <a:r>
                        <a:rPr lang="en-US" smtClean="0"/>
                        <a:t>Analogizers</a:t>
                      </a:r>
                      <a:endParaRPr lang="en-US"/>
                    </a:p>
                  </a:txBody>
                  <a:tcPr/>
                </a:tc>
                <a:tc>
                  <a:txBody>
                    <a:bodyPr/>
                    <a:lstStyle/>
                    <a:p>
                      <a:r>
                        <a:rPr lang="en-US" smtClean="0"/>
                        <a:t>Psychology</a:t>
                      </a:r>
                      <a:endParaRPr lang="en-US"/>
                    </a:p>
                  </a:txBody>
                  <a:tcPr/>
                </a:tc>
                <a:tc>
                  <a:txBody>
                    <a:bodyPr/>
                    <a:lstStyle/>
                    <a:p>
                      <a:r>
                        <a:rPr lang="en-US" smtClean="0"/>
                        <a:t>Kernel machines</a:t>
                      </a:r>
                      <a:endParaRPr lang="en-US"/>
                    </a:p>
                  </a:txBody>
                  <a:tcPr/>
                </a:tc>
              </a:tr>
            </a:tbl>
          </a:graphicData>
        </a:graphic>
      </p:graphicFrame>
    </p:spTree>
    <p:extLst>
      <p:ext uri="{BB962C8B-B14F-4D97-AF65-F5344CB8AC3E}">
        <p14:creationId xmlns:p14="http://schemas.microsoft.com/office/powerpoint/2010/main" val="261848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Symbolists</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19200"/>
            <a:ext cx="2143125" cy="2133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237" y="1219200"/>
            <a:ext cx="2133600" cy="2133600"/>
          </a:xfrm>
          <a:prstGeom prst="rect">
            <a:avLst/>
          </a:prstGeom>
        </p:spPr>
      </p:pic>
      <p:sp>
        <p:nvSpPr>
          <p:cNvPr id="6" name="TextBox 5"/>
          <p:cNvSpPr txBox="1"/>
          <p:nvPr/>
        </p:nvSpPr>
        <p:spPr>
          <a:xfrm>
            <a:off x="831544" y="3581400"/>
            <a:ext cx="2217424" cy="1815882"/>
          </a:xfrm>
          <a:prstGeom prst="rect">
            <a:avLst/>
          </a:prstGeom>
          <a:noFill/>
        </p:spPr>
        <p:txBody>
          <a:bodyPr wrap="none" rtlCol="0">
            <a:spAutoFit/>
          </a:bodyPr>
          <a:lstStyle/>
          <a:p>
            <a:r>
              <a:rPr lang="en-US" sz="2800" dirty="0" smtClean="0">
                <a:solidFill>
                  <a:schemeClr val="tx2"/>
                </a:solidFill>
              </a:rPr>
              <a:t>Tom </a:t>
            </a:r>
            <a:r>
              <a:rPr lang="en-US" sz="2800" dirty="0" smtClean="0">
                <a:solidFill>
                  <a:schemeClr val="tx2"/>
                </a:solidFill>
              </a:rPr>
              <a:t>Mitchell, </a:t>
            </a:r>
          </a:p>
          <a:p>
            <a:r>
              <a:rPr lang="en-US" sz="2800" dirty="0" smtClean="0">
                <a:solidFill>
                  <a:schemeClr val="tx2"/>
                </a:solidFill>
              </a:rPr>
              <a:t>Chair at CMU,</a:t>
            </a:r>
          </a:p>
          <a:p>
            <a:r>
              <a:rPr lang="en-US" sz="2800" dirty="0" smtClean="0">
                <a:solidFill>
                  <a:schemeClr val="tx2"/>
                </a:solidFill>
              </a:rPr>
              <a:t>Learning </a:t>
            </a:r>
          </a:p>
          <a:p>
            <a:r>
              <a:rPr lang="en-US" sz="2800" dirty="0" smtClean="0">
                <a:solidFill>
                  <a:schemeClr val="tx2"/>
                </a:solidFill>
              </a:rPr>
              <a:t>Language</a:t>
            </a:r>
            <a:endParaRPr lang="en-US" sz="2800" dirty="0">
              <a:solidFill>
                <a:schemeClr val="tx2"/>
              </a:solidFill>
            </a:endParaRPr>
          </a:p>
        </p:txBody>
      </p:sp>
      <p:sp>
        <p:nvSpPr>
          <p:cNvPr id="7" name="TextBox 6"/>
          <p:cNvSpPr txBox="1"/>
          <p:nvPr/>
        </p:nvSpPr>
        <p:spPr>
          <a:xfrm>
            <a:off x="3200400" y="3591580"/>
            <a:ext cx="2753228" cy="1384995"/>
          </a:xfrm>
          <a:prstGeom prst="rect">
            <a:avLst/>
          </a:prstGeom>
          <a:noFill/>
        </p:spPr>
        <p:txBody>
          <a:bodyPr wrap="none" rtlCol="0">
            <a:spAutoFit/>
          </a:bodyPr>
          <a:lstStyle/>
          <a:p>
            <a:r>
              <a:rPr lang="en-US" sz="2800" dirty="0" smtClean="0">
                <a:solidFill>
                  <a:schemeClr val="tx2"/>
                </a:solidFill>
              </a:rPr>
              <a:t>Steve </a:t>
            </a:r>
            <a:r>
              <a:rPr lang="en-US" sz="2800" dirty="0" err="1" smtClean="0">
                <a:solidFill>
                  <a:schemeClr val="tx2"/>
                </a:solidFill>
              </a:rPr>
              <a:t>Muggleton</a:t>
            </a:r>
            <a:r>
              <a:rPr lang="en-US" sz="2800" dirty="0" smtClean="0">
                <a:solidFill>
                  <a:schemeClr val="tx2"/>
                </a:solidFill>
              </a:rPr>
              <a:t>,</a:t>
            </a:r>
          </a:p>
          <a:p>
            <a:r>
              <a:rPr lang="en-US" sz="2800" dirty="0" smtClean="0">
                <a:solidFill>
                  <a:schemeClr val="tx2"/>
                </a:solidFill>
              </a:rPr>
              <a:t>Bioinformatics@</a:t>
            </a:r>
          </a:p>
          <a:p>
            <a:r>
              <a:rPr lang="en-US" sz="2800" dirty="0" smtClean="0">
                <a:solidFill>
                  <a:schemeClr val="tx2"/>
                </a:solidFill>
              </a:rPr>
              <a:t>IC London</a:t>
            </a:r>
            <a:endParaRPr lang="en-US" sz="2800" dirty="0">
              <a:solidFill>
                <a:schemeClr val="tx2"/>
              </a:solidFill>
            </a:endParaRPr>
          </a:p>
        </p:txBody>
      </p:sp>
      <p:sp>
        <p:nvSpPr>
          <p:cNvPr id="8" name="TextBox 7"/>
          <p:cNvSpPr txBox="1"/>
          <p:nvPr/>
        </p:nvSpPr>
        <p:spPr>
          <a:xfrm>
            <a:off x="6158398" y="3581400"/>
            <a:ext cx="2311751" cy="1384995"/>
          </a:xfrm>
          <a:prstGeom prst="rect">
            <a:avLst/>
          </a:prstGeom>
          <a:noFill/>
        </p:spPr>
        <p:txBody>
          <a:bodyPr wrap="none" rtlCol="0">
            <a:spAutoFit/>
          </a:bodyPr>
          <a:lstStyle/>
          <a:p>
            <a:r>
              <a:rPr lang="en-US" sz="2800" dirty="0" smtClean="0">
                <a:solidFill>
                  <a:schemeClr val="tx2"/>
                </a:solidFill>
              </a:rPr>
              <a:t>Ross </a:t>
            </a:r>
            <a:r>
              <a:rPr lang="en-US" sz="2800" dirty="0" smtClean="0">
                <a:solidFill>
                  <a:schemeClr val="tx2"/>
                </a:solidFill>
              </a:rPr>
              <a:t>Quinlan,</a:t>
            </a:r>
          </a:p>
          <a:p>
            <a:r>
              <a:rPr lang="en-US" sz="2800" dirty="0" smtClean="0">
                <a:solidFill>
                  <a:schemeClr val="tx2"/>
                </a:solidFill>
              </a:rPr>
              <a:t>ID3, C4.5, C5.0 </a:t>
            </a:r>
          </a:p>
          <a:p>
            <a:r>
              <a:rPr lang="en-US" sz="2800" dirty="0" smtClean="0">
                <a:solidFill>
                  <a:schemeClr val="tx2"/>
                </a:solidFill>
              </a:rPr>
              <a:t>Inventor</a:t>
            </a:r>
            <a:endParaRPr lang="en-US" sz="2800" dirty="0">
              <a:solidFill>
                <a:schemeClr val="tx2"/>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0393" y="1219200"/>
            <a:ext cx="1899575" cy="2164073"/>
          </a:xfrm>
          <a:prstGeom prst="rect">
            <a:avLst/>
          </a:prstGeom>
        </p:spPr>
      </p:pic>
      <p:sp>
        <p:nvSpPr>
          <p:cNvPr id="4" name="TextBox 3"/>
          <p:cNvSpPr txBox="1"/>
          <p:nvPr/>
        </p:nvSpPr>
        <p:spPr>
          <a:xfrm>
            <a:off x="304800" y="5562600"/>
            <a:ext cx="7598241" cy="646331"/>
          </a:xfrm>
          <a:prstGeom prst="rect">
            <a:avLst/>
          </a:prstGeom>
          <a:noFill/>
        </p:spPr>
        <p:txBody>
          <a:bodyPr wrap="none" rtlCol="0">
            <a:spAutoFit/>
          </a:bodyPr>
          <a:lstStyle/>
          <a:p>
            <a:r>
              <a:rPr lang="en-US" dirty="0" smtClean="0"/>
              <a:t>Based </a:t>
            </a:r>
            <a:r>
              <a:rPr lang="en-US" dirty="0"/>
              <a:t>on high-level "symbolic" (human-readable) representations of </a:t>
            </a:r>
            <a:r>
              <a:rPr lang="en-US" dirty="0" smtClean="0"/>
              <a:t>problems,</a:t>
            </a:r>
          </a:p>
          <a:p>
            <a:r>
              <a:rPr lang="en-US" dirty="0" smtClean="0"/>
              <a:t>logic, and search.</a:t>
            </a:r>
            <a:endParaRPr lang="en-US" dirty="0"/>
          </a:p>
        </p:txBody>
      </p:sp>
    </p:spTree>
    <p:extLst>
      <p:ext uri="{BB962C8B-B14F-4D97-AF65-F5344CB8AC3E}">
        <p14:creationId xmlns:p14="http://schemas.microsoft.com/office/powerpoint/2010/main" val="18035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Inverse Deduction</a:t>
            </a:r>
            <a:endParaRPr lang="en-US"/>
          </a:p>
        </p:txBody>
      </p:sp>
      <p:sp>
        <p:nvSpPr>
          <p:cNvPr id="4" name="TextBox 3"/>
          <p:cNvSpPr txBox="1"/>
          <p:nvPr/>
        </p:nvSpPr>
        <p:spPr>
          <a:xfrm>
            <a:off x="1524000" y="1600200"/>
            <a:ext cx="1965603" cy="707886"/>
          </a:xfrm>
          <a:prstGeom prst="rect">
            <a:avLst/>
          </a:prstGeom>
          <a:noFill/>
        </p:spPr>
        <p:txBody>
          <a:bodyPr wrap="none" rtlCol="0">
            <a:spAutoFit/>
          </a:bodyPr>
          <a:lstStyle/>
          <a:p>
            <a:r>
              <a:rPr lang="en-US" sz="4000" smtClean="0">
                <a:solidFill>
                  <a:schemeClr val="tx2"/>
                </a:solidFill>
              </a:rPr>
              <a:t>Addition</a:t>
            </a:r>
            <a:endParaRPr lang="en-US" sz="4000">
              <a:solidFill>
                <a:schemeClr val="tx2"/>
              </a:solidFill>
            </a:endParaRPr>
          </a:p>
        </p:txBody>
      </p:sp>
      <p:sp>
        <p:nvSpPr>
          <p:cNvPr id="5" name="TextBox 4"/>
          <p:cNvSpPr txBox="1"/>
          <p:nvPr/>
        </p:nvSpPr>
        <p:spPr>
          <a:xfrm>
            <a:off x="4572000" y="1600200"/>
            <a:ext cx="2587631" cy="707886"/>
          </a:xfrm>
          <a:prstGeom prst="rect">
            <a:avLst/>
          </a:prstGeom>
          <a:noFill/>
        </p:spPr>
        <p:txBody>
          <a:bodyPr wrap="none" rtlCol="0">
            <a:spAutoFit/>
          </a:bodyPr>
          <a:lstStyle/>
          <a:p>
            <a:r>
              <a:rPr lang="en-US" sz="4000" smtClean="0">
                <a:solidFill>
                  <a:schemeClr val="tx2"/>
                </a:solidFill>
              </a:rPr>
              <a:t>Subtraction</a:t>
            </a:r>
            <a:endParaRPr lang="en-US" sz="4000">
              <a:solidFill>
                <a:schemeClr val="tx2"/>
              </a:solidFill>
            </a:endParaRPr>
          </a:p>
        </p:txBody>
      </p:sp>
      <p:sp>
        <p:nvSpPr>
          <p:cNvPr id="6" name="TextBox 5"/>
          <p:cNvSpPr txBox="1"/>
          <p:nvPr/>
        </p:nvSpPr>
        <p:spPr>
          <a:xfrm>
            <a:off x="1752600" y="2743200"/>
            <a:ext cx="1579278" cy="2554545"/>
          </a:xfrm>
          <a:prstGeom prst="rect">
            <a:avLst/>
          </a:prstGeom>
          <a:noFill/>
        </p:spPr>
        <p:txBody>
          <a:bodyPr wrap="none" rtlCol="0">
            <a:spAutoFit/>
          </a:bodyPr>
          <a:lstStyle/>
          <a:p>
            <a:r>
              <a:rPr lang="en-US" sz="4000" smtClean="0"/>
              <a:t>      2</a:t>
            </a:r>
          </a:p>
          <a:p>
            <a:r>
              <a:rPr lang="en-US" sz="4000" smtClean="0"/>
              <a:t>  +  2</a:t>
            </a:r>
          </a:p>
          <a:p>
            <a:r>
              <a:rPr lang="en-US" sz="4000" smtClean="0"/>
              <a:t>―――</a:t>
            </a:r>
          </a:p>
          <a:p>
            <a:r>
              <a:rPr lang="en-US" sz="4000" smtClean="0"/>
              <a:t>  =  </a:t>
            </a:r>
            <a:r>
              <a:rPr lang="en-US" sz="4000" smtClean="0">
                <a:solidFill>
                  <a:srgbClr val="FF0000"/>
                </a:solidFill>
              </a:rPr>
              <a:t>?</a:t>
            </a:r>
            <a:endParaRPr lang="en-US" sz="4000">
              <a:solidFill>
                <a:srgbClr val="FF0000"/>
              </a:solidFill>
            </a:endParaRPr>
          </a:p>
        </p:txBody>
      </p:sp>
      <p:sp>
        <p:nvSpPr>
          <p:cNvPr id="7" name="TextBox 6"/>
          <p:cNvSpPr txBox="1"/>
          <p:nvPr/>
        </p:nvSpPr>
        <p:spPr>
          <a:xfrm>
            <a:off x="1944515" y="3962400"/>
            <a:ext cx="1114408" cy="707886"/>
          </a:xfrm>
          <a:prstGeom prst="rect">
            <a:avLst/>
          </a:prstGeom>
          <a:noFill/>
        </p:spPr>
        <p:txBody>
          <a:bodyPr wrap="none" rtlCol="0">
            <a:spAutoFit/>
          </a:bodyPr>
          <a:lstStyle/>
          <a:p>
            <a:r>
              <a:rPr lang="en-US" sz="4000" smtClean="0"/>
              <a:t>――</a:t>
            </a:r>
            <a:endParaRPr lang="en-US" sz="4000"/>
          </a:p>
        </p:txBody>
      </p:sp>
      <p:grpSp>
        <p:nvGrpSpPr>
          <p:cNvPr id="9" name="Group 8"/>
          <p:cNvGrpSpPr/>
          <p:nvPr/>
        </p:nvGrpSpPr>
        <p:grpSpPr>
          <a:xfrm>
            <a:off x="5105400" y="2743200"/>
            <a:ext cx="1579278" cy="2554545"/>
            <a:chOff x="1865485" y="2895600"/>
            <a:chExt cx="1579278" cy="2554545"/>
          </a:xfrm>
        </p:grpSpPr>
        <p:sp>
          <p:nvSpPr>
            <p:cNvPr id="10" name="TextBox 9"/>
            <p:cNvSpPr txBox="1"/>
            <p:nvPr/>
          </p:nvSpPr>
          <p:spPr>
            <a:xfrm>
              <a:off x="1865485" y="2895600"/>
              <a:ext cx="1579278" cy="2554545"/>
            </a:xfrm>
            <a:prstGeom prst="rect">
              <a:avLst/>
            </a:prstGeom>
            <a:noFill/>
          </p:spPr>
          <p:txBody>
            <a:bodyPr wrap="none" rtlCol="0">
              <a:spAutoFit/>
            </a:bodyPr>
            <a:lstStyle/>
            <a:p>
              <a:r>
                <a:rPr lang="en-US" sz="4000" smtClean="0"/>
                <a:t>      2</a:t>
              </a:r>
            </a:p>
            <a:p>
              <a:r>
                <a:rPr lang="en-US" sz="4000" smtClean="0"/>
                <a:t>  +  </a:t>
              </a:r>
              <a:r>
                <a:rPr lang="en-US" sz="4000" smtClean="0">
                  <a:solidFill>
                    <a:srgbClr val="FF0000"/>
                  </a:solidFill>
                </a:rPr>
                <a:t>?</a:t>
              </a:r>
            </a:p>
            <a:p>
              <a:r>
                <a:rPr lang="en-US" sz="4000" smtClean="0"/>
                <a:t>―――</a:t>
              </a:r>
            </a:p>
            <a:p>
              <a:r>
                <a:rPr lang="en-US" sz="4000" smtClean="0"/>
                <a:t>  =  4</a:t>
              </a:r>
              <a:endParaRPr lang="en-US" sz="4000">
                <a:solidFill>
                  <a:srgbClr val="FF0000"/>
                </a:solidFill>
              </a:endParaRPr>
            </a:p>
          </p:txBody>
        </p:sp>
        <p:sp>
          <p:nvSpPr>
            <p:cNvPr id="11" name="TextBox 10"/>
            <p:cNvSpPr txBox="1"/>
            <p:nvPr/>
          </p:nvSpPr>
          <p:spPr>
            <a:xfrm>
              <a:off x="2057400" y="4114800"/>
              <a:ext cx="1114408" cy="707886"/>
            </a:xfrm>
            <a:prstGeom prst="rect">
              <a:avLst/>
            </a:prstGeom>
            <a:noFill/>
          </p:spPr>
          <p:txBody>
            <a:bodyPr wrap="none" rtlCol="0">
              <a:spAutoFit/>
            </a:bodyPr>
            <a:lstStyle/>
            <a:p>
              <a:r>
                <a:rPr lang="en-US" sz="4000" smtClean="0"/>
                <a:t>――</a:t>
              </a:r>
              <a:endParaRPr lang="en-US" sz="4000"/>
            </a:p>
          </p:txBody>
        </p:sp>
      </p:grpSp>
    </p:spTree>
    <p:extLst>
      <p:ext uri="{BB962C8B-B14F-4D97-AF65-F5344CB8AC3E}">
        <p14:creationId xmlns:p14="http://schemas.microsoft.com/office/powerpoint/2010/main" val="1482141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Inverse Deduction</a:t>
            </a:r>
            <a:endParaRPr lang="en-US"/>
          </a:p>
        </p:txBody>
      </p:sp>
      <p:sp>
        <p:nvSpPr>
          <p:cNvPr id="3" name="TextBox 2"/>
          <p:cNvSpPr txBox="1"/>
          <p:nvPr/>
        </p:nvSpPr>
        <p:spPr>
          <a:xfrm>
            <a:off x="1295400" y="1447800"/>
            <a:ext cx="2339102" cy="707886"/>
          </a:xfrm>
          <a:prstGeom prst="rect">
            <a:avLst/>
          </a:prstGeom>
          <a:noFill/>
        </p:spPr>
        <p:txBody>
          <a:bodyPr wrap="none" rtlCol="0">
            <a:spAutoFit/>
          </a:bodyPr>
          <a:lstStyle/>
          <a:p>
            <a:r>
              <a:rPr lang="en-US" sz="4000" smtClean="0">
                <a:solidFill>
                  <a:schemeClr val="tx2"/>
                </a:solidFill>
              </a:rPr>
              <a:t>Deduction</a:t>
            </a:r>
            <a:endParaRPr lang="en-US" sz="4000">
              <a:solidFill>
                <a:schemeClr val="tx2"/>
              </a:solidFill>
            </a:endParaRPr>
          </a:p>
        </p:txBody>
      </p:sp>
      <p:sp>
        <p:nvSpPr>
          <p:cNvPr id="6" name="TextBox 5"/>
          <p:cNvSpPr txBox="1"/>
          <p:nvPr/>
        </p:nvSpPr>
        <p:spPr>
          <a:xfrm>
            <a:off x="523095" y="2715913"/>
            <a:ext cx="3764172" cy="2031325"/>
          </a:xfrm>
          <a:prstGeom prst="rect">
            <a:avLst/>
          </a:prstGeom>
          <a:noFill/>
        </p:spPr>
        <p:txBody>
          <a:bodyPr wrap="none" rtlCol="0">
            <a:spAutoFit/>
          </a:bodyPr>
          <a:lstStyle/>
          <a:p>
            <a:r>
              <a:rPr lang="en-US" sz="2800" smtClean="0"/>
              <a:t>     Socrates is human</a:t>
            </a:r>
          </a:p>
          <a:p>
            <a:r>
              <a:rPr lang="en-US" sz="2800" smtClean="0"/>
              <a:t> +  Humans are mortal </a:t>
            </a:r>
            <a:r>
              <a:rPr lang="en-US" sz="3500" smtClean="0">
                <a:solidFill>
                  <a:schemeClr val="bg2">
                    <a:lumMod val="60000"/>
                    <a:lumOff val="40000"/>
                  </a:schemeClr>
                </a:solidFill>
              </a:rPr>
              <a:t>.</a:t>
            </a:r>
          </a:p>
          <a:p>
            <a:r>
              <a:rPr lang="en-US" sz="2800" smtClean="0"/>
              <a:t>―――――――――――</a:t>
            </a:r>
          </a:p>
          <a:p>
            <a:r>
              <a:rPr lang="en-US" sz="2800" smtClean="0"/>
              <a:t> =                  </a:t>
            </a:r>
            <a:r>
              <a:rPr lang="en-US" sz="3500" smtClean="0">
                <a:solidFill>
                  <a:srgbClr val="FF0000"/>
                </a:solidFill>
              </a:rPr>
              <a:t>?</a:t>
            </a:r>
            <a:endParaRPr lang="en-US" sz="3500">
              <a:solidFill>
                <a:srgbClr val="FF0000"/>
              </a:solidFill>
            </a:endParaRPr>
          </a:p>
        </p:txBody>
      </p:sp>
      <p:sp>
        <p:nvSpPr>
          <p:cNvPr id="7" name="TextBox 6"/>
          <p:cNvSpPr txBox="1"/>
          <p:nvPr/>
        </p:nvSpPr>
        <p:spPr>
          <a:xfrm>
            <a:off x="5598895" y="1447800"/>
            <a:ext cx="2167581" cy="707886"/>
          </a:xfrm>
          <a:prstGeom prst="rect">
            <a:avLst/>
          </a:prstGeom>
          <a:noFill/>
        </p:spPr>
        <p:txBody>
          <a:bodyPr wrap="none" rtlCol="0">
            <a:spAutoFit/>
          </a:bodyPr>
          <a:lstStyle/>
          <a:p>
            <a:r>
              <a:rPr lang="en-US" sz="4000" smtClean="0">
                <a:solidFill>
                  <a:schemeClr val="tx2"/>
                </a:solidFill>
              </a:rPr>
              <a:t>Induction</a:t>
            </a:r>
            <a:endParaRPr lang="en-US" sz="4000">
              <a:solidFill>
                <a:schemeClr val="tx2"/>
              </a:solidFill>
            </a:endParaRPr>
          </a:p>
        </p:txBody>
      </p:sp>
      <p:sp>
        <p:nvSpPr>
          <p:cNvPr id="8" name="TextBox 7"/>
          <p:cNvSpPr txBox="1"/>
          <p:nvPr/>
        </p:nvSpPr>
        <p:spPr>
          <a:xfrm>
            <a:off x="4800600" y="2708501"/>
            <a:ext cx="3764172" cy="1938992"/>
          </a:xfrm>
          <a:prstGeom prst="rect">
            <a:avLst/>
          </a:prstGeom>
          <a:noFill/>
        </p:spPr>
        <p:txBody>
          <a:bodyPr wrap="none" rtlCol="0">
            <a:spAutoFit/>
          </a:bodyPr>
          <a:lstStyle/>
          <a:p>
            <a:r>
              <a:rPr lang="en-US" sz="2800" smtClean="0"/>
              <a:t>     Socrates is human</a:t>
            </a:r>
          </a:p>
          <a:p>
            <a:r>
              <a:rPr lang="en-US" sz="2800" smtClean="0"/>
              <a:t> + </a:t>
            </a:r>
            <a:r>
              <a:rPr lang="en-US" sz="2800"/>
              <a:t> </a:t>
            </a:r>
            <a:r>
              <a:rPr lang="en-US" sz="2800" smtClean="0"/>
              <a:t>                </a:t>
            </a:r>
            <a:r>
              <a:rPr lang="en-US" sz="3500" smtClean="0">
                <a:solidFill>
                  <a:srgbClr val="FF0000"/>
                </a:solidFill>
              </a:rPr>
              <a:t>?</a:t>
            </a:r>
            <a:endParaRPr lang="en-US" sz="3500" smtClean="0"/>
          </a:p>
          <a:p>
            <a:r>
              <a:rPr lang="en-US" sz="2800" smtClean="0"/>
              <a:t>―――――――――――</a:t>
            </a:r>
          </a:p>
          <a:p>
            <a:r>
              <a:rPr lang="en-US" sz="2800" smtClean="0"/>
              <a:t> =  Socrates is mortal</a:t>
            </a:r>
            <a:endParaRPr lang="en-US" sz="2800">
              <a:solidFill>
                <a:srgbClr val="FF0000"/>
              </a:solidFill>
            </a:endParaRPr>
          </a:p>
        </p:txBody>
      </p:sp>
      <p:sp>
        <p:nvSpPr>
          <p:cNvPr id="10" name="TextBox 9"/>
          <p:cNvSpPr txBox="1"/>
          <p:nvPr/>
        </p:nvSpPr>
        <p:spPr>
          <a:xfrm>
            <a:off x="685800" y="3677997"/>
            <a:ext cx="3438762" cy="523220"/>
          </a:xfrm>
          <a:prstGeom prst="rect">
            <a:avLst/>
          </a:prstGeom>
          <a:noFill/>
        </p:spPr>
        <p:txBody>
          <a:bodyPr wrap="none" rtlCol="0">
            <a:spAutoFit/>
          </a:bodyPr>
          <a:lstStyle/>
          <a:p>
            <a:r>
              <a:rPr lang="en-US" sz="2800"/>
              <a:t>――――――――――</a:t>
            </a:r>
          </a:p>
        </p:txBody>
      </p:sp>
      <p:sp>
        <p:nvSpPr>
          <p:cNvPr id="13" name="TextBox 12"/>
          <p:cNvSpPr txBox="1"/>
          <p:nvPr/>
        </p:nvSpPr>
        <p:spPr>
          <a:xfrm>
            <a:off x="4963304" y="3668315"/>
            <a:ext cx="3438762" cy="523220"/>
          </a:xfrm>
          <a:prstGeom prst="rect">
            <a:avLst/>
          </a:prstGeom>
          <a:noFill/>
        </p:spPr>
        <p:txBody>
          <a:bodyPr wrap="none" rtlCol="0">
            <a:spAutoFit/>
          </a:bodyPr>
          <a:lstStyle/>
          <a:p>
            <a:r>
              <a:rPr lang="en-US" sz="2800"/>
              <a:t>――――――――――</a:t>
            </a:r>
          </a:p>
        </p:txBody>
      </p:sp>
    </p:spTree>
    <p:extLst>
      <p:ext uri="{BB962C8B-B14F-4D97-AF65-F5344CB8AC3E}">
        <p14:creationId xmlns:p14="http://schemas.microsoft.com/office/powerpoint/2010/main" val="3102573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Spot the Biologist in this Picture</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1600200"/>
            <a:ext cx="6286500" cy="4191000"/>
          </a:xfrm>
          <a:prstGeom prst="rect">
            <a:avLst/>
          </a:prstGeom>
        </p:spPr>
      </p:pic>
    </p:spTree>
    <p:extLst>
      <p:ext uri="{BB962C8B-B14F-4D97-AF65-F5344CB8AC3E}">
        <p14:creationId xmlns:p14="http://schemas.microsoft.com/office/powerpoint/2010/main" val="717458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Connectionists</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066800"/>
            <a:ext cx="1857375" cy="2457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066800"/>
            <a:ext cx="1847850" cy="24669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047750"/>
            <a:ext cx="2084803" cy="2457450"/>
          </a:xfrm>
          <a:prstGeom prst="rect">
            <a:avLst/>
          </a:prstGeom>
        </p:spPr>
      </p:pic>
      <p:sp>
        <p:nvSpPr>
          <p:cNvPr id="7" name="TextBox 6"/>
          <p:cNvSpPr txBox="1"/>
          <p:nvPr/>
        </p:nvSpPr>
        <p:spPr>
          <a:xfrm>
            <a:off x="762000" y="3657600"/>
            <a:ext cx="2390648" cy="954107"/>
          </a:xfrm>
          <a:prstGeom prst="rect">
            <a:avLst/>
          </a:prstGeom>
          <a:noFill/>
        </p:spPr>
        <p:txBody>
          <a:bodyPr wrap="none" rtlCol="0">
            <a:spAutoFit/>
          </a:bodyPr>
          <a:lstStyle/>
          <a:p>
            <a:r>
              <a:rPr lang="en-US" sz="2800" dirty="0" err="1" smtClean="0">
                <a:solidFill>
                  <a:schemeClr val="tx2"/>
                </a:solidFill>
              </a:rPr>
              <a:t>Yann</a:t>
            </a:r>
            <a:r>
              <a:rPr lang="en-US" sz="2800" dirty="0" smtClean="0">
                <a:solidFill>
                  <a:schemeClr val="tx2"/>
                </a:solidFill>
              </a:rPr>
              <a:t> </a:t>
            </a:r>
            <a:r>
              <a:rPr lang="en-US" sz="2800" dirty="0" err="1" smtClean="0">
                <a:solidFill>
                  <a:schemeClr val="tx2"/>
                </a:solidFill>
              </a:rPr>
              <a:t>LeCun</a:t>
            </a:r>
            <a:endParaRPr lang="en-US" sz="2800" dirty="0" smtClean="0">
              <a:solidFill>
                <a:schemeClr val="tx2"/>
              </a:solidFill>
            </a:endParaRPr>
          </a:p>
          <a:p>
            <a:r>
              <a:rPr lang="en-US" sz="2800" dirty="0" smtClean="0">
                <a:solidFill>
                  <a:schemeClr val="tx2"/>
                </a:solidFill>
              </a:rPr>
              <a:t>NYU, Facebook</a:t>
            </a:r>
            <a:endParaRPr lang="en-US" sz="2800" dirty="0">
              <a:solidFill>
                <a:schemeClr val="tx2"/>
              </a:solidFill>
            </a:endParaRPr>
          </a:p>
        </p:txBody>
      </p:sp>
      <p:sp>
        <p:nvSpPr>
          <p:cNvPr id="9" name="TextBox 8"/>
          <p:cNvSpPr txBox="1"/>
          <p:nvPr/>
        </p:nvSpPr>
        <p:spPr>
          <a:xfrm>
            <a:off x="3250980" y="3657600"/>
            <a:ext cx="2567905" cy="1384995"/>
          </a:xfrm>
          <a:prstGeom prst="rect">
            <a:avLst/>
          </a:prstGeom>
          <a:noFill/>
        </p:spPr>
        <p:txBody>
          <a:bodyPr wrap="none" rtlCol="0">
            <a:spAutoFit/>
          </a:bodyPr>
          <a:lstStyle/>
          <a:p>
            <a:r>
              <a:rPr lang="en-US" sz="2800" dirty="0" smtClean="0">
                <a:solidFill>
                  <a:schemeClr val="tx2"/>
                </a:solidFill>
              </a:rPr>
              <a:t>Geoff </a:t>
            </a:r>
            <a:r>
              <a:rPr lang="en-US" sz="2800" dirty="0" smtClean="0">
                <a:solidFill>
                  <a:schemeClr val="tx2"/>
                </a:solidFill>
              </a:rPr>
              <a:t>Hinton</a:t>
            </a:r>
          </a:p>
          <a:p>
            <a:r>
              <a:rPr lang="en-US" sz="2800" dirty="0" smtClean="0">
                <a:solidFill>
                  <a:schemeClr val="tx2"/>
                </a:solidFill>
              </a:rPr>
              <a:t>University of </a:t>
            </a:r>
          </a:p>
          <a:p>
            <a:r>
              <a:rPr lang="en-US" sz="2800" dirty="0" smtClean="0">
                <a:solidFill>
                  <a:schemeClr val="tx2"/>
                </a:solidFill>
              </a:rPr>
              <a:t>Toronto, Google </a:t>
            </a:r>
            <a:endParaRPr lang="en-US" sz="2800" dirty="0">
              <a:solidFill>
                <a:schemeClr val="tx2"/>
              </a:solidFill>
            </a:endParaRPr>
          </a:p>
        </p:txBody>
      </p:sp>
      <p:sp>
        <p:nvSpPr>
          <p:cNvPr id="10" name="TextBox 9"/>
          <p:cNvSpPr txBox="1"/>
          <p:nvPr/>
        </p:nvSpPr>
        <p:spPr>
          <a:xfrm>
            <a:off x="5990265" y="3657600"/>
            <a:ext cx="2412915" cy="1384995"/>
          </a:xfrm>
          <a:prstGeom prst="rect">
            <a:avLst/>
          </a:prstGeom>
          <a:noFill/>
        </p:spPr>
        <p:txBody>
          <a:bodyPr wrap="none" rtlCol="0">
            <a:spAutoFit/>
          </a:bodyPr>
          <a:lstStyle/>
          <a:p>
            <a:r>
              <a:rPr lang="en-US" sz="2800" dirty="0" err="1" smtClean="0">
                <a:solidFill>
                  <a:schemeClr val="tx2"/>
                </a:solidFill>
              </a:rPr>
              <a:t>Yoshua</a:t>
            </a:r>
            <a:r>
              <a:rPr lang="en-US" sz="2800" dirty="0" smtClean="0">
                <a:solidFill>
                  <a:schemeClr val="tx2"/>
                </a:solidFill>
              </a:rPr>
              <a:t> </a:t>
            </a:r>
            <a:r>
              <a:rPr lang="en-US" sz="2800" dirty="0" err="1" smtClean="0">
                <a:solidFill>
                  <a:schemeClr val="tx2"/>
                </a:solidFill>
              </a:rPr>
              <a:t>Bengio</a:t>
            </a:r>
            <a:r>
              <a:rPr lang="en-US" sz="2800" dirty="0" smtClean="0">
                <a:solidFill>
                  <a:schemeClr val="tx2"/>
                </a:solidFill>
              </a:rPr>
              <a:t>,</a:t>
            </a:r>
          </a:p>
          <a:p>
            <a:r>
              <a:rPr lang="en-US" sz="2800" dirty="0" err="1" smtClean="0">
                <a:solidFill>
                  <a:schemeClr val="tx2"/>
                </a:solidFill>
              </a:rPr>
              <a:t>Universite</a:t>
            </a:r>
            <a:r>
              <a:rPr lang="en-US" sz="2800" dirty="0" smtClean="0">
                <a:solidFill>
                  <a:schemeClr val="tx2"/>
                </a:solidFill>
              </a:rPr>
              <a:t> de </a:t>
            </a:r>
          </a:p>
          <a:p>
            <a:r>
              <a:rPr lang="en-US" sz="2800" dirty="0" smtClean="0">
                <a:solidFill>
                  <a:schemeClr val="tx2"/>
                </a:solidFill>
              </a:rPr>
              <a:t>Montreal</a:t>
            </a:r>
            <a:endParaRPr lang="en-US" sz="2800" dirty="0">
              <a:solidFill>
                <a:schemeClr val="tx2"/>
              </a:solidFill>
            </a:endParaRPr>
          </a:p>
        </p:txBody>
      </p:sp>
      <p:sp>
        <p:nvSpPr>
          <p:cNvPr id="4" name="TextBox 3"/>
          <p:cNvSpPr txBox="1"/>
          <p:nvPr/>
        </p:nvSpPr>
        <p:spPr>
          <a:xfrm>
            <a:off x="609600" y="5486400"/>
            <a:ext cx="6891643" cy="646331"/>
          </a:xfrm>
          <a:prstGeom prst="rect">
            <a:avLst/>
          </a:prstGeom>
          <a:noFill/>
        </p:spPr>
        <p:txBody>
          <a:bodyPr wrap="none" rtlCol="0">
            <a:spAutoFit/>
          </a:bodyPr>
          <a:lstStyle/>
          <a:p>
            <a:r>
              <a:rPr lang="en-US" dirty="0"/>
              <a:t>models </a:t>
            </a:r>
            <a:r>
              <a:rPr lang="en-US" dirty="0" smtClean="0"/>
              <a:t>mental or behavioral phenomena </a:t>
            </a:r>
            <a:r>
              <a:rPr lang="en-US" dirty="0"/>
              <a:t>as the </a:t>
            </a:r>
            <a:r>
              <a:rPr lang="en-US" dirty="0" smtClean="0"/>
              <a:t>emergent processes </a:t>
            </a:r>
            <a:r>
              <a:rPr lang="en-US" dirty="0"/>
              <a:t>of </a:t>
            </a:r>
            <a:endParaRPr lang="en-US" dirty="0" smtClean="0"/>
          </a:p>
          <a:p>
            <a:r>
              <a:rPr lang="en-US" i="1" dirty="0" smtClean="0"/>
              <a:t>interconnected </a:t>
            </a:r>
            <a:r>
              <a:rPr lang="en-US" i="1" dirty="0"/>
              <a:t>networks of simple </a:t>
            </a:r>
            <a:r>
              <a:rPr lang="en-US" i="1" dirty="0" smtClean="0"/>
              <a:t>units</a:t>
            </a:r>
            <a:endParaRPr lang="en-US" dirty="0"/>
          </a:p>
        </p:txBody>
      </p:sp>
    </p:spTree>
    <p:extLst>
      <p:ext uri="{BB962C8B-B14F-4D97-AF65-F5344CB8AC3E}">
        <p14:creationId xmlns:p14="http://schemas.microsoft.com/office/powerpoint/2010/main" val="4234965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xmlns="" name="Presentation2" id="{CBFBDCAA-9EA0-498F-8864-A2D5404A5292}" vid="{8482978F-54A5-4636-B6DF-5BD066B21B25}"/>
    </a:ext>
  </a:ext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xmlns="" name="Presentation2" id="{CBFBDCAA-9EA0-498F-8864-A2D5404A5292}" vid="{5C6853A1-F3E5-4804-BAD5-296F46A6C8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205FAED-2C87-424D-9EA0-7C56B5DB8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Template>
  <TotalTime>662</TotalTime>
  <Words>765</Words>
  <Application>Microsoft Macintosh PowerPoint</Application>
  <PresentationFormat>On-screen Show (4:3)</PresentationFormat>
  <Paragraphs>193</Paragraphs>
  <Slides>29</Slides>
  <Notes>2</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Blue Segoe 4-3 template-template_April-17-2007</vt:lpstr>
      <vt:lpstr>White with Courier font for code slides</vt:lpstr>
      <vt:lpstr>The Master Algorithm How the Quest for the Ultimate Learning Machine Will Remake Our World</vt:lpstr>
      <vt:lpstr>Master Algorithm: About the author</vt:lpstr>
      <vt:lpstr>Master Algorithm: Basic Idea</vt:lpstr>
      <vt:lpstr>The Five Tribes of Machine Learning</vt:lpstr>
      <vt:lpstr>Symbolists</vt:lpstr>
      <vt:lpstr>Inverse Deduction</vt:lpstr>
      <vt:lpstr>Inverse Deduction</vt:lpstr>
      <vt:lpstr>Spot the Biologist in this Picture</vt:lpstr>
      <vt:lpstr>Connectionists</vt:lpstr>
      <vt:lpstr>A Neuron</vt:lpstr>
      <vt:lpstr>An Artificial Neuron</vt:lpstr>
      <vt:lpstr>Backpropagation</vt:lpstr>
      <vt:lpstr>The Google Cat Network</vt:lpstr>
      <vt:lpstr>Evolutionaries</vt:lpstr>
      <vt:lpstr>Genetic Algorithms</vt:lpstr>
      <vt:lpstr>Genetic Programming</vt:lpstr>
      <vt:lpstr>Evolving Robots</vt:lpstr>
      <vt:lpstr>Bayesians</vt:lpstr>
      <vt:lpstr>Probabilistic Inference</vt:lpstr>
      <vt:lpstr>Probabilistic Inference</vt:lpstr>
      <vt:lpstr>Spam Filters</vt:lpstr>
      <vt:lpstr>Analogizers</vt:lpstr>
      <vt:lpstr>Nearest Neighbor</vt:lpstr>
      <vt:lpstr>Kernel Machines</vt:lpstr>
      <vt:lpstr>Recommender Systems</vt:lpstr>
      <vt:lpstr>Summary: The Big Picture</vt:lpstr>
      <vt:lpstr>Conclusion: Putting the Pieces Together</vt:lpstr>
      <vt:lpstr>What a Universal Learner Will Enable</vt:lpstr>
      <vt:lpstr>Sources</vt:lpstr>
    </vt:vector>
  </TitlesOfParts>
  <Company>CSE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Five Tribes of Machine Learning And What You Can Take from Each</dc:title>
  <dc:creator>Pedro Domingos</dc:creator>
  <cp:keywords/>
  <cp:lastModifiedBy>Andrew H</cp:lastModifiedBy>
  <cp:revision>61</cp:revision>
  <cp:lastPrinted>2015-08-19T02:57:19Z</cp:lastPrinted>
  <dcterms:created xsi:type="dcterms:W3CDTF">2015-07-11T01:39:07Z</dcterms:created>
  <dcterms:modified xsi:type="dcterms:W3CDTF">2016-01-13T03:30:15Z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TC102867069990</vt:lpwstr>
  </property>
</Properties>
</file>