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51206400" cy="38404800"/>
  <p:notesSz cx="9296400" cy="7010400"/>
  <p:defaultTextStyle>
    <a:defPPr>
      <a:defRPr lang="en-US"/>
    </a:defPPr>
    <a:lvl1pPr algn="l" rtl="0" fontAlgn="base">
      <a:spcBef>
        <a:spcPct val="0"/>
      </a:spcBef>
      <a:spcAft>
        <a:spcPct val="0"/>
      </a:spcAft>
      <a:defRPr sz="3800" i="1" kern="1200">
        <a:solidFill>
          <a:schemeClr val="tx1"/>
        </a:solidFill>
        <a:latin typeface="Arial" charset="0"/>
        <a:ea typeface="+mn-ea"/>
        <a:cs typeface="Arial" charset="0"/>
      </a:defRPr>
    </a:lvl1pPr>
    <a:lvl2pPr marL="533370" algn="l" rtl="0" fontAlgn="base">
      <a:spcBef>
        <a:spcPct val="0"/>
      </a:spcBef>
      <a:spcAft>
        <a:spcPct val="0"/>
      </a:spcAft>
      <a:defRPr sz="3800" i="1" kern="1200">
        <a:solidFill>
          <a:schemeClr val="tx1"/>
        </a:solidFill>
        <a:latin typeface="Arial" charset="0"/>
        <a:ea typeface="+mn-ea"/>
        <a:cs typeface="Arial" charset="0"/>
      </a:defRPr>
    </a:lvl2pPr>
    <a:lvl3pPr marL="1066739" algn="l" rtl="0" fontAlgn="base">
      <a:spcBef>
        <a:spcPct val="0"/>
      </a:spcBef>
      <a:spcAft>
        <a:spcPct val="0"/>
      </a:spcAft>
      <a:defRPr sz="3800" i="1" kern="1200">
        <a:solidFill>
          <a:schemeClr val="tx1"/>
        </a:solidFill>
        <a:latin typeface="Arial" charset="0"/>
        <a:ea typeface="+mn-ea"/>
        <a:cs typeface="Arial" charset="0"/>
      </a:defRPr>
    </a:lvl3pPr>
    <a:lvl4pPr marL="1600109" algn="l" rtl="0" fontAlgn="base">
      <a:spcBef>
        <a:spcPct val="0"/>
      </a:spcBef>
      <a:spcAft>
        <a:spcPct val="0"/>
      </a:spcAft>
      <a:defRPr sz="3800" i="1" kern="1200">
        <a:solidFill>
          <a:schemeClr val="tx1"/>
        </a:solidFill>
        <a:latin typeface="Arial" charset="0"/>
        <a:ea typeface="+mn-ea"/>
        <a:cs typeface="Arial" charset="0"/>
      </a:defRPr>
    </a:lvl4pPr>
    <a:lvl5pPr marL="2133478" algn="l" rtl="0" fontAlgn="base">
      <a:spcBef>
        <a:spcPct val="0"/>
      </a:spcBef>
      <a:spcAft>
        <a:spcPct val="0"/>
      </a:spcAft>
      <a:defRPr sz="3800" i="1" kern="1200">
        <a:solidFill>
          <a:schemeClr val="tx1"/>
        </a:solidFill>
        <a:latin typeface="Arial" charset="0"/>
        <a:ea typeface="+mn-ea"/>
        <a:cs typeface="Arial" charset="0"/>
      </a:defRPr>
    </a:lvl5pPr>
    <a:lvl6pPr marL="2666848" algn="l" defTabSz="1066739" rtl="0" eaLnBrk="1" latinLnBrk="0" hangingPunct="1">
      <a:defRPr sz="3800" i="1" kern="1200">
        <a:solidFill>
          <a:schemeClr val="tx1"/>
        </a:solidFill>
        <a:latin typeface="Arial" charset="0"/>
        <a:ea typeface="+mn-ea"/>
        <a:cs typeface="Arial" charset="0"/>
      </a:defRPr>
    </a:lvl6pPr>
    <a:lvl7pPr marL="3200217" algn="l" defTabSz="1066739" rtl="0" eaLnBrk="1" latinLnBrk="0" hangingPunct="1">
      <a:defRPr sz="3800" i="1" kern="1200">
        <a:solidFill>
          <a:schemeClr val="tx1"/>
        </a:solidFill>
        <a:latin typeface="Arial" charset="0"/>
        <a:ea typeface="+mn-ea"/>
        <a:cs typeface="Arial" charset="0"/>
      </a:defRPr>
    </a:lvl7pPr>
    <a:lvl8pPr marL="3733587" algn="l" defTabSz="1066739" rtl="0" eaLnBrk="1" latinLnBrk="0" hangingPunct="1">
      <a:defRPr sz="3800" i="1" kern="1200">
        <a:solidFill>
          <a:schemeClr val="tx1"/>
        </a:solidFill>
        <a:latin typeface="Arial" charset="0"/>
        <a:ea typeface="+mn-ea"/>
        <a:cs typeface="Arial" charset="0"/>
      </a:defRPr>
    </a:lvl8pPr>
    <a:lvl9pPr marL="4266956" algn="l" defTabSz="1066739" rtl="0" eaLnBrk="1" latinLnBrk="0" hangingPunct="1">
      <a:defRPr sz="3800" i="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8000"/>
    <a:srgbClr val="92D050"/>
    <a:srgbClr val="99CCFF"/>
    <a:srgbClr val="0066FF"/>
    <a:srgbClr val="3366FF"/>
    <a:srgbClr val="3333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16" autoAdjust="0"/>
    <p:restoredTop sz="99243" autoAdjust="0"/>
  </p:normalViewPr>
  <p:slideViewPr>
    <p:cSldViewPr>
      <p:cViewPr varScale="1">
        <p:scale>
          <a:sx n="23" d="100"/>
          <a:sy n="23" d="100"/>
        </p:scale>
        <p:origin x="2792" y="320"/>
      </p:cViewPr>
      <p:guideLst>
        <p:guide orient="horz" pos="12096"/>
        <p:guide pos="1612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9075" cy="3508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0" hangingPunct="0">
              <a:defRPr sz="1200" i="0">
                <a:latin typeface="Times" pitchFamily="18" charset="0"/>
                <a:cs typeface="+mn-cs"/>
              </a:defRPr>
            </a:lvl1pPr>
          </a:lstStyle>
          <a:p>
            <a:pPr>
              <a:defRPr/>
            </a:pPr>
            <a:endParaRPr lang="en-US"/>
          </a:p>
        </p:txBody>
      </p:sp>
      <p:sp>
        <p:nvSpPr>
          <p:cNvPr id="4099" name="Rectangle 3"/>
          <p:cNvSpPr>
            <a:spLocks noGrp="1" noChangeArrowheads="1"/>
          </p:cNvSpPr>
          <p:nvPr>
            <p:ph type="dt" sz="quarter" idx="1"/>
          </p:nvPr>
        </p:nvSpPr>
        <p:spPr bwMode="auto">
          <a:xfrm>
            <a:off x="5265738" y="0"/>
            <a:ext cx="4029075" cy="3508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0" hangingPunct="0">
              <a:defRPr sz="1200" i="0">
                <a:latin typeface="Times" pitchFamily="18" charset="0"/>
                <a:cs typeface="+mn-cs"/>
              </a:defRPr>
            </a:lvl1pPr>
          </a:lstStyle>
          <a:p>
            <a:pPr>
              <a:defRPr/>
            </a:pPr>
            <a:endParaRPr lang="en-US"/>
          </a:p>
        </p:txBody>
      </p:sp>
      <p:sp>
        <p:nvSpPr>
          <p:cNvPr id="4100" name="Rectangle 4"/>
          <p:cNvSpPr>
            <a:spLocks noGrp="1" noChangeArrowheads="1"/>
          </p:cNvSpPr>
          <p:nvPr>
            <p:ph type="ftr" sz="quarter" idx="2"/>
          </p:nvPr>
        </p:nvSpPr>
        <p:spPr bwMode="auto">
          <a:xfrm>
            <a:off x="0" y="6657975"/>
            <a:ext cx="4029075" cy="3508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0" hangingPunct="0">
              <a:defRPr sz="1200" i="0">
                <a:latin typeface="Times" pitchFamily="18" charset="0"/>
                <a:cs typeface="+mn-cs"/>
              </a:defRPr>
            </a:lvl1pPr>
          </a:lstStyle>
          <a:p>
            <a:pPr>
              <a:defRPr/>
            </a:pPr>
            <a:endParaRPr lang="en-US"/>
          </a:p>
        </p:txBody>
      </p:sp>
      <p:sp>
        <p:nvSpPr>
          <p:cNvPr id="4101" name="Rectangle 5"/>
          <p:cNvSpPr>
            <a:spLocks noGrp="1" noChangeArrowheads="1"/>
          </p:cNvSpPr>
          <p:nvPr>
            <p:ph type="sldNum" sz="quarter" idx="3"/>
          </p:nvPr>
        </p:nvSpPr>
        <p:spPr bwMode="auto">
          <a:xfrm>
            <a:off x="5265738" y="6657975"/>
            <a:ext cx="4029075" cy="3508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0" hangingPunct="0">
              <a:defRPr sz="1200" i="0">
                <a:latin typeface="Times" pitchFamily="18" charset="0"/>
                <a:cs typeface="+mn-cs"/>
              </a:defRPr>
            </a:lvl1pPr>
          </a:lstStyle>
          <a:p>
            <a:pPr>
              <a:defRPr/>
            </a:pPr>
            <a:fld id="{15461856-A5D3-4767-B2F6-9E1EA37523B8}" type="slidenum">
              <a:rPr lang="en-US"/>
              <a:pPr>
                <a:defRPr/>
              </a:pPr>
              <a:t>‹#›</a:t>
            </a:fld>
            <a:endParaRPr lang="en-US"/>
          </a:p>
        </p:txBody>
      </p:sp>
    </p:spTree>
    <p:extLst>
      <p:ext uri="{BB962C8B-B14F-4D97-AF65-F5344CB8AC3E}">
        <p14:creationId xmlns:p14="http://schemas.microsoft.com/office/powerpoint/2010/main" val="23047457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29075" cy="3508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0" hangingPunct="0">
              <a:defRPr sz="1200" i="0">
                <a:latin typeface="Times" pitchFamily="18" charset="0"/>
                <a:cs typeface="+mn-cs"/>
              </a:defRPr>
            </a:lvl1pPr>
          </a:lstStyle>
          <a:p>
            <a:pPr>
              <a:defRPr/>
            </a:pPr>
            <a:endParaRPr lang="en-US"/>
          </a:p>
        </p:txBody>
      </p:sp>
      <p:sp>
        <p:nvSpPr>
          <p:cNvPr id="6147" name="Rectangle 3"/>
          <p:cNvSpPr>
            <a:spLocks noGrp="1" noChangeArrowheads="1"/>
          </p:cNvSpPr>
          <p:nvPr>
            <p:ph type="dt" idx="1"/>
          </p:nvPr>
        </p:nvSpPr>
        <p:spPr bwMode="auto">
          <a:xfrm>
            <a:off x="5265738" y="0"/>
            <a:ext cx="4029075" cy="3508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0" hangingPunct="0">
              <a:defRPr sz="1200" i="0">
                <a:latin typeface="Times" pitchFamily="18" charset="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895600" y="525463"/>
            <a:ext cx="3505200" cy="2628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0275" y="3330575"/>
            <a:ext cx="7435850" cy="31543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6657975"/>
            <a:ext cx="4029075" cy="3508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0" hangingPunct="0">
              <a:defRPr sz="1200" i="0">
                <a:latin typeface="Times" pitchFamily="18" charset="0"/>
                <a:cs typeface="+mn-cs"/>
              </a:defRPr>
            </a:lvl1pPr>
          </a:lstStyle>
          <a:p>
            <a:pPr>
              <a:defRPr/>
            </a:pPr>
            <a:endParaRPr lang="en-US"/>
          </a:p>
        </p:txBody>
      </p:sp>
      <p:sp>
        <p:nvSpPr>
          <p:cNvPr id="6151" name="Rectangle 7"/>
          <p:cNvSpPr>
            <a:spLocks noGrp="1" noChangeArrowheads="1"/>
          </p:cNvSpPr>
          <p:nvPr>
            <p:ph type="sldNum" sz="quarter" idx="5"/>
          </p:nvPr>
        </p:nvSpPr>
        <p:spPr bwMode="auto">
          <a:xfrm>
            <a:off x="5265738" y="6657975"/>
            <a:ext cx="4029075" cy="3508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0" hangingPunct="0">
              <a:defRPr sz="1200" i="0">
                <a:latin typeface="Times" pitchFamily="18" charset="0"/>
                <a:cs typeface="+mn-cs"/>
              </a:defRPr>
            </a:lvl1pPr>
          </a:lstStyle>
          <a:p>
            <a:pPr>
              <a:defRPr/>
            </a:pPr>
            <a:fld id="{5A3EED7B-1E4F-4D09-8F2B-3CAA4D6B6BC4}" type="slidenum">
              <a:rPr lang="en-US"/>
              <a:pPr>
                <a:defRPr/>
              </a:pPr>
              <a:t>‹#›</a:t>
            </a:fld>
            <a:endParaRPr lang="en-US"/>
          </a:p>
        </p:txBody>
      </p:sp>
    </p:spTree>
    <p:extLst>
      <p:ext uri="{BB962C8B-B14F-4D97-AF65-F5344CB8AC3E}">
        <p14:creationId xmlns:p14="http://schemas.microsoft.com/office/powerpoint/2010/main" val="17753553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pitchFamily="18" charset="0"/>
        <a:ea typeface="+mn-ea"/>
        <a:cs typeface="+mn-cs"/>
      </a:defRPr>
    </a:lvl1pPr>
    <a:lvl2pPr marL="533370" algn="l" rtl="0" eaLnBrk="0" fontAlgn="base" hangingPunct="0">
      <a:spcBef>
        <a:spcPct val="30000"/>
      </a:spcBef>
      <a:spcAft>
        <a:spcPct val="0"/>
      </a:spcAft>
      <a:defRPr sz="1400" kern="1200">
        <a:solidFill>
          <a:schemeClr val="tx1"/>
        </a:solidFill>
        <a:latin typeface="Times" pitchFamily="18" charset="0"/>
        <a:ea typeface="+mn-ea"/>
        <a:cs typeface="+mn-cs"/>
      </a:defRPr>
    </a:lvl2pPr>
    <a:lvl3pPr marL="1066739" algn="l" rtl="0" eaLnBrk="0" fontAlgn="base" hangingPunct="0">
      <a:spcBef>
        <a:spcPct val="30000"/>
      </a:spcBef>
      <a:spcAft>
        <a:spcPct val="0"/>
      </a:spcAft>
      <a:defRPr sz="1400" kern="1200">
        <a:solidFill>
          <a:schemeClr val="tx1"/>
        </a:solidFill>
        <a:latin typeface="Times" pitchFamily="18" charset="0"/>
        <a:ea typeface="+mn-ea"/>
        <a:cs typeface="+mn-cs"/>
      </a:defRPr>
    </a:lvl3pPr>
    <a:lvl4pPr marL="1600109" algn="l" rtl="0" eaLnBrk="0" fontAlgn="base" hangingPunct="0">
      <a:spcBef>
        <a:spcPct val="30000"/>
      </a:spcBef>
      <a:spcAft>
        <a:spcPct val="0"/>
      </a:spcAft>
      <a:defRPr sz="1400" kern="1200">
        <a:solidFill>
          <a:schemeClr val="tx1"/>
        </a:solidFill>
        <a:latin typeface="Times" pitchFamily="18" charset="0"/>
        <a:ea typeface="+mn-ea"/>
        <a:cs typeface="+mn-cs"/>
      </a:defRPr>
    </a:lvl4pPr>
    <a:lvl5pPr marL="2133478" algn="l" rtl="0" eaLnBrk="0" fontAlgn="base" hangingPunct="0">
      <a:spcBef>
        <a:spcPct val="30000"/>
      </a:spcBef>
      <a:spcAft>
        <a:spcPct val="0"/>
      </a:spcAft>
      <a:defRPr sz="1400" kern="1200">
        <a:solidFill>
          <a:schemeClr val="tx1"/>
        </a:solidFill>
        <a:latin typeface="Times" pitchFamily="18" charset="0"/>
        <a:ea typeface="+mn-ea"/>
        <a:cs typeface="+mn-cs"/>
      </a:defRPr>
    </a:lvl5pPr>
    <a:lvl6pPr marL="2666848" algn="l" defTabSz="1066739" rtl="0" eaLnBrk="1" latinLnBrk="0" hangingPunct="1">
      <a:defRPr sz="1400" kern="1200">
        <a:solidFill>
          <a:schemeClr val="tx1"/>
        </a:solidFill>
        <a:latin typeface="+mn-lt"/>
        <a:ea typeface="+mn-ea"/>
        <a:cs typeface="+mn-cs"/>
      </a:defRPr>
    </a:lvl6pPr>
    <a:lvl7pPr marL="3200217" algn="l" defTabSz="1066739" rtl="0" eaLnBrk="1" latinLnBrk="0" hangingPunct="1">
      <a:defRPr sz="1400" kern="1200">
        <a:solidFill>
          <a:schemeClr val="tx1"/>
        </a:solidFill>
        <a:latin typeface="+mn-lt"/>
        <a:ea typeface="+mn-ea"/>
        <a:cs typeface="+mn-cs"/>
      </a:defRPr>
    </a:lvl7pPr>
    <a:lvl8pPr marL="3733587" algn="l" defTabSz="1066739" rtl="0" eaLnBrk="1" latinLnBrk="0" hangingPunct="1">
      <a:defRPr sz="1400" kern="1200">
        <a:solidFill>
          <a:schemeClr val="tx1"/>
        </a:solidFill>
        <a:latin typeface="+mn-lt"/>
        <a:ea typeface="+mn-ea"/>
        <a:cs typeface="+mn-cs"/>
      </a:defRPr>
    </a:lvl8pPr>
    <a:lvl9pPr marL="4266956" algn="l" defTabSz="1066739"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095" y="11931121"/>
            <a:ext cx="43526214" cy="8230658"/>
          </a:xfrm>
        </p:spPr>
        <p:txBody>
          <a:bodyPr/>
          <a:lstStyle/>
          <a:p>
            <a:r>
              <a:rPr lang="en-US"/>
              <a:t>Click to edit Master title style</a:t>
            </a:r>
          </a:p>
        </p:txBody>
      </p:sp>
      <p:sp>
        <p:nvSpPr>
          <p:cNvPr id="3" name="Subtitle 2"/>
          <p:cNvSpPr>
            <a:spLocks noGrp="1"/>
          </p:cNvSpPr>
          <p:nvPr>
            <p:ph type="subTitle" idx="1"/>
          </p:nvPr>
        </p:nvSpPr>
        <p:spPr>
          <a:xfrm>
            <a:off x="7680188" y="21761979"/>
            <a:ext cx="35846026" cy="9816042"/>
          </a:xfrm>
        </p:spPr>
        <p:txBody>
          <a:bodyPr/>
          <a:lstStyle>
            <a:lvl1pPr marL="0" indent="0" algn="ctr">
              <a:buNone/>
              <a:defRPr/>
            </a:lvl1pPr>
            <a:lvl2pPr marL="533370" indent="0" algn="ctr">
              <a:buNone/>
              <a:defRPr/>
            </a:lvl2pPr>
            <a:lvl3pPr marL="1066739" indent="0" algn="ctr">
              <a:buNone/>
              <a:defRPr/>
            </a:lvl3pPr>
            <a:lvl4pPr marL="1600109" indent="0" algn="ctr">
              <a:buNone/>
              <a:defRPr/>
            </a:lvl4pPr>
            <a:lvl5pPr marL="2133478" indent="0" algn="ctr">
              <a:buNone/>
              <a:defRPr/>
            </a:lvl5pPr>
            <a:lvl6pPr marL="2666848" indent="0" algn="ctr">
              <a:buNone/>
              <a:defRPr/>
            </a:lvl6pPr>
            <a:lvl7pPr marL="3200217" indent="0" algn="ctr">
              <a:buNone/>
              <a:defRPr/>
            </a:lvl7pPr>
            <a:lvl8pPr marL="3733587" indent="0" algn="ctr">
              <a:buNone/>
              <a:defRPr/>
            </a:lvl8pPr>
            <a:lvl9pPr marL="4266956"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89EFAB2-800D-43EE-8FB0-1F392BC82A33}" type="slidenum">
              <a:rPr lang="en-US" altLang="en-US"/>
              <a:pPr>
                <a:defRPr/>
              </a:pPr>
              <a:t>‹#›</a:t>
            </a:fld>
            <a:endParaRPr lang="en-US" altLang="en-US"/>
          </a:p>
        </p:txBody>
      </p:sp>
    </p:spTree>
    <p:extLst>
      <p:ext uri="{BB962C8B-B14F-4D97-AF65-F5344CB8AC3E}">
        <p14:creationId xmlns:p14="http://schemas.microsoft.com/office/powerpoint/2010/main" val="783828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B9C14C6-A847-4734-B333-743B4329702E}" type="slidenum">
              <a:rPr lang="en-US" altLang="en-US"/>
              <a:pPr>
                <a:defRPr/>
              </a:pPr>
              <a:t>‹#›</a:t>
            </a:fld>
            <a:endParaRPr lang="en-US" altLang="en-US"/>
          </a:p>
        </p:txBody>
      </p:sp>
    </p:spTree>
    <p:extLst>
      <p:ext uri="{BB962C8B-B14F-4D97-AF65-F5344CB8AC3E}">
        <p14:creationId xmlns:p14="http://schemas.microsoft.com/office/powerpoint/2010/main" val="240056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721" y="3409686"/>
            <a:ext cx="10880587" cy="3072791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40094" y="3409686"/>
            <a:ext cx="32460096" cy="307279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1A6E8F1-804A-4786-9D58-521AA16008CF}" type="slidenum">
              <a:rPr lang="en-US" altLang="en-US"/>
              <a:pPr>
                <a:defRPr/>
              </a:pPr>
              <a:t>‹#›</a:t>
            </a:fld>
            <a:endParaRPr lang="en-US" altLang="en-US"/>
          </a:p>
        </p:txBody>
      </p:sp>
    </p:spTree>
    <p:extLst>
      <p:ext uri="{BB962C8B-B14F-4D97-AF65-F5344CB8AC3E}">
        <p14:creationId xmlns:p14="http://schemas.microsoft.com/office/powerpoint/2010/main" val="326230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82C00C9-98A3-4607-B977-451875DB8813}" type="slidenum">
              <a:rPr lang="en-US" altLang="en-US"/>
              <a:pPr>
                <a:defRPr/>
              </a:pPr>
              <a:t>‹#›</a:t>
            </a:fld>
            <a:endParaRPr lang="en-US" altLang="en-US"/>
          </a:p>
        </p:txBody>
      </p:sp>
    </p:spTree>
    <p:extLst>
      <p:ext uri="{BB962C8B-B14F-4D97-AF65-F5344CB8AC3E}">
        <p14:creationId xmlns:p14="http://schemas.microsoft.com/office/powerpoint/2010/main" val="219301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24679013"/>
            <a:ext cx="43526214" cy="7626879"/>
          </a:xfrm>
        </p:spPr>
        <p:txBody>
          <a:bodyPr anchor="t"/>
          <a:lstStyle>
            <a:lvl1pPr algn="l">
              <a:defRPr sz="4700" b="1" cap="all"/>
            </a:lvl1pPr>
          </a:lstStyle>
          <a:p>
            <a:r>
              <a:rPr lang="en-US"/>
              <a:t>Click to edit Master title style</a:t>
            </a:r>
          </a:p>
        </p:txBody>
      </p:sp>
      <p:sp>
        <p:nvSpPr>
          <p:cNvPr id="3" name="Text Placeholder 2"/>
          <p:cNvSpPr>
            <a:spLocks noGrp="1"/>
          </p:cNvSpPr>
          <p:nvPr>
            <p:ph type="body" idx="1"/>
          </p:nvPr>
        </p:nvSpPr>
        <p:spPr>
          <a:xfrm>
            <a:off x="4044951" y="16277961"/>
            <a:ext cx="43526214" cy="8401050"/>
          </a:xfrm>
        </p:spPr>
        <p:txBody>
          <a:bodyPr anchor="b"/>
          <a:lstStyle>
            <a:lvl1pPr marL="0" indent="0">
              <a:buNone/>
              <a:defRPr sz="2300"/>
            </a:lvl1pPr>
            <a:lvl2pPr marL="533370" indent="0">
              <a:buNone/>
              <a:defRPr sz="2100"/>
            </a:lvl2pPr>
            <a:lvl3pPr marL="1066739" indent="0">
              <a:buNone/>
              <a:defRPr sz="1900"/>
            </a:lvl3pPr>
            <a:lvl4pPr marL="1600109" indent="0">
              <a:buNone/>
              <a:defRPr sz="1600"/>
            </a:lvl4pPr>
            <a:lvl5pPr marL="2133478" indent="0">
              <a:buNone/>
              <a:defRPr sz="1600"/>
            </a:lvl5pPr>
            <a:lvl6pPr marL="2666848" indent="0">
              <a:buNone/>
              <a:defRPr sz="1600"/>
            </a:lvl6pPr>
            <a:lvl7pPr marL="3200217" indent="0">
              <a:buNone/>
              <a:defRPr sz="1600"/>
            </a:lvl7pPr>
            <a:lvl8pPr marL="3733587" indent="0">
              <a:buNone/>
              <a:defRPr sz="1600"/>
            </a:lvl8pPr>
            <a:lvl9pPr marL="4266956"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5384A9A-67E6-4D42-BCB7-D54FD523ED8A}" type="slidenum">
              <a:rPr lang="en-US" altLang="en-US"/>
              <a:pPr>
                <a:defRPr/>
              </a:pPr>
              <a:t>‹#›</a:t>
            </a:fld>
            <a:endParaRPr lang="en-US" altLang="en-US"/>
          </a:p>
        </p:txBody>
      </p:sp>
    </p:spTree>
    <p:extLst>
      <p:ext uri="{BB962C8B-B14F-4D97-AF65-F5344CB8AC3E}">
        <p14:creationId xmlns:p14="http://schemas.microsoft.com/office/powerpoint/2010/main" val="164418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40095" y="11103242"/>
            <a:ext cx="21670341" cy="23034360"/>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95966" y="11103242"/>
            <a:ext cx="21670342" cy="23034360"/>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1052391F-EDDC-465B-87CB-945E77E8233A}" type="slidenum">
              <a:rPr lang="en-US" altLang="en-US"/>
              <a:pPr>
                <a:defRPr/>
              </a:pPr>
              <a:t>‹#›</a:t>
            </a:fld>
            <a:endParaRPr lang="en-US" altLang="en-US"/>
          </a:p>
        </p:txBody>
      </p:sp>
    </p:spTree>
    <p:extLst>
      <p:ext uri="{BB962C8B-B14F-4D97-AF65-F5344CB8AC3E}">
        <p14:creationId xmlns:p14="http://schemas.microsoft.com/office/powerpoint/2010/main" val="483211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709" y="1537229"/>
            <a:ext cx="46084987"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708" y="8597373"/>
            <a:ext cx="22625049" cy="3581929"/>
          </a:xfrm>
        </p:spPr>
        <p:txBody>
          <a:bodyPr anchor="b"/>
          <a:lstStyle>
            <a:lvl1pPr marL="0" indent="0">
              <a:buNone/>
              <a:defRPr sz="2800" b="1"/>
            </a:lvl1pPr>
            <a:lvl2pPr marL="533370" indent="0">
              <a:buNone/>
              <a:defRPr sz="2300" b="1"/>
            </a:lvl2pPr>
            <a:lvl3pPr marL="1066739" indent="0">
              <a:buNone/>
              <a:defRPr sz="2100" b="1"/>
            </a:lvl3pPr>
            <a:lvl4pPr marL="1600109" indent="0">
              <a:buNone/>
              <a:defRPr sz="1900" b="1"/>
            </a:lvl4pPr>
            <a:lvl5pPr marL="2133478" indent="0">
              <a:buNone/>
              <a:defRPr sz="1900" b="1"/>
            </a:lvl5pPr>
            <a:lvl6pPr marL="2666848" indent="0">
              <a:buNone/>
              <a:defRPr sz="1900" b="1"/>
            </a:lvl6pPr>
            <a:lvl7pPr marL="3200217" indent="0">
              <a:buNone/>
              <a:defRPr sz="1900" b="1"/>
            </a:lvl7pPr>
            <a:lvl8pPr marL="3733587" indent="0">
              <a:buNone/>
              <a:defRPr sz="1900" b="1"/>
            </a:lvl8pPr>
            <a:lvl9pPr marL="4266956" indent="0">
              <a:buNone/>
              <a:defRPr sz="1900" b="1"/>
            </a:lvl9pPr>
          </a:lstStyle>
          <a:p>
            <a:pPr lvl="0"/>
            <a:r>
              <a:rPr lang="en-US"/>
              <a:t>Click to edit Master text styles</a:t>
            </a:r>
          </a:p>
        </p:txBody>
      </p:sp>
      <p:sp>
        <p:nvSpPr>
          <p:cNvPr id="4" name="Content Placeholder 3"/>
          <p:cNvSpPr>
            <a:spLocks noGrp="1"/>
          </p:cNvSpPr>
          <p:nvPr>
            <p:ph sz="half" idx="2"/>
          </p:nvPr>
        </p:nvSpPr>
        <p:spPr>
          <a:xfrm>
            <a:off x="2560708" y="12179302"/>
            <a:ext cx="22625049" cy="22126840"/>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914" y="8597373"/>
            <a:ext cx="22632782" cy="3581929"/>
          </a:xfrm>
        </p:spPr>
        <p:txBody>
          <a:bodyPr anchor="b"/>
          <a:lstStyle>
            <a:lvl1pPr marL="0" indent="0">
              <a:buNone/>
              <a:defRPr sz="2800" b="1"/>
            </a:lvl1pPr>
            <a:lvl2pPr marL="533370" indent="0">
              <a:buNone/>
              <a:defRPr sz="2300" b="1"/>
            </a:lvl2pPr>
            <a:lvl3pPr marL="1066739" indent="0">
              <a:buNone/>
              <a:defRPr sz="2100" b="1"/>
            </a:lvl3pPr>
            <a:lvl4pPr marL="1600109" indent="0">
              <a:buNone/>
              <a:defRPr sz="1900" b="1"/>
            </a:lvl4pPr>
            <a:lvl5pPr marL="2133478" indent="0">
              <a:buNone/>
              <a:defRPr sz="1900" b="1"/>
            </a:lvl5pPr>
            <a:lvl6pPr marL="2666848" indent="0">
              <a:buNone/>
              <a:defRPr sz="1900" b="1"/>
            </a:lvl6pPr>
            <a:lvl7pPr marL="3200217" indent="0">
              <a:buNone/>
              <a:defRPr sz="1900" b="1"/>
            </a:lvl7pPr>
            <a:lvl8pPr marL="3733587" indent="0">
              <a:buNone/>
              <a:defRPr sz="1900" b="1"/>
            </a:lvl8pPr>
            <a:lvl9pPr marL="4266956" indent="0">
              <a:buNone/>
              <a:defRPr sz="1900" b="1"/>
            </a:lvl9pPr>
          </a:lstStyle>
          <a:p>
            <a:pPr lvl="0"/>
            <a:r>
              <a:rPr lang="en-US"/>
              <a:t>Click to edit Master text styles</a:t>
            </a:r>
          </a:p>
        </p:txBody>
      </p:sp>
      <p:sp>
        <p:nvSpPr>
          <p:cNvPr id="6" name="Content Placeholder 5"/>
          <p:cNvSpPr>
            <a:spLocks noGrp="1"/>
          </p:cNvSpPr>
          <p:nvPr>
            <p:ph sz="quarter" idx="4"/>
          </p:nvPr>
        </p:nvSpPr>
        <p:spPr>
          <a:xfrm>
            <a:off x="26012914" y="12179302"/>
            <a:ext cx="22632782" cy="22126840"/>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4081B5E8-75CB-4258-8878-3759C4DA183F}" type="slidenum">
              <a:rPr lang="en-US" altLang="en-US"/>
              <a:pPr>
                <a:defRPr/>
              </a:pPr>
              <a:t>‹#›</a:t>
            </a:fld>
            <a:endParaRPr lang="en-US" altLang="en-US"/>
          </a:p>
        </p:txBody>
      </p:sp>
    </p:spTree>
    <p:extLst>
      <p:ext uri="{BB962C8B-B14F-4D97-AF65-F5344CB8AC3E}">
        <p14:creationId xmlns:p14="http://schemas.microsoft.com/office/powerpoint/2010/main" val="80366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2BFC233F-2E28-4098-98E4-2CD080C15EB5}" type="slidenum">
              <a:rPr lang="en-US" altLang="en-US"/>
              <a:pPr>
                <a:defRPr/>
              </a:pPr>
              <a:t>‹#›</a:t>
            </a:fld>
            <a:endParaRPr lang="en-US" altLang="en-US"/>
          </a:p>
        </p:txBody>
      </p:sp>
    </p:spTree>
    <p:extLst>
      <p:ext uri="{BB962C8B-B14F-4D97-AF65-F5344CB8AC3E}">
        <p14:creationId xmlns:p14="http://schemas.microsoft.com/office/powerpoint/2010/main" val="373968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CA36F1B5-FF13-4D3A-844E-F2ECDB8E331E}" type="slidenum">
              <a:rPr lang="en-US" altLang="en-US"/>
              <a:pPr>
                <a:defRPr/>
              </a:pPr>
              <a:t>‹#›</a:t>
            </a:fld>
            <a:endParaRPr lang="en-US" altLang="en-US"/>
          </a:p>
        </p:txBody>
      </p:sp>
    </p:spTree>
    <p:extLst>
      <p:ext uri="{BB962C8B-B14F-4D97-AF65-F5344CB8AC3E}">
        <p14:creationId xmlns:p14="http://schemas.microsoft.com/office/powerpoint/2010/main" val="195629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709" y="1529821"/>
            <a:ext cx="16846549" cy="6506369"/>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20019894" y="1529821"/>
            <a:ext cx="28625800" cy="32776319"/>
          </a:xfrm>
        </p:spPr>
        <p:txBody>
          <a:bodyPr/>
          <a:lstStyle>
            <a:lvl1pPr>
              <a:defRPr sz="3700"/>
            </a:lvl1pPr>
            <a:lvl2pPr>
              <a:defRPr sz="3300"/>
            </a:lvl2pPr>
            <a:lvl3pPr>
              <a:defRPr sz="28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709" y="8036190"/>
            <a:ext cx="16846549" cy="26269950"/>
          </a:xfrm>
        </p:spPr>
        <p:txBody>
          <a:bodyPr/>
          <a:lstStyle>
            <a:lvl1pPr marL="0" indent="0">
              <a:buNone/>
              <a:defRPr sz="1600"/>
            </a:lvl1pPr>
            <a:lvl2pPr marL="533370" indent="0">
              <a:buNone/>
              <a:defRPr sz="1400"/>
            </a:lvl2pPr>
            <a:lvl3pPr marL="1066739" indent="0">
              <a:buNone/>
              <a:defRPr sz="1200"/>
            </a:lvl3pPr>
            <a:lvl4pPr marL="1600109" indent="0">
              <a:buNone/>
              <a:defRPr sz="1000"/>
            </a:lvl4pPr>
            <a:lvl5pPr marL="2133478" indent="0">
              <a:buNone/>
              <a:defRPr sz="1000"/>
            </a:lvl5pPr>
            <a:lvl6pPr marL="2666848" indent="0">
              <a:buNone/>
              <a:defRPr sz="1000"/>
            </a:lvl6pPr>
            <a:lvl7pPr marL="3200217" indent="0">
              <a:buNone/>
              <a:defRPr sz="1000"/>
            </a:lvl7pPr>
            <a:lvl8pPr marL="3733587" indent="0">
              <a:buNone/>
              <a:defRPr sz="1000"/>
            </a:lvl8pPr>
            <a:lvl9pPr marL="4266956"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3476BAF-858C-4F73-9532-F04D8A1600F2}" type="slidenum">
              <a:rPr lang="en-US" altLang="en-US"/>
              <a:pPr>
                <a:defRPr/>
              </a:pPr>
              <a:t>‹#›</a:t>
            </a:fld>
            <a:endParaRPr lang="en-US" altLang="en-US"/>
          </a:p>
        </p:txBody>
      </p:sp>
    </p:spTree>
    <p:extLst>
      <p:ext uri="{BB962C8B-B14F-4D97-AF65-F5344CB8AC3E}">
        <p14:creationId xmlns:p14="http://schemas.microsoft.com/office/powerpoint/2010/main" val="340866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038" y="26882992"/>
            <a:ext cx="30724614" cy="317447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10036038" y="3431913"/>
            <a:ext cx="30724614" cy="23041768"/>
          </a:xfrm>
        </p:spPr>
        <p:txBody>
          <a:bodyPr/>
          <a:lstStyle>
            <a:lvl1pPr marL="0" indent="0">
              <a:buNone/>
              <a:defRPr sz="3700"/>
            </a:lvl1pPr>
            <a:lvl2pPr marL="533370" indent="0">
              <a:buNone/>
              <a:defRPr sz="3300"/>
            </a:lvl2pPr>
            <a:lvl3pPr marL="1066739" indent="0">
              <a:buNone/>
              <a:defRPr sz="2800"/>
            </a:lvl3pPr>
            <a:lvl4pPr marL="1600109" indent="0">
              <a:buNone/>
              <a:defRPr sz="2300"/>
            </a:lvl4pPr>
            <a:lvl5pPr marL="2133478" indent="0">
              <a:buNone/>
              <a:defRPr sz="2300"/>
            </a:lvl5pPr>
            <a:lvl6pPr marL="2666848" indent="0">
              <a:buNone/>
              <a:defRPr sz="2300"/>
            </a:lvl6pPr>
            <a:lvl7pPr marL="3200217" indent="0">
              <a:buNone/>
              <a:defRPr sz="2300"/>
            </a:lvl7pPr>
            <a:lvl8pPr marL="3733587" indent="0">
              <a:buNone/>
              <a:defRPr sz="2300"/>
            </a:lvl8pPr>
            <a:lvl9pPr marL="4266956" indent="0">
              <a:buNone/>
              <a:defRPr sz="2300"/>
            </a:lvl9pPr>
          </a:lstStyle>
          <a:p>
            <a:pPr lvl="0"/>
            <a:endParaRPr lang="en-US" noProof="0"/>
          </a:p>
        </p:txBody>
      </p:sp>
      <p:sp>
        <p:nvSpPr>
          <p:cNvPr id="4" name="Text Placeholder 3"/>
          <p:cNvSpPr>
            <a:spLocks noGrp="1"/>
          </p:cNvSpPr>
          <p:nvPr>
            <p:ph type="body" sz="half" idx="2"/>
          </p:nvPr>
        </p:nvSpPr>
        <p:spPr>
          <a:xfrm>
            <a:off x="10036038" y="30057463"/>
            <a:ext cx="30724614" cy="4506118"/>
          </a:xfrm>
        </p:spPr>
        <p:txBody>
          <a:bodyPr/>
          <a:lstStyle>
            <a:lvl1pPr marL="0" indent="0">
              <a:buNone/>
              <a:defRPr sz="1600"/>
            </a:lvl1pPr>
            <a:lvl2pPr marL="533370" indent="0">
              <a:buNone/>
              <a:defRPr sz="1400"/>
            </a:lvl2pPr>
            <a:lvl3pPr marL="1066739" indent="0">
              <a:buNone/>
              <a:defRPr sz="1200"/>
            </a:lvl3pPr>
            <a:lvl4pPr marL="1600109" indent="0">
              <a:buNone/>
              <a:defRPr sz="1000"/>
            </a:lvl4pPr>
            <a:lvl5pPr marL="2133478" indent="0">
              <a:buNone/>
              <a:defRPr sz="1000"/>
            </a:lvl5pPr>
            <a:lvl6pPr marL="2666848" indent="0">
              <a:buNone/>
              <a:defRPr sz="1000"/>
            </a:lvl6pPr>
            <a:lvl7pPr marL="3200217" indent="0">
              <a:buNone/>
              <a:defRPr sz="1000"/>
            </a:lvl7pPr>
            <a:lvl8pPr marL="3733587" indent="0">
              <a:buNone/>
              <a:defRPr sz="1000"/>
            </a:lvl8pPr>
            <a:lvl9pPr marL="4266956"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5A08D9B0-7F08-45E8-BDC2-4646A6F1A9EF}" type="slidenum">
              <a:rPr lang="en-US" altLang="en-US"/>
              <a:pPr>
                <a:defRPr/>
              </a:pPr>
              <a:t>‹#›</a:t>
            </a:fld>
            <a:endParaRPr lang="en-US" altLang="en-US"/>
          </a:p>
        </p:txBody>
      </p:sp>
    </p:spTree>
    <p:extLst>
      <p:ext uri="{BB962C8B-B14F-4D97-AF65-F5344CB8AC3E}">
        <p14:creationId xmlns:p14="http://schemas.microsoft.com/office/powerpoint/2010/main" val="2546100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alpha val="80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39370" y="3409686"/>
            <a:ext cx="43527663"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4190" tIns="207095" rIns="414190" bIns="207095"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39370" y="11103241"/>
            <a:ext cx="43527663" cy="2303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4190" tIns="207095" rIns="414190" bIns="20709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839369" y="34995116"/>
            <a:ext cx="10668000" cy="2552171"/>
          </a:xfrm>
          <a:prstGeom prst="rect">
            <a:avLst/>
          </a:prstGeom>
          <a:noFill/>
          <a:ln w="9525">
            <a:noFill/>
            <a:miter lim="800000"/>
            <a:headEnd/>
            <a:tailEnd/>
          </a:ln>
          <a:effectLst/>
        </p:spPr>
        <p:txBody>
          <a:bodyPr vert="horz" wrap="square" lIns="414190" tIns="207095" rIns="414190" bIns="207095" numCol="1" anchor="t" anchorCtr="0" compatLnSpc="1">
            <a:prstTxWarp prst="textNoShape">
              <a:avLst/>
            </a:prstTxWarp>
          </a:bodyPr>
          <a:lstStyle>
            <a:lvl1pPr eaLnBrk="0" hangingPunct="0">
              <a:defRPr sz="6300" i="0">
                <a:latin typeface="Times" pitchFamily="18" charset="0"/>
                <a:cs typeface="+mn-cs"/>
              </a:defRPr>
            </a:lvl1pPr>
          </a:lstStyle>
          <a:p>
            <a:pPr>
              <a:defRPr/>
            </a:pPr>
            <a:endParaRPr lang="en-US" altLang="en-US"/>
          </a:p>
        </p:txBody>
      </p:sp>
      <p:sp>
        <p:nvSpPr>
          <p:cNvPr id="1029" name="Rectangle 5"/>
          <p:cNvSpPr>
            <a:spLocks noGrp="1" noChangeArrowheads="1"/>
          </p:cNvSpPr>
          <p:nvPr>
            <p:ph type="ftr" sz="quarter" idx="3"/>
          </p:nvPr>
        </p:nvSpPr>
        <p:spPr bwMode="auto">
          <a:xfrm>
            <a:off x="17496632" y="34995116"/>
            <a:ext cx="16213138" cy="2552171"/>
          </a:xfrm>
          <a:prstGeom prst="rect">
            <a:avLst/>
          </a:prstGeom>
          <a:noFill/>
          <a:ln w="9525">
            <a:noFill/>
            <a:miter lim="800000"/>
            <a:headEnd/>
            <a:tailEnd/>
          </a:ln>
          <a:effectLst/>
        </p:spPr>
        <p:txBody>
          <a:bodyPr vert="horz" wrap="square" lIns="414190" tIns="207095" rIns="414190" bIns="207095" numCol="1" anchor="t" anchorCtr="0" compatLnSpc="1">
            <a:prstTxWarp prst="textNoShape">
              <a:avLst/>
            </a:prstTxWarp>
          </a:bodyPr>
          <a:lstStyle>
            <a:lvl1pPr algn="ctr" eaLnBrk="0" hangingPunct="0">
              <a:defRPr sz="6300" i="0">
                <a:latin typeface="Times" pitchFamily="18" charset="0"/>
                <a:cs typeface="+mn-cs"/>
              </a:defRPr>
            </a:lvl1pPr>
          </a:lstStyle>
          <a:p>
            <a:pPr>
              <a:defRPr/>
            </a:pPr>
            <a:endParaRPr lang="en-US" altLang="en-US"/>
          </a:p>
        </p:txBody>
      </p:sp>
      <p:sp>
        <p:nvSpPr>
          <p:cNvPr id="1030" name="Rectangle 6"/>
          <p:cNvSpPr>
            <a:spLocks noGrp="1" noChangeArrowheads="1"/>
          </p:cNvSpPr>
          <p:nvPr>
            <p:ph type="sldNum" sz="quarter" idx="4"/>
          </p:nvPr>
        </p:nvSpPr>
        <p:spPr bwMode="auto">
          <a:xfrm>
            <a:off x="36699032" y="34995116"/>
            <a:ext cx="10668000" cy="2552171"/>
          </a:xfrm>
          <a:prstGeom prst="rect">
            <a:avLst/>
          </a:prstGeom>
          <a:noFill/>
          <a:ln w="9525">
            <a:noFill/>
            <a:miter lim="800000"/>
            <a:headEnd/>
            <a:tailEnd/>
          </a:ln>
          <a:effectLst/>
        </p:spPr>
        <p:txBody>
          <a:bodyPr vert="horz" wrap="square" lIns="414190" tIns="207095" rIns="414190" bIns="207095" numCol="1" anchor="t" anchorCtr="0" compatLnSpc="1">
            <a:prstTxWarp prst="textNoShape">
              <a:avLst/>
            </a:prstTxWarp>
          </a:bodyPr>
          <a:lstStyle>
            <a:lvl1pPr algn="r" eaLnBrk="0" hangingPunct="0">
              <a:defRPr sz="6300" i="0">
                <a:latin typeface="Times" pitchFamily="18" charset="0"/>
                <a:cs typeface="+mn-cs"/>
              </a:defRPr>
            </a:lvl1pPr>
          </a:lstStyle>
          <a:p>
            <a:pPr>
              <a:defRPr/>
            </a:pPr>
            <a:fld id="{AC98C9E4-458E-4D2B-B33E-F8DC3B0D225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41022" rtl="0" eaLnBrk="0" fontAlgn="base" hangingPunct="0">
        <a:spcBef>
          <a:spcPct val="0"/>
        </a:spcBef>
        <a:spcAft>
          <a:spcPct val="0"/>
        </a:spcAft>
        <a:defRPr sz="19900">
          <a:solidFill>
            <a:schemeClr val="tx2"/>
          </a:solidFill>
          <a:latin typeface="+mj-lt"/>
          <a:ea typeface="+mj-ea"/>
          <a:cs typeface="+mj-cs"/>
        </a:defRPr>
      </a:lvl1pPr>
      <a:lvl2pPr algn="ctr" defTabSz="4141022" rtl="0" eaLnBrk="0" fontAlgn="base" hangingPunct="0">
        <a:spcBef>
          <a:spcPct val="0"/>
        </a:spcBef>
        <a:spcAft>
          <a:spcPct val="0"/>
        </a:spcAft>
        <a:defRPr sz="19900">
          <a:solidFill>
            <a:schemeClr val="tx2"/>
          </a:solidFill>
          <a:latin typeface="Times" pitchFamily="18" charset="0"/>
        </a:defRPr>
      </a:lvl2pPr>
      <a:lvl3pPr algn="ctr" defTabSz="4141022" rtl="0" eaLnBrk="0" fontAlgn="base" hangingPunct="0">
        <a:spcBef>
          <a:spcPct val="0"/>
        </a:spcBef>
        <a:spcAft>
          <a:spcPct val="0"/>
        </a:spcAft>
        <a:defRPr sz="19900">
          <a:solidFill>
            <a:schemeClr val="tx2"/>
          </a:solidFill>
          <a:latin typeface="Times" pitchFamily="18" charset="0"/>
        </a:defRPr>
      </a:lvl3pPr>
      <a:lvl4pPr algn="ctr" defTabSz="4141022" rtl="0" eaLnBrk="0" fontAlgn="base" hangingPunct="0">
        <a:spcBef>
          <a:spcPct val="0"/>
        </a:spcBef>
        <a:spcAft>
          <a:spcPct val="0"/>
        </a:spcAft>
        <a:defRPr sz="19900">
          <a:solidFill>
            <a:schemeClr val="tx2"/>
          </a:solidFill>
          <a:latin typeface="Times" pitchFamily="18" charset="0"/>
        </a:defRPr>
      </a:lvl4pPr>
      <a:lvl5pPr algn="ctr" defTabSz="4141022" rtl="0" eaLnBrk="0" fontAlgn="base" hangingPunct="0">
        <a:spcBef>
          <a:spcPct val="0"/>
        </a:spcBef>
        <a:spcAft>
          <a:spcPct val="0"/>
        </a:spcAft>
        <a:defRPr sz="19900">
          <a:solidFill>
            <a:schemeClr val="tx2"/>
          </a:solidFill>
          <a:latin typeface="Times" pitchFamily="18" charset="0"/>
        </a:defRPr>
      </a:lvl5pPr>
      <a:lvl6pPr marL="533370" algn="ctr" defTabSz="4141022" rtl="0" eaLnBrk="0" fontAlgn="base" hangingPunct="0">
        <a:spcBef>
          <a:spcPct val="0"/>
        </a:spcBef>
        <a:spcAft>
          <a:spcPct val="0"/>
        </a:spcAft>
        <a:defRPr sz="19900">
          <a:solidFill>
            <a:schemeClr val="tx2"/>
          </a:solidFill>
          <a:latin typeface="Times" pitchFamily="18" charset="0"/>
        </a:defRPr>
      </a:lvl6pPr>
      <a:lvl7pPr marL="1066739" algn="ctr" defTabSz="4141022" rtl="0" eaLnBrk="0" fontAlgn="base" hangingPunct="0">
        <a:spcBef>
          <a:spcPct val="0"/>
        </a:spcBef>
        <a:spcAft>
          <a:spcPct val="0"/>
        </a:spcAft>
        <a:defRPr sz="19900">
          <a:solidFill>
            <a:schemeClr val="tx2"/>
          </a:solidFill>
          <a:latin typeface="Times" pitchFamily="18" charset="0"/>
        </a:defRPr>
      </a:lvl7pPr>
      <a:lvl8pPr marL="1600109" algn="ctr" defTabSz="4141022" rtl="0" eaLnBrk="0" fontAlgn="base" hangingPunct="0">
        <a:spcBef>
          <a:spcPct val="0"/>
        </a:spcBef>
        <a:spcAft>
          <a:spcPct val="0"/>
        </a:spcAft>
        <a:defRPr sz="19900">
          <a:solidFill>
            <a:schemeClr val="tx2"/>
          </a:solidFill>
          <a:latin typeface="Times" pitchFamily="18" charset="0"/>
        </a:defRPr>
      </a:lvl8pPr>
      <a:lvl9pPr marL="2133478" algn="ctr" defTabSz="4141022" rtl="0" eaLnBrk="0" fontAlgn="base" hangingPunct="0">
        <a:spcBef>
          <a:spcPct val="0"/>
        </a:spcBef>
        <a:spcAft>
          <a:spcPct val="0"/>
        </a:spcAft>
        <a:defRPr sz="19900">
          <a:solidFill>
            <a:schemeClr val="tx2"/>
          </a:solidFill>
          <a:latin typeface="Times" pitchFamily="18" charset="0"/>
        </a:defRPr>
      </a:lvl9pPr>
    </p:titleStyle>
    <p:bodyStyle>
      <a:lvl1pPr marL="1551957" indent="-1551957" algn="l" defTabSz="4141022" rtl="0" eaLnBrk="0" fontAlgn="base" hangingPunct="0">
        <a:spcBef>
          <a:spcPct val="20000"/>
        </a:spcBef>
        <a:spcAft>
          <a:spcPct val="0"/>
        </a:spcAft>
        <a:buChar char="•"/>
        <a:defRPr sz="14300">
          <a:solidFill>
            <a:schemeClr val="tx1"/>
          </a:solidFill>
          <a:latin typeface="+mn-lt"/>
          <a:ea typeface="+mn-ea"/>
          <a:cs typeface="+mn-cs"/>
        </a:defRPr>
      </a:lvl1pPr>
      <a:lvl2pPr marL="3365044" indent="-1294533" algn="l" defTabSz="4141022" rtl="0" eaLnBrk="0" fontAlgn="base" hangingPunct="0">
        <a:spcBef>
          <a:spcPct val="20000"/>
        </a:spcBef>
        <a:spcAft>
          <a:spcPct val="0"/>
        </a:spcAft>
        <a:buChar char="–"/>
        <a:defRPr sz="12700">
          <a:solidFill>
            <a:schemeClr val="tx1"/>
          </a:solidFill>
          <a:latin typeface="+mn-lt"/>
        </a:defRPr>
      </a:lvl2pPr>
      <a:lvl3pPr marL="5176278" indent="-1035256" algn="l" defTabSz="4141022" rtl="0" eaLnBrk="0" fontAlgn="base" hangingPunct="0">
        <a:spcBef>
          <a:spcPct val="20000"/>
        </a:spcBef>
        <a:spcAft>
          <a:spcPct val="0"/>
        </a:spcAft>
        <a:buChar char="•"/>
        <a:defRPr sz="10800">
          <a:solidFill>
            <a:schemeClr val="tx1"/>
          </a:solidFill>
          <a:latin typeface="+mn-lt"/>
        </a:defRPr>
      </a:lvl3pPr>
      <a:lvl4pPr marL="7250492" indent="-1035256" algn="l" defTabSz="4141022" rtl="0" eaLnBrk="0" fontAlgn="base" hangingPunct="0">
        <a:spcBef>
          <a:spcPct val="20000"/>
        </a:spcBef>
        <a:spcAft>
          <a:spcPct val="0"/>
        </a:spcAft>
        <a:buChar char="–"/>
        <a:defRPr sz="9100">
          <a:solidFill>
            <a:schemeClr val="tx1"/>
          </a:solidFill>
          <a:latin typeface="+mn-lt"/>
        </a:defRPr>
      </a:lvl4pPr>
      <a:lvl5pPr marL="9319151" indent="-1035256" algn="l" defTabSz="4141022" rtl="0" eaLnBrk="0" fontAlgn="base" hangingPunct="0">
        <a:spcBef>
          <a:spcPct val="20000"/>
        </a:spcBef>
        <a:spcAft>
          <a:spcPct val="0"/>
        </a:spcAft>
        <a:buChar char="»"/>
        <a:defRPr sz="9100">
          <a:solidFill>
            <a:schemeClr val="tx1"/>
          </a:solidFill>
          <a:latin typeface="+mn-lt"/>
        </a:defRPr>
      </a:lvl5pPr>
      <a:lvl6pPr marL="9852520" indent="-1035256" algn="l" defTabSz="4141022" rtl="0" eaLnBrk="0" fontAlgn="base" hangingPunct="0">
        <a:spcBef>
          <a:spcPct val="20000"/>
        </a:spcBef>
        <a:spcAft>
          <a:spcPct val="0"/>
        </a:spcAft>
        <a:buChar char="»"/>
        <a:defRPr sz="9100">
          <a:solidFill>
            <a:schemeClr val="tx1"/>
          </a:solidFill>
          <a:latin typeface="+mn-lt"/>
        </a:defRPr>
      </a:lvl6pPr>
      <a:lvl7pPr marL="10385890" indent="-1035256" algn="l" defTabSz="4141022" rtl="0" eaLnBrk="0" fontAlgn="base" hangingPunct="0">
        <a:spcBef>
          <a:spcPct val="20000"/>
        </a:spcBef>
        <a:spcAft>
          <a:spcPct val="0"/>
        </a:spcAft>
        <a:buChar char="»"/>
        <a:defRPr sz="9100">
          <a:solidFill>
            <a:schemeClr val="tx1"/>
          </a:solidFill>
          <a:latin typeface="+mn-lt"/>
        </a:defRPr>
      </a:lvl7pPr>
      <a:lvl8pPr marL="10919259" indent="-1035256" algn="l" defTabSz="4141022" rtl="0" eaLnBrk="0" fontAlgn="base" hangingPunct="0">
        <a:spcBef>
          <a:spcPct val="20000"/>
        </a:spcBef>
        <a:spcAft>
          <a:spcPct val="0"/>
        </a:spcAft>
        <a:buChar char="»"/>
        <a:defRPr sz="9100">
          <a:solidFill>
            <a:schemeClr val="tx1"/>
          </a:solidFill>
          <a:latin typeface="+mn-lt"/>
        </a:defRPr>
      </a:lvl8pPr>
      <a:lvl9pPr marL="11452629" indent="-1035256" algn="l" defTabSz="4141022" rtl="0" eaLnBrk="0" fontAlgn="base" hangingPunct="0">
        <a:spcBef>
          <a:spcPct val="20000"/>
        </a:spcBef>
        <a:spcAft>
          <a:spcPct val="0"/>
        </a:spcAft>
        <a:buChar char="»"/>
        <a:defRPr sz="9100">
          <a:solidFill>
            <a:schemeClr val="tx1"/>
          </a:solidFill>
          <a:latin typeface="+mn-lt"/>
        </a:defRPr>
      </a:lvl9pPr>
    </p:bodyStyle>
    <p:otherStyle>
      <a:defPPr>
        <a:defRPr lang="en-US"/>
      </a:defPPr>
      <a:lvl1pPr marL="0" algn="l" defTabSz="1066739" rtl="0" eaLnBrk="1" latinLnBrk="0" hangingPunct="1">
        <a:defRPr sz="2100" kern="1200">
          <a:solidFill>
            <a:schemeClr val="tx1"/>
          </a:solidFill>
          <a:latin typeface="+mn-lt"/>
          <a:ea typeface="+mn-ea"/>
          <a:cs typeface="+mn-cs"/>
        </a:defRPr>
      </a:lvl1pPr>
      <a:lvl2pPr marL="533370" algn="l" defTabSz="1066739" rtl="0" eaLnBrk="1" latinLnBrk="0" hangingPunct="1">
        <a:defRPr sz="2100" kern="1200">
          <a:solidFill>
            <a:schemeClr val="tx1"/>
          </a:solidFill>
          <a:latin typeface="+mn-lt"/>
          <a:ea typeface="+mn-ea"/>
          <a:cs typeface="+mn-cs"/>
        </a:defRPr>
      </a:lvl2pPr>
      <a:lvl3pPr marL="1066739" algn="l" defTabSz="1066739" rtl="0" eaLnBrk="1" latinLnBrk="0" hangingPunct="1">
        <a:defRPr sz="2100" kern="1200">
          <a:solidFill>
            <a:schemeClr val="tx1"/>
          </a:solidFill>
          <a:latin typeface="+mn-lt"/>
          <a:ea typeface="+mn-ea"/>
          <a:cs typeface="+mn-cs"/>
        </a:defRPr>
      </a:lvl3pPr>
      <a:lvl4pPr marL="1600109" algn="l" defTabSz="1066739" rtl="0" eaLnBrk="1" latinLnBrk="0" hangingPunct="1">
        <a:defRPr sz="2100" kern="1200">
          <a:solidFill>
            <a:schemeClr val="tx1"/>
          </a:solidFill>
          <a:latin typeface="+mn-lt"/>
          <a:ea typeface="+mn-ea"/>
          <a:cs typeface="+mn-cs"/>
        </a:defRPr>
      </a:lvl4pPr>
      <a:lvl5pPr marL="2133478" algn="l" defTabSz="1066739" rtl="0" eaLnBrk="1" latinLnBrk="0" hangingPunct="1">
        <a:defRPr sz="2100" kern="1200">
          <a:solidFill>
            <a:schemeClr val="tx1"/>
          </a:solidFill>
          <a:latin typeface="+mn-lt"/>
          <a:ea typeface="+mn-ea"/>
          <a:cs typeface="+mn-cs"/>
        </a:defRPr>
      </a:lvl5pPr>
      <a:lvl6pPr marL="2666848" algn="l" defTabSz="1066739" rtl="0" eaLnBrk="1" latinLnBrk="0" hangingPunct="1">
        <a:defRPr sz="2100" kern="1200">
          <a:solidFill>
            <a:schemeClr val="tx1"/>
          </a:solidFill>
          <a:latin typeface="+mn-lt"/>
          <a:ea typeface="+mn-ea"/>
          <a:cs typeface="+mn-cs"/>
        </a:defRPr>
      </a:lvl6pPr>
      <a:lvl7pPr marL="3200217" algn="l" defTabSz="1066739" rtl="0" eaLnBrk="1" latinLnBrk="0" hangingPunct="1">
        <a:defRPr sz="2100" kern="1200">
          <a:solidFill>
            <a:schemeClr val="tx1"/>
          </a:solidFill>
          <a:latin typeface="+mn-lt"/>
          <a:ea typeface="+mn-ea"/>
          <a:cs typeface="+mn-cs"/>
        </a:defRPr>
      </a:lvl7pPr>
      <a:lvl8pPr marL="3733587" algn="l" defTabSz="1066739" rtl="0" eaLnBrk="1" latinLnBrk="0" hangingPunct="1">
        <a:defRPr sz="2100" kern="1200">
          <a:solidFill>
            <a:schemeClr val="tx1"/>
          </a:solidFill>
          <a:latin typeface="+mn-lt"/>
          <a:ea typeface="+mn-ea"/>
          <a:cs typeface="+mn-cs"/>
        </a:defRPr>
      </a:lvl8pPr>
      <a:lvl9pPr marL="4266956" algn="l" defTabSz="106673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g"/><Relationship Id="rId4" Type="http://schemas.openxmlformats.org/officeDocument/2006/relationships/image" Target="../media/image3.emf"/><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6"/>
          <p:cNvSpPr>
            <a:spLocks noChangeArrowheads="1"/>
          </p:cNvSpPr>
          <p:nvPr/>
        </p:nvSpPr>
        <p:spPr bwMode="auto">
          <a:xfrm>
            <a:off x="4711700" y="-88900"/>
            <a:ext cx="39827200" cy="286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5686" tIns="363887" rIns="-125686" bIns="363887" anchor="ctr"/>
          <a:lstStyle/>
          <a:p>
            <a:pPr algn="ctr" eaLnBrk="0" hangingPunct="0"/>
            <a:r>
              <a:rPr lang="en-US" sz="8400" b="1" i="0" dirty="0">
                <a:solidFill>
                  <a:schemeClr val="bg1"/>
                </a:solidFill>
              </a:rPr>
              <a:t>Pharmacology of Ethanol-induced Inhibition of Dopamine </a:t>
            </a:r>
          </a:p>
          <a:p>
            <a:pPr algn="ctr" eaLnBrk="0" hangingPunct="0"/>
            <a:r>
              <a:rPr lang="en-US" sz="8400" b="1" i="0" dirty="0">
                <a:solidFill>
                  <a:schemeClr val="bg1"/>
                </a:solidFill>
              </a:rPr>
              <a:t>Release in the Nucleus </a:t>
            </a:r>
            <a:r>
              <a:rPr lang="en-US" sz="8400" b="1" i="0" dirty="0" err="1">
                <a:solidFill>
                  <a:schemeClr val="bg1"/>
                </a:solidFill>
              </a:rPr>
              <a:t>Accumbens</a:t>
            </a:r>
            <a:r>
              <a:rPr lang="en-US" sz="8400" b="1" i="0" dirty="0">
                <a:solidFill>
                  <a:schemeClr val="bg1"/>
                </a:solidFill>
              </a:rPr>
              <a:t> </a:t>
            </a:r>
          </a:p>
        </p:txBody>
      </p:sp>
      <p:sp>
        <p:nvSpPr>
          <p:cNvPr id="2051" name="Line 9"/>
          <p:cNvSpPr>
            <a:spLocks noChangeShapeType="1"/>
          </p:cNvSpPr>
          <p:nvPr/>
        </p:nvSpPr>
        <p:spPr bwMode="auto">
          <a:xfrm>
            <a:off x="0" y="4622800"/>
            <a:ext cx="51206400" cy="0"/>
          </a:xfrm>
          <a:prstGeom prst="line">
            <a:avLst/>
          </a:prstGeom>
          <a:noFill/>
          <a:ln w="203200" cmpd="tri">
            <a:solidFill>
              <a:schemeClr val="bg1"/>
            </a:solidFill>
            <a:round/>
            <a:headEnd/>
            <a:tailEnd/>
          </a:ln>
          <a:extLst>
            <a:ext uri="{909E8E84-426E-40DD-AFC4-6F175D3DCCD1}">
              <a14:hiddenFill xmlns:a14="http://schemas.microsoft.com/office/drawing/2010/main">
                <a:noFill/>
              </a14:hiddenFill>
            </a:ext>
          </a:extLst>
        </p:spPr>
        <p:txBody>
          <a:bodyPr wrap="none" lIns="106674" tIns="53337" rIns="106674" bIns="53337" anchor="ctr"/>
          <a:lstStyle/>
          <a:p>
            <a:endParaRPr lang="en-US"/>
          </a:p>
        </p:txBody>
      </p:sp>
      <p:sp>
        <p:nvSpPr>
          <p:cNvPr id="2052" name="Text Box 735"/>
          <p:cNvSpPr txBox="1">
            <a:spLocks noChangeArrowheads="1"/>
          </p:cNvSpPr>
          <p:nvPr/>
        </p:nvSpPr>
        <p:spPr bwMode="auto">
          <a:xfrm>
            <a:off x="38938200" y="5156200"/>
            <a:ext cx="12144111" cy="18415855"/>
          </a:xfrm>
          <a:prstGeom prst="rect">
            <a:avLst/>
          </a:prstGeom>
          <a:noFill/>
          <a:ln>
            <a:noFill/>
          </a:ln>
          <a:extLst/>
        </p:spPr>
        <p:txBody>
          <a:bodyPr lIns="193591" tIns="96796" rIns="193591" bIns="96796">
            <a:spAutoFit/>
          </a:bodyPr>
          <a:lstStyle>
            <a:lvl1pPr marL="830263" indent="-457200" defTabSz="1658938">
              <a:defRPr sz="3300" i="1">
                <a:solidFill>
                  <a:schemeClr val="tx1"/>
                </a:solidFill>
                <a:latin typeface="Arial" charset="0"/>
              </a:defRPr>
            </a:lvl1pPr>
            <a:lvl2pPr marL="742950" indent="-285750" defTabSz="1658938">
              <a:defRPr sz="3300" i="1">
                <a:solidFill>
                  <a:schemeClr val="tx1"/>
                </a:solidFill>
                <a:latin typeface="Arial" charset="0"/>
              </a:defRPr>
            </a:lvl2pPr>
            <a:lvl3pPr marL="1143000" indent="-228600" defTabSz="1658938">
              <a:defRPr sz="3300" i="1">
                <a:solidFill>
                  <a:schemeClr val="tx1"/>
                </a:solidFill>
                <a:latin typeface="Arial" charset="0"/>
              </a:defRPr>
            </a:lvl3pPr>
            <a:lvl4pPr marL="1600200" indent="-228600" defTabSz="1658938">
              <a:defRPr sz="3300" i="1">
                <a:solidFill>
                  <a:schemeClr val="tx1"/>
                </a:solidFill>
                <a:latin typeface="Arial" charset="0"/>
              </a:defRPr>
            </a:lvl4pPr>
            <a:lvl5pPr marL="2057400" indent="-228600" defTabSz="1658938">
              <a:defRPr sz="3300" i="1">
                <a:solidFill>
                  <a:schemeClr val="tx1"/>
                </a:solidFill>
                <a:latin typeface="Arial" charset="0"/>
              </a:defRPr>
            </a:lvl5pPr>
            <a:lvl6pPr marL="2514600" indent="-228600" defTabSz="1658938" eaLnBrk="0" fontAlgn="base" hangingPunct="0">
              <a:spcBef>
                <a:spcPct val="0"/>
              </a:spcBef>
              <a:spcAft>
                <a:spcPct val="0"/>
              </a:spcAft>
              <a:defRPr sz="3300" i="1">
                <a:solidFill>
                  <a:schemeClr val="tx1"/>
                </a:solidFill>
                <a:latin typeface="Arial" charset="0"/>
              </a:defRPr>
            </a:lvl6pPr>
            <a:lvl7pPr marL="2971800" indent="-228600" defTabSz="1658938" eaLnBrk="0" fontAlgn="base" hangingPunct="0">
              <a:spcBef>
                <a:spcPct val="0"/>
              </a:spcBef>
              <a:spcAft>
                <a:spcPct val="0"/>
              </a:spcAft>
              <a:defRPr sz="3300" i="1">
                <a:solidFill>
                  <a:schemeClr val="tx1"/>
                </a:solidFill>
                <a:latin typeface="Arial" charset="0"/>
              </a:defRPr>
            </a:lvl7pPr>
            <a:lvl8pPr marL="3429000" indent="-228600" defTabSz="1658938" eaLnBrk="0" fontAlgn="base" hangingPunct="0">
              <a:spcBef>
                <a:spcPct val="0"/>
              </a:spcBef>
              <a:spcAft>
                <a:spcPct val="0"/>
              </a:spcAft>
              <a:defRPr sz="3300" i="1">
                <a:solidFill>
                  <a:schemeClr val="tx1"/>
                </a:solidFill>
                <a:latin typeface="Arial" charset="0"/>
              </a:defRPr>
            </a:lvl8pPr>
            <a:lvl9pPr marL="3886200" indent="-228600" defTabSz="1658938" eaLnBrk="0" fontAlgn="base" hangingPunct="0">
              <a:spcBef>
                <a:spcPct val="0"/>
              </a:spcBef>
              <a:spcAft>
                <a:spcPct val="0"/>
              </a:spcAft>
              <a:defRPr sz="3300" i="1">
                <a:solidFill>
                  <a:schemeClr val="tx1"/>
                </a:solidFill>
                <a:latin typeface="Arial" charset="0"/>
              </a:defRPr>
            </a:lvl9pPr>
          </a:lstStyle>
          <a:p>
            <a:pPr marL="1101927" indent="-666712" eaLnBrk="0" hangingPunct="0">
              <a:buFont typeface="Wingdings" pitchFamily="2" charset="2"/>
              <a:buChar char="Ø"/>
              <a:defRPr/>
            </a:pPr>
            <a:r>
              <a:rPr lang="en-US" sz="3200" b="1" dirty="0">
                <a:solidFill>
                  <a:schemeClr val="bg1"/>
                </a:solidFill>
                <a:cs typeface="+mn-cs"/>
              </a:rPr>
              <a:t>ETOH reduced DA neurotransmission in vivo and in vitro in CD-1 and C57Bl6 mice.  The IC50 for ethanol inhibition of DA release in vitro was 80 </a:t>
            </a:r>
            <a:r>
              <a:rPr lang="en-US" sz="3200" b="1" dirty="0" err="1">
                <a:solidFill>
                  <a:schemeClr val="bg1"/>
                </a:solidFill>
                <a:cs typeface="+mn-cs"/>
              </a:rPr>
              <a:t>mM</a:t>
            </a:r>
            <a:r>
              <a:rPr lang="en-US" sz="3200" b="1" dirty="0">
                <a:solidFill>
                  <a:schemeClr val="bg1"/>
                </a:solidFill>
                <a:cs typeface="+mn-cs"/>
              </a:rPr>
              <a:t> while the IC50 for ethanol inhibition of DA release in vivo was 2.0 g/kg, consistent with what has been reported by others in rats and mice.  These findings support the emerging view that ethanol reduces DA release at terminals in the </a:t>
            </a:r>
            <a:r>
              <a:rPr lang="en-US" sz="3200" b="1" dirty="0" err="1">
                <a:solidFill>
                  <a:schemeClr val="bg1"/>
                </a:solidFill>
                <a:cs typeface="+mn-cs"/>
              </a:rPr>
              <a:t>NAc</a:t>
            </a:r>
            <a:r>
              <a:rPr lang="en-US" sz="3200" b="1" dirty="0">
                <a:solidFill>
                  <a:schemeClr val="bg1"/>
                </a:solidFill>
                <a:cs typeface="+mn-cs"/>
              </a:rPr>
              <a:t> moderate-to-high doses of ethanol.</a:t>
            </a:r>
          </a:p>
          <a:p>
            <a:pPr marL="1101927" indent="-666712" eaLnBrk="0" hangingPunct="0">
              <a:buFont typeface="Wingdings" pitchFamily="2" charset="2"/>
              <a:buChar char="Ø"/>
              <a:defRPr/>
            </a:pPr>
            <a:endParaRPr lang="en-US" sz="3200" b="1" dirty="0">
              <a:solidFill>
                <a:schemeClr val="bg1"/>
              </a:solidFill>
              <a:cs typeface="+mn-cs"/>
            </a:endParaRPr>
          </a:p>
          <a:p>
            <a:pPr marL="1101927" indent="-666712" eaLnBrk="0" hangingPunct="0">
              <a:buFont typeface="Wingdings" pitchFamily="2" charset="2"/>
              <a:buChar char="Ø"/>
              <a:defRPr/>
            </a:pPr>
            <a:r>
              <a:rPr lang="en-US" sz="3200" b="1" dirty="0">
                <a:solidFill>
                  <a:schemeClr val="bg1"/>
                </a:solidFill>
                <a:cs typeface="+mn-cs"/>
              </a:rPr>
              <a:t>Ethanol had no effect on paired-pulse responses, suggesting that it is not affecting release via the DAT or DA </a:t>
            </a:r>
            <a:r>
              <a:rPr lang="en-US" sz="3200" b="1" dirty="0" err="1">
                <a:solidFill>
                  <a:schemeClr val="bg1"/>
                </a:solidFill>
                <a:cs typeface="+mn-cs"/>
              </a:rPr>
              <a:t>autoreceptors</a:t>
            </a:r>
            <a:endParaRPr lang="en-US" sz="3200" b="1" dirty="0">
              <a:solidFill>
                <a:schemeClr val="bg1"/>
              </a:solidFill>
              <a:cs typeface="+mn-cs"/>
            </a:endParaRPr>
          </a:p>
          <a:p>
            <a:pPr marL="435215" indent="0" eaLnBrk="0" hangingPunct="0">
              <a:defRPr/>
            </a:pPr>
            <a:r>
              <a:rPr lang="en-US" sz="3200" b="1" dirty="0">
                <a:solidFill>
                  <a:schemeClr val="bg1"/>
                </a:solidFill>
                <a:cs typeface="+mn-cs"/>
              </a:rPr>
              <a:t> </a:t>
            </a:r>
          </a:p>
          <a:p>
            <a:pPr marL="1101927" indent="-666712" eaLnBrk="0" hangingPunct="0">
              <a:buFont typeface="Wingdings" pitchFamily="2" charset="2"/>
              <a:buChar char="Ø"/>
              <a:defRPr/>
            </a:pPr>
            <a:r>
              <a:rPr lang="en-US" sz="3200" b="1" dirty="0">
                <a:solidFill>
                  <a:schemeClr val="bg1"/>
                </a:solidFill>
                <a:cs typeface="+mn-cs"/>
              </a:rPr>
              <a:t>The GABA(A) receptor antagonists </a:t>
            </a:r>
            <a:r>
              <a:rPr lang="en-US" sz="3200" b="1" dirty="0" err="1">
                <a:solidFill>
                  <a:schemeClr val="bg1"/>
                </a:solidFill>
                <a:cs typeface="+mn-cs"/>
              </a:rPr>
              <a:t>bicuculline</a:t>
            </a:r>
            <a:r>
              <a:rPr lang="en-US" sz="3200" b="1" dirty="0">
                <a:solidFill>
                  <a:schemeClr val="bg1"/>
                </a:solidFill>
                <a:cs typeface="+mn-cs"/>
              </a:rPr>
              <a:t> and Ro15-4513 blocked ethanol inhibition of DA release in vitro and Ro15-4513 significantly attenuated it in vivo, while NMDA receptor antagonists had no effect on ethanol inhibition of DA release, suggesting that ethanol inhibition of DA release at terminals is mediated by delta GABA(A) receptors.</a:t>
            </a:r>
          </a:p>
          <a:p>
            <a:pPr marL="1101927" indent="-666712" eaLnBrk="0" hangingPunct="0">
              <a:buFont typeface="Wingdings" pitchFamily="2" charset="2"/>
              <a:buChar char="Ø"/>
              <a:defRPr/>
            </a:pPr>
            <a:endParaRPr lang="en-US" sz="3200" b="1" dirty="0">
              <a:solidFill>
                <a:schemeClr val="bg1"/>
              </a:solidFill>
              <a:cs typeface="+mn-cs"/>
            </a:endParaRPr>
          </a:p>
          <a:p>
            <a:pPr marL="1101927" indent="-666712" eaLnBrk="0" hangingPunct="0">
              <a:buFont typeface="Wingdings" pitchFamily="2" charset="2"/>
              <a:buChar char="Ø"/>
              <a:defRPr/>
            </a:pPr>
            <a:r>
              <a:rPr lang="en-US" sz="3200" b="1" dirty="0">
                <a:solidFill>
                  <a:schemeClr val="bg1"/>
                </a:solidFill>
                <a:cs typeface="+mn-cs"/>
              </a:rPr>
              <a:t>Ethanol did not alter DA release in delta GABA(A) receptor or Cx36 KO mice, providing further support that GABA, and in particular delta GABA(A) receptors are involved in ethanol inhibition of DA release at terminals in the </a:t>
            </a:r>
            <a:r>
              <a:rPr lang="en-US" sz="3200" b="1" dirty="0" err="1">
                <a:solidFill>
                  <a:schemeClr val="bg1"/>
                </a:solidFill>
                <a:cs typeface="+mn-cs"/>
              </a:rPr>
              <a:t>NAc</a:t>
            </a:r>
            <a:r>
              <a:rPr lang="en-US" sz="3200" b="1" dirty="0">
                <a:solidFill>
                  <a:schemeClr val="bg1"/>
                </a:solidFill>
                <a:cs typeface="+mn-cs"/>
              </a:rPr>
              <a:t>.</a:t>
            </a:r>
          </a:p>
          <a:p>
            <a:pPr marL="1101927" indent="-666712" eaLnBrk="0" hangingPunct="0">
              <a:buFont typeface="Wingdings" pitchFamily="2" charset="2"/>
              <a:buChar char="Ø"/>
              <a:defRPr/>
            </a:pPr>
            <a:endParaRPr lang="en-US" sz="3200" b="1" dirty="0">
              <a:solidFill>
                <a:schemeClr val="bg1"/>
              </a:solidFill>
              <a:cs typeface="+mn-cs"/>
            </a:endParaRPr>
          </a:p>
          <a:p>
            <a:pPr marL="1101927" indent="-666712" eaLnBrk="0" hangingPunct="0">
              <a:buFont typeface="Wingdings" pitchFamily="2" charset="2"/>
              <a:buChar char="Ø"/>
              <a:defRPr/>
            </a:pPr>
            <a:r>
              <a:rPr lang="en-US" sz="3200" b="1" dirty="0">
                <a:solidFill>
                  <a:schemeClr val="bg1"/>
                </a:solidFill>
                <a:cs typeface="+mn-cs"/>
              </a:rPr>
              <a:t>Our data support, in part, the emerging story that acute ethanol decreases DA signals in the </a:t>
            </a:r>
            <a:r>
              <a:rPr lang="en-US" sz="3200" b="1" dirty="0" err="1">
                <a:solidFill>
                  <a:schemeClr val="bg1"/>
                </a:solidFill>
                <a:cs typeface="+mn-cs"/>
              </a:rPr>
              <a:t>NAc</a:t>
            </a:r>
            <a:r>
              <a:rPr lang="en-US" sz="3200" b="1" dirty="0">
                <a:solidFill>
                  <a:schemeClr val="bg1"/>
                </a:solidFill>
                <a:cs typeface="+mn-cs"/>
              </a:rPr>
              <a:t> (</a:t>
            </a:r>
            <a:r>
              <a:rPr lang="en-US" sz="3200" b="1" dirty="0" err="1">
                <a:solidFill>
                  <a:schemeClr val="bg1"/>
                </a:solidFill>
                <a:cs typeface="+mn-cs"/>
              </a:rPr>
              <a:t>Budygin</a:t>
            </a:r>
            <a:r>
              <a:rPr lang="en-US" sz="3200" b="1" dirty="0">
                <a:solidFill>
                  <a:schemeClr val="bg1"/>
                </a:solidFill>
                <a:cs typeface="+mn-cs"/>
              </a:rPr>
              <a:t> et al., 2001, Jones et al., 2006).  Future studies will evaluate the role of the VTA in mediating </a:t>
            </a:r>
            <a:r>
              <a:rPr lang="en-US" sz="3200" b="1" dirty="0" err="1">
                <a:solidFill>
                  <a:schemeClr val="bg1"/>
                </a:solidFill>
                <a:cs typeface="+mn-cs"/>
              </a:rPr>
              <a:t>EtOH</a:t>
            </a:r>
            <a:r>
              <a:rPr lang="en-US" sz="3200" b="1" dirty="0">
                <a:solidFill>
                  <a:schemeClr val="bg1"/>
                </a:solidFill>
                <a:cs typeface="+mn-cs"/>
              </a:rPr>
              <a:t> reduction of DA neurotransmission, as measured by FSCV. </a:t>
            </a:r>
          </a:p>
          <a:p>
            <a:pPr marL="1101927" indent="-666712" eaLnBrk="0" hangingPunct="0">
              <a:buFont typeface="Wingdings" pitchFamily="2" charset="2"/>
              <a:buChar char="Ø"/>
              <a:defRPr/>
            </a:pPr>
            <a:endParaRPr lang="en-US" sz="3200" b="1" dirty="0">
              <a:solidFill>
                <a:schemeClr val="bg1"/>
              </a:solidFill>
              <a:cs typeface="+mn-cs"/>
            </a:endParaRPr>
          </a:p>
          <a:p>
            <a:pPr marL="1101927" indent="-666712" eaLnBrk="0" hangingPunct="0">
              <a:buFont typeface="Wingdings" pitchFamily="2" charset="2"/>
              <a:buChar char="Ø"/>
              <a:defRPr/>
            </a:pPr>
            <a:r>
              <a:rPr lang="en-US" sz="3200" b="1" dirty="0">
                <a:solidFill>
                  <a:schemeClr val="bg1"/>
                </a:solidFill>
                <a:cs typeface="+mn-cs"/>
              </a:rPr>
              <a:t>The diagram below illustrates the synaptic </a:t>
            </a:r>
            <a:r>
              <a:rPr lang="en-US" sz="3200" b="1" dirty="0" err="1">
                <a:solidFill>
                  <a:schemeClr val="bg1"/>
                </a:solidFill>
                <a:cs typeface="+mn-cs"/>
              </a:rPr>
              <a:t>hodology</a:t>
            </a:r>
            <a:r>
              <a:rPr lang="en-US" sz="3200" b="1" dirty="0">
                <a:solidFill>
                  <a:schemeClr val="bg1"/>
                </a:solidFill>
                <a:cs typeface="+mn-cs"/>
              </a:rPr>
              <a:t> that might </a:t>
            </a:r>
            <a:r>
              <a:rPr lang="en-US" sz="3200" b="1" dirty="0" err="1">
                <a:solidFill>
                  <a:schemeClr val="bg1"/>
                </a:solidFill>
                <a:cs typeface="+mn-cs"/>
              </a:rPr>
              <a:t>underly</a:t>
            </a:r>
            <a:r>
              <a:rPr lang="en-US" sz="3200" b="1" dirty="0">
                <a:solidFill>
                  <a:schemeClr val="bg1"/>
                </a:solidFill>
                <a:cs typeface="+mn-cs"/>
              </a:rPr>
              <a:t> ethanol effects on DA release at terminals in the </a:t>
            </a:r>
            <a:r>
              <a:rPr lang="en-US" sz="3200" b="1" dirty="0" err="1">
                <a:solidFill>
                  <a:schemeClr val="bg1"/>
                </a:solidFill>
                <a:cs typeface="+mn-cs"/>
              </a:rPr>
              <a:t>NAc</a:t>
            </a:r>
            <a:r>
              <a:rPr lang="en-US" sz="3200" b="1" dirty="0">
                <a:solidFill>
                  <a:schemeClr val="bg1"/>
                </a:solidFill>
                <a:cs typeface="+mn-cs"/>
              </a:rPr>
              <a:t>.</a:t>
            </a:r>
            <a:endParaRPr lang="en-US" sz="3200" dirty="0">
              <a:solidFill>
                <a:schemeClr val="bg1"/>
              </a:solidFill>
              <a:cs typeface="+mn-cs"/>
            </a:endParaRPr>
          </a:p>
        </p:txBody>
      </p:sp>
      <p:sp>
        <p:nvSpPr>
          <p:cNvPr id="2053" name="Text Box 654"/>
          <p:cNvSpPr txBox="1">
            <a:spLocks noChangeArrowheads="1"/>
          </p:cNvSpPr>
          <p:nvPr/>
        </p:nvSpPr>
        <p:spPr bwMode="auto">
          <a:xfrm>
            <a:off x="2968890" y="7467601"/>
            <a:ext cx="11823700" cy="626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591" tIns="96796" rIns="193591" bIns="96796">
            <a:spAutoFit/>
          </a:bodyPr>
          <a:lstStyle>
            <a:lvl1pPr defTabSz="1658938" eaLnBrk="0" hangingPunct="0">
              <a:defRPr sz="3300" i="1">
                <a:solidFill>
                  <a:schemeClr val="tx1"/>
                </a:solidFill>
                <a:latin typeface="Arial" charset="0"/>
              </a:defRPr>
            </a:lvl1pPr>
            <a:lvl2pPr marL="742950" indent="-285750" defTabSz="1658938" eaLnBrk="0" hangingPunct="0">
              <a:defRPr sz="3300" i="1">
                <a:solidFill>
                  <a:schemeClr val="tx1"/>
                </a:solidFill>
                <a:latin typeface="Arial" charset="0"/>
              </a:defRPr>
            </a:lvl2pPr>
            <a:lvl3pPr marL="1143000" indent="-228600" defTabSz="1658938" eaLnBrk="0" hangingPunct="0">
              <a:defRPr sz="3300" i="1">
                <a:solidFill>
                  <a:schemeClr val="tx1"/>
                </a:solidFill>
                <a:latin typeface="Arial" charset="0"/>
              </a:defRPr>
            </a:lvl3pPr>
            <a:lvl4pPr marL="1600200" indent="-228600" defTabSz="1658938" eaLnBrk="0" hangingPunct="0">
              <a:defRPr sz="3300" i="1">
                <a:solidFill>
                  <a:schemeClr val="tx1"/>
                </a:solidFill>
                <a:latin typeface="Arial" charset="0"/>
              </a:defRPr>
            </a:lvl4pPr>
            <a:lvl5pPr marL="2057400" indent="-228600" defTabSz="1658938" eaLnBrk="0" hangingPunct="0">
              <a:defRPr sz="3300" i="1">
                <a:solidFill>
                  <a:schemeClr val="tx1"/>
                </a:solidFill>
                <a:latin typeface="Arial" charset="0"/>
              </a:defRPr>
            </a:lvl5pPr>
            <a:lvl6pPr marL="2514600" indent="-228600" defTabSz="1658938" eaLnBrk="0" fontAlgn="base" hangingPunct="0">
              <a:spcBef>
                <a:spcPct val="0"/>
              </a:spcBef>
              <a:spcAft>
                <a:spcPct val="0"/>
              </a:spcAft>
              <a:defRPr sz="3300" i="1">
                <a:solidFill>
                  <a:schemeClr val="tx1"/>
                </a:solidFill>
                <a:latin typeface="Arial" charset="0"/>
              </a:defRPr>
            </a:lvl6pPr>
            <a:lvl7pPr marL="2971800" indent="-228600" defTabSz="1658938" eaLnBrk="0" fontAlgn="base" hangingPunct="0">
              <a:spcBef>
                <a:spcPct val="0"/>
              </a:spcBef>
              <a:spcAft>
                <a:spcPct val="0"/>
              </a:spcAft>
              <a:defRPr sz="3300" i="1">
                <a:solidFill>
                  <a:schemeClr val="tx1"/>
                </a:solidFill>
                <a:latin typeface="Arial" charset="0"/>
              </a:defRPr>
            </a:lvl7pPr>
            <a:lvl8pPr marL="3429000" indent="-228600" defTabSz="1658938" eaLnBrk="0" fontAlgn="base" hangingPunct="0">
              <a:spcBef>
                <a:spcPct val="0"/>
              </a:spcBef>
              <a:spcAft>
                <a:spcPct val="0"/>
              </a:spcAft>
              <a:defRPr sz="3300" i="1">
                <a:solidFill>
                  <a:schemeClr val="tx1"/>
                </a:solidFill>
                <a:latin typeface="Arial" charset="0"/>
              </a:defRPr>
            </a:lvl8pPr>
            <a:lvl9pPr marL="3886200" indent="-228600" defTabSz="1658938" eaLnBrk="0" fontAlgn="base" hangingPunct="0">
              <a:spcBef>
                <a:spcPct val="0"/>
              </a:spcBef>
              <a:spcAft>
                <a:spcPct val="0"/>
              </a:spcAft>
              <a:defRPr sz="3300" i="1">
                <a:solidFill>
                  <a:schemeClr val="tx1"/>
                </a:solidFill>
                <a:latin typeface="Arial" charset="0"/>
              </a:defRPr>
            </a:lvl9pPr>
          </a:lstStyle>
          <a:p>
            <a:pPr algn="just"/>
            <a:endParaRPr lang="en-US" sz="2800" b="1">
              <a:solidFill>
                <a:srgbClr val="FF0066"/>
              </a:solidFill>
            </a:endParaRPr>
          </a:p>
        </p:txBody>
      </p:sp>
      <p:sp>
        <p:nvSpPr>
          <p:cNvPr id="2054" name="Text Box 833"/>
          <p:cNvSpPr txBox="1">
            <a:spLocks noChangeArrowheads="1"/>
          </p:cNvSpPr>
          <p:nvPr/>
        </p:nvSpPr>
        <p:spPr bwMode="auto">
          <a:xfrm>
            <a:off x="14706600" y="17660555"/>
            <a:ext cx="11023600" cy="1718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3591" tIns="96796" rIns="193591" bIns="96796">
            <a:spAutoFit/>
          </a:bodyPr>
          <a:lstStyle>
            <a:lvl1pPr defTabSz="1658938" eaLnBrk="0" hangingPunct="0">
              <a:defRPr sz="3300" i="1">
                <a:solidFill>
                  <a:schemeClr val="tx1"/>
                </a:solidFill>
                <a:latin typeface="Arial" charset="0"/>
              </a:defRPr>
            </a:lvl1pPr>
            <a:lvl2pPr marL="742950" indent="-285750" defTabSz="1658938" eaLnBrk="0" hangingPunct="0">
              <a:defRPr sz="3300" i="1">
                <a:solidFill>
                  <a:schemeClr val="tx1"/>
                </a:solidFill>
                <a:latin typeface="Arial" charset="0"/>
              </a:defRPr>
            </a:lvl2pPr>
            <a:lvl3pPr marL="1143000" indent="-228600" defTabSz="1658938" eaLnBrk="0" hangingPunct="0">
              <a:defRPr sz="3300" i="1">
                <a:solidFill>
                  <a:schemeClr val="tx1"/>
                </a:solidFill>
                <a:latin typeface="Arial" charset="0"/>
              </a:defRPr>
            </a:lvl3pPr>
            <a:lvl4pPr marL="1600200" indent="-228600" defTabSz="1658938" eaLnBrk="0" hangingPunct="0">
              <a:defRPr sz="3300" i="1">
                <a:solidFill>
                  <a:schemeClr val="tx1"/>
                </a:solidFill>
                <a:latin typeface="Arial" charset="0"/>
              </a:defRPr>
            </a:lvl4pPr>
            <a:lvl5pPr marL="2057400" indent="-228600" defTabSz="1658938" eaLnBrk="0" hangingPunct="0">
              <a:defRPr sz="3300" i="1">
                <a:solidFill>
                  <a:schemeClr val="tx1"/>
                </a:solidFill>
                <a:latin typeface="Arial" charset="0"/>
              </a:defRPr>
            </a:lvl5pPr>
            <a:lvl6pPr marL="2514600" indent="-228600" defTabSz="1658938" eaLnBrk="0" fontAlgn="base" hangingPunct="0">
              <a:spcBef>
                <a:spcPct val="0"/>
              </a:spcBef>
              <a:spcAft>
                <a:spcPct val="0"/>
              </a:spcAft>
              <a:defRPr sz="3300" i="1">
                <a:solidFill>
                  <a:schemeClr val="tx1"/>
                </a:solidFill>
                <a:latin typeface="Arial" charset="0"/>
              </a:defRPr>
            </a:lvl6pPr>
            <a:lvl7pPr marL="2971800" indent="-228600" defTabSz="1658938" eaLnBrk="0" fontAlgn="base" hangingPunct="0">
              <a:spcBef>
                <a:spcPct val="0"/>
              </a:spcBef>
              <a:spcAft>
                <a:spcPct val="0"/>
              </a:spcAft>
              <a:defRPr sz="3300" i="1">
                <a:solidFill>
                  <a:schemeClr val="tx1"/>
                </a:solidFill>
                <a:latin typeface="Arial" charset="0"/>
              </a:defRPr>
            </a:lvl7pPr>
            <a:lvl8pPr marL="3429000" indent="-228600" defTabSz="1658938" eaLnBrk="0" fontAlgn="base" hangingPunct="0">
              <a:spcBef>
                <a:spcPct val="0"/>
              </a:spcBef>
              <a:spcAft>
                <a:spcPct val="0"/>
              </a:spcAft>
              <a:defRPr sz="3300" i="1">
                <a:solidFill>
                  <a:schemeClr val="tx1"/>
                </a:solidFill>
                <a:latin typeface="Arial" charset="0"/>
              </a:defRPr>
            </a:lvl8pPr>
            <a:lvl9pPr marL="3886200" indent="-228600" defTabSz="1658938" eaLnBrk="0" fontAlgn="base" hangingPunct="0">
              <a:spcBef>
                <a:spcPct val="0"/>
              </a:spcBef>
              <a:spcAft>
                <a:spcPct val="0"/>
              </a:spcAft>
              <a:defRPr sz="3300" i="1">
                <a:solidFill>
                  <a:schemeClr val="tx1"/>
                </a:solidFill>
                <a:latin typeface="Arial" charset="0"/>
              </a:defRPr>
            </a:lvl9pPr>
          </a:lstStyle>
          <a:p>
            <a:r>
              <a:rPr lang="en-US" b="1" dirty="0">
                <a:solidFill>
                  <a:schemeClr val="bg1"/>
                </a:solidFill>
              </a:rPr>
              <a:t>♦In vitro studies in mice:  GABA and glutamate pharmacology of ethanol inhibition of dopamine release in the nucleus </a:t>
            </a:r>
            <a:r>
              <a:rPr lang="en-US" b="1" dirty="0" err="1">
                <a:solidFill>
                  <a:schemeClr val="bg1"/>
                </a:solidFill>
              </a:rPr>
              <a:t>accumbens</a:t>
            </a:r>
            <a:r>
              <a:rPr lang="en-US" b="1" dirty="0">
                <a:solidFill>
                  <a:schemeClr val="bg1"/>
                </a:solidFill>
              </a:rPr>
              <a:t> core</a:t>
            </a:r>
          </a:p>
        </p:txBody>
      </p:sp>
      <p:pic>
        <p:nvPicPr>
          <p:cNvPr id="2060"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5978" y="22783800"/>
            <a:ext cx="4993693" cy="741673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061" name="TextBox 45"/>
          <p:cNvSpPr txBox="1">
            <a:spLocks noChangeArrowheads="1"/>
          </p:cNvSpPr>
          <p:nvPr/>
        </p:nvSpPr>
        <p:spPr bwMode="auto">
          <a:xfrm>
            <a:off x="2002179" y="31576080"/>
            <a:ext cx="5759053" cy="5770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6674" tIns="53337" rIns="106674" bIns="53337">
            <a:spAutoFit/>
          </a:bodyPr>
          <a:lstStyle>
            <a:lvl1pPr defTabSz="4383088" eaLnBrk="0" hangingPunct="0">
              <a:defRPr sz="3300" i="1">
                <a:solidFill>
                  <a:schemeClr val="tx1"/>
                </a:solidFill>
                <a:latin typeface="Arial" charset="0"/>
              </a:defRPr>
            </a:lvl1pPr>
            <a:lvl2pPr marL="742950" indent="-285750" defTabSz="4383088" eaLnBrk="0" hangingPunct="0">
              <a:defRPr sz="3300" i="1">
                <a:solidFill>
                  <a:schemeClr val="tx1"/>
                </a:solidFill>
                <a:latin typeface="Arial" charset="0"/>
              </a:defRPr>
            </a:lvl2pPr>
            <a:lvl3pPr marL="1143000" indent="-228600" defTabSz="4383088" eaLnBrk="0" hangingPunct="0">
              <a:defRPr sz="3300" i="1">
                <a:solidFill>
                  <a:schemeClr val="tx1"/>
                </a:solidFill>
                <a:latin typeface="Arial" charset="0"/>
              </a:defRPr>
            </a:lvl3pPr>
            <a:lvl4pPr marL="1600200" indent="-228600" defTabSz="4383088" eaLnBrk="0" hangingPunct="0">
              <a:defRPr sz="3300" i="1">
                <a:solidFill>
                  <a:schemeClr val="tx1"/>
                </a:solidFill>
                <a:latin typeface="Arial" charset="0"/>
              </a:defRPr>
            </a:lvl4pPr>
            <a:lvl5pPr marL="2057400" indent="-228600" defTabSz="4383088" eaLnBrk="0" hangingPunct="0">
              <a:defRPr sz="3300" i="1">
                <a:solidFill>
                  <a:schemeClr val="tx1"/>
                </a:solidFill>
                <a:latin typeface="Arial" charset="0"/>
              </a:defRPr>
            </a:lvl5pPr>
            <a:lvl6pPr marL="2514600" indent="-228600" defTabSz="4383088" eaLnBrk="0" fontAlgn="base" hangingPunct="0">
              <a:spcBef>
                <a:spcPct val="0"/>
              </a:spcBef>
              <a:spcAft>
                <a:spcPct val="0"/>
              </a:spcAft>
              <a:defRPr sz="3300" i="1">
                <a:solidFill>
                  <a:schemeClr val="tx1"/>
                </a:solidFill>
                <a:latin typeface="Arial" charset="0"/>
              </a:defRPr>
            </a:lvl6pPr>
            <a:lvl7pPr marL="2971800" indent="-228600" defTabSz="4383088" eaLnBrk="0" fontAlgn="base" hangingPunct="0">
              <a:spcBef>
                <a:spcPct val="0"/>
              </a:spcBef>
              <a:spcAft>
                <a:spcPct val="0"/>
              </a:spcAft>
              <a:defRPr sz="3300" i="1">
                <a:solidFill>
                  <a:schemeClr val="tx1"/>
                </a:solidFill>
                <a:latin typeface="Arial" charset="0"/>
              </a:defRPr>
            </a:lvl7pPr>
            <a:lvl8pPr marL="3429000" indent="-228600" defTabSz="4383088" eaLnBrk="0" fontAlgn="base" hangingPunct="0">
              <a:spcBef>
                <a:spcPct val="0"/>
              </a:spcBef>
              <a:spcAft>
                <a:spcPct val="0"/>
              </a:spcAft>
              <a:defRPr sz="3300" i="1">
                <a:solidFill>
                  <a:schemeClr val="tx1"/>
                </a:solidFill>
                <a:latin typeface="Arial" charset="0"/>
              </a:defRPr>
            </a:lvl8pPr>
            <a:lvl9pPr marL="3886200" indent="-228600" defTabSz="4383088" eaLnBrk="0" fontAlgn="base" hangingPunct="0">
              <a:spcBef>
                <a:spcPct val="0"/>
              </a:spcBef>
              <a:spcAft>
                <a:spcPct val="0"/>
              </a:spcAft>
              <a:defRPr sz="3300" i="1">
                <a:solidFill>
                  <a:schemeClr val="tx1"/>
                </a:solidFill>
                <a:latin typeface="Arial" charset="0"/>
              </a:defRPr>
            </a:lvl9pPr>
          </a:lstStyle>
          <a:p>
            <a:pPr algn="just"/>
            <a:r>
              <a:rPr lang="en-US" sz="2300" i="0" dirty="0"/>
              <a:t>►</a:t>
            </a:r>
            <a:r>
              <a:rPr lang="en-US" sz="2300" b="1" i="0" dirty="0"/>
              <a:t>Figure 2: Dopamine Fast Scan Cyclic Voltammetry in the Nucleus </a:t>
            </a:r>
            <a:r>
              <a:rPr lang="en-US" sz="2300" b="1" i="0" dirty="0" err="1"/>
              <a:t>Accumbens</a:t>
            </a:r>
            <a:r>
              <a:rPr lang="en-US" sz="2300" b="1" i="0" dirty="0"/>
              <a:t> core. (A) </a:t>
            </a:r>
            <a:r>
              <a:rPr lang="en-US" sz="2300" i="0" dirty="0"/>
              <a:t>These are oxidation/reduction currents associated with application of the voltage waveform to a carbon fiber electrode recorded in the </a:t>
            </a:r>
            <a:r>
              <a:rPr lang="en-US" sz="2300" i="0"/>
              <a:t>NAc </a:t>
            </a:r>
            <a:r>
              <a:rPr lang="en-US" sz="2300" i="0" dirty="0"/>
              <a:t>core following local stimulation (20 Hz, 10 pulses, 0.27 mA). This is called a Current/Voltage or C/V plot and is sampled 10X/sec. (B) When the C/V plot is plotted over time you can see the DA signal during the stimulation. (C) This graph plots the DA current over time once the carbon fiber electrode is calibrated to a known DA concentration. Both amplitude and kinetic data can be obtained from this data. </a:t>
            </a:r>
          </a:p>
        </p:txBody>
      </p:sp>
      <p:sp>
        <p:nvSpPr>
          <p:cNvPr id="2074" name="Text Box 833"/>
          <p:cNvSpPr txBox="1">
            <a:spLocks noChangeArrowheads="1"/>
          </p:cNvSpPr>
          <p:nvPr/>
        </p:nvSpPr>
        <p:spPr bwMode="auto">
          <a:xfrm>
            <a:off x="1244601" y="4978401"/>
            <a:ext cx="11873707" cy="14968758"/>
          </a:xfrm>
          <a:prstGeom prst="rect">
            <a:avLst/>
          </a:prstGeom>
          <a:noFill/>
          <a:ln>
            <a:noFill/>
          </a:ln>
          <a:extLst/>
        </p:spPr>
        <p:txBody>
          <a:bodyPr lIns="193591" tIns="96796" rIns="193591" bIns="96796">
            <a:spAutoFit/>
          </a:bodyPr>
          <a:lstStyle>
            <a:lvl1pPr defTabSz="1658938">
              <a:defRPr sz="3300" i="1">
                <a:solidFill>
                  <a:schemeClr val="tx1"/>
                </a:solidFill>
                <a:latin typeface="Arial" charset="0"/>
              </a:defRPr>
            </a:lvl1pPr>
            <a:lvl2pPr marL="742950" indent="-285750" defTabSz="1658938">
              <a:defRPr sz="3300" i="1">
                <a:solidFill>
                  <a:schemeClr val="tx1"/>
                </a:solidFill>
                <a:latin typeface="Arial" charset="0"/>
              </a:defRPr>
            </a:lvl2pPr>
            <a:lvl3pPr marL="1143000" indent="-228600" defTabSz="1658938">
              <a:defRPr sz="3300" i="1">
                <a:solidFill>
                  <a:schemeClr val="tx1"/>
                </a:solidFill>
                <a:latin typeface="Arial" charset="0"/>
              </a:defRPr>
            </a:lvl3pPr>
            <a:lvl4pPr marL="1600200" indent="-228600" defTabSz="1658938">
              <a:defRPr sz="3300" i="1">
                <a:solidFill>
                  <a:schemeClr val="tx1"/>
                </a:solidFill>
                <a:latin typeface="Arial" charset="0"/>
              </a:defRPr>
            </a:lvl4pPr>
            <a:lvl5pPr marL="2057400" indent="-228600" defTabSz="1658938">
              <a:defRPr sz="3300" i="1">
                <a:solidFill>
                  <a:schemeClr val="tx1"/>
                </a:solidFill>
                <a:latin typeface="Arial" charset="0"/>
              </a:defRPr>
            </a:lvl5pPr>
            <a:lvl6pPr marL="2514600" indent="-228600" defTabSz="1658938" eaLnBrk="0" fontAlgn="base" hangingPunct="0">
              <a:spcBef>
                <a:spcPct val="0"/>
              </a:spcBef>
              <a:spcAft>
                <a:spcPct val="0"/>
              </a:spcAft>
              <a:defRPr sz="3300" i="1">
                <a:solidFill>
                  <a:schemeClr val="tx1"/>
                </a:solidFill>
                <a:latin typeface="Arial" charset="0"/>
              </a:defRPr>
            </a:lvl6pPr>
            <a:lvl7pPr marL="2971800" indent="-228600" defTabSz="1658938" eaLnBrk="0" fontAlgn="base" hangingPunct="0">
              <a:spcBef>
                <a:spcPct val="0"/>
              </a:spcBef>
              <a:spcAft>
                <a:spcPct val="0"/>
              </a:spcAft>
              <a:defRPr sz="3300" i="1">
                <a:solidFill>
                  <a:schemeClr val="tx1"/>
                </a:solidFill>
                <a:latin typeface="Arial" charset="0"/>
              </a:defRPr>
            </a:lvl7pPr>
            <a:lvl8pPr marL="3429000" indent="-228600" defTabSz="1658938" eaLnBrk="0" fontAlgn="base" hangingPunct="0">
              <a:spcBef>
                <a:spcPct val="0"/>
              </a:spcBef>
              <a:spcAft>
                <a:spcPct val="0"/>
              </a:spcAft>
              <a:defRPr sz="3300" i="1">
                <a:solidFill>
                  <a:schemeClr val="tx1"/>
                </a:solidFill>
                <a:latin typeface="Arial" charset="0"/>
              </a:defRPr>
            </a:lvl8pPr>
            <a:lvl9pPr marL="3886200" indent="-228600" defTabSz="1658938" eaLnBrk="0" fontAlgn="base" hangingPunct="0">
              <a:spcBef>
                <a:spcPct val="0"/>
              </a:spcBef>
              <a:spcAft>
                <a:spcPct val="0"/>
              </a:spcAft>
              <a:defRPr sz="3300" i="1">
                <a:solidFill>
                  <a:schemeClr val="tx1"/>
                </a:solidFill>
                <a:latin typeface="Arial" charset="0"/>
              </a:defRPr>
            </a:lvl9pPr>
          </a:lstStyle>
          <a:p>
            <a:pPr algn="just" eaLnBrk="0" hangingPunct="0">
              <a:defRPr/>
            </a:pPr>
            <a:r>
              <a:rPr lang="en-US" sz="3200" b="1" dirty="0">
                <a:solidFill>
                  <a:schemeClr val="bg1"/>
                </a:solidFill>
                <a:cs typeface="+mn-cs"/>
              </a:rPr>
              <a:t>The dopamine (DA) projection from the midbrain ventral tegmental area (VTA) to the nucleus </a:t>
            </a:r>
            <a:r>
              <a:rPr lang="en-US" sz="3200" b="1" dirty="0" err="1">
                <a:solidFill>
                  <a:schemeClr val="bg1"/>
                </a:solidFill>
                <a:cs typeface="+mn-cs"/>
              </a:rPr>
              <a:t>accumbens</a:t>
            </a:r>
            <a:r>
              <a:rPr lang="en-US" sz="3200" b="1" dirty="0">
                <a:solidFill>
                  <a:schemeClr val="bg1"/>
                </a:solidFill>
                <a:cs typeface="+mn-cs"/>
              </a:rPr>
              <a:t> (</a:t>
            </a:r>
            <a:r>
              <a:rPr lang="en-US" sz="3200" b="1" dirty="0" err="1">
                <a:solidFill>
                  <a:schemeClr val="bg1"/>
                </a:solidFill>
                <a:cs typeface="+mn-cs"/>
              </a:rPr>
              <a:t>NAc</a:t>
            </a:r>
            <a:r>
              <a:rPr lang="en-US" sz="3200" b="1" dirty="0">
                <a:solidFill>
                  <a:schemeClr val="bg1"/>
                </a:solidFill>
                <a:cs typeface="+mn-cs"/>
              </a:rPr>
              <a:t>) has been implicated in the rewarding properties of ethanol (ETOH).  The prevailing view is that ETOH’s rewarding properties are due, in part, to its ability to enhance mesolimbic DA neurotransmission. </a:t>
            </a:r>
            <a:r>
              <a:rPr lang="en-US" sz="3200" b="1" dirty="0" err="1">
                <a:solidFill>
                  <a:schemeClr val="bg1"/>
                </a:solidFill>
              </a:rPr>
              <a:t>Electrophysiologic</a:t>
            </a:r>
            <a:r>
              <a:rPr lang="en-US" sz="3200" b="1" dirty="0">
                <a:solidFill>
                  <a:schemeClr val="bg1"/>
                </a:solidFill>
              </a:rPr>
              <a:t> and </a:t>
            </a:r>
            <a:r>
              <a:rPr lang="en-US" sz="3200" b="1" dirty="0" err="1">
                <a:solidFill>
                  <a:schemeClr val="bg1"/>
                </a:solidFill>
              </a:rPr>
              <a:t>microdialysis</a:t>
            </a:r>
            <a:r>
              <a:rPr lang="en-US" sz="3200" b="1" dirty="0">
                <a:solidFill>
                  <a:schemeClr val="bg1"/>
                </a:solidFill>
              </a:rPr>
              <a:t> studies have provided compelling evidence that moderate-to-high ethanol concentrations enhance dopamine (DA) neurotransmission in the mesolimbic DA system originating in the VTA and projecting to the nucleus </a:t>
            </a:r>
            <a:r>
              <a:rPr lang="en-US" sz="3200" b="1" dirty="0" err="1">
                <a:solidFill>
                  <a:schemeClr val="bg1"/>
                </a:solidFill>
              </a:rPr>
              <a:t>accumbens</a:t>
            </a:r>
            <a:r>
              <a:rPr lang="en-US" sz="3200" b="1" dirty="0">
                <a:solidFill>
                  <a:schemeClr val="bg1"/>
                </a:solidFill>
              </a:rPr>
              <a:t> (</a:t>
            </a:r>
            <a:r>
              <a:rPr lang="en-US" sz="3200" b="1" dirty="0" err="1">
                <a:solidFill>
                  <a:schemeClr val="bg1"/>
                </a:solidFill>
              </a:rPr>
              <a:t>NAc</a:t>
            </a:r>
            <a:r>
              <a:rPr lang="en-US" sz="3200" b="1" dirty="0">
                <a:solidFill>
                  <a:schemeClr val="bg1"/>
                </a:solidFill>
              </a:rPr>
              <a:t>).  However, using fast scan cyclic voltammetry, another story is emerging, demonstrating that acute, moderate-to-high doses of ethanol decrease evoked DA release at terminals in the </a:t>
            </a:r>
            <a:r>
              <a:rPr lang="en-US" sz="3200" b="1" dirty="0" err="1">
                <a:solidFill>
                  <a:schemeClr val="bg1"/>
                </a:solidFill>
              </a:rPr>
              <a:t>NAc</a:t>
            </a:r>
            <a:r>
              <a:rPr lang="en-US" sz="3200" b="1" dirty="0">
                <a:solidFill>
                  <a:schemeClr val="bg1"/>
                </a:solidFill>
              </a:rPr>
              <a:t>. </a:t>
            </a:r>
            <a:r>
              <a:rPr lang="en-US" sz="3200" b="1" dirty="0">
                <a:solidFill>
                  <a:schemeClr val="bg1"/>
                </a:solidFill>
                <a:cs typeface="+mn-cs"/>
              </a:rPr>
              <a:t>GABA neurons in the VTA that regulate the excitability of DA neurons appear to be important substrates mediating the acute intoxicating properties of ETOH.  Although it is well known that </a:t>
            </a:r>
            <a:r>
              <a:rPr lang="en-US" sz="3200" b="1" dirty="0" err="1">
                <a:solidFill>
                  <a:schemeClr val="bg1"/>
                </a:solidFill>
                <a:cs typeface="+mn-cs"/>
              </a:rPr>
              <a:t>NAc</a:t>
            </a:r>
            <a:r>
              <a:rPr lang="en-US" sz="3200" b="1" dirty="0">
                <a:solidFill>
                  <a:schemeClr val="bg1"/>
                </a:solidFill>
                <a:cs typeface="+mn-cs"/>
              </a:rPr>
              <a:t> GABA neurons project to the VTA, it is not widely appreciated that VTA GABA neurons project to the </a:t>
            </a:r>
            <a:r>
              <a:rPr lang="en-US" sz="3200" b="1" dirty="0" err="1">
                <a:solidFill>
                  <a:schemeClr val="bg1"/>
                </a:solidFill>
                <a:cs typeface="+mn-cs"/>
              </a:rPr>
              <a:t>NAc</a:t>
            </a:r>
            <a:r>
              <a:rPr lang="en-US" sz="3200" b="1" dirty="0">
                <a:solidFill>
                  <a:schemeClr val="bg1"/>
                </a:solidFill>
                <a:cs typeface="+mn-cs"/>
              </a:rPr>
              <a:t>, similar to DA neurons.  Moreover, both VTA and </a:t>
            </a:r>
            <a:r>
              <a:rPr lang="en-US" sz="3200" b="1" dirty="0" err="1">
                <a:solidFill>
                  <a:schemeClr val="bg1"/>
                </a:solidFill>
                <a:cs typeface="+mn-cs"/>
              </a:rPr>
              <a:t>NAc</a:t>
            </a:r>
            <a:r>
              <a:rPr lang="en-US" sz="3200" b="1" dirty="0">
                <a:solidFill>
                  <a:schemeClr val="bg1"/>
                </a:solidFill>
                <a:cs typeface="+mn-cs"/>
              </a:rPr>
              <a:t> GABA neurons are interconnected via Cx36 gap junctions, at least within their respective areas, and possibly between areas. We have previously demonstrated that GABA neurons in the VTA are inhibited by ETOH (Gallegos et al., 1999; </a:t>
            </a:r>
            <a:r>
              <a:rPr lang="en-US" sz="3200" b="1" dirty="0" err="1">
                <a:solidFill>
                  <a:schemeClr val="bg1"/>
                </a:solidFill>
                <a:cs typeface="+mn-cs"/>
              </a:rPr>
              <a:t>Stobbs</a:t>
            </a:r>
            <a:r>
              <a:rPr lang="en-US" sz="3200" b="1" dirty="0">
                <a:solidFill>
                  <a:schemeClr val="bg1"/>
                </a:solidFill>
                <a:cs typeface="+mn-cs"/>
              </a:rPr>
              <a:t> et al., 2004; Steffensen et al., 2009) with an IC</a:t>
            </a:r>
            <a:r>
              <a:rPr lang="en-US" sz="3200" b="1" baseline="-25000" dirty="0">
                <a:solidFill>
                  <a:schemeClr val="bg1"/>
                </a:solidFill>
                <a:cs typeface="+mn-cs"/>
              </a:rPr>
              <a:t>50</a:t>
            </a:r>
            <a:r>
              <a:rPr lang="en-US" sz="3200" b="1" dirty="0">
                <a:solidFill>
                  <a:schemeClr val="bg1"/>
                </a:solidFill>
                <a:cs typeface="+mn-cs"/>
              </a:rPr>
              <a:t> of 1.0 g/kg, a moderately intoxicating dose of ETOH.  </a:t>
            </a:r>
            <a:r>
              <a:rPr lang="en-US" sz="3200" b="1" dirty="0">
                <a:solidFill>
                  <a:schemeClr val="bg1"/>
                </a:solidFill>
              </a:rPr>
              <a:t>The aim of this study was to evaluate the involvement of </a:t>
            </a:r>
            <a:r>
              <a:rPr lang="en-US" sz="3200" b="1" dirty="0">
                <a:solidFill>
                  <a:schemeClr val="bg1"/>
                </a:solidFill>
                <a:sym typeface="Symbol"/>
              </a:rPr>
              <a:t></a:t>
            </a:r>
            <a:r>
              <a:rPr lang="en-US" sz="3200" b="1" dirty="0">
                <a:solidFill>
                  <a:schemeClr val="bg1"/>
                </a:solidFill>
              </a:rPr>
              <a:t>-</a:t>
            </a:r>
            <a:r>
              <a:rPr lang="en-US" sz="3200" b="1" dirty="0" err="1">
                <a:solidFill>
                  <a:schemeClr val="bg1"/>
                </a:solidFill>
              </a:rPr>
              <a:t>aminobutyric</a:t>
            </a:r>
            <a:r>
              <a:rPr lang="en-US" sz="3200" b="1" dirty="0">
                <a:solidFill>
                  <a:schemeClr val="bg1"/>
                </a:solidFill>
              </a:rPr>
              <a:t> acid (GABA) receptors and connexin-36 gap junctions between </a:t>
            </a:r>
            <a:r>
              <a:rPr lang="en-US" sz="3200" b="1" dirty="0" err="1">
                <a:solidFill>
                  <a:schemeClr val="bg1"/>
                </a:solidFill>
              </a:rPr>
              <a:t>NAc</a:t>
            </a:r>
            <a:r>
              <a:rPr lang="en-US" sz="3200" b="1" dirty="0">
                <a:solidFill>
                  <a:schemeClr val="bg1"/>
                </a:solidFill>
              </a:rPr>
              <a:t> GABA neurons in mediating ethanol inhibition of DA release in the </a:t>
            </a:r>
            <a:r>
              <a:rPr lang="en-US" sz="3200" b="1" dirty="0" err="1">
                <a:solidFill>
                  <a:schemeClr val="bg1"/>
                </a:solidFill>
              </a:rPr>
              <a:t>NAc</a:t>
            </a:r>
            <a:r>
              <a:rPr lang="en-US" sz="3200" b="1" dirty="0">
                <a:solidFill>
                  <a:schemeClr val="bg1"/>
                </a:solidFill>
              </a:rPr>
              <a:t>. </a:t>
            </a:r>
            <a:endParaRPr lang="en-US" sz="3200" b="1" dirty="0">
              <a:solidFill>
                <a:schemeClr val="bg1"/>
              </a:solidFill>
              <a:cs typeface="+mn-cs"/>
            </a:endParaRPr>
          </a:p>
        </p:txBody>
      </p:sp>
      <p:sp>
        <p:nvSpPr>
          <p:cNvPr id="2064" name="Text Box 833"/>
          <p:cNvSpPr txBox="1">
            <a:spLocks noChangeArrowheads="1"/>
          </p:cNvSpPr>
          <p:nvPr/>
        </p:nvSpPr>
        <p:spPr bwMode="auto">
          <a:xfrm>
            <a:off x="26815633" y="13734302"/>
            <a:ext cx="10979567" cy="1718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3591" tIns="96796" rIns="193591" bIns="96796">
            <a:spAutoFit/>
          </a:bodyPr>
          <a:lstStyle>
            <a:lvl1pPr defTabSz="1658938" eaLnBrk="0" hangingPunct="0">
              <a:defRPr sz="3300" i="1">
                <a:solidFill>
                  <a:schemeClr val="tx1"/>
                </a:solidFill>
                <a:latin typeface="Arial" charset="0"/>
              </a:defRPr>
            </a:lvl1pPr>
            <a:lvl2pPr marL="742950" indent="-285750" defTabSz="1658938" eaLnBrk="0" hangingPunct="0">
              <a:defRPr sz="3300" i="1">
                <a:solidFill>
                  <a:schemeClr val="tx1"/>
                </a:solidFill>
                <a:latin typeface="Arial" charset="0"/>
              </a:defRPr>
            </a:lvl2pPr>
            <a:lvl3pPr marL="1143000" indent="-228600" defTabSz="1658938" eaLnBrk="0" hangingPunct="0">
              <a:defRPr sz="3300" i="1">
                <a:solidFill>
                  <a:schemeClr val="tx1"/>
                </a:solidFill>
                <a:latin typeface="Arial" charset="0"/>
              </a:defRPr>
            </a:lvl3pPr>
            <a:lvl4pPr marL="1600200" indent="-228600" defTabSz="1658938" eaLnBrk="0" hangingPunct="0">
              <a:defRPr sz="3300" i="1">
                <a:solidFill>
                  <a:schemeClr val="tx1"/>
                </a:solidFill>
                <a:latin typeface="Arial" charset="0"/>
              </a:defRPr>
            </a:lvl4pPr>
            <a:lvl5pPr marL="2057400" indent="-228600" defTabSz="1658938" eaLnBrk="0" hangingPunct="0">
              <a:defRPr sz="3300" i="1">
                <a:solidFill>
                  <a:schemeClr val="tx1"/>
                </a:solidFill>
                <a:latin typeface="Arial" charset="0"/>
              </a:defRPr>
            </a:lvl5pPr>
            <a:lvl6pPr marL="2514600" indent="-228600" defTabSz="1658938" eaLnBrk="0" fontAlgn="base" hangingPunct="0">
              <a:spcBef>
                <a:spcPct val="0"/>
              </a:spcBef>
              <a:spcAft>
                <a:spcPct val="0"/>
              </a:spcAft>
              <a:defRPr sz="3300" i="1">
                <a:solidFill>
                  <a:schemeClr val="tx1"/>
                </a:solidFill>
                <a:latin typeface="Arial" charset="0"/>
              </a:defRPr>
            </a:lvl6pPr>
            <a:lvl7pPr marL="2971800" indent="-228600" defTabSz="1658938" eaLnBrk="0" fontAlgn="base" hangingPunct="0">
              <a:spcBef>
                <a:spcPct val="0"/>
              </a:spcBef>
              <a:spcAft>
                <a:spcPct val="0"/>
              </a:spcAft>
              <a:defRPr sz="3300" i="1">
                <a:solidFill>
                  <a:schemeClr val="tx1"/>
                </a:solidFill>
                <a:latin typeface="Arial" charset="0"/>
              </a:defRPr>
            </a:lvl7pPr>
            <a:lvl8pPr marL="3429000" indent="-228600" defTabSz="1658938" eaLnBrk="0" fontAlgn="base" hangingPunct="0">
              <a:spcBef>
                <a:spcPct val="0"/>
              </a:spcBef>
              <a:spcAft>
                <a:spcPct val="0"/>
              </a:spcAft>
              <a:defRPr sz="3300" i="1">
                <a:solidFill>
                  <a:schemeClr val="tx1"/>
                </a:solidFill>
                <a:latin typeface="Arial" charset="0"/>
              </a:defRPr>
            </a:lvl8pPr>
            <a:lvl9pPr marL="3886200" indent="-228600" defTabSz="1658938" eaLnBrk="0" fontAlgn="base" hangingPunct="0">
              <a:spcBef>
                <a:spcPct val="0"/>
              </a:spcBef>
              <a:spcAft>
                <a:spcPct val="0"/>
              </a:spcAft>
              <a:defRPr sz="3300" i="1">
                <a:solidFill>
                  <a:schemeClr val="tx1"/>
                </a:solidFill>
                <a:latin typeface="Arial" charset="0"/>
              </a:defRPr>
            </a:lvl9pPr>
          </a:lstStyle>
          <a:p>
            <a:r>
              <a:rPr lang="en-US" b="1" dirty="0">
                <a:solidFill>
                  <a:schemeClr val="bg1"/>
                </a:solidFill>
              </a:rPr>
              <a:t>♦In vivo studies in mice: GABA  pharmacology of ethanol inhibition of dopamine release in the nucleus </a:t>
            </a:r>
            <a:r>
              <a:rPr lang="en-US" b="1" dirty="0" err="1">
                <a:solidFill>
                  <a:schemeClr val="bg1"/>
                </a:solidFill>
              </a:rPr>
              <a:t>accumbens</a:t>
            </a:r>
            <a:r>
              <a:rPr lang="en-US" b="1" dirty="0">
                <a:solidFill>
                  <a:schemeClr val="bg1"/>
                </a:solidFill>
              </a:rPr>
              <a:t> core</a:t>
            </a:r>
          </a:p>
        </p:txBody>
      </p:sp>
      <p:pic>
        <p:nvPicPr>
          <p:cNvPr id="2065" name="Picture 12" descr="BYU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919480"/>
            <a:ext cx="5867400" cy="2792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ectangle 46"/>
          <p:cNvSpPr/>
          <p:nvPr/>
        </p:nvSpPr>
        <p:spPr bwMode="auto">
          <a:xfrm>
            <a:off x="0" y="4978401"/>
            <a:ext cx="1143000" cy="14833599"/>
          </a:xfrm>
          <a:prstGeom prst="rect">
            <a:avLst/>
          </a:prstGeom>
          <a:solidFill>
            <a:srgbClr val="FF9900">
              <a:alpha val="60000"/>
            </a:srgbClr>
          </a:solidFill>
          <a:ln w="9525" cap="flat" cmpd="sng" algn="ctr">
            <a:noFill/>
            <a:prstDash val="solid"/>
            <a:round/>
            <a:headEnd type="none" w="med" len="med"/>
            <a:tailEnd type="none" w="med" len="med"/>
          </a:ln>
          <a:effectLst/>
        </p:spPr>
        <p:txBody>
          <a:bodyPr vert="vert270" wrap="none" lIns="0" tIns="533370" rIns="1066739" bIns="533370" anchor="ctr" anchorCtr="1"/>
          <a:lstStyle/>
          <a:p>
            <a:pPr defTabSz="1935317" eaLnBrk="0" hangingPunct="0">
              <a:defRPr/>
            </a:pPr>
            <a:endParaRPr lang="en-US" sz="6300" b="1" i="0" dirty="0">
              <a:latin typeface="Times New Roman" pitchFamily="18" charset="0"/>
              <a:cs typeface="Traditional Arabic" pitchFamily="2" charset="-78"/>
            </a:endParaRPr>
          </a:p>
          <a:p>
            <a:pPr defTabSz="1935317" eaLnBrk="0" hangingPunct="0">
              <a:defRPr/>
            </a:pPr>
            <a:r>
              <a:rPr lang="en-US" sz="10300" i="0" dirty="0">
                <a:solidFill>
                  <a:schemeClr val="tx1">
                    <a:lumMod val="65000"/>
                    <a:lumOff val="35000"/>
                  </a:schemeClr>
                </a:solidFill>
                <a:latin typeface="Berlin Sans FB" pitchFamily="34" charset="0"/>
                <a:cs typeface="Traditional Arabic" pitchFamily="2" charset="-78"/>
              </a:rPr>
              <a:t>Introduction</a:t>
            </a:r>
            <a:endParaRPr lang="en-US" sz="10300" dirty="0">
              <a:solidFill>
                <a:schemeClr val="tx1">
                  <a:lumMod val="65000"/>
                  <a:lumOff val="35000"/>
                </a:schemeClr>
              </a:solidFill>
              <a:latin typeface="Berlin Sans FB" pitchFamily="34" charset="0"/>
              <a:cs typeface="+mn-cs"/>
            </a:endParaRPr>
          </a:p>
        </p:txBody>
      </p:sp>
      <p:sp>
        <p:nvSpPr>
          <p:cNvPr id="2067" name="AutoShape 38" descr="https://mail.google.com/mail/?ui=2&amp;ik=e5cc4d8333&amp;view=att&amp;th=130b3640b180a04b&amp;attid=0.1&amp;disp=inline&amp;realattid=f_gp764cxv0&amp;zw"/>
          <p:cNvSpPr>
            <a:spLocks noChangeAspect="1" noChangeArrowheads="1"/>
          </p:cNvSpPr>
          <p:nvPr/>
        </p:nvSpPr>
        <p:spPr bwMode="auto">
          <a:xfrm>
            <a:off x="229659" y="-3467100"/>
            <a:ext cx="16368713"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674" tIns="53337" rIns="106674" bIns="53337"/>
          <a:lstStyle/>
          <a:p>
            <a:pPr eaLnBrk="0" hangingPunct="0"/>
            <a:endParaRPr lang="en-US"/>
          </a:p>
        </p:txBody>
      </p:sp>
      <p:sp>
        <p:nvSpPr>
          <p:cNvPr id="2069" name="TextBox 4"/>
          <p:cNvSpPr txBox="1">
            <a:spLocks noChangeArrowheads="1"/>
          </p:cNvSpPr>
          <p:nvPr/>
        </p:nvSpPr>
        <p:spPr bwMode="auto">
          <a:xfrm>
            <a:off x="6851650" y="3089470"/>
            <a:ext cx="37115750" cy="1769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6674" tIns="53337" rIns="106674" bIns="53337">
            <a:spAutoFit/>
          </a:bodyPr>
          <a:lstStyle>
            <a:lvl1pPr eaLnBrk="0" hangingPunct="0">
              <a:defRPr sz="3300" i="1">
                <a:solidFill>
                  <a:schemeClr val="tx1"/>
                </a:solidFill>
                <a:latin typeface="Arial" charset="0"/>
              </a:defRPr>
            </a:lvl1pPr>
            <a:lvl2pPr marL="742950" indent="-285750" eaLnBrk="0" hangingPunct="0">
              <a:defRPr sz="3300" i="1">
                <a:solidFill>
                  <a:schemeClr val="tx1"/>
                </a:solidFill>
                <a:latin typeface="Arial" charset="0"/>
              </a:defRPr>
            </a:lvl2pPr>
            <a:lvl3pPr marL="1143000" indent="-228600" eaLnBrk="0" hangingPunct="0">
              <a:defRPr sz="3300" i="1">
                <a:solidFill>
                  <a:schemeClr val="tx1"/>
                </a:solidFill>
                <a:latin typeface="Arial" charset="0"/>
              </a:defRPr>
            </a:lvl3pPr>
            <a:lvl4pPr marL="1600200" indent="-228600" eaLnBrk="0" hangingPunct="0">
              <a:defRPr sz="3300" i="1">
                <a:solidFill>
                  <a:schemeClr val="tx1"/>
                </a:solidFill>
                <a:latin typeface="Arial" charset="0"/>
              </a:defRPr>
            </a:lvl4pPr>
            <a:lvl5pPr marL="2057400" indent="-228600" eaLnBrk="0" hangingPunct="0">
              <a:defRPr sz="3300" i="1">
                <a:solidFill>
                  <a:schemeClr val="tx1"/>
                </a:solidFill>
                <a:latin typeface="Arial" charset="0"/>
              </a:defRPr>
            </a:lvl5pPr>
            <a:lvl6pPr marL="2514600" indent="-228600" eaLnBrk="0" fontAlgn="base" hangingPunct="0">
              <a:spcBef>
                <a:spcPct val="0"/>
              </a:spcBef>
              <a:spcAft>
                <a:spcPct val="0"/>
              </a:spcAft>
              <a:defRPr sz="3300" i="1">
                <a:solidFill>
                  <a:schemeClr val="tx1"/>
                </a:solidFill>
                <a:latin typeface="Arial" charset="0"/>
              </a:defRPr>
            </a:lvl6pPr>
            <a:lvl7pPr marL="2971800" indent="-228600" eaLnBrk="0" fontAlgn="base" hangingPunct="0">
              <a:spcBef>
                <a:spcPct val="0"/>
              </a:spcBef>
              <a:spcAft>
                <a:spcPct val="0"/>
              </a:spcAft>
              <a:defRPr sz="3300" i="1">
                <a:solidFill>
                  <a:schemeClr val="tx1"/>
                </a:solidFill>
                <a:latin typeface="Arial" charset="0"/>
              </a:defRPr>
            </a:lvl7pPr>
            <a:lvl8pPr marL="3429000" indent="-228600" eaLnBrk="0" fontAlgn="base" hangingPunct="0">
              <a:spcBef>
                <a:spcPct val="0"/>
              </a:spcBef>
              <a:spcAft>
                <a:spcPct val="0"/>
              </a:spcAft>
              <a:defRPr sz="3300" i="1">
                <a:solidFill>
                  <a:schemeClr val="tx1"/>
                </a:solidFill>
                <a:latin typeface="Arial" charset="0"/>
              </a:defRPr>
            </a:lvl8pPr>
            <a:lvl9pPr marL="3886200" indent="-228600" eaLnBrk="0" fontAlgn="base" hangingPunct="0">
              <a:spcBef>
                <a:spcPct val="0"/>
              </a:spcBef>
              <a:spcAft>
                <a:spcPct val="0"/>
              </a:spcAft>
              <a:defRPr sz="3300" i="1">
                <a:solidFill>
                  <a:schemeClr val="tx1"/>
                </a:solidFill>
                <a:latin typeface="Arial" charset="0"/>
              </a:defRPr>
            </a:lvl9pPr>
          </a:lstStyle>
          <a:p>
            <a:pPr algn="ctr"/>
            <a:r>
              <a:rPr lang="en-US" sz="5400" b="1" dirty="0">
                <a:solidFill>
                  <a:schemeClr val="bg1"/>
                </a:solidFill>
              </a:rPr>
              <a:t>Samuel I. Shin, Benjamin T. Carter, Andrew A. Welch, Ronald C. Lopez, Jordan L. Davies, and Scott C. Steffensen</a:t>
            </a:r>
            <a:endParaRPr lang="en-US" sz="5400" i="0" dirty="0">
              <a:solidFill>
                <a:schemeClr val="bg1"/>
              </a:solidFill>
            </a:endParaRPr>
          </a:p>
          <a:p>
            <a:endParaRPr lang="en-US" sz="5400" dirty="0"/>
          </a:p>
        </p:txBody>
      </p:sp>
      <p:grpSp>
        <p:nvGrpSpPr>
          <p:cNvPr id="2070" name="Group 12"/>
          <p:cNvGrpSpPr>
            <a:grpSpLocks/>
          </p:cNvGrpSpPr>
          <p:nvPr/>
        </p:nvGrpSpPr>
        <p:grpSpPr bwMode="auto">
          <a:xfrm>
            <a:off x="39742004" y="35426650"/>
            <a:ext cx="11090275" cy="2711450"/>
            <a:chOff x="33792511" y="30277421"/>
            <a:chExt cx="9868500" cy="2324100"/>
          </a:xfrm>
        </p:grpSpPr>
        <p:sp>
          <p:nvSpPr>
            <p:cNvPr id="8" name="Rectangle 805"/>
            <p:cNvSpPr>
              <a:spLocks noChangeArrowheads="1"/>
            </p:cNvSpPr>
            <p:nvPr/>
          </p:nvSpPr>
          <p:spPr bwMode="auto">
            <a:xfrm>
              <a:off x="33792511" y="30277421"/>
              <a:ext cx="9868500" cy="2324100"/>
            </a:xfrm>
            <a:prstGeom prst="rect">
              <a:avLst/>
            </a:prstGeom>
            <a:solidFill>
              <a:schemeClr val="bg1">
                <a:lumMod val="50000"/>
                <a:alpha val="90000"/>
              </a:schemeClr>
            </a:solidFill>
            <a:ln w="101600">
              <a:solidFill>
                <a:srgbClr val="FF9900">
                  <a:alpha val="60000"/>
                </a:srgbClr>
              </a:solidFill>
              <a:miter lim="800000"/>
              <a:headEnd/>
              <a:tailEnd/>
            </a:ln>
          </p:spPr>
          <p:txBody>
            <a:bodyPr wrap="none" anchor="ctr"/>
            <a:lstStyle/>
            <a:p>
              <a:pPr eaLnBrk="0" hangingPunct="0">
                <a:defRPr/>
              </a:pPr>
              <a:endParaRPr lang="en-US">
                <a:cs typeface="+mn-cs"/>
              </a:endParaRPr>
            </a:p>
          </p:txBody>
        </p:sp>
        <p:sp>
          <p:nvSpPr>
            <p:cNvPr id="2090" name="Text Box 809"/>
            <p:cNvSpPr txBox="1">
              <a:spLocks noChangeArrowheads="1"/>
            </p:cNvSpPr>
            <p:nvPr/>
          </p:nvSpPr>
          <p:spPr bwMode="auto">
            <a:xfrm>
              <a:off x="34155181" y="31295975"/>
              <a:ext cx="9143086"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5945" tIns="82973" rIns="165945" bIns="82973">
              <a:spAutoFit/>
            </a:bodyPr>
            <a:lstStyle>
              <a:lvl1pPr defTabSz="1658938" eaLnBrk="0" hangingPunct="0">
                <a:defRPr sz="3300" i="1">
                  <a:solidFill>
                    <a:schemeClr val="tx1"/>
                  </a:solidFill>
                  <a:latin typeface="Arial" charset="0"/>
                </a:defRPr>
              </a:lvl1pPr>
              <a:lvl2pPr marL="742950" indent="-285750" defTabSz="1658938" eaLnBrk="0" hangingPunct="0">
                <a:defRPr sz="3300" i="1">
                  <a:solidFill>
                    <a:schemeClr val="tx1"/>
                  </a:solidFill>
                  <a:latin typeface="Arial" charset="0"/>
                </a:defRPr>
              </a:lvl2pPr>
              <a:lvl3pPr marL="1143000" indent="-228600" defTabSz="1658938" eaLnBrk="0" hangingPunct="0">
                <a:defRPr sz="3300" i="1">
                  <a:solidFill>
                    <a:schemeClr val="tx1"/>
                  </a:solidFill>
                  <a:latin typeface="Arial" charset="0"/>
                </a:defRPr>
              </a:lvl3pPr>
              <a:lvl4pPr marL="1600200" indent="-228600" defTabSz="1658938" eaLnBrk="0" hangingPunct="0">
                <a:defRPr sz="3300" i="1">
                  <a:solidFill>
                    <a:schemeClr val="tx1"/>
                  </a:solidFill>
                  <a:latin typeface="Arial" charset="0"/>
                </a:defRPr>
              </a:lvl4pPr>
              <a:lvl5pPr marL="2057400" indent="-228600" defTabSz="1658938" eaLnBrk="0" hangingPunct="0">
                <a:defRPr sz="3300" i="1">
                  <a:solidFill>
                    <a:schemeClr val="tx1"/>
                  </a:solidFill>
                  <a:latin typeface="Arial" charset="0"/>
                </a:defRPr>
              </a:lvl5pPr>
              <a:lvl6pPr marL="2514600" indent="-228600" defTabSz="1658938" eaLnBrk="0" fontAlgn="base" hangingPunct="0">
                <a:spcBef>
                  <a:spcPct val="0"/>
                </a:spcBef>
                <a:spcAft>
                  <a:spcPct val="0"/>
                </a:spcAft>
                <a:defRPr sz="3300" i="1">
                  <a:solidFill>
                    <a:schemeClr val="tx1"/>
                  </a:solidFill>
                  <a:latin typeface="Arial" charset="0"/>
                </a:defRPr>
              </a:lvl6pPr>
              <a:lvl7pPr marL="2971800" indent="-228600" defTabSz="1658938" eaLnBrk="0" fontAlgn="base" hangingPunct="0">
                <a:spcBef>
                  <a:spcPct val="0"/>
                </a:spcBef>
                <a:spcAft>
                  <a:spcPct val="0"/>
                </a:spcAft>
                <a:defRPr sz="3300" i="1">
                  <a:solidFill>
                    <a:schemeClr val="tx1"/>
                  </a:solidFill>
                  <a:latin typeface="Arial" charset="0"/>
                </a:defRPr>
              </a:lvl7pPr>
              <a:lvl8pPr marL="3429000" indent="-228600" defTabSz="1658938" eaLnBrk="0" fontAlgn="base" hangingPunct="0">
                <a:spcBef>
                  <a:spcPct val="0"/>
                </a:spcBef>
                <a:spcAft>
                  <a:spcPct val="0"/>
                </a:spcAft>
                <a:defRPr sz="3300" i="1">
                  <a:solidFill>
                    <a:schemeClr val="tx1"/>
                  </a:solidFill>
                  <a:latin typeface="Arial" charset="0"/>
                </a:defRPr>
              </a:lvl8pPr>
              <a:lvl9pPr marL="3886200" indent="-228600" defTabSz="1658938" eaLnBrk="0" fontAlgn="base" hangingPunct="0">
                <a:spcBef>
                  <a:spcPct val="0"/>
                </a:spcBef>
                <a:spcAft>
                  <a:spcPct val="0"/>
                </a:spcAft>
                <a:defRPr sz="3300" i="1">
                  <a:solidFill>
                    <a:schemeClr val="tx1"/>
                  </a:solidFill>
                  <a:latin typeface="Arial" charset="0"/>
                </a:defRPr>
              </a:lvl9pPr>
            </a:lstStyle>
            <a:p>
              <a:pPr algn="ctr"/>
              <a:r>
                <a:rPr lang="en-US" sz="2900" b="1" i="0" dirty="0"/>
                <a:t>This work was supported by PHS NIH NIAAA grant AA020919 to SCS</a:t>
              </a:r>
            </a:p>
          </p:txBody>
        </p:sp>
        <p:sp>
          <p:nvSpPr>
            <p:cNvPr id="2091" name="Text Box 806"/>
            <p:cNvSpPr txBox="1">
              <a:spLocks noChangeArrowheads="1"/>
            </p:cNvSpPr>
            <p:nvPr/>
          </p:nvSpPr>
          <p:spPr bwMode="auto">
            <a:xfrm>
              <a:off x="34155181" y="30480000"/>
              <a:ext cx="9143086"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5945" tIns="82973" rIns="165945" bIns="82973">
              <a:spAutoFit/>
            </a:bodyPr>
            <a:lstStyle>
              <a:lvl1pPr defTabSz="1658938" eaLnBrk="0" hangingPunct="0">
                <a:defRPr sz="3300" i="1">
                  <a:solidFill>
                    <a:schemeClr val="tx1"/>
                  </a:solidFill>
                  <a:latin typeface="Arial" charset="0"/>
                </a:defRPr>
              </a:lvl1pPr>
              <a:lvl2pPr marL="742950" indent="-285750" defTabSz="1658938" eaLnBrk="0" hangingPunct="0">
                <a:defRPr sz="3300" i="1">
                  <a:solidFill>
                    <a:schemeClr val="tx1"/>
                  </a:solidFill>
                  <a:latin typeface="Arial" charset="0"/>
                </a:defRPr>
              </a:lvl2pPr>
              <a:lvl3pPr marL="1143000" indent="-228600" defTabSz="1658938" eaLnBrk="0" hangingPunct="0">
                <a:defRPr sz="3300" i="1">
                  <a:solidFill>
                    <a:schemeClr val="tx1"/>
                  </a:solidFill>
                  <a:latin typeface="Arial" charset="0"/>
                </a:defRPr>
              </a:lvl3pPr>
              <a:lvl4pPr marL="1600200" indent="-228600" defTabSz="1658938" eaLnBrk="0" hangingPunct="0">
                <a:defRPr sz="3300" i="1">
                  <a:solidFill>
                    <a:schemeClr val="tx1"/>
                  </a:solidFill>
                  <a:latin typeface="Arial" charset="0"/>
                </a:defRPr>
              </a:lvl4pPr>
              <a:lvl5pPr marL="2057400" indent="-228600" defTabSz="1658938" eaLnBrk="0" hangingPunct="0">
                <a:defRPr sz="3300" i="1">
                  <a:solidFill>
                    <a:schemeClr val="tx1"/>
                  </a:solidFill>
                  <a:latin typeface="Arial" charset="0"/>
                </a:defRPr>
              </a:lvl5pPr>
              <a:lvl6pPr marL="2514600" indent="-228600" defTabSz="1658938" eaLnBrk="0" fontAlgn="base" hangingPunct="0">
                <a:spcBef>
                  <a:spcPct val="0"/>
                </a:spcBef>
                <a:spcAft>
                  <a:spcPct val="0"/>
                </a:spcAft>
                <a:defRPr sz="3300" i="1">
                  <a:solidFill>
                    <a:schemeClr val="tx1"/>
                  </a:solidFill>
                  <a:latin typeface="Arial" charset="0"/>
                </a:defRPr>
              </a:lvl6pPr>
              <a:lvl7pPr marL="2971800" indent="-228600" defTabSz="1658938" eaLnBrk="0" fontAlgn="base" hangingPunct="0">
                <a:spcBef>
                  <a:spcPct val="0"/>
                </a:spcBef>
                <a:spcAft>
                  <a:spcPct val="0"/>
                </a:spcAft>
                <a:defRPr sz="3300" i="1">
                  <a:solidFill>
                    <a:schemeClr val="tx1"/>
                  </a:solidFill>
                  <a:latin typeface="Arial" charset="0"/>
                </a:defRPr>
              </a:lvl7pPr>
              <a:lvl8pPr marL="3429000" indent="-228600" defTabSz="1658938" eaLnBrk="0" fontAlgn="base" hangingPunct="0">
                <a:spcBef>
                  <a:spcPct val="0"/>
                </a:spcBef>
                <a:spcAft>
                  <a:spcPct val="0"/>
                </a:spcAft>
                <a:defRPr sz="3300" i="1">
                  <a:solidFill>
                    <a:schemeClr val="tx1"/>
                  </a:solidFill>
                  <a:latin typeface="Arial" charset="0"/>
                </a:defRPr>
              </a:lvl8pPr>
              <a:lvl9pPr marL="3886200" indent="-228600" defTabSz="1658938" eaLnBrk="0" fontAlgn="base" hangingPunct="0">
                <a:spcBef>
                  <a:spcPct val="0"/>
                </a:spcBef>
                <a:spcAft>
                  <a:spcPct val="0"/>
                </a:spcAft>
                <a:defRPr sz="3300" i="1">
                  <a:solidFill>
                    <a:schemeClr val="tx1"/>
                  </a:solidFill>
                  <a:latin typeface="Arial" charset="0"/>
                </a:defRPr>
              </a:lvl9pPr>
            </a:lstStyle>
            <a:p>
              <a:pPr algn="ctr"/>
              <a:r>
                <a:rPr lang="en-US" altLang="en-US" sz="4200" b="1" i="0"/>
                <a:t>ACKNOWLEDGEMENTS</a:t>
              </a:r>
            </a:p>
          </p:txBody>
        </p:sp>
      </p:grpSp>
      <p:sp>
        <p:nvSpPr>
          <p:cNvPr id="2071" name="Text Box 833"/>
          <p:cNvSpPr txBox="1">
            <a:spLocks noChangeArrowheads="1"/>
          </p:cNvSpPr>
          <p:nvPr/>
        </p:nvSpPr>
        <p:spPr bwMode="auto">
          <a:xfrm>
            <a:off x="26758370" y="5111003"/>
            <a:ext cx="11557531" cy="120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3591" tIns="96796" rIns="193591" bIns="96796">
            <a:spAutoFit/>
          </a:bodyPr>
          <a:lstStyle>
            <a:lvl1pPr defTabSz="1658938" eaLnBrk="0" hangingPunct="0">
              <a:defRPr sz="3300" i="1">
                <a:solidFill>
                  <a:schemeClr val="tx1"/>
                </a:solidFill>
                <a:latin typeface="Arial" charset="0"/>
              </a:defRPr>
            </a:lvl1pPr>
            <a:lvl2pPr marL="742950" indent="-285750" defTabSz="1658938" eaLnBrk="0" hangingPunct="0">
              <a:defRPr sz="3300" i="1">
                <a:solidFill>
                  <a:schemeClr val="tx1"/>
                </a:solidFill>
                <a:latin typeface="Arial" charset="0"/>
              </a:defRPr>
            </a:lvl2pPr>
            <a:lvl3pPr marL="1143000" indent="-228600" defTabSz="1658938" eaLnBrk="0" hangingPunct="0">
              <a:defRPr sz="3300" i="1">
                <a:solidFill>
                  <a:schemeClr val="tx1"/>
                </a:solidFill>
                <a:latin typeface="Arial" charset="0"/>
              </a:defRPr>
            </a:lvl3pPr>
            <a:lvl4pPr marL="1600200" indent="-228600" defTabSz="1658938" eaLnBrk="0" hangingPunct="0">
              <a:defRPr sz="3300" i="1">
                <a:solidFill>
                  <a:schemeClr val="tx1"/>
                </a:solidFill>
                <a:latin typeface="Arial" charset="0"/>
              </a:defRPr>
            </a:lvl4pPr>
            <a:lvl5pPr marL="2057400" indent="-228600" defTabSz="1658938" eaLnBrk="0" hangingPunct="0">
              <a:defRPr sz="3300" i="1">
                <a:solidFill>
                  <a:schemeClr val="tx1"/>
                </a:solidFill>
                <a:latin typeface="Arial" charset="0"/>
              </a:defRPr>
            </a:lvl5pPr>
            <a:lvl6pPr marL="2514600" indent="-228600" defTabSz="1658938" eaLnBrk="0" fontAlgn="base" hangingPunct="0">
              <a:spcBef>
                <a:spcPct val="0"/>
              </a:spcBef>
              <a:spcAft>
                <a:spcPct val="0"/>
              </a:spcAft>
              <a:defRPr sz="3300" i="1">
                <a:solidFill>
                  <a:schemeClr val="tx1"/>
                </a:solidFill>
                <a:latin typeface="Arial" charset="0"/>
              </a:defRPr>
            </a:lvl6pPr>
            <a:lvl7pPr marL="2971800" indent="-228600" defTabSz="1658938" eaLnBrk="0" fontAlgn="base" hangingPunct="0">
              <a:spcBef>
                <a:spcPct val="0"/>
              </a:spcBef>
              <a:spcAft>
                <a:spcPct val="0"/>
              </a:spcAft>
              <a:defRPr sz="3300" i="1">
                <a:solidFill>
                  <a:schemeClr val="tx1"/>
                </a:solidFill>
                <a:latin typeface="Arial" charset="0"/>
              </a:defRPr>
            </a:lvl7pPr>
            <a:lvl8pPr marL="3429000" indent="-228600" defTabSz="1658938" eaLnBrk="0" fontAlgn="base" hangingPunct="0">
              <a:spcBef>
                <a:spcPct val="0"/>
              </a:spcBef>
              <a:spcAft>
                <a:spcPct val="0"/>
              </a:spcAft>
              <a:defRPr sz="3300" i="1">
                <a:solidFill>
                  <a:schemeClr val="tx1"/>
                </a:solidFill>
                <a:latin typeface="Arial" charset="0"/>
              </a:defRPr>
            </a:lvl8pPr>
            <a:lvl9pPr marL="3886200" indent="-228600" defTabSz="1658938" eaLnBrk="0" fontAlgn="base" hangingPunct="0">
              <a:spcBef>
                <a:spcPct val="0"/>
              </a:spcBef>
              <a:spcAft>
                <a:spcPct val="0"/>
              </a:spcAft>
              <a:defRPr sz="3300" i="1">
                <a:solidFill>
                  <a:schemeClr val="tx1"/>
                </a:solidFill>
                <a:latin typeface="Arial" charset="0"/>
              </a:defRPr>
            </a:lvl9pPr>
          </a:lstStyle>
          <a:p>
            <a:r>
              <a:rPr lang="en-US" b="1" dirty="0">
                <a:solidFill>
                  <a:schemeClr val="bg1"/>
                </a:solidFill>
              </a:rPr>
              <a:t>♦In vitro studies in mice: Effects of ethanol on paired-pulse dopamine release responses. </a:t>
            </a:r>
          </a:p>
        </p:txBody>
      </p:sp>
      <p:sp>
        <p:nvSpPr>
          <p:cNvPr id="40" name="Rectangle 39"/>
          <p:cNvSpPr/>
          <p:nvPr/>
        </p:nvSpPr>
        <p:spPr bwMode="auto">
          <a:xfrm>
            <a:off x="0" y="20385789"/>
            <a:ext cx="1155700" cy="17841211"/>
          </a:xfrm>
          <a:prstGeom prst="rect">
            <a:avLst/>
          </a:prstGeom>
          <a:solidFill>
            <a:srgbClr val="FF9900">
              <a:alpha val="60000"/>
            </a:srgbClr>
          </a:solidFill>
          <a:ln w="9525" cap="flat" cmpd="sng" algn="ctr">
            <a:noFill/>
            <a:prstDash val="solid"/>
            <a:round/>
            <a:headEnd type="none" w="med" len="med"/>
            <a:tailEnd type="none" w="med" len="med"/>
          </a:ln>
          <a:effectLst/>
        </p:spPr>
        <p:txBody>
          <a:bodyPr vert="vert270" wrap="none" lIns="0" tIns="533370" rIns="1066739" bIns="533370" anchor="ctr" anchorCtr="1"/>
          <a:lstStyle/>
          <a:p>
            <a:pPr defTabSz="1935317" eaLnBrk="0" hangingPunct="0">
              <a:defRPr/>
            </a:pPr>
            <a:endParaRPr lang="en-US" sz="6300" b="1" i="0" dirty="0">
              <a:latin typeface="Times New Roman" pitchFamily="18" charset="0"/>
              <a:cs typeface="Traditional Arabic" pitchFamily="2" charset="-78"/>
            </a:endParaRPr>
          </a:p>
          <a:p>
            <a:pPr defTabSz="1935317" eaLnBrk="0" hangingPunct="0">
              <a:defRPr/>
            </a:pPr>
            <a:r>
              <a:rPr lang="en-US" sz="10300" i="0" dirty="0">
                <a:solidFill>
                  <a:schemeClr val="tx1">
                    <a:lumMod val="65000"/>
                    <a:lumOff val="35000"/>
                  </a:schemeClr>
                </a:solidFill>
                <a:latin typeface="Berlin Sans FB" pitchFamily="34" charset="0"/>
                <a:cs typeface="Traditional Arabic" pitchFamily="2" charset="-78"/>
              </a:rPr>
              <a:t>Methods</a:t>
            </a:r>
            <a:endParaRPr lang="en-US" sz="10300" dirty="0">
              <a:solidFill>
                <a:schemeClr val="tx1">
                  <a:lumMod val="65000"/>
                  <a:lumOff val="35000"/>
                </a:schemeClr>
              </a:solidFill>
              <a:latin typeface="Berlin Sans FB" pitchFamily="34" charset="0"/>
              <a:cs typeface="+mn-cs"/>
            </a:endParaRPr>
          </a:p>
        </p:txBody>
      </p:sp>
      <p:sp>
        <p:nvSpPr>
          <p:cNvPr id="41" name="Rectangle 40"/>
          <p:cNvSpPr/>
          <p:nvPr/>
        </p:nvSpPr>
        <p:spPr bwMode="auto">
          <a:xfrm>
            <a:off x="13196712" y="4978398"/>
            <a:ext cx="1205089" cy="33248602"/>
          </a:xfrm>
          <a:prstGeom prst="rect">
            <a:avLst/>
          </a:prstGeom>
          <a:solidFill>
            <a:srgbClr val="FF9900">
              <a:alpha val="60000"/>
            </a:srgbClr>
          </a:solidFill>
          <a:ln w="9525" cap="flat" cmpd="sng" algn="ctr">
            <a:noFill/>
            <a:prstDash val="solid"/>
            <a:round/>
            <a:headEnd type="none" w="med" len="med"/>
            <a:tailEnd type="none" w="med" len="med"/>
          </a:ln>
          <a:effectLst/>
        </p:spPr>
        <p:txBody>
          <a:bodyPr vert="vert270" wrap="none" lIns="0" tIns="533370" rIns="960065" bIns="533370" anchor="ctr" anchorCtr="1"/>
          <a:lstStyle/>
          <a:p>
            <a:pPr defTabSz="1935317" eaLnBrk="0" hangingPunct="0">
              <a:defRPr/>
            </a:pPr>
            <a:endParaRPr lang="en-US" sz="6300" b="1" i="0" dirty="0">
              <a:latin typeface="Times New Roman" pitchFamily="18" charset="0"/>
              <a:cs typeface="Traditional Arabic" pitchFamily="2" charset="-78"/>
            </a:endParaRPr>
          </a:p>
          <a:p>
            <a:pPr defTabSz="1935317" eaLnBrk="0" hangingPunct="0">
              <a:defRPr/>
            </a:pPr>
            <a:r>
              <a:rPr lang="en-US" sz="10300" i="0" dirty="0">
                <a:solidFill>
                  <a:schemeClr val="tx1">
                    <a:lumMod val="65000"/>
                    <a:lumOff val="35000"/>
                  </a:schemeClr>
                </a:solidFill>
                <a:latin typeface="Berlin Sans FB" pitchFamily="34" charset="0"/>
                <a:cs typeface="Traditional Arabic" pitchFamily="2" charset="-78"/>
              </a:rPr>
              <a:t>Results</a:t>
            </a:r>
            <a:endParaRPr lang="en-US" sz="10300" dirty="0">
              <a:solidFill>
                <a:schemeClr val="tx1">
                  <a:lumMod val="65000"/>
                  <a:lumOff val="35000"/>
                </a:schemeClr>
              </a:solidFill>
              <a:latin typeface="Berlin Sans FB" pitchFamily="34" charset="0"/>
              <a:cs typeface="+mn-cs"/>
            </a:endParaRPr>
          </a:p>
        </p:txBody>
      </p:sp>
      <p:sp>
        <p:nvSpPr>
          <p:cNvPr id="42" name="Rectangle 41"/>
          <p:cNvSpPr/>
          <p:nvPr/>
        </p:nvSpPr>
        <p:spPr bwMode="auto">
          <a:xfrm>
            <a:off x="38191811" y="4978398"/>
            <a:ext cx="1205089" cy="33248602"/>
          </a:xfrm>
          <a:prstGeom prst="rect">
            <a:avLst/>
          </a:prstGeom>
          <a:solidFill>
            <a:srgbClr val="FF9900">
              <a:alpha val="60000"/>
            </a:srgbClr>
          </a:solidFill>
          <a:ln w="9525" cap="flat" cmpd="sng" algn="ctr">
            <a:noFill/>
            <a:prstDash val="solid"/>
            <a:round/>
            <a:headEnd type="none" w="med" len="med"/>
            <a:tailEnd type="none" w="med" len="med"/>
          </a:ln>
          <a:effectLst/>
        </p:spPr>
        <p:txBody>
          <a:bodyPr vert="vert270" wrap="none" lIns="0" tIns="533370" rIns="1066739" bIns="533370" anchor="ctr" anchorCtr="1"/>
          <a:lstStyle/>
          <a:p>
            <a:pPr defTabSz="1935317" eaLnBrk="0" hangingPunct="0">
              <a:defRPr/>
            </a:pPr>
            <a:endParaRPr lang="en-US" sz="6300" b="1" i="0" dirty="0">
              <a:latin typeface="Times New Roman" pitchFamily="18" charset="0"/>
              <a:cs typeface="Traditional Arabic" pitchFamily="2" charset="-78"/>
            </a:endParaRPr>
          </a:p>
          <a:p>
            <a:pPr defTabSz="1935317" eaLnBrk="0" hangingPunct="0">
              <a:defRPr/>
            </a:pPr>
            <a:r>
              <a:rPr lang="en-US" sz="10300" i="0" dirty="0">
                <a:solidFill>
                  <a:schemeClr val="tx1">
                    <a:lumMod val="65000"/>
                    <a:lumOff val="35000"/>
                  </a:schemeClr>
                </a:solidFill>
                <a:latin typeface="Berlin Sans FB" pitchFamily="34" charset="0"/>
                <a:cs typeface="Traditional Arabic" pitchFamily="2" charset="-78"/>
              </a:rPr>
              <a:t>Summary and Conclusions</a:t>
            </a:r>
            <a:endParaRPr lang="en-US" sz="10300" dirty="0">
              <a:solidFill>
                <a:schemeClr val="tx1">
                  <a:lumMod val="65000"/>
                  <a:lumOff val="35000"/>
                </a:schemeClr>
              </a:solidFill>
              <a:latin typeface="Berlin Sans FB" pitchFamily="34" charset="0"/>
              <a:cs typeface="+mn-cs"/>
            </a:endParaRPr>
          </a:p>
        </p:txBody>
      </p:sp>
      <p:sp>
        <p:nvSpPr>
          <p:cNvPr id="2075" name="TextBox 4"/>
          <p:cNvSpPr txBox="1">
            <a:spLocks noChangeArrowheads="1"/>
          </p:cNvSpPr>
          <p:nvPr/>
        </p:nvSpPr>
        <p:spPr bwMode="auto">
          <a:xfrm>
            <a:off x="7643548" y="22651508"/>
            <a:ext cx="4908020" cy="5416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6674" tIns="53337" rIns="106674" bIns="53337">
            <a:spAutoFit/>
          </a:bodyPr>
          <a:lstStyle>
            <a:lvl1pPr eaLnBrk="0" hangingPunct="0">
              <a:defRPr sz="3300" i="1">
                <a:solidFill>
                  <a:schemeClr val="tx1"/>
                </a:solidFill>
                <a:latin typeface="Arial" charset="0"/>
              </a:defRPr>
            </a:lvl1pPr>
            <a:lvl2pPr marL="742950" indent="-285750" eaLnBrk="0" hangingPunct="0">
              <a:defRPr sz="3300" i="1">
                <a:solidFill>
                  <a:schemeClr val="tx1"/>
                </a:solidFill>
                <a:latin typeface="Arial" charset="0"/>
              </a:defRPr>
            </a:lvl2pPr>
            <a:lvl3pPr marL="1143000" indent="-228600" eaLnBrk="0" hangingPunct="0">
              <a:defRPr sz="3300" i="1">
                <a:solidFill>
                  <a:schemeClr val="tx1"/>
                </a:solidFill>
                <a:latin typeface="Arial" charset="0"/>
              </a:defRPr>
            </a:lvl3pPr>
            <a:lvl4pPr marL="1600200" indent="-228600" eaLnBrk="0" hangingPunct="0">
              <a:defRPr sz="3300" i="1">
                <a:solidFill>
                  <a:schemeClr val="tx1"/>
                </a:solidFill>
                <a:latin typeface="Arial" charset="0"/>
              </a:defRPr>
            </a:lvl4pPr>
            <a:lvl5pPr marL="2057400" indent="-228600" eaLnBrk="0" hangingPunct="0">
              <a:defRPr sz="3300" i="1">
                <a:solidFill>
                  <a:schemeClr val="tx1"/>
                </a:solidFill>
                <a:latin typeface="Arial" charset="0"/>
              </a:defRPr>
            </a:lvl5pPr>
            <a:lvl6pPr marL="2514600" indent="-228600" eaLnBrk="0" fontAlgn="base" hangingPunct="0">
              <a:spcBef>
                <a:spcPct val="0"/>
              </a:spcBef>
              <a:spcAft>
                <a:spcPct val="0"/>
              </a:spcAft>
              <a:defRPr sz="3300" i="1">
                <a:solidFill>
                  <a:schemeClr val="tx1"/>
                </a:solidFill>
                <a:latin typeface="Arial" charset="0"/>
              </a:defRPr>
            </a:lvl6pPr>
            <a:lvl7pPr marL="2971800" indent="-228600" eaLnBrk="0" fontAlgn="base" hangingPunct="0">
              <a:spcBef>
                <a:spcPct val="0"/>
              </a:spcBef>
              <a:spcAft>
                <a:spcPct val="0"/>
              </a:spcAft>
              <a:defRPr sz="3300" i="1">
                <a:solidFill>
                  <a:schemeClr val="tx1"/>
                </a:solidFill>
                <a:latin typeface="Arial" charset="0"/>
              </a:defRPr>
            </a:lvl7pPr>
            <a:lvl8pPr marL="3429000" indent="-228600" eaLnBrk="0" fontAlgn="base" hangingPunct="0">
              <a:spcBef>
                <a:spcPct val="0"/>
              </a:spcBef>
              <a:spcAft>
                <a:spcPct val="0"/>
              </a:spcAft>
              <a:defRPr sz="3300" i="1">
                <a:solidFill>
                  <a:schemeClr val="tx1"/>
                </a:solidFill>
                <a:latin typeface="Arial" charset="0"/>
              </a:defRPr>
            </a:lvl8pPr>
            <a:lvl9pPr marL="3886200" indent="-228600" eaLnBrk="0" fontAlgn="base" hangingPunct="0">
              <a:spcBef>
                <a:spcPct val="0"/>
              </a:spcBef>
              <a:spcAft>
                <a:spcPct val="0"/>
              </a:spcAft>
              <a:defRPr sz="3300" i="1">
                <a:solidFill>
                  <a:schemeClr val="tx1"/>
                </a:solidFill>
                <a:latin typeface="Arial" charset="0"/>
              </a:defRPr>
            </a:lvl9pPr>
          </a:lstStyle>
          <a:p>
            <a:pPr algn="just"/>
            <a:r>
              <a:rPr lang="en-US" sz="2300" i="0" dirty="0"/>
              <a:t>◄</a:t>
            </a:r>
            <a:r>
              <a:rPr lang="en-US" sz="2300" b="1" i="0" dirty="0"/>
              <a:t>Figure 1: Dopamine Fast Scan Cyclic Voltammetry. (A) </a:t>
            </a:r>
            <a:r>
              <a:rPr lang="en-US" sz="2300" i="0" dirty="0"/>
              <a:t>Dopamine is oxidized and reduced at specific voltages. The oxidation/reduction of the chemical is measured by a respective change in current. A triangular voltage waveform is applied to a carbon fiber electrode which oxidizes DA to DA-o </a:t>
            </a:r>
            <a:r>
              <a:rPr lang="en-US" sz="2300" i="0" dirty="0" err="1"/>
              <a:t>quinone</a:t>
            </a:r>
            <a:r>
              <a:rPr lang="en-US" sz="2300" i="0" dirty="0"/>
              <a:t>. (B) The change in current when DA is released is proportional to the concentration of DA. This graph shows the oxidation and reduction currents associated with two boluses of DA in vitro. </a:t>
            </a:r>
          </a:p>
        </p:txBody>
      </p:sp>
      <p:sp>
        <p:nvSpPr>
          <p:cNvPr id="2077" name="TextBox 6"/>
          <p:cNvSpPr txBox="1">
            <a:spLocks noChangeArrowheads="1"/>
          </p:cNvSpPr>
          <p:nvPr/>
        </p:nvSpPr>
        <p:spPr bwMode="auto">
          <a:xfrm>
            <a:off x="14670278" y="31546800"/>
            <a:ext cx="11023600" cy="638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674" tIns="53337" rIns="106674" bIns="53337">
            <a:spAutoFit/>
          </a:bodyPr>
          <a:lstStyle>
            <a:lvl1pPr>
              <a:defRPr sz="3300" i="1">
                <a:solidFill>
                  <a:schemeClr val="tx1"/>
                </a:solidFill>
                <a:latin typeface="Arial" charset="0"/>
              </a:defRPr>
            </a:lvl1pPr>
            <a:lvl2pPr marL="742950" indent="-285750">
              <a:defRPr sz="3300" i="1">
                <a:solidFill>
                  <a:schemeClr val="tx1"/>
                </a:solidFill>
                <a:latin typeface="Arial" charset="0"/>
              </a:defRPr>
            </a:lvl2pPr>
            <a:lvl3pPr marL="1143000" indent="-228600">
              <a:defRPr sz="3300" i="1">
                <a:solidFill>
                  <a:schemeClr val="tx1"/>
                </a:solidFill>
                <a:latin typeface="Arial" charset="0"/>
              </a:defRPr>
            </a:lvl3pPr>
            <a:lvl4pPr marL="1600200" indent="-228600">
              <a:defRPr sz="3300" i="1">
                <a:solidFill>
                  <a:schemeClr val="tx1"/>
                </a:solidFill>
                <a:latin typeface="Arial" charset="0"/>
              </a:defRPr>
            </a:lvl4pPr>
            <a:lvl5pPr marL="2057400" indent="-228600">
              <a:defRPr sz="3300" i="1">
                <a:solidFill>
                  <a:schemeClr val="tx1"/>
                </a:solidFill>
                <a:latin typeface="Arial" charset="0"/>
              </a:defRPr>
            </a:lvl5pPr>
            <a:lvl6pPr marL="2514600" indent="-228600" eaLnBrk="0" fontAlgn="base" hangingPunct="0">
              <a:spcBef>
                <a:spcPct val="0"/>
              </a:spcBef>
              <a:spcAft>
                <a:spcPct val="0"/>
              </a:spcAft>
              <a:defRPr sz="3300" i="1">
                <a:solidFill>
                  <a:schemeClr val="tx1"/>
                </a:solidFill>
                <a:latin typeface="Arial" charset="0"/>
              </a:defRPr>
            </a:lvl6pPr>
            <a:lvl7pPr marL="2971800" indent="-228600" eaLnBrk="0" fontAlgn="base" hangingPunct="0">
              <a:spcBef>
                <a:spcPct val="0"/>
              </a:spcBef>
              <a:spcAft>
                <a:spcPct val="0"/>
              </a:spcAft>
              <a:defRPr sz="3300" i="1">
                <a:solidFill>
                  <a:schemeClr val="tx1"/>
                </a:solidFill>
                <a:latin typeface="Arial" charset="0"/>
              </a:defRPr>
            </a:lvl7pPr>
            <a:lvl8pPr marL="3429000" indent="-228600" eaLnBrk="0" fontAlgn="base" hangingPunct="0">
              <a:spcBef>
                <a:spcPct val="0"/>
              </a:spcBef>
              <a:spcAft>
                <a:spcPct val="0"/>
              </a:spcAft>
              <a:defRPr sz="3300" i="1">
                <a:solidFill>
                  <a:schemeClr val="tx1"/>
                </a:solidFill>
                <a:latin typeface="Arial" charset="0"/>
              </a:defRPr>
            </a:lvl8pPr>
            <a:lvl9pPr marL="3886200" indent="-228600" eaLnBrk="0" fontAlgn="base" hangingPunct="0">
              <a:spcBef>
                <a:spcPct val="0"/>
              </a:spcBef>
              <a:spcAft>
                <a:spcPct val="0"/>
              </a:spcAft>
              <a:defRPr sz="3300" i="1">
                <a:solidFill>
                  <a:schemeClr val="tx1"/>
                </a:solidFill>
                <a:latin typeface="Arial" charset="0"/>
              </a:defRPr>
            </a:lvl9pPr>
          </a:lstStyle>
          <a:p>
            <a:pPr algn="just" eaLnBrk="0" hangingPunct="0">
              <a:defRPr/>
            </a:pPr>
            <a:r>
              <a:rPr lang="en-US" sz="2400" i="0" dirty="0">
                <a:cs typeface="+mn-cs"/>
              </a:rPr>
              <a:t>▲</a:t>
            </a:r>
            <a:r>
              <a:rPr lang="en-US" sz="2400" b="1" i="0" dirty="0">
                <a:cs typeface="+mn-cs"/>
              </a:rPr>
              <a:t>Figure 4: </a:t>
            </a:r>
            <a:r>
              <a:rPr lang="en-US" sz="2400" i="0" dirty="0"/>
              <a:t>GABA, but not glutamate, antagonists prevent ethanol inhibition of DA neurotransmission in vitro. (A) This graph shows the time course of 80 </a:t>
            </a:r>
            <a:r>
              <a:rPr lang="en-US" sz="2400" i="0" dirty="0" err="1"/>
              <a:t>mM</a:t>
            </a:r>
            <a:r>
              <a:rPr lang="en-US" sz="2400" i="0" dirty="0"/>
              <a:t> ethanol effects on a representative recording of DA release in the </a:t>
            </a:r>
            <a:r>
              <a:rPr lang="en-US" sz="2400" i="0" dirty="0" err="1"/>
              <a:t>NAc</a:t>
            </a:r>
            <a:r>
              <a:rPr lang="en-US" sz="2400" i="0" dirty="0"/>
              <a:t>.  In this example, ethanol reduced the DA signal approximately 50 %.  The inset shows superimposed I </a:t>
            </a:r>
            <a:r>
              <a:rPr lang="en-US" sz="2400" i="0" dirty="0" err="1"/>
              <a:t>vs</a:t>
            </a:r>
            <a:r>
              <a:rPr lang="en-US" sz="2400" i="0" dirty="0"/>
              <a:t> t plots before and 15 min after 80 </a:t>
            </a:r>
            <a:r>
              <a:rPr lang="en-US" sz="2400" i="0" dirty="0" err="1"/>
              <a:t>mM</a:t>
            </a:r>
            <a:r>
              <a:rPr lang="en-US" sz="2400" i="0" dirty="0"/>
              <a:t> ethanol.  (B) This graph shows the time course of 80 </a:t>
            </a:r>
            <a:r>
              <a:rPr lang="en-US" sz="2400" i="0" dirty="0" err="1"/>
              <a:t>mM</a:t>
            </a:r>
            <a:r>
              <a:rPr lang="en-US" sz="2400" i="0" dirty="0"/>
              <a:t> ethanol on a representative recording of DA release after </a:t>
            </a:r>
            <a:r>
              <a:rPr lang="en-US" sz="2400" i="0" dirty="0" err="1"/>
              <a:t>superfusion</a:t>
            </a:r>
            <a:r>
              <a:rPr lang="en-US" sz="2400" i="0" dirty="0"/>
              <a:t> the </a:t>
            </a:r>
            <a:r>
              <a:rPr lang="el-GR" sz="2400" i="0" dirty="0"/>
              <a:t>α</a:t>
            </a:r>
            <a:r>
              <a:rPr lang="en-US" sz="2400" i="0" dirty="0"/>
              <a:t>4</a:t>
            </a:r>
            <a:r>
              <a:rPr lang="el-GR" sz="2400" i="0" dirty="0"/>
              <a:t>β</a:t>
            </a:r>
            <a:r>
              <a:rPr lang="en-US" sz="2400" i="0" dirty="0"/>
              <a:t>3</a:t>
            </a:r>
            <a:r>
              <a:rPr lang="el-GR" sz="2400" i="0" dirty="0"/>
              <a:t>δ</a:t>
            </a:r>
            <a:r>
              <a:rPr lang="en-US" sz="2400" i="0" dirty="0"/>
              <a:t> subtype GABA(A)R antagonist Ro15-4513.  Ro15-4513 (1 </a:t>
            </a:r>
            <a:r>
              <a:rPr lang="en-US" sz="2400" i="0" dirty="0" err="1"/>
              <a:t>uM</a:t>
            </a:r>
            <a:r>
              <a:rPr lang="en-US" sz="2400" i="0" dirty="0"/>
              <a:t>) reduced the typical inhibition of DA release by ethanol in this neuron.  The insets show superimposed I </a:t>
            </a:r>
            <a:r>
              <a:rPr lang="en-US" sz="2400" i="0" dirty="0" err="1"/>
              <a:t>vs</a:t>
            </a:r>
            <a:r>
              <a:rPr lang="en-US" sz="2400" i="0" dirty="0"/>
              <a:t> t plots before and 15 min after Ro15-4513 + 80 </a:t>
            </a:r>
            <a:r>
              <a:rPr lang="en-US" sz="2400" i="0" dirty="0" err="1"/>
              <a:t>mM</a:t>
            </a:r>
            <a:r>
              <a:rPr lang="en-US" sz="2400" i="0" dirty="0"/>
              <a:t> ethanol.  (C) This graph summarizes the effects of ethanol on DA release as well as the effects of Ro15-4513 on ethanol inhibition of DA release in the </a:t>
            </a:r>
            <a:r>
              <a:rPr lang="en-US" sz="2400" i="0" dirty="0" err="1"/>
              <a:t>NAc</a:t>
            </a:r>
            <a:r>
              <a:rPr lang="en-US" sz="2400" i="0" dirty="0"/>
              <a:t>.  The IC</a:t>
            </a:r>
            <a:r>
              <a:rPr lang="en-US" sz="2400" i="0" baseline="-25000" dirty="0"/>
              <a:t>50</a:t>
            </a:r>
            <a:r>
              <a:rPr lang="en-US" sz="2400" i="0" dirty="0"/>
              <a:t> for ethanol inhibition of DA release was approximately 80 </a:t>
            </a:r>
            <a:r>
              <a:rPr lang="en-US" sz="2400" i="0" dirty="0" err="1"/>
              <a:t>mM.</a:t>
            </a:r>
            <a:r>
              <a:rPr lang="en-US" sz="2400" i="0" dirty="0"/>
              <a:t>  Ethanol (80 </a:t>
            </a:r>
            <a:r>
              <a:rPr lang="en-US" sz="2400" i="0" dirty="0" err="1"/>
              <a:t>mM</a:t>
            </a:r>
            <a:r>
              <a:rPr lang="en-US" sz="2400" i="0" dirty="0"/>
              <a:t>) failed to reduce DA release in the </a:t>
            </a:r>
            <a:r>
              <a:rPr lang="en-US" sz="2400" i="0" dirty="0" err="1"/>
              <a:t>NAc</a:t>
            </a:r>
            <a:r>
              <a:rPr lang="en-US" sz="2400" i="0" dirty="0"/>
              <a:t> in the presence of Ro15-4513.  </a:t>
            </a:r>
            <a:r>
              <a:rPr lang="en-US" sz="2400" i="0" dirty="0" err="1"/>
              <a:t>Superfusion</a:t>
            </a:r>
            <a:r>
              <a:rPr lang="en-US" sz="2400" i="0" dirty="0"/>
              <a:t> of APV did not significantly alter ethanol inhibition of DA release.  Values in parentheses represent n values.  Asterisks *,**,*** represent significance levels P&lt;0.05, P&lt;0.01, P&lt;0.001, respectively.  Calibration bars in A,B represent </a:t>
            </a:r>
            <a:r>
              <a:rPr lang="en-US" sz="2400" i="0" dirty="0" err="1"/>
              <a:t>nA</a:t>
            </a:r>
            <a:r>
              <a:rPr lang="en-US" sz="2400" i="0" dirty="0"/>
              <a:t> and sec.</a:t>
            </a:r>
            <a:endParaRPr lang="en-US" sz="2400" i="0" dirty="0">
              <a:cs typeface="+mn-cs"/>
            </a:endParaRPr>
          </a:p>
        </p:txBody>
      </p:sp>
      <p:sp>
        <p:nvSpPr>
          <p:cNvPr id="2078" name="TextBox 8"/>
          <p:cNvSpPr txBox="1">
            <a:spLocks noChangeArrowheads="1"/>
          </p:cNvSpPr>
          <p:nvPr/>
        </p:nvSpPr>
        <p:spPr bwMode="auto">
          <a:xfrm>
            <a:off x="31851600" y="15133564"/>
            <a:ext cx="6046853" cy="94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6674" tIns="53337" rIns="106674" bIns="53337">
            <a:spAutoFit/>
          </a:bodyPr>
          <a:lstStyle>
            <a:lvl1pPr eaLnBrk="0" hangingPunct="0">
              <a:defRPr sz="3300" i="1">
                <a:solidFill>
                  <a:schemeClr val="tx1"/>
                </a:solidFill>
                <a:latin typeface="Arial" charset="0"/>
              </a:defRPr>
            </a:lvl1pPr>
            <a:lvl2pPr marL="742950" indent="-285750" eaLnBrk="0" hangingPunct="0">
              <a:defRPr sz="3300" i="1">
                <a:solidFill>
                  <a:schemeClr val="tx1"/>
                </a:solidFill>
                <a:latin typeface="Arial" charset="0"/>
              </a:defRPr>
            </a:lvl2pPr>
            <a:lvl3pPr marL="1143000" indent="-228600" eaLnBrk="0" hangingPunct="0">
              <a:defRPr sz="3300" i="1">
                <a:solidFill>
                  <a:schemeClr val="tx1"/>
                </a:solidFill>
                <a:latin typeface="Arial" charset="0"/>
              </a:defRPr>
            </a:lvl3pPr>
            <a:lvl4pPr marL="1600200" indent="-228600" eaLnBrk="0" hangingPunct="0">
              <a:defRPr sz="3300" i="1">
                <a:solidFill>
                  <a:schemeClr val="tx1"/>
                </a:solidFill>
                <a:latin typeface="Arial" charset="0"/>
              </a:defRPr>
            </a:lvl4pPr>
            <a:lvl5pPr marL="2057400" indent="-228600" eaLnBrk="0" hangingPunct="0">
              <a:defRPr sz="3300" i="1">
                <a:solidFill>
                  <a:schemeClr val="tx1"/>
                </a:solidFill>
                <a:latin typeface="Arial" charset="0"/>
              </a:defRPr>
            </a:lvl5pPr>
            <a:lvl6pPr marL="2514600" indent="-228600" eaLnBrk="0" fontAlgn="base" hangingPunct="0">
              <a:spcBef>
                <a:spcPct val="0"/>
              </a:spcBef>
              <a:spcAft>
                <a:spcPct val="0"/>
              </a:spcAft>
              <a:defRPr sz="3300" i="1">
                <a:solidFill>
                  <a:schemeClr val="tx1"/>
                </a:solidFill>
                <a:latin typeface="Arial" charset="0"/>
              </a:defRPr>
            </a:lvl6pPr>
            <a:lvl7pPr marL="2971800" indent="-228600" eaLnBrk="0" fontAlgn="base" hangingPunct="0">
              <a:spcBef>
                <a:spcPct val="0"/>
              </a:spcBef>
              <a:spcAft>
                <a:spcPct val="0"/>
              </a:spcAft>
              <a:defRPr sz="3300" i="1">
                <a:solidFill>
                  <a:schemeClr val="tx1"/>
                </a:solidFill>
                <a:latin typeface="Arial" charset="0"/>
              </a:defRPr>
            </a:lvl7pPr>
            <a:lvl8pPr marL="3429000" indent="-228600" eaLnBrk="0" fontAlgn="base" hangingPunct="0">
              <a:spcBef>
                <a:spcPct val="0"/>
              </a:spcBef>
              <a:spcAft>
                <a:spcPct val="0"/>
              </a:spcAft>
              <a:defRPr sz="3300" i="1">
                <a:solidFill>
                  <a:schemeClr val="tx1"/>
                </a:solidFill>
                <a:latin typeface="Arial" charset="0"/>
              </a:defRPr>
            </a:lvl8pPr>
            <a:lvl9pPr marL="3886200" indent="-228600" eaLnBrk="0" fontAlgn="base" hangingPunct="0">
              <a:spcBef>
                <a:spcPct val="0"/>
              </a:spcBef>
              <a:spcAft>
                <a:spcPct val="0"/>
              </a:spcAft>
              <a:defRPr sz="3300" i="1">
                <a:solidFill>
                  <a:schemeClr val="tx1"/>
                </a:solidFill>
                <a:latin typeface="Arial" charset="0"/>
              </a:defRPr>
            </a:lvl9pPr>
          </a:lstStyle>
          <a:p>
            <a:pPr algn="just"/>
            <a:r>
              <a:rPr lang="en-US" sz="2400" b="1" i="0" dirty="0"/>
              <a:t>◄Figure 6: </a:t>
            </a:r>
            <a:r>
              <a:rPr lang="en-US" sz="2400" i="0" dirty="0"/>
              <a:t>Ro15-4513 reduces ethanol inhibition of dopamine release in vivo. (A) This graph shows the time course of saline and IP 2.0 g/kg ethanol effects on a representative recording of DA release in the </a:t>
            </a:r>
            <a:r>
              <a:rPr lang="en-US" sz="2400" i="0" dirty="0" err="1"/>
              <a:t>NAc</a:t>
            </a:r>
            <a:r>
              <a:rPr lang="en-US" sz="2400" i="0" dirty="0"/>
              <a:t> of an </a:t>
            </a:r>
            <a:r>
              <a:rPr lang="en-US" sz="2400" i="0" dirty="0" err="1"/>
              <a:t>Isoflurane</a:t>
            </a:r>
            <a:r>
              <a:rPr lang="en-US" sz="2400" i="0" dirty="0"/>
              <a:t>-anesthetized mouse.  In this animal, ethanol inhibited the DA signal approximately 50%.  The inset shows superimposed I </a:t>
            </a:r>
            <a:r>
              <a:rPr lang="en-US" sz="2400" i="0" dirty="0" err="1"/>
              <a:t>vs</a:t>
            </a:r>
            <a:r>
              <a:rPr lang="en-US" sz="2400" i="0" dirty="0"/>
              <a:t> t plots before and 30 min after 2.0 g ethanol.  (B) Ro15-4513 mildly reduced the typical inhibitory effect of ethanol on DA release in this animal.  The inset shows superimposed I </a:t>
            </a:r>
            <a:r>
              <a:rPr lang="en-US" sz="2400" i="0" dirty="0" err="1"/>
              <a:t>vs</a:t>
            </a:r>
            <a:r>
              <a:rPr lang="en-US" sz="2400" i="0" dirty="0"/>
              <a:t> t plots before and 30 min after Ro15-4513 + 2.0 g ethanol.  (C) This graph summarizes the pharmacology of ethanol inhibition of DA release in vivo.  Ethanol (2.0-4.0 g/kg) significantly inhibited DA release in the </a:t>
            </a:r>
            <a:r>
              <a:rPr lang="en-US" sz="2400" i="0" dirty="0" err="1"/>
              <a:t>NAc</a:t>
            </a:r>
            <a:r>
              <a:rPr lang="en-US" sz="2400" i="0" dirty="0"/>
              <a:t>.   Ro15-4513 significantly reduced the typically inhibition produced by ethanol on DA release.  Values in parentheses represent n values.  Asterisks *,** represent significance levels P&lt;0.05, P&lt;0.01, respectively.  Calibration bars in A-B represent </a:t>
            </a:r>
            <a:r>
              <a:rPr lang="en-US" sz="2400" i="0" dirty="0" err="1"/>
              <a:t>nA</a:t>
            </a:r>
            <a:r>
              <a:rPr lang="en-US" sz="2400" i="0" dirty="0"/>
              <a:t> and sec. </a:t>
            </a:r>
          </a:p>
        </p:txBody>
      </p:sp>
      <p:sp>
        <p:nvSpPr>
          <p:cNvPr id="2079" name="Rectangle 9"/>
          <p:cNvSpPr>
            <a:spLocks noChangeArrowheads="1"/>
          </p:cNvSpPr>
          <p:nvPr/>
        </p:nvSpPr>
        <p:spPr bwMode="auto">
          <a:xfrm flipH="1">
            <a:off x="14668500" y="5225575"/>
            <a:ext cx="11023600" cy="163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6674" tIns="53337" rIns="106674" bIns="53337">
            <a:spAutoFit/>
          </a:bodyPr>
          <a:lstStyle/>
          <a:p>
            <a:pPr eaLnBrk="0" hangingPunct="0"/>
            <a:r>
              <a:rPr lang="en-US" sz="3300" b="1" dirty="0">
                <a:solidFill>
                  <a:schemeClr val="bg1"/>
                </a:solidFill>
              </a:rPr>
              <a:t>♦In vitro studies in mice: Ethanol reduces dopamine release in the nucleus </a:t>
            </a:r>
            <a:r>
              <a:rPr lang="en-US" sz="3300" b="1" dirty="0" err="1">
                <a:solidFill>
                  <a:schemeClr val="bg1"/>
                </a:solidFill>
              </a:rPr>
              <a:t>accumbens</a:t>
            </a:r>
            <a:r>
              <a:rPr lang="en-US" sz="3300" b="1" dirty="0">
                <a:solidFill>
                  <a:schemeClr val="bg1"/>
                </a:solidFill>
              </a:rPr>
              <a:t> core: Frequency response. </a:t>
            </a:r>
          </a:p>
        </p:txBody>
      </p:sp>
      <p:sp>
        <p:nvSpPr>
          <p:cNvPr id="2080" name="TextBox 10"/>
          <p:cNvSpPr txBox="1">
            <a:spLocks noChangeArrowheads="1"/>
          </p:cNvSpPr>
          <p:nvPr/>
        </p:nvSpPr>
        <p:spPr bwMode="auto">
          <a:xfrm>
            <a:off x="20170046" y="7258050"/>
            <a:ext cx="5523832" cy="9848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6674" tIns="53337" rIns="106674" bIns="53337">
            <a:spAutoFit/>
          </a:bodyPr>
          <a:lstStyle>
            <a:lvl1pPr eaLnBrk="0" hangingPunct="0">
              <a:defRPr sz="3300" i="1">
                <a:solidFill>
                  <a:schemeClr val="tx1"/>
                </a:solidFill>
                <a:latin typeface="Arial" charset="0"/>
              </a:defRPr>
            </a:lvl1pPr>
            <a:lvl2pPr marL="742950" indent="-285750" eaLnBrk="0" hangingPunct="0">
              <a:defRPr sz="3300" i="1">
                <a:solidFill>
                  <a:schemeClr val="tx1"/>
                </a:solidFill>
                <a:latin typeface="Arial" charset="0"/>
              </a:defRPr>
            </a:lvl2pPr>
            <a:lvl3pPr marL="1143000" indent="-228600" eaLnBrk="0" hangingPunct="0">
              <a:defRPr sz="3300" i="1">
                <a:solidFill>
                  <a:schemeClr val="tx1"/>
                </a:solidFill>
                <a:latin typeface="Arial" charset="0"/>
              </a:defRPr>
            </a:lvl3pPr>
            <a:lvl4pPr marL="1600200" indent="-228600" eaLnBrk="0" hangingPunct="0">
              <a:defRPr sz="3300" i="1">
                <a:solidFill>
                  <a:schemeClr val="tx1"/>
                </a:solidFill>
                <a:latin typeface="Arial" charset="0"/>
              </a:defRPr>
            </a:lvl4pPr>
            <a:lvl5pPr marL="2057400" indent="-228600" eaLnBrk="0" hangingPunct="0">
              <a:defRPr sz="3300" i="1">
                <a:solidFill>
                  <a:schemeClr val="tx1"/>
                </a:solidFill>
                <a:latin typeface="Arial" charset="0"/>
              </a:defRPr>
            </a:lvl5pPr>
            <a:lvl6pPr marL="2514600" indent="-228600" eaLnBrk="0" fontAlgn="base" hangingPunct="0">
              <a:spcBef>
                <a:spcPct val="0"/>
              </a:spcBef>
              <a:spcAft>
                <a:spcPct val="0"/>
              </a:spcAft>
              <a:defRPr sz="3300" i="1">
                <a:solidFill>
                  <a:schemeClr val="tx1"/>
                </a:solidFill>
                <a:latin typeface="Arial" charset="0"/>
              </a:defRPr>
            </a:lvl6pPr>
            <a:lvl7pPr marL="2971800" indent="-228600" eaLnBrk="0" fontAlgn="base" hangingPunct="0">
              <a:spcBef>
                <a:spcPct val="0"/>
              </a:spcBef>
              <a:spcAft>
                <a:spcPct val="0"/>
              </a:spcAft>
              <a:defRPr sz="3300" i="1">
                <a:solidFill>
                  <a:schemeClr val="tx1"/>
                </a:solidFill>
                <a:latin typeface="Arial" charset="0"/>
              </a:defRPr>
            </a:lvl7pPr>
            <a:lvl8pPr marL="3429000" indent="-228600" eaLnBrk="0" fontAlgn="base" hangingPunct="0">
              <a:spcBef>
                <a:spcPct val="0"/>
              </a:spcBef>
              <a:spcAft>
                <a:spcPct val="0"/>
              </a:spcAft>
              <a:defRPr sz="3300" i="1">
                <a:solidFill>
                  <a:schemeClr val="tx1"/>
                </a:solidFill>
                <a:latin typeface="Arial" charset="0"/>
              </a:defRPr>
            </a:lvl8pPr>
            <a:lvl9pPr marL="3886200" indent="-228600" eaLnBrk="0" fontAlgn="base" hangingPunct="0">
              <a:spcBef>
                <a:spcPct val="0"/>
              </a:spcBef>
              <a:spcAft>
                <a:spcPct val="0"/>
              </a:spcAft>
              <a:defRPr sz="3300" i="1">
                <a:solidFill>
                  <a:schemeClr val="tx1"/>
                </a:solidFill>
                <a:latin typeface="Arial" charset="0"/>
              </a:defRPr>
            </a:lvl9pPr>
          </a:lstStyle>
          <a:p>
            <a:pPr algn="just"/>
            <a:r>
              <a:rPr lang="en-US" sz="2400" i="0" dirty="0"/>
              <a:t>◄</a:t>
            </a:r>
            <a:r>
              <a:rPr lang="en-US" sz="2400" b="1" i="0" dirty="0"/>
              <a:t>Figure 3: </a:t>
            </a:r>
            <a:r>
              <a:rPr lang="en-US" sz="2400" i="0" dirty="0"/>
              <a:t>Ethanol reduces Dopamine release in the core of the nucleus </a:t>
            </a:r>
            <a:r>
              <a:rPr lang="en-US" sz="2400" i="0" dirty="0" err="1"/>
              <a:t>accumbens</a:t>
            </a:r>
            <a:r>
              <a:rPr lang="en-US" sz="2400" i="0" dirty="0"/>
              <a:t>: Frequency response in vitro. (A) These are representative, superimposed currents measured via FSCV and evoked in the core by local stimulation with a single pulse, and with 10 pulses at 20 and 80 Hz.  Note that the FSCV current release is maximal at 20 Hz.  The sodium channel blocker </a:t>
            </a:r>
            <a:r>
              <a:rPr lang="en-US" sz="2400" i="0" dirty="0" err="1"/>
              <a:t>lidocaine</a:t>
            </a:r>
            <a:r>
              <a:rPr lang="en-US" sz="2400" i="0" dirty="0"/>
              <a:t> (100 </a:t>
            </a:r>
            <a:r>
              <a:rPr lang="en-US" sz="2400" i="0" dirty="0" err="1"/>
              <a:t>uM</a:t>
            </a:r>
            <a:r>
              <a:rPr lang="en-US" sz="2400" i="0" dirty="0"/>
              <a:t>) abolished the current indicating that the response obtained by local stimulation was action potential.  (B) FSCV currents were calibrated to a known concentration of DA (3 </a:t>
            </a:r>
            <a:r>
              <a:rPr lang="en-US" sz="2400" i="0" dirty="0" err="1"/>
              <a:t>uM</a:t>
            </a:r>
            <a:r>
              <a:rPr lang="en-US" sz="2400" i="0" dirty="0"/>
              <a:t>) in order to determine DA concentrations.  This is a representative experiment wherein an ethanol dose-response was performed in the same slice.  Ethanol (20-160 </a:t>
            </a:r>
            <a:r>
              <a:rPr lang="en-US" sz="2400" i="0" dirty="0" err="1"/>
              <a:t>mM</a:t>
            </a:r>
            <a:r>
              <a:rPr lang="en-US" sz="2400" i="0" dirty="0"/>
              <a:t>) decreased DA release across frequencies. (C) This graph summarizes the effects of ethanol on DA release at one dose (80 </a:t>
            </a:r>
            <a:r>
              <a:rPr lang="en-US" sz="2400" i="0" dirty="0" err="1"/>
              <a:t>mM</a:t>
            </a:r>
            <a:r>
              <a:rPr lang="en-US" sz="2400" i="0" dirty="0"/>
              <a:t>) across stimulation frequencies (pulse number held constant). </a:t>
            </a:r>
          </a:p>
        </p:txBody>
      </p:sp>
      <p:sp>
        <p:nvSpPr>
          <p:cNvPr id="2081" name="Rectangle 11"/>
          <p:cNvSpPr>
            <a:spLocks noChangeArrowheads="1"/>
          </p:cNvSpPr>
          <p:nvPr/>
        </p:nvSpPr>
        <p:spPr bwMode="auto">
          <a:xfrm>
            <a:off x="26822400" y="6324600"/>
            <a:ext cx="4724400" cy="675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6674" tIns="53337" rIns="106674" bIns="53337">
            <a:spAutoFit/>
          </a:bodyPr>
          <a:lstStyle/>
          <a:p>
            <a:pPr algn="just" eaLnBrk="0" hangingPunct="0"/>
            <a:r>
              <a:rPr lang="en-US" sz="2400" b="1" i="0" dirty="0"/>
              <a:t>►Figure 5: Lack of effects of ethanol on paired-pulse dopamine release responses</a:t>
            </a:r>
            <a:r>
              <a:rPr lang="en-US" sz="2400" i="0" dirty="0"/>
              <a:t>. (A) This is a representative recording of DA release associated with two single pulse stimulations. Note that the second response is a fraction of the first (i.e., paired-pulse inhibition) (B) This graph summarizes the effects of ethanol on paired-pulse ratio (PPR). Surprisingly, unlike in vivo studies, it had no effect on DA release either with single-</a:t>
            </a:r>
            <a:r>
              <a:rPr lang="en-US" sz="2400" i="0" dirty="0" err="1"/>
              <a:t>stim</a:t>
            </a:r>
            <a:r>
              <a:rPr lang="en-US" sz="2400" i="0" dirty="0"/>
              <a:t> or high frequency stimulation. Ethanol did not alter paired-pulse inhibition. </a:t>
            </a:r>
          </a:p>
        </p:txBody>
      </p:sp>
      <p:pic>
        <p:nvPicPr>
          <p:cNvPr id="2082" name="Picture 43" descr="\\Gilford\data\scs\VOLTAMMETRY DATA--DO NOT DELETE\JPEG graphs\VOLTAMMOGRAMMETHODS.e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8176" y="29615090"/>
            <a:ext cx="4477223" cy="8406564"/>
          </a:xfrm>
          <a:prstGeom prst="rect">
            <a:avLst/>
          </a:prstGeom>
          <a:solidFill>
            <a:schemeClr val="bg1"/>
          </a:solidFill>
          <a:ln w="25400">
            <a:solidFill>
              <a:srgbClr val="000000"/>
            </a:solidFill>
            <a:miter lim="800000"/>
            <a:headEnd/>
            <a:tailEnd/>
          </a:ln>
        </p:spPr>
      </p:pic>
      <p:sp>
        <p:nvSpPr>
          <p:cNvPr id="2085" name="AutoShape 44"/>
          <p:cNvSpPr>
            <a:spLocks noChangeAspect="1" noChangeArrowheads="1"/>
          </p:cNvSpPr>
          <p:nvPr/>
        </p:nvSpPr>
        <p:spPr bwMode="auto">
          <a:xfrm>
            <a:off x="-5589588" y="14062870"/>
            <a:ext cx="4235714" cy="908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674" tIns="53337" rIns="106674" bIns="53337"/>
          <a:lstStyle/>
          <a:p>
            <a:pPr eaLnBrk="0" hangingPunct="0"/>
            <a:endParaRPr lang="en-US"/>
          </a:p>
        </p:txBody>
      </p:sp>
      <p:sp>
        <p:nvSpPr>
          <p:cNvPr id="45" name="Text Box 833"/>
          <p:cNvSpPr txBox="1">
            <a:spLocks noChangeArrowheads="1"/>
          </p:cNvSpPr>
          <p:nvPr/>
        </p:nvSpPr>
        <p:spPr bwMode="auto">
          <a:xfrm>
            <a:off x="26898600" y="25359939"/>
            <a:ext cx="10999854" cy="169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65945" tIns="82973" rIns="165945" bIns="82973">
            <a:spAutoFit/>
          </a:bodyPr>
          <a:lstStyle>
            <a:lvl1pPr defTabSz="1658938">
              <a:defRPr sz="3300" i="1">
                <a:solidFill>
                  <a:schemeClr val="tx1"/>
                </a:solidFill>
                <a:latin typeface="Arial" charset="0"/>
              </a:defRPr>
            </a:lvl1pPr>
            <a:lvl2pPr marL="742950" indent="-285750" defTabSz="1658938">
              <a:defRPr sz="3300" i="1">
                <a:solidFill>
                  <a:schemeClr val="tx1"/>
                </a:solidFill>
                <a:latin typeface="Arial" charset="0"/>
              </a:defRPr>
            </a:lvl2pPr>
            <a:lvl3pPr marL="1143000" indent="-228600" defTabSz="1658938">
              <a:defRPr sz="3300" i="1">
                <a:solidFill>
                  <a:schemeClr val="tx1"/>
                </a:solidFill>
                <a:latin typeface="Arial" charset="0"/>
              </a:defRPr>
            </a:lvl3pPr>
            <a:lvl4pPr marL="1600200" indent="-228600" defTabSz="1658938">
              <a:defRPr sz="3300" i="1">
                <a:solidFill>
                  <a:schemeClr val="tx1"/>
                </a:solidFill>
                <a:latin typeface="Arial" charset="0"/>
              </a:defRPr>
            </a:lvl4pPr>
            <a:lvl5pPr marL="2057400" indent="-228600" defTabSz="1658938">
              <a:defRPr sz="3300" i="1">
                <a:solidFill>
                  <a:schemeClr val="tx1"/>
                </a:solidFill>
                <a:latin typeface="Arial" charset="0"/>
              </a:defRPr>
            </a:lvl5pPr>
            <a:lvl6pPr marL="2514600" indent="-228600" defTabSz="1658938" eaLnBrk="0" fontAlgn="base" hangingPunct="0">
              <a:spcBef>
                <a:spcPct val="0"/>
              </a:spcBef>
              <a:spcAft>
                <a:spcPct val="0"/>
              </a:spcAft>
              <a:defRPr sz="3300" i="1">
                <a:solidFill>
                  <a:schemeClr val="tx1"/>
                </a:solidFill>
                <a:latin typeface="Arial" charset="0"/>
              </a:defRPr>
            </a:lvl6pPr>
            <a:lvl7pPr marL="2971800" indent="-228600" defTabSz="1658938" eaLnBrk="0" fontAlgn="base" hangingPunct="0">
              <a:spcBef>
                <a:spcPct val="0"/>
              </a:spcBef>
              <a:spcAft>
                <a:spcPct val="0"/>
              </a:spcAft>
              <a:defRPr sz="3300" i="1">
                <a:solidFill>
                  <a:schemeClr val="tx1"/>
                </a:solidFill>
                <a:latin typeface="Arial" charset="0"/>
              </a:defRPr>
            </a:lvl7pPr>
            <a:lvl8pPr marL="3429000" indent="-228600" defTabSz="1658938" eaLnBrk="0" fontAlgn="base" hangingPunct="0">
              <a:spcBef>
                <a:spcPct val="0"/>
              </a:spcBef>
              <a:spcAft>
                <a:spcPct val="0"/>
              </a:spcAft>
              <a:defRPr sz="3300" i="1">
                <a:solidFill>
                  <a:schemeClr val="tx1"/>
                </a:solidFill>
                <a:latin typeface="Arial" charset="0"/>
              </a:defRPr>
            </a:lvl8pPr>
            <a:lvl9pPr marL="3886200" indent="-228600" defTabSz="1658938" eaLnBrk="0" fontAlgn="base" hangingPunct="0">
              <a:spcBef>
                <a:spcPct val="0"/>
              </a:spcBef>
              <a:spcAft>
                <a:spcPct val="0"/>
              </a:spcAft>
              <a:defRPr sz="3300" i="1">
                <a:solidFill>
                  <a:schemeClr val="tx1"/>
                </a:solidFill>
                <a:latin typeface="Arial" charset="0"/>
              </a:defRPr>
            </a:lvl9pPr>
          </a:lstStyle>
          <a:p>
            <a:r>
              <a:rPr lang="en-US" i="0" dirty="0">
                <a:solidFill>
                  <a:schemeClr val="bg1"/>
                </a:solidFill>
              </a:rPr>
              <a:t>♦</a:t>
            </a:r>
            <a:r>
              <a:rPr lang="en-US" b="1" dirty="0">
                <a:solidFill>
                  <a:schemeClr val="bg1"/>
                </a:solidFill>
              </a:rPr>
              <a:t>In vitro studies in mice: Lack of ethanol inhibition of dopamine release in delta GABA(A) receptor and Cx36 KO mice compared to C57Bl6 WT mice</a:t>
            </a:r>
            <a:endParaRPr lang="en-US" i="0" dirty="0">
              <a:solidFill>
                <a:schemeClr val="bg1"/>
              </a:solidFill>
            </a:endParaRPr>
          </a:p>
        </p:txBody>
      </p:sp>
      <p:sp>
        <p:nvSpPr>
          <p:cNvPr id="46" name="TextBox 6"/>
          <p:cNvSpPr txBox="1">
            <a:spLocks noChangeArrowheads="1"/>
          </p:cNvSpPr>
          <p:nvPr/>
        </p:nvSpPr>
        <p:spPr bwMode="auto">
          <a:xfrm>
            <a:off x="27001854" y="35433000"/>
            <a:ext cx="108966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300" i="1">
                <a:solidFill>
                  <a:schemeClr val="tx1"/>
                </a:solidFill>
                <a:latin typeface="Arial" charset="0"/>
              </a:defRPr>
            </a:lvl1pPr>
            <a:lvl2pPr marL="742950" indent="-285750">
              <a:defRPr sz="3300" i="1">
                <a:solidFill>
                  <a:schemeClr val="tx1"/>
                </a:solidFill>
                <a:latin typeface="Arial" charset="0"/>
              </a:defRPr>
            </a:lvl2pPr>
            <a:lvl3pPr marL="1143000" indent="-228600">
              <a:defRPr sz="3300" i="1">
                <a:solidFill>
                  <a:schemeClr val="tx1"/>
                </a:solidFill>
                <a:latin typeface="Arial" charset="0"/>
              </a:defRPr>
            </a:lvl3pPr>
            <a:lvl4pPr marL="1600200" indent="-228600">
              <a:defRPr sz="3300" i="1">
                <a:solidFill>
                  <a:schemeClr val="tx1"/>
                </a:solidFill>
                <a:latin typeface="Arial" charset="0"/>
              </a:defRPr>
            </a:lvl4pPr>
            <a:lvl5pPr marL="2057400" indent="-228600">
              <a:defRPr sz="3300" i="1">
                <a:solidFill>
                  <a:schemeClr val="tx1"/>
                </a:solidFill>
                <a:latin typeface="Arial" charset="0"/>
              </a:defRPr>
            </a:lvl5pPr>
            <a:lvl6pPr marL="2514600" indent="-228600" eaLnBrk="0" fontAlgn="base" hangingPunct="0">
              <a:spcBef>
                <a:spcPct val="0"/>
              </a:spcBef>
              <a:spcAft>
                <a:spcPct val="0"/>
              </a:spcAft>
              <a:defRPr sz="3300" i="1">
                <a:solidFill>
                  <a:schemeClr val="tx1"/>
                </a:solidFill>
                <a:latin typeface="Arial" charset="0"/>
              </a:defRPr>
            </a:lvl6pPr>
            <a:lvl7pPr marL="2971800" indent="-228600" eaLnBrk="0" fontAlgn="base" hangingPunct="0">
              <a:spcBef>
                <a:spcPct val="0"/>
              </a:spcBef>
              <a:spcAft>
                <a:spcPct val="0"/>
              </a:spcAft>
              <a:defRPr sz="3300" i="1">
                <a:solidFill>
                  <a:schemeClr val="tx1"/>
                </a:solidFill>
                <a:latin typeface="Arial" charset="0"/>
              </a:defRPr>
            </a:lvl7pPr>
            <a:lvl8pPr marL="3429000" indent="-228600" eaLnBrk="0" fontAlgn="base" hangingPunct="0">
              <a:spcBef>
                <a:spcPct val="0"/>
              </a:spcBef>
              <a:spcAft>
                <a:spcPct val="0"/>
              </a:spcAft>
              <a:defRPr sz="3300" i="1">
                <a:solidFill>
                  <a:schemeClr val="tx1"/>
                </a:solidFill>
                <a:latin typeface="Arial" charset="0"/>
              </a:defRPr>
            </a:lvl8pPr>
            <a:lvl9pPr marL="3886200" indent="-228600" eaLnBrk="0" fontAlgn="base" hangingPunct="0">
              <a:spcBef>
                <a:spcPct val="0"/>
              </a:spcBef>
              <a:spcAft>
                <a:spcPct val="0"/>
              </a:spcAft>
              <a:defRPr sz="3300" i="1">
                <a:solidFill>
                  <a:schemeClr val="tx1"/>
                </a:solidFill>
                <a:latin typeface="Arial" charset="0"/>
              </a:defRPr>
            </a:lvl9pPr>
          </a:lstStyle>
          <a:p>
            <a:pPr algn="just"/>
            <a:r>
              <a:rPr lang="en-US" sz="2400" i="0" dirty="0"/>
              <a:t>▲</a:t>
            </a:r>
            <a:r>
              <a:rPr lang="en-US" sz="2400" b="1" i="0" dirty="0"/>
              <a:t>Figure 7: </a:t>
            </a:r>
            <a:r>
              <a:rPr lang="en-US" sz="2400" i="0" dirty="0"/>
              <a:t>Lack of ethanol inhibition of dopamine release in delta GABA(A)R and Cx36 KO mice.  (A) This graph compares the baseline frequency response in WT </a:t>
            </a:r>
            <a:r>
              <a:rPr lang="en-US" sz="2400" i="0" dirty="0" err="1"/>
              <a:t>vs</a:t>
            </a:r>
            <a:r>
              <a:rPr lang="en-US" sz="2400" i="0" dirty="0"/>
              <a:t> delta GABA(A)R KO and Cx36 KO mice.  There was no significant difference in frequency response between these mice.  (B) This graph illustrates the effects of 20-160 </a:t>
            </a:r>
            <a:r>
              <a:rPr lang="en-US" sz="2400" i="0" dirty="0" err="1"/>
              <a:t>mM</a:t>
            </a:r>
            <a:r>
              <a:rPr lang="en-US" sz="2400" i="0" dirty="0"/>
              <a:t> ethanol on DA release in the </a:t>
            </a:r>
            <a:r>
              <a:rPr lang="en-US" sz="2400" i="0" dirty="0" err="1"/>
              <a:t>NAc</a:t>
            </a:r>
            <a:r>
              <a:rPr lang="en-US" sz="2400" i="0" dirty="0"/>
              <a:t> of WT mice compared to GABA(A)R and Cx36 KO mice.  While ethanol markedly inhibited DA release in WT mice, it did not significantly affect DA release in delta GABA(A)R KO or Cx36 KO mice. </a:t>
            </a:r>
          </a:p>
        </p:txBody>
      </p:sp>
      <p:pic>
        <p:nvPicPr>
          <p:cNvPr id="1026" name="Picture 2" descr="C:\Users\scs53\Desktop\EtohFRDoseRespons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792590" y="7258050"/>
            <a:ext cx="5194056" cy="10039350"/>
          </a:xfrm>
          <a:prstGeom prst="rect">
            <a:avLst/>
          </a:prstGeom>
          <a:noFill/>
          <a:ln w="25400">
            <a:solidFill>
              <a:srgbClr val="000000"/>
            </a:solidFill>
          </a:ln>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952741" y="24236288"/>
            <a:ext cx="10439801" cy="10757605"/>
          </a:xfrm>
          <a:prstGeom prst="rect">
            <a:avLst/>
          </a:prstGeom>
          <a:ln w="25400">
            <a:solidFill>
              <a:srgbClr val="000000"/>
            </a:solidFill>
          </a:ln>
        </p:spPr>
      </p:pic>
      <p:pic>
        <p:nvPicPr>
          <p:cNvPr id="1030" name="Picture 6" descr="C:\Users\scs53\Desktop\Etohpairedpuls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492156" y="6586163"/>
            <a:ext cx="4922044" cy="6783426"/>
          </a:xfrm>
          <a:prstGeom prst="rect">
            <a:avLst/>
          </a:prstGeom>
          <a:noFill/>
          <a:ln w="25400">
            <a:solidFill>
              <a:srgbClr val="000000"/>
            </a:solidFill>
          </a:ln>
          <a:extLst>
            <a:ext uri="{909E8E84-426E-40DD-AFC4-6F175D3DCCD1}">
              <a14:hiddenFill xmlns:a14="http://schemas.microsoft.com/office/drawing/2010/main">
                <a:solidFill>
                  <a:srgbClr val="FFFFFF"/>
                </a:solidFill>
              </a14:hiddenFill>
            </a:ext>
          </a:extLst>
        </p:spPr>
      </p:pic>
      <p:pic>
        <p:nvPicPr>
          <p:cNvPr id="1032" name="Picture 8" descr="C:\Users\scs53\Desktop\WTvsKOFREtohDR.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912375" y="27520661"/>
            <a:ext cx="5368225" cy="7455139"/>
          </a:xfrm>
          <a:prstGeom prst="rect">
            <a:avLst/>
          </a:prstGeom>
          <a:noFill/>
          <a:ln w="25400">
            <a:solidFill>
              <a:srgbClr val="000000"/>
            </a:solidFill>
          </a:ln>
          <a:extLst>
            <a:ext uri="{909E8E84-426E-40DD-AFC4-6F175D3DCCD1}">
              <a14:hiddenFill xmlns:a14="http://schemas.microsoft.com/office/drawing/2010/main">
                <a:solidFill>
                  <a:srgbClr val="FFFFFF"/>
                </a:solidFill>
              </a14:hiddenFill>
            </a:ext>
          </a:extLst>
        </p:spPr>
      </p:pic>
      <p:pic>
        <p:nvPicPr>
          <p:cNvPr id="1034" name="Picture 10" descr="C:\Users\scs53\Desktop\EtohPharmacology.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048476" y="16235274"/>
            <a:ext cx="4498324" cy="8301031"/>
          </a:xfrm>
          <a:prstGeom prst="rect">
            <a:avLst/>
          </a:prstGeom>
          <a:noFill/>
          <a:ln w="25400">
            <a:solidFill>
              <a:srgbClr val="000000"/>
            </a:solidFill>
          </a:ln>
          <a:extLst>
            <a:ext uri="{909E8E84-426E-40DD-AFC4-6F175D3DCCD1}">
              <a14:hiddenFill xmlns:a14="http://schemas.microsoft.com/office/drawing/2010/main">
                <a:solidFill>
                  <a:srgbClr val="FFFFFF"/>
                </a:solidFill>
              </a14:hiddenFill>
            </a:ext>
          </a:extLst>
        </p:spPr>
      </p:pic>
      <p:sp>
        <p:nvSpPr>
          <p:cNvPr id="53" name="Rectangle 9"/>
          <p:cNvSpPr>
            <a:spLocks noChangeArrowheads="1"/>
          </p:cNvSpPr>
          <p:nvPr/>
        </p:nvSpPr>
        <p:spPr bwMode="auto">
          <a:xfrm flipH="1">
            <a:off x="1527968" y="20716265"/>
            <a:ext cx="11023600" cy="1123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6674" tIns="53337" rIns="106674" bIns="53337">
            <a:spAutoFit/>
          </a:bodyPr>
          <a:lstStyle/>
          <a:p>
            <a:pPr eaLnBrk="0" hangingPunct="0"/>
            <a:r>
              <a:rPr lang="en-US" sz="3300" b="1" dirty="0">
                <a:solidFill>
                  <a:schemeClr val="bg1"/>
                </a:solidFill>
              </a:rPr>
              <a:t>♦Dopamine release measured in vivo and in vitro via fast scan cyclic voltammetry</a:t>
            </a:r>
          </a:p>
        </p:txBody>
      </p:sp>
      <p:pic>
        <p:nvPicPr>
          <p:cNvPr id="43" name="Picture 42"/>
          <p:cNvPicPr>
            <a:picLocks noChangeAspect="1"/>
          </p:cNvPicPr>
          <p:nvPr/>
        </p:nvPicPr>
        <p:blipFill>
          <a:blip r:embed="rId10" cstate="print">
            <a:clrChange>
              <a:clrFrom>
                <a:srgbClr val="FFFFFE"/>
              </a:clrFrom>
              <a:clrTo>
                <a:srgbClr val="FFFFFE">
                  <a:alpha val="0"/>
                </a:srgbClr>
              </a:clrTo>
            </a:clrChange>
            <a:extLst>
              <a:ext uri="{28A0092B-C50C-407E-A947-70E740481C1C}">
                <a14:useLocalDpi xmlns:a14="http://schemas.microsoft.com/office/drawing/2010/main" val="0"/>
              </a:ext>
            </a:extLst>
          </a:blip>
          <a:stretch>
            <a:fillRect/>
          </a:stretch>
        </p:blipFill>
        <p:spPr>
          <a:xfrm>
            <a:off x="46208632" y="223996"/>
            <a:ext cx="4183910" cy="4183910"/>
          </a:xfrm>
          <a:prstGeom prst="rect">
            <a:avLst/>
          </a:prstGeom>
        </p:spPr>
      </p:pic>
      <p:pic>
        <p:nvPicPr>
          <p:cNvPr id="2" name="Picture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720273" y="19714446"/>
            <a:ext cx="6996254" cy="11290984"/>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658938" rtl="0" eaLnBrk="0" fontAlgn="base" latinLnBrk="0" hangingPunct="0">
          <a:lnSpc>
            <a:spcPct val="100000"/>
          </a:lnSpc>
          <a:spcBef>
            <a:spcPct val="0"/>
          </a:spcBef>
          <a:spcAft>
            <a:spcPct val="0"/>
          </a:spcAft>
          <a:buClrTx/>
          <a:buSzTx/>
          <a:buFontTx/>
          <a:buNone/>
          <a:tabLst/>
          <a:defRPr kumimoji="0" lang="en-US" sz="3300" b="0" i="1"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658938" rtl="0" eaLnBrk="0" fontAlgn="base" latinLnBrk="0" hangingPunct="0">
          <a:lnSpc>
            <a:spcPct val="100000"/>
          </a:lnSpc>
          <a:spcBef>
            <a:spcPct val="0"/>
          </a:spcBef>
          <a:spcAft>
            <a:spcPct val="0"/>
          </a:spcAft>
          <a:buClrTx/>
          <a:buSzTx/>
          <a:buFontTx/>
          <a:buNone/>
          <a:tabLst/>
          <a:defRPr kumimoji="0" lang="en-US" sz="3300" b="0" i="1"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STEFFENSEN:Applications:Microsoft Office 98:Templates:Blank Presentation</Template>
  <TotalTime>14068</TotalTime>
  <Words>1827</Words>
  <Application>Microsoft Macintosh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Berlin Sans FB</vt:lpstr>
      <vt:lpstr>Symbol</vt:lpstr>
      <vt:lpstr>Times</vt:lpstr>
      <vt:lpstr>Times New Roman</vt:lpstr>
      <vt:lpstr>Traditional Arabic</vt:lpstr>
      <vt:lpstr>Wingdings</vt:lpstr>
      <vt:lpstr>Blank Presentation</vt:lpstr>
      <vt:lpstr>PowerPoint Presentation</vt:lpstr>
    </vt:vector>
  </TitlesOfParts>
  <Company>Scripps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Scott C. Steffensen</dc:creator>
  <cp:lastModifiedBy>Ben Carter</cp:lastModifiedBy>
  <cp:revision>389</cp:revision>
  <cp:lastPrinted>2018-10-24T16:34:28Z</cp:lastPrinted>
  <dcterms:created xsi:type="dcterms:W3CDTF">2000-10-31T16:09:11Z</dcterms:created>
  <dcterms:modified xsi:type="dcterms:W3CDTF">2018-10-24T16:36:28Z</dcterms:modified>
</cp:coreProperties>
</file>