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21945600"/>
  <p:notesSz cx="6858000" cy="9144000"/>
  <p:defaultTextStyle>
    <a:defPPr>
      <a:defRPr lang="en-US"/>
    </a:defPPr>
    <a:lvl1pPr marL="0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Luke" initials="SL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8C"/>
    <a:srgbClr val="8040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14"/>
    <p:restoredTop sz="94707"/>
  </p:normalViewPr>
  <p:slideViewPr>
    <p:cSldViewPr snapToGrid="0" snapToObjects="1">
      <p:cViewPr>
        <p:scale>
          <a:sx n="40" d="100"/>
          <a:sy n="40" d="100"/>
        </p:scale>
        <p:origin x="144" y="576"/>
      </p:cViewPr>
      <p:guideLst>
        <p:guide orient="horz" pos="6912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9B213E-FF0C-E245-8D0F-F0A897E80D1B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9F0D80-72EE-0148-A408-F703D84D4F4C}">
      <dgm:prSet phldrT="[Text]"/>
      <dgm:spPr/>
      <dgm:t>
        <a:bodyPr/>
        <a:lstStyle/>
        <a:p>
          <a:r>
            <a:rPr lang="en-US" dirty="0" smtClean="0"/>
            <a:t>First session</a:t>
          </a:r>
          <a:endParaRPr lang="en-US" dirty="0"/>
        </a:p>
      </dgm:t>
    </dgm:pt>
    <dgm:pt modelId="{E5A134F6-77CB-D242-AC0A-AA7ECE044C52}" type="parTrans" cxnId="{A2664229-7CA0-874D-9087-CCED9327F5ED}">
      <dgm:prSet/>
      <dgm:spPr/>
      <dgm:t>
        <a:bodyPr/>
        <a:lstStyle/>
        <a:p>
          <a:endParaRPr lang="en-US"/>
        </a:p>
      </dgm:t>
    </dgm:pt>
    <dgm:pt modelId="{9B376E96-0BD8-AE41-B798-02E8134096C4}" type="sibTrans" cxnId="{A2664229-7CA0-874D-9087-CCED9327F5ED}">
      <dgm:prSet/>
      <dgm:spPr/>
      <dgm:t>
        <a:bodyPr/>
        <a:lstStyle/>
        <a:p>
          <a:endParaRPr lang="en-US"/>
        </a:p>
      </dgm:t>
    </dgm:pt>
    <dgm:pt modelId="{D292EB8F-D72A-1747-AB16-24071487AA99}">
      <dgm:prSet phldrT="[Text]"/>
      <dgm:spPr/>
      <dgm:t>
        <a:bodyPr/>
        <a:lstStyle/>
        <a:p>
          <a:r>
            <a:rPr lang="en-US" dirty="0" smtClean="0"/>
            <a:t>Second session</a:t>
          </a:r>
          <a:endParaRPr lang="en-US" dirty="0"/>
        </a:p>
      </dgm:t>
    </dgm:pt>
    <dgm:pt modelId="{6E3436D7-1BF6-F044-A170-2379C18265DB}" type="parTrans" cxnId="{8F04670A-F8BA-7D49-B059-DA31F3B3BF8E}">
      <dgm:prSet/>
      <dgm:spPr/>
      <dgm:t>
        <a:bodyPr/>
        <a:lstStyle/>
        <a:p>
          <a:endParaRPr lang="en-US"/>
        </a:p>
      </dgm:t>
    </dgm:pt>
    <dgm:pt modelId="{D0EFAC40-4BE5-B64D-A4DC-17ED33CA4B44}" type="sibTrans" cxnId="{8F04670A-F8BA-7D49-B059-DA31F3B3BF8E}">
      <dgm:prSet/>
      <dgm:spPr/>
      <dgm:t>
        <a:bodyPr/>
        <a:lstStyle/>
        <a:p>
          <a:endParaRPr lang="en-US"/>
        </a:p>
      </dgm:t>
    </dgm:pt>
    <dgm:pt modelId="{3A4E51F7-5144-8943-8356-CC58EA434FE7}">
      <dgm:prSet phldrT="[Text]"/>
      <dgm:spPr/>
      <dgm:t>
        <a:bodyPr/>
        <a:lstStyle/>
        <a:p>
          <a:r>
            <a:rPr lang="en-US" dirty="0" smtClean="0"/>
            <a:t>Gaze trigger</a:t>
          </a:r>
          <a:endParaRPr lang="en-US" dirty="0"/>
        </a:p>
      </dgm:t>
    </dgm:pt>
    <dgm:pt modelId="{2F7B39DD-E145-C44D-B1F7-D50684CBF4A1}" type="parTrans" cxnId="{0AD11A3E-DBE0-C74C-A569-0D7A0D06F0DC}">
      <dgm:prSet/>
      <dgm:spPr/>
      <dgm:t>
        <a:bodyPr/>
        <a:lstStyle/>
        <a:p>
          <a:endParaRPr lang="en-US"/>
        </a:p>
      </dgm:t>
    </dgm:pt>
    <dgm:pt modelId="{0CA7C377-A8B2-E94F-A0AB-69B36CB7DA78}" type="sibTrans" cxnId="{0AD11A3E-DBE0-C74C-A569-0D7A0D06F0DC}">
      <dgm:prSet/>
      <dgm:spPr/>
      <dgm:t>
        <a:bodyPr/>
        <a:lstStyle/>
        <a:p>
          <a:endParaRPr lang="en-US"/>
        </a:p>
      </dgm:t>
    </dgm:pt>
    <dgm:pt modelId="{CBE970B0-171A-8B47-8EE5-08139BBF1D71}">
      <dgm:prSet phldrT="[Text]"/>
      <dgm:spPr/>
      <dgm:t>
        <a:bodyPr/>
        <a:lstStyle/>
        <a:p>
          <a:r>
            <a:rPr lang="en-US" dirty="0" smtClean="0"/>
            <a:t>Text presented after a stable fixation.</a:t>
          </a:r>
          <a:endParaRPr lang="en-US" dirty="0"/>
        </a:p>
      </dgm:t>
    </dgm:pt>
    <dgm:pt modelId="{992DB2F8-84DB-D84C-A0F4-FDCEAEF77E02}" type="parTrans" cxnId="{C6915F47-EDAB-644B-B431-0AABAA28C749}">
      <dgm:prSet/>
      <dgm:spPr/>
      <dgm:t>
        <a:bodyPr/>
        <a:lstStyle/>
        <a:p>
          <a:endParaRPr lang="en-US"/>
        </a:p>
      </dgm:t>
    </dgm:pt>
    <dgm:pt modelId="{19097D75-62D7-B345-8E46-0BEECA478BD2}" type="sibTrans" cxnId="{C6915F47-EDAB-644B-B431-0AABAA28C749}">
      <dgm:prSet/>
      <dgm:spPr/>
      <dgm:t>
        <a:bodyPr/>
        <a:lstStyle/>
        <a:p>
          <a:endParaRPr lang="en-US"/>
        </a:p>
      </dgm:t>
    </dgm:pt>
    <dgm:pt modelId="{0FAB474A-F588-3C40-B351-4B47C5AD4509}">
      <dgm:prSet/>
      <dgm:spPr/>
      <dgm:t>
        <a:bodyPr/>
        <a:lstStyle/>
        <a:p>
          <a:r>
            <a:rPr lang="en-US" dirty="0" smtClean="0"/>
            <a:t>Each participant read 20 new paragraphs in the following fashion.</a:t>
          </a:r>
          <a:endParaRPr lang="en-US" dirty="0"/>
        </a:p>
      </dgm:t>
    </dgm:pt>
    <dgm:pt modelId="{9E30B4B0-2F25-4C4B-9C07-89877B4AD505}" type="parTrans" cxnId="{026C12BC-7885-6F49-8DD4-E867BB44A888}">
      <dgm:prSet/>
      <dgm:spPr/>
      <dgm:t>
        <a:bodyPr/>
        <a:lstStyle/>
        <a:p>
          <a:endParaRPr lang="en-US"/>
        </a:p>
      </dgm:t>
    </dgm:pt>
    <dgm:pt modelId="{F86466B4-25DB-B842-9F72-73DF8D053624}" type="sibTrans" cxnId="{026C12BC-7885-6F49-8DD4-E867BB44A888}">
      <dgm:prSet/>
      <dgm:spPr/>
      <dgm:t>
        <a:bodyPr/>
        <a:lstStyle/>
        <a:p>
          <a:endParaRPr lang="en-US"/>
        </a:p>
      </dgm:t>
    </dgm:pt>
    <dgm:pt modelId="{B72E8807-BC1C-CF46-83FF-C78AA5A2C7BE}">
      <dgm:prSet phldrT="[Text]"/>
      <dgm:spPr/>
      <dgm:t>
        <a:bodyPr/>
        <a:lstStyle/>
        <a:p>
          <a:r>
            <a:rPr lang="en-US" dirty="0" smtClean="0"/>
            <a:t>Each participant read 20 paragraphs in the following fashion.</a:t>
          </a:r>
          <a:endParaRPr lang="en-US" dirty="0"/>
        </a:p>
      </dgm:t>
    </dgm:pt>
    <dgm:pt modelId="{AA8AC25A-3CDB-9749-953E-2023812ABD37}" type="parTrans" cxnId="{E8FFBBA6-0585-5841-9BB6-367969C71E76}">
      <dgm:prSet/>
      <dgm:spPr/>
      <dgm:t>
        <a:bodyPr/>
        <a:lstStyle/>
        <a:p>
          <a:endParaRPr lang="en-US"/>
        </a:p>
      </dgm:t>
    </dgm:pt>
    <dgm:pt modelId="{B0B6B5C1-6D59-C648-AB19-53001AF04EAE}" type="sibTrans" cxnId="{E8FFBBA6-0585-5841-9BB6-367969C71E76}">
      <dgm:prSet/>
      <dgm:spPr/>
      <dgm:t>
        <a:bodyPr/>
        <a:lstStyle/>
        <a:p>
          <a:endParaRPr lang="en-US"/>
        </a:p>
      </dgm:t>
    </dgm:pt>
    <dgm:pt modelId="{0C04D8FE-E02D-5E44-9FC9-A83E35936408}">
      <dgm:prSet phldrT="[Text]"/>
      <dgm:spPr/>
      <dgm:t>
        <a:bodyPr/>
        <a:lstStyle/>
        <a:p>
          <a:r>
            <a:rPr lang="en-US" dirty="0" smtClean="0"/>
            <a:t>Once finished the participant answered a yes/no question via button press.</a:t>
          </a:r>
          <a:endParaRPr lang="en-US" dirty="0"/>
        </a:p>
      </dgm:t>
    </dgm:pt>
    <dgm:pt modelId="{851D85A2-3897-0B43-AADF-BA949B8399F6}" type="parTrans" cxnId="{3072C7DA-7C65-F64D-9474-37F697017088}">
      <dgm:prSet/>
      <dgm:spPr/>
      <dgm:t>
        <a:bodyPr/>
        <a:lstStyle/>
        <a:p>
          <a:endParaRPr lang="en-US"/>
        </a:p>
      </dgm:t>
    </dgm:pt>
    <dgm:pt modelId="{6E7F8B16-8F3B-2841-9ACA-D29B34827814}" type="sibTrans" cxnId="{3072C7DA-7C65-F64D-9474-37F697017088}">
      <dgm:prSet/>
      <dgm:spPr/>
      <dgm:t>
        <a:bodyPr/>
        <a:lstStyle/>
        <a:p>
          <a:endParaRPr lang="en-US"/>
        </a:p>
      </dgm:t>
    </dgm:pt>
    <dgm:pt modelId="{306F46C2-BD22-DA4C-BDD9-12FED18E8CFD}">
      <dgm:prSet phldrT="[Text]"/>
      <dgm:spPr/>
      <dgm:t>
        <a:bodyPr/>
        <a:lstStyle/>
        <a:p>
          <a:r>
            <a:rPr lang="en-US" dirty="0" smtClean="0"/>
            <a:t>Gaze trigger</a:t>
          </a:r>
          <a:endParaRPr lang="en-US" dirty="0"/>
        </a:p>
      </dgm:t>
    </dgm:pt>
    <dgm:pt modelId="{8CDEC04C-E03D-F649-9D67-553623C1D96A}" type="parTrans" cxnId="{C24414ED-8A0E-6543-B4FC-88247C365331}">
      <dgm:prSet/>
      <dgm:spPr/>
      <dgm:t>
        <a:bodyPr/>
        <a:lstStyle/>
        <a:p>
          <a:endParaRPr lang="en-US"/>
        </a:p>
      </dgm:t>
    </dgm:pt>
    <dgm:pt modelId="{2D0773B0-3DF2-C841-8F5C-C26F30CC3C92}" type="sibTrans" cxnId="{C24414ED-8A0E-6543-B4FC-88247C365331}">
      <dgm:prSet/>
      <dgm:spPr/>
      <dgm:t>
        <a:bodyPr/>
        <a:lstStyle/>
        <a:p>
          <a:endParaRPr lang="en-US"/>
        </a:p>
      </dgm:t>
    </dgm:pt>
    <dgm:pt modelId="{237C3BD2-D23B-544C-8D43-DDAE559CA6D8}">
      <dgm:prSet phldrT="[Text]"/>
      <dgm:spPr/>
      <dgm:t>
        <a:bodyPr/>
        <a:lstStyle/>
        <a:p>
          <a:r>
            <a:rPr lang="en-US" dirty="0" smtClean="0"/>
            <a:t>Text presented after a stable fixation.</a:t>
          </a:r>
          <a:endParaRPr lang="en-US" dirty="0"/>
        </a:p>
      </dgm:t>
    </dgm:pt>
    <dgm:pt modelId="{6E67BAAC-1534-704C-B181-65A65E313053}" type="parTrans" cxnId="{652E477E-C2ED-444E-BDFE-E0CD6A1AC6C9}">
      <dgm:prSet/>
      <dgm:spPr/>
      <dgm:t>
        <a:bodyPr/>
        <a:lstStyle/>
        <a:p>
          <a:endParaRPr lang="en-US"/>
        </a:p>
      </dgm:t>
    </dgm:pt>
    <dgm:pt modelId="{C51290E6-E959-E949-AC66-945DE36C3D1D}" type="sibTrans" cxnId="{652E477E-C2ED-444E-BDFE-E0CD6A1AC6C9}">
      <dgm:prSet/>
      <dgm:spPr/>
      <dgm:t>
        <a:bodyPr/>
        <a:lstStyle/>
        <a:p>
          <a:endParaRPr lang="en-US"/>
        </a:p>
      </dgm:t>
    </dgm:pt>
    <dgm:pt modelId="{BCE6E769-5DB3-DB44-BD53-3584A5E023DC}">
      <dgm:prSet phldrT="[Text]"/>
      <dgm:spPr/>
      <dgm:t>
        <a:bodyPr/>
        <a:lstStyle/>
        <a:p>
          <a:r>
            <a:rPr lang="en-US" dirty="0" smtClean="0"/>
            <a:t>Once finished the participant answered a yes/no question via button press.</a:t>
          </a:r>
          <a:endParaRPr lang="en-US" dirty="0"/>
        </a:p>
      </dgm:t>
    </dgm:pt>
    <dgm:pt modelId="{12F1546C-6CBF-0141-B856-ACF677B3592C}" type="parTrans" cxnId="{EDAEFAF7-B6B8-854A-8587-D169F0D7C28D}">
      <dgm:prSet/>
      <dgm:spPr/>
      <dgm:t>
        <a:bodyPr/>
        <a:lstStyle/>
        <a:p>
          <a:endParaRPr lang="en-US"/>
        </a:p>
      </dgm:t>
    </dgm:pt>
    <dgm:pt modelId="{BE05CDB9-CC19-374D-907D-8986D48F04A7}" type="sibTrans" cxnId="{EDAEFAF7-B6B8-854A-8587-D169F0D7C28D}">
      <dgm:prSet/>
      <dgm:spPr/>
      <dgm:t>
        <a:bodyPr/>
        <a:lstStyle/>
        <a:p>
          <a:endParaRPr lang="en-US"/>
        </a:p>
      </dgm:t>
    </dgm:pt>
    <dgm:pt modelId="{45D04BD3-56C6-6C4C-9185-F4DB1951DA59}" type="pres">
      <dgm:prSet presAssocID="{449B213E-FF0C-E245-8D0F-F0A897E80D1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A6598F-C59C-F24C-ABFD-32780DB69D77}" type="pres">
      <dgm:prSet presAssocID="{0B9F0D80-72EE-0148-A408-F703D84D4F4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9078B-70DC-7949-BE82-F669DA347501}" type="pres">
      <dgm:prSet presAssocID="{9B376E96-0BD8-AE41-B798-02E8134096C4}" presName="sibTrans" presStyleLbl="sibTrans2D1" presStyleIdx="0" presStyleCnt="1"/>
      <dgm:spPr/>
      <dgm:t>
        <a:bodyPr/>
        <a:lstStyle/>
        <a:p>
          <a:endParaRPr lang="en-US"/>
        </a:p>
      </dgm:t>
    </dgm:pt>
    <dgm:pt modelId="{B7DB6BE7-0760-0542-AF36-5E1FE20D8E23}" type="pres">
      <dgm:prSet presAssocID="{9B376E96-0BD8-AE41-B798-02E8134096C4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389B1445-EA51-0E4D-9A95-BA583C4DF8E9}" type="pres">
      <dgm:prSet presAssocID="{D292EB8F-D72A-1747-AB16-24071487AA9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A78708-9227-2348-9AA1-868036CA6607}" type="presOf" srcId="{449B213E-FF0C-E245-8D0F-F0A897E80D1B}" destId="{45D04BD3-56C6-6C4C-9185-F4DB1951DA59}" srcOrd="0" destOrd="0" presId="urn:microsoft.com/office/officeart/2005/8/layout/process1"/>
    <dgm:cxn modelId="{652E477E-C2ED-444E-BDFE-E0CD6A1AC6C9}" srcId="{0FAB474A-F588-3C40-B351-4B47C5AD4509}" destId="{237C3BD2-D23B-544C-8D43-DDAE559CA6D8}" srcOrd="1" destOrd="0" parTransId="{6E67BAAC-1534-704C-B181-65A65E313053}" sibTransId="{C51290E6-E959-E949-AC66-945DE36C3D1D}"/>
    <dgm:cxn modelId="{11F59743-8BF6-2343-9125-F1508A306652}" type="presOf" srcId="{237C3BD2-D23B-544C-8D43-DDAE559CA6D8}" destId="{389B1445-EA51-0E4D-9A95-BA583C4DF8E9}" srcOrd="0" destOrd="3" presId="urn:microsoft.com/office/officeart/2005/8/layout/process1"/>
    <dgm:cxn modelId="{8F04670A-F8BA-7D49-B059-DA31F3B3BF8E}" srcId="{449B213E-FF0C-E245-8D0F-F0A897E80D1B}" destId="{D292EB8F-D72A-1747-AB16-24071487AA99}" srcOrd="1" destOrd="0" parTransId="{6E3436D7-1BF6-F044-A170-2379C18265DB}" sibTransId="{D0EFAC40-4BE5-B64D-A4DC-17ED33CA4B44}"/>
    <dgm:cxn modelId="{EDAEFAF7-B6B8-854A-8587-D169F0D7C28D}" srcId="{0FAB474A-F588-3C40-B351-4B47C5AD4509}" destId="{BCE6E769-5DB3-DB44-BD53-3584A5E023DC}" srcOrd="2" destOrd="0" parTransId="{12F1546C-6CBF-0141-B856-ACF677B3592C}" sibTransId="{BE05CDB9-CC19-374D-907D-8986D48F04A7}"/>
    <dgm:cxn modelId="{026C12BC-7885-6F49-8DD4-E867BB44A888}" srcId="{D292EB8F-D72A-1747-AB16-24071487AA99}" destId="{0FAB474A-F588-3C40-B351-4B47C5AD4509}" srcOrd="0" destOrd="0" parTransId="{9E30B4B0-2F25-4C4B-9C07-89877B4AD505}" sibTransId="{F86466B4-25DB-B842-9F72-73DF8D053624}"/>
    <dgm:cxn modelId="{A2664229-7CA0-874D-9087-CCED9327F5ED}" srcId="{449B213E-FF0C-E245-8D0F-F0A897E80D1B}" destId="{0B9F0D80-72EE-0148-A408-F703D84D4F4C}" srcOrd="0" destOrd="0" parTransId="{E5A134F6-77CB-D242-AC0A-AA7ECE044C52}" sibTransId="{9B376E96-0BD8-AE41-B798-02E8134096C4}"/>
    <dgm:cxn modelId="{D14168DA-A3A9-614E-8EDB-A58DF9A064BF}" type="presOf" srcId="{BCE6E769-5DB3-DB44-BD53-3584A5E023DC}" destId="{389B1445-EA51-0E4D-9A95-BA583C4DF8E9}" srcOrd="0" destOrd="4" presId="urn:microsoft.com/office/officeart/2005/8/layout/process1"/>
    <dgm:cxn modelId="{3072C7DA-7C65-F64D-9474-37F697017088}" srcId="{B72E8807-BC1C-CF46-83FF-C78AA5A2C7BE}" destId="{0C04D8FE-E02D-5E44-9FC9-A83E35936408}" srcOrd="2" destOrd="0" parTransId="{851D85A2-3897-0B43-AADF-BA949B8399F6}" sibTransId="{6E7F8B16-8F3B-2841-9ACA-D29B34827814}"/>
    <dgm:cxn modelId="{3089648F-FEFB-B141-8783-C99A4B142FF0}" type="presOf" srcId="{0FAB474A-F588-3C40-B351-4B47C5AD4509}" destId="{389B1445-EA51-0E4D-9A95-BA583C4DF8E9}" srcOrd="0" destOrd="1" presId="urn:microsoft.com/office/officeart/2005/8/layout/process1"/>
    <dgm:cxn modelId="{8702B983-4122-994C-A132-D4836050242D}" type="presOf" srcId="{9B376E96-0BD8-AE41-B798-02E8134096C4}" destId="{C1B9078B-70DC-7949-BE82-F669DA347501}" srcOrd="0" destOrd="0" presId="urn:microsoft.com/office/officeart/2005/8/layout/process1"/>
    <dgm:cxn modelId="{4ED50B1F-E9BB-2949-B223-53EC68BF8415}" type="presOf" srcId="{D292EB8F-D72A-1747-AB16-24071487AA99}" destId="{389B1445-EA51-0E4D-9A95-BA583C4DF8E9}" srcOrd="0" destOrd="0" presId="urn:microsoft.com/office/officeart/2005/8/layout/process1"/>
    <dgm:cxn modelId="{257C15D2-31A7-E04B-8FE4-ED47914A8F20}" type="presOf" srcId="{B72E8807-BC1C-CF46-83FF-C78AA5A2C7BE}" destId="{B8A6598F-C59C-F24C-ABFD-32780DB69D77}" srcOrd="0" destOrd="1" presId="urn:microsoft.com/office/officeart/2005/8/layout/process1"/>
    <dgm:cxn modelId="{966DACE6-C877-A747-83E7-898E9BCF3572}" type="presOf" srcId="{3A4E51F7-5144-8943-8356-CC58EA434FE7}" destId="{B8A6598F-C59C-F24C-ABFD-32780DB69D77}" srcOrd="0" destOrd="2" presId="urn:microsoft.com/office/officeart/2005/8/layout/process1"/>
    <dgm:cxn modelId="{B97FBE2F-1576-0C47-91AD-E5DFDC8E3377}" type="presOf" srcId="{306F46C2-BD22-DA4C-BDD9-12FED18E8CFD}" destId="{389B1445-EA51-0E4D-9A95-BA583C4DF8E9}" srcOrd="0" destOrd="2" presId="urn:microsoft.com/office/officeart/2005/8/layout/process1"/>
    <dgm:cxn modelId="{9CA13182-F7C8-0040-8860-ECF8F024761A}" type="presOf" srcId="{0B9F0D80-72EE-0148-A408-F703D84D4F4C}" destId="{B8A6598F-C59C-F24C-ABFD-32780DB69D77}" srcOrd="0" destOrd="0" presId="urn:microsoft.com/office/officeart/2005/8/layout/process1"/>
    <dgm:cxn modelId="{E8FFBBA6-0585-5841-9BB6-367969C71E76}" srcId="{0B9F0D80-72EE-0148-A408-F703D84D4F4C}" destId="{B72E8807-BC1C-CF46-83FF-C78AA5A2C7BE}" srcOrd="0" destOrd="0" parTransId="{AA8AC25A-3CDB-9749-953E-2023812ABD37}" sibTransId="{B0B6B5C1-6D59-C648-AB19-53001AF04EAE}"/>
    <dgm:cxn modelId="{0AD11A3E-DBE0-C74C-A569-0D7A0D06F0DC}" srcId="{B72E8807-BC1C-CF46-83FF-C78AA5A2C7BE}" destId="{3A4E51F7-5144-8943-8356-CC58EA434FE7}" srcOrd="0" destOrd="0" parTransId="{2F7B39DD-E145-C44D-B1F7-D50684CBF4A1}" sibTransId="{0CA7C377-A8B2-E94F-A0AB-69B36CB7DA78}"/>
    <dgm:cxn modelId="{C24414ED-8A0E-6543-B4FC-88247C365331}" srcId="{0FAB474A-F588-3C40-B351-4B47C5AD4509}" destId="{306F46C2-BD22-DA4C-BDD9-12FED18E8CFD}" srcOrd="0" destOrd="0" parTransId="{8CDEC04C-E03D-F649-9D67-553623C1D96A}" sibTransId="{2D0773B0-3DF2-C841-8F5C-C26F30CC3C92}"/>
    <dgm:cxn modelId="{56E99D96-29A9-AB44-A540-A0EB2D6FE55F}" type="presOf" srcId="{CBE970B0-171A-8B47-8EE5-08139BBF1D71}" destId="{B8A6598F-C59C-F24C-ABFD-32780DB69D77}" srcOrd="0" destOrd="3" presId="urn:microsoft.com/office/officeart/2005/8/layout/process1"/>
    <dgm:cxn modelId="{C6915F47-EDAB-644B-B431-0AABAA28C749}" srcId="{B72E8807-BC1C-CF46-83FF-C78AA5A2C7BE}" destId="{CBE970B0-171A-8B47-8EE5-08139BBF1D71}" srcOrd="1" destOrd="0" parTransId="{992DB2F8-84DB-D84C-A0F4-FDCEAEF77E02}" sibTransId="{19097D75-62D7-B345-8E46-0BEECA478BD2}"/>
    <dgm:cxn modelId="{98387E26-E7AE-5B44-90A0-F577AAE0E6D2}" type="presOf" srcId="{9B376E96-0BD8-AE41-B798-02E8134096C4}" destId="{B7DB6BE7-0760-0542-AF36-5E1FE20D8E23}" srcOrd="1" destOrd="0" presId="urn:microsoft.com/office/officeart/2005/8/layout/process1"/>
    <dgm:cxn modelId="{E943496A-4AB7-1D4B-9792-DD67A2433D91}" type="presOf" srcId="{0C04D8FE-E02D-5E44-9FC9-A83E35936408}" destId="{B8A6598F-C59C-F24C-ABFD-32780DB69D77}" srcOrd="0" destOrd="4" presId="urn:microsoft.com/office/officeart/2005/8/layout/process1"/>
    <dgm:cxn modelId="{D20BA858-AE02-B24A-97AB-0ED17B7A5467}" type="presParOf" srcId="{45D04BD3-56C6-6C4C-9185-F4DB1951DA59}" destId="{B8A6598F-C59C-F24C-ABFD-32780DB69D77}" srcOrd="0" destOrd="0" presId="urn:microsoft.com/office/officeart/2005/8/layout/process1"/>
    <dgm:cxn modelId="{B3A581B0-688A-3645-BE12-059C2706430C}" type="presParOf" srcId="{45D04BD3-56C6-6C4C-9185-F4DB1951DA59}" destId="{C1B9078B-70DC-7949-BE82-F669DA347501}" srcOrd="1" destOrd="0" presId="urn:microsoft.com/office/officeart/2005/8/layout/process1"/>
    <dgm:cxn modelId="{B129FC84-ED6B-8C42-9477-5FD86DD4AA8C}" type="presParOf" srcId="{C1B9078B-70DC-7949-BE82-F669DA347501}" destId="{B7DB6BE7-0760-0542-AF36-5E1FE20D8E23}" srcOrd="0" destOrd="0" presId="urn:microsoft.com/office/officeart/2005/8/layout/process1"/>
    <dgm:cxn modelId="{AFA5F1FA-FFD2-574D-A561-0F9DB42150D9}" type="presParOf" srcId="{45D04BD3-56C6-6C4C-9185-F4DB1951DA59}" destId="{389B1445-EA51-0E4D-9A95-BA583C4DF8E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6598F-C59C-F24C-ABFD-32780DB69D77}">
      <dsp:nvSpPr>
        <dsp:cNvPr id="0" name=""/>
        <dsp:cNvSpPr/>
      </dsp:nvSpPr>
      <dsp:spPr>
        <a:xfrm>
          <a:off x="2041" y="354712"/>
          <a:ext cx="4354561" cy="26127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First session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Each participant read 20 paragraphs in the following fashion.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Gaze trigger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Text presented after a stable fixation.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Once finished the participant answered a yes/no question via button press.</a:t>
          </a:r>
          <a:endParaRPr lang="en-US" sz="1800" kern="1200" dirty="0"/>
        </a:p>
      </dsp:txBody>
      <dsp:txXfrm>
        <a:off x="78565" y="431236"/>
        <a:ext cx="4201513" cy="2459689"/>
      </dsp:txXfrm>
    </dsp:sp>
    <dsp:sp modelId="{C1B9078B-70DC-7949-BE82-F669DA347501}">
      <dsp:nvSpPr>
        <dsp:cNvPr id="0" name=""/>
        <dsp:cNvSpPr/>
      </dsp:nvSpPr>
      <dsp:spPr>
        <a:xfrm>
          <a:off x="4792059" y="1121115"/>
          <a:ext cx="923167" cy="10799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792059" y="1337101"/>
        <a:ext cx="646217" cy="647959"/>
      </dsp:txXfrm>
    </dsp:sp>
    <dsp:sp modelId="{389B1445-EA51-0E4D-9A95-BA583C4DF8E9}">
      <dsp:nvSpPr>
        <dsp:cNvPr id="0" name=""/>
        <dsp:cNvSpPr/>
      </dsp:nvSpPr>
      <dsp:spPr>
        <a:xfrm>
          <a:off x="6098428" y="354712"/>
          <a:ext cx="4354561" cy="26127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Second session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Each participant read 20 new paragraphs in the following fashion.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Gaze trigger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Text presented after a stable fixation.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Once finished the participant answered a yes/no question via button press.</a:t>
          </a:r>
          <a:endParaRPr lang="en-US" sz="1800" kern="1200" dirty="0"/>
        </a:p>
      </dsp:txBody>
      <dsp:txXfrm>
        <a:off x="6174952" y="431236"/>
        <a:ext cx="4201513" cy="2459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2"/>
            <a:ext cx="3730752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894-BE9D-F041-A7A2-37C8EFDAFA5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A2B5-75B1-6940-80B1-FB53C565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0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894-BE9D-F041-A7A2-37C8EFDAFA5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A2B5-75B1-6940-80B1-FB53C565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7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878843"/>
            <a:ext cx="987552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878843"/>
            <a:ext cx="2889504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894-BE9D-F041-A7A2-37C8EFDAFA5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A2B5-75B1-6940-80B1-FB53C565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894-BE9D-F041-A7A2-37C8EFDAFA5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A2B5-75B1-6940-80B1-FB53C565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3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14102082"/>
            <a:ext cx="37307520" cy="435864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9301483"/>
            <a:ext cx="37307520" cy="48005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894-BE9D-F041-A7A2-37C8EFDAFA5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A2B5-75B1-6940-80B1-FB53C565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7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5120641"/>
            <a:ext cx="19385280" cy="1448308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5120641"/>
            <a:ext cx="19385280" cy="1448308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894-BE9D-F041-A7A2-37C8EFDAFA5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A2B5-75B1-6940-80B1-FB53C565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4912362"/>
            <a:ext cx="19392902" cy="204723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6959600"/>
            <a:ext cx="19392902" cy="1264412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4912362"/>
            <a:ext cx="19400520" cy="204723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6959600"/>
            <a:ext cx="19400520" cy="1264412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894-BE9D-F041-A7A2-37C8EFDAFA5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A2B5-75B1-6940-80B1-FB53C565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6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894-BE9D-F041-A7A2-37C8EFDAFA5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A2B5-75B1-6940-80B1-FB53C565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894-BE9D-F041-A7A2-37C8EFDAFA5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A2B5-75B1-6940-80B1-FB53C565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2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873760"/>
            <a:ext cx="14439902" cy="371856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873761"/>
            <a:ext cx="24536400" cy="1872996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4592321"/>
            <a:ext cx="14439902" cy="150114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894-BE9D-F041-A7A2-37C8EFDAFA5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A2B5-75B1-6940-80B1-FB53C565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15361920"/>
            <a:ext cx="26334720" cy="181356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1960880"/>
            <a:ext cx="26334720" cy="1316736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17175482"/>
            <a:ext cx="26334720" cy="257555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894-BE9D-F041-A7A2-37C8EFDAFA5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A2B5-75B1-6940-80B1-FB53C565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9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5120641"/>
            <a:ext cx="39502080" cy="14483082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20340322"/>
            <a:ext cx="102412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54894-BE9D-F041-A7A2-37C8EFDAFA5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20340322"/>
            <a:ext cx="138988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20340322"/>
            <a:ext cx="102412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A2B5-75B1-6940-80B1-FB53C565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1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81012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1881012" rtl="0" eaLnBrk="1" latinLnBrk="0" hangingPunct="1">
        <a:spcBef>
          <a:spcPct val="20000"/>
        </a:spcBef>
        <a:buFont typeface="Arial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1881012" rtl="0" eaLnBrk="1" latinLnBrk="0" hangingPunct="1">
        <a:spcBef>
          <a:spcPct val="20000"/>
        </a:spcBef>
        <a:buFont typeface="Arial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1881012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1881012" rtl="0" eaLnBrk="1" latinLnBrk="0" hangingPunct="1">
        <a:spcBef>
          <a:spcPct val="20000"/>
        </a:spcBef>
        <a:buFont typeface="Arial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1881012" rtl="0" eaLnBrk="1" latinLnBrk="0" hangingPunct="1">
        <a:spcBef>
          <a:spcPct val="20000"/>
        </a:spcBef>
        <a:buFont typeface="Arial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7535" y="620266"/>
            <a:ext cx="18606413" cy="2492990"/>
          </a:xfrm>
          <a:prstGeom prst="rect">
            <a:avLst/>
          </a:prstGeom>
          <a:solidFill>
            <a:srgbClr val="FFDD8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Individual Differences in Eye Movements are Consistent Across Time in </a:t>
            </a:r>
            <a:r>
              <a:rPr lang="en-US" sz="6600" dirty="0" smtClean="0"/>
              <a:t>Reading</a:t>
            </a:r>
          </a:p>
          <a:p>
            <a:pPr algn="ctr"/>
            <a:r>
              <a:rPr lang="en-US" sz="2400" dirty="0" smtClean="0"/>
              <a:t>Steven G. Luke, Benjamin T. Carter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92758" y="4340924"/>
            <a:ext cx="10455032" cy="1107996"/>
          </a:xfrm>
          <a:prstGeom prst="rect">
            <a:avLst/>
          </a:prstGeom>
          <a:solidFill>
            <a:srgbClr val="FFDD8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Why is this important?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1060674" y="16946871"/>
            <a:ext cx="10455032" cy="1107996"/>
          </a:xfrm>
          <a:prstGeom prst="rect">
            <a:avLst/>
          </a:prstGeom>
          <a:solidFill>
            <a:srgbClr val="FFDD8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What did we do?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31903517" y="4340924"/>
            <a:ext cx="10602702" cy="1107996"/>
          </a:xfrm>
          <a:prstGeom prst="rect">
            <a:avLst/>
          </a:prstGeom>
          <a:solidFill>
            <a:srgbClr val="FFDD8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What does this mean?</a:t>
            </a:r>
            <a:endParaRPr 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31903517" y="12224175"/>
            <a:ext cx="10520907" cy="646331"/>
          </a:xfrm>
          <a:prstGeom prst="rect">
            <a:avLst/>
          </a:prstGeom>
          <a:solidFill>
            <a:srgbClr val="FFDD8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References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7538" y="3488654"/>
            <a:ext cx="18606413" cy="1107996"/>
          </a:xfrm>
          <a:prstGeom prst="rect">
            <a:avLst/>
          </a:prstGeom>
          <a:solidFill>
            <a:srgbClr val="FFDD8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What did we find?</a:t>
            </a:r>
            <a:endParaRPr lang="en-US" sz="6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72717"/>
              </p:ext>
            </p:extLst>
          </p:nvPr>
        </p:nvGraphicFramePr>
        <p:xfrm>
          <a:off x="12197538" y="12427722"/>
          <a:ext cx="10082426" cy="792844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31057"/>
                <a:gridCol w="850340"/>
                <a:gridCol w="1545983"/>
                <a:gridCol w="975182"/>
                <a:gridCol w="1066216"/>
                <a:gridCol w="978412"/>
                <a:gridCol w="978412"/>
                <a:gridCol w="978412"/>
                <a:gridCol w="978412"/>
              </a:tblGrid>
              <a:tr h="823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Cross-session</a:t>
                      </a:r>
                      <a:r>
                        <a:rPr lang="en-US" sz="2000" baseline="0" dirty="0" smtClean="0">
                          <a:effectLst/>
                        </a:rPr>
                        <a:t> participant correlations</a:t>
                      </a:r>
                      <a:endParaRPr lang="en-US" sz="20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Cronbach’s alpha for the means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charset="0"/>
                        </a:rPr>
                        <a:t>Cronbach’s alpha for the standard deviations across 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Times New Roman" charset="0"/>
                        </a:rPr>
                        <a:t>trials</a:t>
                      </a:r>
                      <a:endParaRPr lang="en-US" sz="20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3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effectLst/>
                        </a:rPr>
                        <a:t>Measure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Means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Standard Deviations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All Trials</a:t>
                      </a:r>
                      <a:endParaRPr lang="en-US" sz="20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Session 1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Session 2</a:t>
                      </a:r>
                      <a:endParaRPr lang="en-US" sz="20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charset="0"/>
                        </a:rPr>
                        <a:t>All Trials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Session 1</a:t>
                      </a: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charset="0"/>
                        </a:rPr>
                        <a:t>Session 2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0555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Fixation Duration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0.94*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0.87*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0.99</a:t>
                      </a:r>
                      <a:endParaRPr lang="en-US" sz="20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0.99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0.98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0.96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0.94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0.93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281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Saccade Amplitude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0.90*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0.89*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0.99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0.98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0.98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0.96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0.94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0.92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3091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First Fixation Duration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0.93*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0.87*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0.99</a:t>
                      </a:r>
                      <a:endParaRPr lang="en-US" sz="20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0.98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0.98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0.96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0.94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charset="0"/>
                        </a:rPr>
                        <a:t>0.93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19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Gaze Duration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0.91*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0.77*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0.99</a:t>
                      </a:r>
                      <a:endParaRPr lang="en-US" sz="20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0.97</a:t>
                      </a:r>
                      <a:endParaRPr lang="en-US" sz="20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0.97</a:t>
                      </a:r>
                      <a:endParaRPr lang="en-US" sz="20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0.94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0.89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charset="0"/>
                        </a:rPr>
                        <a:t>0.91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5854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 Time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0.72*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0.6*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0.95</a:t>
                      </a:r>
                      <a:endParaRPr lang="en-US" sz="20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</a:t>
                      </a:r>
                      <a:endParaRPr lang="en-US" sz="20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0.93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0.92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0.85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0.9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875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Go-Past Time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0.65*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0.62*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0.93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0.88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0.92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0.91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0.85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0.87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511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Skipping </a:t>
                      </a:r>
                      <a:r>
                        <a:rPr lang="en-US" sz="2000" dirty="0">
                          <a:effectLst/>
                        </a:rPr>
                        <a:t>Probability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0.91*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0.92*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0.97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0.94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0.94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0.97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0.94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713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Refixation Probability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0.93*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0.91*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0.98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0.95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0.96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0.97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charset="0"/>
                        </a:rPr>
                        <a:t>0.95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0.93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472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Regression Probability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0.83*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0.87*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0.98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0.95</a:t>
                      </a:r>
                      <a:endParaRPr lang="en-US" sz="200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0.96</a:t>
                      </a:r>
                      <a:endParaRPr lang="en-US" sz="20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0.97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charset="0"/>
                        </a:rPr>
                        <a:t>0.95</a:t>
                      </a: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charset="0"/>
                        </a:rPr>
                        <a:t>0.96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74416"/>
              </p:ext>
            </p:extLst>
          </p:nvPr>
        </p:nvGraphicFramePr>
        <p:xfrm>
          <a:off x="22513294" y="12427722"/>
          <a:ext cx="8326057" cy="608796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78136"/>
                <a:gridCol w="1540728"/>
                <a:gridCol w="1973913"/>
                <a:gridCol w="2033280"/>
              </a:tblGrid>
              <a:tr h="1313625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400" i="1" dirty="0" smtClean="0"/>
                        <a:t>Cross-session participant correlations for the slope of the function of the influence of length, frequency, and predictability on the various eye-movement measures.</a:t>
                      </a:r>
                      <a:endParaRPr lang="en-US" sz="2400" dirty="0">
                        <a:effectLst/>
                        <a:latin typeface="Times New Roman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68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 dirty="0">
                        <a:effectLst/>
                        <a:latin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Length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Frequency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Predictability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68204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First Fixation Duration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0.6*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0.67*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0.78*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68204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Gaze Duration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0.73*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0.71*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0.69*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68204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 Time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0.48*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0.59*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0.71*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68204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Skipping </a:t>
                      </a:r>
                      <a:r>
                        <a:rPr lang="en-US" sz="2000" dirty="0">
                          <a:effectLst/>
                        </a:rPr>
                        <a:t>Probability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0.51*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0.58*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0.55*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68204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Refixation Probability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0.58*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0.58*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0.03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68204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Regression Probability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0.54*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0.55*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0.64*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513294" y="1851568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*Significant following Bonferroni correction for multiple </a:t>
            </a:r>
            <a:r>
              <a:rPr lang="en-US" sz="1800" i="1" dirty="0" smtClean="0"/>
              <a:t>comparisons</a:t>
            </a:r>
            <a:endParaRPr lang="en-US" sz="18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92758" y="5672472"/>
            <a:ext cx="10455032" cy="10926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Eye tracking is fast becoming an important modality in both basic research and clinical practice.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It has been used to investigate:</a:t>
            </a:r>
          </a:p>
          <a:p>
            <a:pPr marL="2223912" lvl="1" indent="-342900">
              <a:buFont typeface="Arial" charset="0"/>
              <a:buChar char="•"/>
            </a:pPr>
            <a:r>
              <a:rPr lang="en-US" sz="3200" dirty="0" smtClean="0"/>
              <a:t>Reading </a:t>
            </a:r>
            <a:r>
              <a:rPr lang="en-US" sz="3200" dirty="0" smtClean="0"/>
              <a:t>(Rayner, 2009)</a:t>
            </a:r>
          </a:p>
          <a:p>
            <a:pPr marL="2223912" lvl="1" indent="-342900">
              <a:buFont typeface="Arial" charset="0"/>
              <a:buChar char="•"/>
            </a:pPr>
            <a:r>
              <a:rPr lang="en-US" sz="3200" dirty="0" smtClean="0"/>
              <a:t>Language (</a:t>
            </a:r>
            <a:r>
              <a:rPr lang="en-US" sz="3200" dirty="0" err="1" smtClean="0"/>
              <a:t>Tanenhaus</a:t>
            </a:r>
            <a:r>
              <a:rPr lang="en-US" sz="3200" dirty="0" smtClean="0"/>
              <a:t>, 1995)</a:t>
            </a:r>
          </a:p>
          <a:p>
            <a:pPr marL="2223912" lvl="1" indent="-342900">
              <a:buFont typeface="Arial" charset="0"/>
              <a:buChar char="•"/>
            </a:pPr>
            <a:r>
              <a:rPr lang="en-US" sz="3200" dirty="0" smtClean="0"/>
              <a:t>Memory (</a:t>
            </a:r>
            <a:r>
              <a:rPr lang="en-US" sz="3200" dirty="0" err="1" smtClean="0"/>
              <a:t>Hannula</a:t>
            </a:r>
            <a:r>
              <a:rPr lang="en-US" sz="3200" dirty="0" smtClean="0"/>
              <a:t>, 2010)</a:t>
            </a:r>
            <a:endParaRPr lang="en-US" sz="3200" dirty="0" smtClean="0"/>
          </a:p>
          <a:p>
            <a:pPr marL="2223912" lvl="1" indent="-342900">
              <a:buFont typeface="Arial" charset="0"/>
              <a:buChar char="•"/>
            </a:pPr>
            <a:r>
              <a:rPr lang="en-US" sz="3200" dirty="0"/>
              <a:t>Attention (</a:t>
            </a:r>
            <a:r>
              <a:rPr lang="en-US" sz="3200" dirty="0" err="1"/>
              <a:t>Reichle</a:t>
            </a:r>
            <a:r>
              <a:rPr lang="en-US" sz="3200" dirty="0"/>
              <a:t>, </a:t>
            </a:r>
            <a:r>
              <a:rPr lang="en-US" sz="3200" dirty="0" smtClean="0"/>
              <a:t>2010)</a:t>
            </a:r>
          </a:p>
          <a:p>
            <a:pPr marL="2223912" lvl="1" indent="-342900">
              <a:buFont typeface="Arial" charset="0"/>
              <a:buChar char="•"/>
            </a:pPr>
            <a:r>
              <a:rPr lang="en-US" sz="3200" dirty="0" smtClean="0"/>
              <a:t>Decision making (</a:t>
            </a:r>
            <a:r>
              <a:rPr lang="en-US" sz="3200" dirty="0" err="1" smtClean="0"/>
              <a:t>Orquin</a:t>
            </a:r>
            <a:r>
              <a:rPr lang="en-US" sz="3200" dirty="0" smtClean="0"/>
              <a:t>, 2013)</a:t>
            </a:r>
            <a:endParaRPr lang="en-US" sz="3200" dirty="0" smtClean="0"/>
          </a:p>
          <a:p>
            <a:pPr marL="2223912" lvl="1" indent="-342900">
              <a:buFont typeface="Arial" charset="0"/>
              <a:buChar char="•"/>
            </a:pPr>
            <a:r>
              <a:rPr lang="en-US" sz="3200" dirty="0" smtClean="0"/>
              <a:t>Development (</a:t>
            </a:r>
            <a:r>
              <a:rPr lang="en-US" sz="3200" dirty="0" err="1" smtClean="0"/>
              <a:t>Huestegge</a:t>
            </a:r>
            <a:r>
              <a:rPr lang="en-US" sz="3200" dirty="0" smtClean="0"/>
              <a:t>, 2009)</a:t>
            </a:r>
          </a:p>
          <a:p>
            <a:pPr marL="2223912" lvl="1" indent="-342900">
              <a:buFont typeface="Arial" charset="0"/>
              <a:buChar char="•"/>
            </a:pPr>
            <a:r>
              <a:rPr lang="en-US" sz="3200" dirty="0" smtClean="0"/>
              <a:t>Schizophrenia (Hutton 2004)</a:t>
            </a:r>
          </a:p>
          <a:p>
            <a:pPr marL="2223912" lvl="1" indent="-342900">
              <a:buFont typeface="Arial" charset="0"/>
              <a:buChar char="•"/>
            </a:pPr>
            <a:r>
              <a:rPr lang="en-US" sz="3200" dirty="0"/>
              <a:t>D</a:t>
            </a:r>
            <a:r>
              <a:rPr lang="en-US" sz="3200" dirty="0" smtClean="0"/>
              <a:t>ementia (Burrell, 2012)</a:t>
            </a:r>
          </a:p>
          <a:p>
            <a:pPr marL="2223912" lvl="1" indent="-342900">
              <a:buFont typeface="Arial" charset="0"/>
              <a:buChar char="•"/>
            </a:pPr>
            <a:r>
              <a:rPr lang="en-US" sz="3200" dirty="0" smtClean="0"/>
              <a:t>TBI (</a:t>
            </a:r>
            <a:r>
              <a:rPr lang="en-US" sz="3200" dirty="0" err="1" smtClean="0"/>
              <a:t>Samadani</a:t>
            </a:r>
            <a:r>
              <a:rPr lang="en-US" sz="3200" dirty="0" smtClean="0"/>
              <a:t> 2015)</a:t>
            </a:r>
          </a:p>
          <a:p>
            <a:pPr marL="2223912" lvl="1" indent="-342900">
              <a:buFont typeface="Arial" charset="0"/>
              <a:buChar char="•"/>
            </a:pPr>
            <a:r>
              <a:rPr lang="en-US" sz="3200" dirty="0" smtClean="0"/>
              <a:t>Stroke (Dong, 2013)</a:t>
            </a:r>
          </a:p>
          <a:p>
            <a:pPr marL="2223912" lvl="1" indent="-342900">
              <a:buFont typeface="Arial" charset="0"/>
              <a:buChar char="•"/>
            </a:pPr>
            <a:r>
              <a:rPr lang="en-US" sz="3200" dirty="0"/>
              <a:t>D</a:t>
            </a:r>
            <a:r>
              <a:rPr lang="en-US" sz="3200" dirty="0" smtClean="0"/>
              <a:t>yslexia (</a:t>
            </a:r>
            <a:r>
              <a:rPr lang="en-US" sz="3200" dirty="0" err="1" smtClean="0"/>
              <a:t>Huettig</a:t>
            </a:r>
            <a:r>
              <a:rPr lang="en-US" sz="3200" dirty="0" smtClean="0"/>
              <a:t>, 2015)</a:t>
            </a:r>
          </a:p>
          <a:p>
            <a:pPr marL="2223912" lvl="1" indent="-342900">
              <a:buFont typeface="Arial" charset="0"/>
              <a:buChar char="•"/>
            </a:pPr>
            <a:r>
              <a:rPr lang="en-US" sz="3200" dirty="0" smtClean="0"/>
              <a:t>ADHD (</a:t>
            </a:r>
            <a:r>
              <a:rPr lang="en-US" sz="3200" dirty="0" err="1" smtClean="0"/>
              <a:t>Loe</a:t>
            </a:r>
            <a:r>
              <a:rPr lang="en-US" sz="3200" dirty="0" smtClean="0"/>
              <a:t>, 2009)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Eye tracking modalities are being used to study changes in eye movements longitudinally.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/>
              <a:t>Despite greater reliance on these methods little has been done to ensure eye movement behaviors are stable within a healthy individual across time, casting doubt on test reliability.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/>
              <a:t>T</a:t>
            </a:r>
            <a:r>
              <a:rPr lang="en-US" sz="3200" dirty="0" smtClean="0"/>
              <a:t>he reliability of these tests must be established.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853267" y="10357247"/>
            <a:ext cx="184666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853267" y="10357247"/>
            <a:ext cx="184666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853267" y="10357247"/>
            <a:ext cx="184666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475" y="433492"/>
            <a:ext cx="6015266" cy="3609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6742" y="395733"/>
            <a:ext cx="6265995" cy="364994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903517" y="5651060"/>
            <a:ext cx="10602702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400" dirty="0" smtClean="0"/>
              <a:t>We have shown eye movements are consistent within individuals across:</a:t>
            </a:r>
          </a:p>
          <a:p>
            <a:pPr marL="2338212" lvl="1" indent="-457200">
              <a:buFont typeface="Arial" charset="0"/>
              <a:buChar char="•"/>
            </a:pPr>
            <a:r>
              <a:rPr lang="en-US" sz="3400" dirty="0" smtClean="0"/>
              <a:t>Trials</a:t>
            </a:r>
          </a:p>
          <a:p>
            <a:pPr marL="2338212" lvl="1" indent="-457200">
              <a:buFont typeface="Arial" charset="0"/>
              <a:buChar char="•"/>
            </a:pPr>
            <a:r>
              <a:rPr lang="en-US" sz="3400" dirty="0" smtClean="0"/>
              <a:t>Lexical variables</a:t>
            </a:r>
          </a:p>
          <a:p>
            <a:pPr marL="2338212" lvl="1" indent="-457200">
              <a:buFont typeface="Arial" charset="0"/>
              <a:buChar char="•"/>
            </a:pPr>
            <a:r>
              <a:rPr lang="en-US" sz="3400" dirty="0" smtClean="0"/>
              <a:t>Time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400" dirty="0" smtClean="0"/>
              <a:t>This establishes eye tracking as a reliable measure of behavior.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400" dirty="0" smtClean="0"/>
              <a:t>Future efforts should:</a:t>
            </a:r>
          </a:p>
          <a:p>
            <a:pPr marL="2338212" lvl="1" indent="-457200">
              <a:buFont typeface="Arial" charset="0"/>
              <a:buChar char="•"/>
            </a:pPr>
            <a:r>
              <a:rPr lang="en-US" sz="3400" dirty="0" smtClean="0"/>
              <a:t>Study the stability of these measures in other cohorts (such as the adolescent or elderly</a:t>
            </a:r>
            <a:r>
              <a:rPr lang="en-US" sz="3400" dirty="0" smtClean="0"/>
              <a:t>).</a:t>
            </a:r>
            <a:endParaRPr lang="en-US" sz="3400" dirty="0" smtClean="0"/>
          </a:p>
          <a:p>
            <a:pPr marL="2338212" lvl="1" indent="-457200">
              <a:buFont typeface="Arial" charset="0"/>
              <a:buChar char="•"/>
            </a:pPr>
            <a:r>
              <a:rPr lang="en-US" sz="3400" dirty="0" smtClean="0"/>
              <a:t>Determine if these measures are stable over greater spans of time.</a:t>
            </a:r>
            <a:endParaRPr lang="en-US" sz="3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6295" t="1809" r="9166" b="71694"/>
          <a:stretch/>
        </p:blipFill>
        <p:spPr>
          <a:xfrm>
            <a:off x="12204546" y="5136352"/>
            <a:ext cx="18599405" cy="3279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l="8248" t="5190" r="9313" b="70704"/>
          <a:stretch/>
        </p:blipFill>
        <p:spPr>
          <a:xfrm>
            <a:off x="12204546" y="8955304"/>
            <a:ext cx="18641813" cy="2944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612865121"/>
              </p:ext>
            </p:extLst>
          </p:nvPr>
        </p:nvGraphicFramePr>
        <p:xfrm>
          <a:off x="1060674" y="18311541"/>
          <a:ext cx="10455032" cy="332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889285" y="12969912"/>
            <a:ext cx="10520907" cy="8710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/>
            <a:r>
              <a:rPr lang="en-US" sz="2000" dirty="0"/>
              <a:t>Ashby, J., et al. (2005). "Eye movements of highly skilled and average readers: Differential effects of frequency and predictability." Quarterly Journal of Experimental Psychology Section A-Human Experimental Psychology </a:t>
            </a:r>
            <a:r>
              <a:rPr lang="en-US" sz="2000" b="1" dirty="0"/>
              <a:t>58</a:t>
            </a:r>
            <a:r>
              <a:rPr lang="en-US" sz="2000" dirty="0"/>
              <a:t>(6): 1065-1086</a:t>
            </a:r>
            <a:r>
              <a:rPr lang="en-US" sz="2000" dirty="0" smtClean="0"/>
              <a:t>.</a:t>
            </a:r>
          </a:p>
          <a:p>
            <a:pPr marL="457200" indent="-457200"/>
            <a:r>
              <a:rPr lang="en-US" sz="2000" dirty="0"/>
              <a:t>Burrell, J. R., et al. (2012). "Saccadic abnormalities in frontotemporal dementia." Neurology </a:t>
            </a:r>
            <a:r>
              <a:rPr lang="en-US" sz="2000" b="1" dirty="0"/>
              <a:t>78</a:t>
            </a:r>
            <a:r>
              <a:rPr lang="en-US" sz="2000" dirty="0"/>
              <a:t>(23): 1816-1823.</a:t>
            </a:r>
            <a:endParaRPr lang="en-US" sz="2000" dirty="0" smtClean="0"/>
          </a:p>
          <a:p>
            <a:pPr marL="457200" indent="-457200"/>
            <a:r>
              <a:rPr lang="en-US" sz="2000" dirty="0" smtClean="0"/>
              <a:t>Dong</a:t>
            </a:r>
            <a:r>
              <a:rPr lang="en-US" sz="2000" dirty="0"/>
              <a:t>, W., et al. (2013). "</a:t>
            </a:r>
            <a:r>
              <a:rPr lang="en-US" sz="2000" dirty="0" err="1"/>
              <a:t>Ischaemic</a:t>
            </a:r>
            <a:r>
              <a:rPr lang="en-US" sz="2000" dirty="0"/>
              <a:t> stroke: the ocular motor system as a sensitive marker for motor and cognitive recovery." Journal of neurology, neurosurgery, and psychiatry </a:t>
            </a:r>
            <a:r>
              <a:rPr lang="en-US" sz="2000" b="1" dirty="0"/>
              <a:t>84</a:t>
            </a:r>
            <a:r>
              <a:rPr lang="en-US" sz="2000" dirty="0"/>
              <a:t>(3): 337-341</a:t>
            </a:r>
            <a:r>
              <a:rPr lang="en-US" sz="2000" dirty="0" smtClean="0"/>
              <a:t>.</a:t>
            </a:r>
          </a:p>
          <a:p>
            <a:pPr marL="457200" indent="-457200"/>
            <a:r>
              <a:rPr lang="en-US" sz="2000" dirty="0" err="1" smtClean="0"/>
              <a:t>Samadani</a:t>
            </a:r>
            <a:r>
              <a:rPr lang="en-US" sz="2000" dirty="0"/>
              <a:t>, U., et al. (2015). "Eye Tracking Detects </a:t>
            </a:r>
            <a:r>
              <a:rPr lang="en-US" sz="2000" dirty="0" err="1"/>
              <a:t>Disconjugate</a:t>
            </a:r>
            <a:r>
              <a:rPr lang="en-US" sz="2000" dirty="0"/>
              <a:t> Eye Movements Associated with Structural Traumatic Brain Injury and Concussion." Journal of </a:t>
            </a:r>
            <a:r>
              <a:rPr lang="en-US" sz="2000" dirty="0" err="1"/>
              <a:t>Neurotrauma</a:t>
            </a:r>
            <a:r>
              <a:rPr lang="en-US" sz="2000" dirty="0"/>
              <a:t> </a:t>
            </a:r>
            <a:r>
              <a:rPr lang="en-US" sz="2000" b="1" dirty="0"/>
              <a:t>9</a:t>
            </a:r>
            <a:r>
              <a:rPr lang="en-US" sz="2000" dirty="0"/>
              <a:t>: 150206092348005-150206092348005</a:t>
            </a:r>
            <a:r>
              <a:rPr lang="en-US" sz="2000" dirty="0" smtClean="0"/>
              <a:t>.</a:t>
            </a:r>
          </a:p>
          <a:p>
            <a:pPr marL="457200" indent="-457200"/>
            <a:r>
              <a:rPr lang="en-US" sz="2000" dirty="0" err="1"/>
              <a:t>Hannula</a:t>
            </a:r>
            <a:r>
              <a:rPr lang="en-US" sz="2000" dirty="0"/>
              <a:t>, D. E., </a:t>
            </a:r>
            <a:r>
              <a:rPr lang="en-US" sz="2000" dirty="0" err="1"/>
              <a:t>Althoff</a:t>
            </a:r>
            <a:r>
              <a:rPr lang="en-US" sz="2000" dirty="0"/>
              <a:t>, R. R., Warren, D. E., Riggs, L., Cohen, N. J., &amp; Ryan, J. D. (2010). Worth a glance: using eye movements to investigate the cognitive neuroscience of memory. Frontiers in human neuroscience, 4(166).</a:t>
            </a:r>
            <a:endParaRPr lang="en-US" sz="2000" dirty="0" smtClean="0"/>
          </a:p>
          <a:p>
            <a:pPr marL="457200" indent="-457200"/>
            <a:r>
              <a:rPr lang="en-US" sz="2000" dirty="0" err="1"/>
              <a:t>Huestegge</a:t>
            </a:r>
            <a:r>
              <a:rPr lang="en-US" sz="2000" dirty="0"/>
              <a:t>, L., </a:t>
            </a:r>
            <a:r>
              <a:rPr lang="en-US" sz="2000" dirty="0" err="1"/>
              <a:t>Radach</a:t>
            </a:r>
            <a:r>
              <a:rPr lang="en-US" sz="2000" dirty="0"/>
              <a:t>, R., </a:t>
            </a:r>
            <a:r>
              <a:rPr lang="en-US" sz="2000" dirty="0" err="1"/>
              <a:t>Corbic</a:t>
            </a:r>
            <a:r>
              <a:rPr lang="en-US" sz="2000" dirty="0"/>
              <a:t>, D., &amp; </a:t>
            </a:r>
            <a:r>
              <a:rPr lang="en-US" sz="2000" dirty="0" err="1"/>
              <a:t>Huestegge</a:t>
            </a:r>
            <a:r>
              <a:rPr lang="en-US" sz="2000" dirty="0"/>
              <a:t>, S. M. (2009). Oculomotor and linguistic determinants of reading development: A longitudinal study. </a:t>
            </a:r>
            <a:r>
              <a:rPr lang="en-US" sz="2000" i="1" dirty="0"/>
              <a:t>Vision Res, 49</a:t>
            </a:r>
            <a:r>
              <a:rPr lang="en-US" sz="2000" dirty="0"/>
              <a:t>(24), 2948-2959. </a:t>
            </a:r>
            <a:endParaRPr lang="en-US" sz="2000" dirty="0" smtClean="0"/>
          </a:p>
          <a:p>
            <a:pPr marL="457200" indent="-457200"/>
            <a:r>
              <a:rPr lang="en-US" sz="2000" dirty="0" err="1" smtClean="0"/>
              <a:t>Huettig</a:t>
            </a:r>
            <a:r>
              <a:rPr lang="en-US" sz="2000" dirty="0"/>
              <a:t>, F. and S. </a:t>
            </a:r>
            <a:r>
              <a:rPr lang="en-US" sz="2000" dirty="0" err="1"/>
              <a:t>Brouwer</a:t>
            </a:r>
            <a:r>
              <a:rPr lang="en-US" sz="2000" dirty="0"/>
              <a:t> (2015). "Delayed anticipatory spoken language processing in adults with dyslexia - Evidence from eye-tracking." Dyslexia </a:t>
            </a:r>
            <a:r>
              <a:rPr lang="en-US" sz="2000" b="1" dirty="0"/>
              <a:t>21</a:t>
            </a:r>
            <a:r>
              <a:rPr lang="en-US" sz="2000" dirty="0"/>
              <a:t>(2): 97-122.</a:t>
            </a:r>
            <a:endParaRPr lang="en-US" sz="2000" dirty="0" smtClean="0"/>
          </a:p>
          <a:p>
            <a:pPr marL="457200" indent="-457200"/>
            <a:r>
              <a:rPr lang="en-US" sz="2000" dirty="0" smtClean="0"/>
              <a:t>Hutton</a:t>
            </a:r>
            <a:r>
              <a:rPr lang="en-US" sz="2000" dirty="0"/>
              <a:t>, S. B., et al. (2004). "The relationship between </a:t>
            </a:r>
            <a:r>
              <a:rPr lang="en-US" sz="2000" dirty="0" err="1"/>
              <a:t>antisaccades</a:t>
            </a:r>
            <a:r>
              <a:rPr lang="en-US" sz="2000" dirty="0"/>
              <a:t>, smooth pursuit, and executive dysfunction in first-episode schizophrenia." Biological Psychiatry </a:t>
            </a:r>
            <a:r>
              <a:rPr lang="en-US" sz="2000" b="1" dirty="0"/>
              <a:t>56</a:t>
            </a:r>
            <a:r>
              <a:rPr lang="en-US" sz="2000" dirty="0"/>
              <a:t>(8): 553-559</a:t>
            </a:r>
            <a:r>
              <a:rPr lang="en-US" sz="2000" dirty="0" smtClean="0"/>
              <a:t>.</a:t>
            </a:r>
          </a:p>
          <a:p>
            <a:pPr marL="457200" indent="-457200"/>
            <a:r>
              <a:rPr lang="en-US" sz="2000" dirty="0" err="1"/>
              <a:t>Loe</a:t>
            </a:r>
            <a:r>
              <a:rPr lang="en-US" sz="2000" dirty="0"/>
              <a:t>, I. M., et al. (2009). "Oculomotor performance identifies underlying cognitive deficits in attention-deficit/hyperactivity disorder." J Am </a:t>
            </a:r>
            <a:r>
              <a:rPr lang="en-US" sz="2000" dirty="0" err="1"/>
              <a:t>Acad</a:t>
            </a:r>
            <a:r>
              <a:rPr lang="en-US" sz="2000" dirty="0"/>
              <a:t> Child </a:t>
            </a:r>
            <a:r>
              <a:rPr lang="en-US" sz="2000" dirty="0" err="1"/>
              <a:t>Adolesc</a:t>
            </a:r>
            <a:r>
              <a:rPr lang="en-US" sz="2000" dirty="0"/>
              <a:t> Psychiatry </a:t>
            </a:r>
            <a:r>
              <a:rPr lang="en-US" sz="2000" b="1" dirty="0"/>
              <a:t>48</a:t>
            </a:r>
            <a:r>
              <a:rPr lang="en-US" sz="2000" dirty="0"/>
              <a:t>(4): 431-440</a:t>
            </a:r>
            <a:r>
              <a:rPr lang="en-US" sz="2000" dirty="0" smtClean="0"/>
              <a:t>.</a:t>
            </a:r>
          </a:p>
          <a:p>
            <a:pPr marL="457200" indent="-457200"/>
            <a:r>
              <a:rPr lang="en-US" sz="2000" dirty="0" err="1"/>
              <a:t>Orquin</a:t>
            </a:r>
            <a:r>
              <a:rPr lang="en-US" sz="2000" dirty="0"/>
              <a:t>, J. L., &amp; Loose, S. M. (2013). Attention and choice: A review on eye movements in decision making. </a:t>
            </a:r>
            <a:r>
              <a:rPr lang="en-US" sz="2000" dirty="0" err="1"/>
              <a:t>Acta</a:t>
            </a:r>
            <a:r>
              <a:rPr lang="en-US" sz="2000" dirty="0"/>
              <a:t> </a:t>
            </a:r>
            <a:r>
              <a:rPr lang="en-US" sz="2000" dirty="0" err="1"/>
              <a:t>psychologica</a:t>
            </a:r>
            <a:r>
              <a:rPr lang="en-US" sz="2000" dirty="0"/>
              <a:t>, 144(1), 190-206.</a:t>
            </a:r>
            <a:endParaRPr lang="en-US" sz="2000" dirty="0" smtClean="0"/>
          </a:p>
          <a:p>
            <a:pPr marL="457200" indent="-457200"/>
            <a:r>
              <a:rPr lang="en-US" sz="2000" dirty="0" err="1"/>
              <a:t>Rayner</a:t>
            </a:r>
            <a:r>
              <a:rPr lang="en-US" sz="2000" dirty="0"/>
              <a:t>, K. (2009). Eye movements and attention in reading, scene perception, and visual search</a:t>
            </a:r>
            <a:r>
              <a:rPr lang="en-US" sz="2000" dirty="0" smtClean="0"/>
              <a:t>.</a:t>
            </a:r>
          </a:p>
          <a:p>
            <a:pPr marL="457200" indent="-457200"/>
            <a:r>
              <a:rPr lang="en-US" sz="2000" dirty="0" err="1" smtClean="0"/>
              <a:t>Reichle</a:t>
            </a:r>
            <a:r>
              <a:rPr lang="en-US" sz="2000" dirty="0"/>
              <a:t>, E. D., et al. (2010). "Eye Movements During Mindless Reading." Psychological Science </a:t>
            </a:r>
            <a:r>
              <a:rPr lang="en-US" sz="2000" b="1" dirty="0"/>
              <a:t>21</a:t>
            </a:r>
            <a:r>
              <a:rPr lang="en-US" sz="2000" dirty="0"/>
              <a:t>(9): 1300-1310</a:t>
            </a:r>
            <a:r>
              <a:rPr lang="en-US" sz="2000" dirty="0" smtClean="0"/>
              <a:t>.</a:t>
            </a:r>
          </a:p>
          <a:p>
            <a:pPr marL="457200" indent="-457200"/>
            <a:r>
              <a:rPr lang="en-US" sz="2000" dirty="0" err="1"/>
              <a:t>Tanenhaus</a:t>
            </a:r>
            <a:r>
              <a:rPr lang="en-US" sz="2000" dirty="0"/>
              <a:t>, M. K., Spivey-Knowlton, M. J., Eberhard, K. M., &amp; </a:t>
            </a:r>
            <a:r>
              <a:rPr lang="en-US" sz="2000" dirty="0" err="1"/>
              <a:t>Sedivy</a:t>
            </a:r>
            <a:r>
              <a:rPr lang="en-US" sz="2000" dirty="0"/>
              <a:t>, J. C. (1995). Integration of visual and linguistic information in spoken language comprehension. Science, 268(5217), 1632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197535" y="2035616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*Significant following Bonferroni correction for multiple </a:t>
            </a:r>
            <a:r>
              <a:rPr lang="en-US" sz="1800" i="1" dirty="0" smtClean="0"/>
              <a:t>comparisons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2236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1013</Words>
  <Application>Microsoft Macintosh PowerPoint</Application>
  <PresentationFormat>Custom</PresentationFormat>
  <Paragraphs>181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Arial</vt:lpstr>
      <vt:lpstr>Office Theme</vt:lpstr>
      <vt:lpstr>PowerPoint Presentation</vt:lpstr>
    </vt:vector>
  </TitlesOfParts>
  <Company>Brigham Young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Carter</dc:creator>
  <cp:lastModifiedBy>Ben Carter</cp:lastModifiedBy>
  <cp:revision>41</cp:revision>
  <dcterms:created xsi:type="dcterms:W3CDTF">2016-10-11T18:51:25Z</dcterms:created>
  <dcterms:modified xsi:type="dcterms:W3CDTF">2016-11-01T17:31:53Z</dcterms:modified>
</cp:coreProperties>
</file>