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omments/comment1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2" r:id="rId4"/>
  </p:sldMasterIdLst>
  <p:notesMasterIdLst>
    <p:notesMasterId r:id="rId19"/>
  </p:notesMasterIdLst>
  <p:handoutMasterIdLst>
    <p:handoutMasterId r:id="rId20"/>
  </p:handoutMasterIdLst>
  <p:sldIdLst>
    <p:sldId id="380" r:id="rId5"/>
    <p:sldId id="513" r:id="rId6"/>
    <p:sldId id="499" r:id="rId7"/>
    <p:sldId id="498" r:id="rId8"/>
    <p:sldId id="516" r:id="rId9"/>
    <p:sldId id="519" r:id="rId10"/>
    <p:sldId id="518" r:id="rId11"/>
    <p:sldId id="520" r:id="rId12"/>
    <p:sldId id="521" r:id="rId13"/>
    <p:sldId id="522" r:id="rId14"/>
    <p:sldId id="523" r:id="rId15"/>
    <p:sldId id="524" r:id="rId16"/>
    <p:sldId id="512" r:id="rId17"/>
    <p:sldId id="525" r:id="rId18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llowney, Yvonne" initials="MY" lastIdx="2" clrIdx="0">
    <p:extLst>
      <p:ext uri="{19B8F6BF-5375-455C-9EA6-DF929625EA0E}">
        <p15:presenceInfo xmlns:p15="http://schemas.microsoft.com/office/powerpoint/2012/main" userId="S::YMullowney@billingsclinic.org::18d3cbce-e421-41e2-a9f7-9d7451f5d3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0E6F"/>
    <a:srgbClr val="333399"/>
    <a:srgbClr val="993366"/>
    <a:srgbClr val="00CC00"/>
    <a:srgbClr val="3DB7E4"/>
    <a:srgbClr val="660066"/>
    <a:srgbClr val="000066"/>
    <a:srgbClr val="FFCC66"/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9043D-E650-10E3-626A-DF3798B6FB33}" v="1" dt="2021-09-23T17:18:16.521"/>
    <p1510:client id="{BD21C77C-FF9F-40A7-B3CE-2B42DD95EA4A}" v="7" dt="2021-09-23T17:29:22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0" d="100"/>
          <a:sy n="190" d="100"/>
        </p:scale>
        <p:origin x="954" y="138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ter, Benjamin T" userId="8eda61f9-dd94-4763-a154-5660c33269ea" providerId="ADAL" clId="{BD21C77C-FF9F-40A7-B3CE-2B42DD95EA4A}"/>
    <pc:docChg chg="modSld modMainMaster">
      <pc:chgData name="Carter, Benjamin T" userId="8eda61f9-dd94-4763-a154-5660c33269ea" providerId="ADAL" clId="{BD21C77C-FF9F-40A7-B3CE-2B42DD95EA4A}" dt="2021-09-23T17:29:22.823" v="7" actId="11529"/>
      <pc:docMkLst>
        <pc:docMk/>
      </pc:docMkLst>
      <pc:sldChg chg="modSp">
        <pc:chgData name="Carter, Benjamin T" userId="8eda61f9-dd94-4763-a154-5660c33269ea" providerId="ADAL" clId="{BD21C77C-FF9F-40A7-B3CE-2B42DD95EA4A}" dt="2021-09-23T17:23:37.240" v="1"/>
        <pc:sldMkLst>
          <pc:docMk/>
          <pc:sldMk cId="312953885" sldId="498"/>
        </pc:sldMkLst>
        <pc:spChg chg="mod">
          <ac:chgData name="Carter, Benjamin T" userId="8eda61f9-dd94-4763-a154-5660c33269ea" providerId="ADAL" clId="{BD21C77C-FF9F-40A7-B3CE-2B42DD95EA4A}" dt="2021-09-23T17:23:37.240" v="1"/>
          <ac:spMkLst>
            <pc:docMk/>
            <pc:sldMk cId="312953885" sldId="498"/>
            <ac:spMk id="14338" creationId="{00000000-0000-0000-0000-000000000000}"/>
          </ac:spMkLst>
        </pc:spChg>
      </pc:sldChg>
      <pc:sldChg chg="modSp">
        <pc:chgData name="Carter, Benjamin T" userId="8eda61f9-dd94-4763-a154-5660c33269ea" providerId="ADAL" clId="{BD21C77C-FF9F-40A7-B3CE-2B42DD95EA4A}" dt="2021-09-23T17:28:51.685" v="5"/>
        <pc:sldMkLst>
          <pc:docMk/>
          <pc:sldMk cId="3784433746" sldId="499"/>
        </pc:sldMkLst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3784433746" sldId="499"/>
            <ac:spMk id="3" creationId="{4E7A9AED-2696-486D-9204-F7589F75994A}"/>
          </ac:spMkLst>
        </pc:spChg>
      </pc:sldChg>
      <pc:sldChg chg="modSp">
        <pc:chgData name="Carter, Benjamin T" userId="8eda61f9-dd94-4763-a154-5660c33269ea" providerId="ADAL" clId="{BD21C77C-FF9F-40A7-B3CE-2B42DD95EA4A}" dt="2021-09-23T17:28:51.685" v="5"/>
        <pc:sldMkLst>
          <pc:docMk/>
          <pc:sldMk cId="1992853587" sldId="512"/>
        </pc:sldMkLst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1992853587" sldId="512"/>
            <ac:spMk id="2" creationId="{A0C34A4B-09E5-457C-B0E4-907859073EEF}"/>
          </ac:spMkLst>
        </pc:spChg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1992853587" sldId="512"/>
            <ac:spMk id="3" creationId="{CC825B83-78EC-4296-8322-841CBE363E32}"/>
          </ac:spMkLst>
        </pc:spChg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1992853587" sldId="512"/>
            <ac:spMk id="4" creationId="{1F285B50-DEF5-4026-A7C4-354F9E31843D}"/>
          </ac:spMkLst>
        </pc:spChg>
      </pc:sldChg>
      <pc:sldChg chg="modSp">
        <pc:chgData name="Carter, Benjamin T" userId="8eda61f9-dd94-4763-a154-5660c33269ea" providerId="ADAL" clId="{BD21C77C-FF9F-40A7-B3CE-2B42DD95EA4A}" dt="2021-09-23T17:28:51.685" v="5"/>
        <pc:sldMkLst>
          <pc:docMk/>
          <pc:sldMk cId="1690385546" sldId="513"/>
        </pc:sldMkLst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1690385546" sldId="513"/>
            <ac:spMk id="2" creationId="{BEB7E379-F62D-4848-92F3-8D5BC540B2E3}"/>
          </ac:spMkLst>
        </pc:spChg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1690385546" sldId="513"/>
            <ac:spMk id="3" creationId="{122DE0D6-533C-424C-8231-D82FFCEE0B1A}"/>
          </ac:spMkLst>
        </pc:spChg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1690385546" sldId="513"/>
            <ac:spMk id="4" creationId="{1A49F6CF-3127-438B-A4FD-B8E7A620D6AC}"/>
          </ac:spMkLst>
        </pc:spChg>
      </pc:sldChg>
      <pc:sldChg chg="modSp">
        <pc:chgData name="Carter, Benjamin T" userId="8eda61f9-dd94-4763-a154-5660c33269ea" providerId="ADAL" clId="{BD21C77C-FF9F-40A7-B3CE-2B42DD95EA4A}" dt="2021-09-23T17:28:51.685" v="5"/>
        <pc:sldMkLst>
          <pc:docMk/>
          <pc:sldMk cId="204724552" sldId="516"/>
        </pc:sldMkLst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204724552" sldId="516"/>
            <ac:spMk id="2" creationId="{075FCF28-50B0-4BD9-A2A1-8644466DB1CA}"/>
          </ac:spMkLst>
        </pc:spChg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204724552" sldId="516"/>
            <ac:spMk id="3" creationId="{2A1DE1C3-FAA7-4833-BD3D-6F2AC9467EAF}"/>
          </ac:spMkLst>
        </pc:spChg>
      </pc:sldChg>
      <pc:sldChg chg="modSp">
        <pc:chgData name="Carter, Benjamin T" userId="8eda61f9-dd94-4763-a154-5660c33269ea" providerId="ADAL" clId="{BD21C77C-FF9F-40A7-B3CE-2B42DD95EA4A}" dt="2021-09-23T17:28:51.685" v="5"/>
        <pc:sldMkLst>
          <pc:docMk/>
          <pc:sldMk cId="2166425809" sldId="518"/>
        </pc:sldMkLst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2166425809" sldId="518"/>
            <ac:spMk id="4" creationId="{C4F962F1-0A33-42FF-BD6C-8456AD4B3811}"/>
          </ac:spMkLst>
        </pc:spChg>
      </pc:sldChg>
      <pc:sldChg chg="modSp">
        <pc:chgData name="Carter, Benjamin T" userId="8eda61f9-dd94-4763-a154-5660c33269ea" providerId="ADAL" clId="{BD21C77C-FF9F-40A7-B3CE-2B42DD95EA4A}" dt="2021-09-23T17:28:51.685" v="5"/>
        <pc:sldMkLst>
          <pc:docMk/>
          <pc:sldMk cId="110370678" sldId="519"/>
        </pc:sldMkLst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110370678" sldId="519"/>
            <ac:spMk id="2" creationId="{9B59497F-948A-472C-ABC5-F7B4AED3631D}"/>
          </ac:spMkLst>
        </pc:spChg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110370678" sldId="519"/>
            <ac:spMk id="4" creationId="{EE79B5AA-729F-4766-8910-BD980211854D}"/>
          </ac:spMkLst>
        </pc:spChg>
      </pc:sldChg>
      <pc:sldChg chg="modSp">
        <pc:chgData name="Carter, Benjamin T" userId="8eda61f9-dd94-4763-a154-5660c33269ea" providerId="ADAL" clId="{BD21C77C-FF9F-40A7-B3CE-2B42DD95EA4A}" dt="2021-09-23T17:28:51.685" v="5"/>
        <pc:sldMkLst>
          <pc:docMk/>
          <pc:sldMk cId="3378527325" sldId="520"/>
        </pc:sldMkLst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3378527325" sldId="520"/>
            <ac:spMk id="6" creationId="{53A75C95-5240-4491-B7F2-669A97948CE3}"/>
          </ac:spMkLst>
        </pc:spChg>
      </pc:sldChg>
      <pc:sldChg chg="modSp">
        <pc:chgData name="Carter, Benjamin T" userId="8eda61f9-dd94-4763-a154-5660c33269ea" providerId="ADAL" clId="{BD21C77C-FF9F-40A7-B3CE-2B42DD95EA4A}" dt="2021-09-23T17:28:51.685" v="5"/>
        <pc:sldMkLst>
          <pc:docMk/>
          <pc:sldMk cId="1241331561" sldId="521"/>
        </pc:sldMkLst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1241331561" sldId="521"/>
            <ac:spMk id="2" creationId="{7197E231-561F-4D89-A8AF-90F5AA1FC312}"/>
          </ac:spMkLst>
        </pc:spChg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1241331561" sldId="521"/>
            <ac:spMk id="3" creationId="{817DE53D-81C7-4DEC-96F5-B5E1ABE5DFED}"/>
          </ac:spMkLst>
        </pc:spChg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1241331561" sldId="521"/>
            <ac:spMk id="4" creationId="{3D4D32B1-9669-4205-BA53-3B52B5B8283E}"/>
          </ac:spMkLst>
        </pc:spChg>
      </pc:sldChg>
      <pc:sldChg chg="modSp">
        <pc:chgData name="Carter, Benjamin T" userId="8eda61f9-dd94-4763-a154-5660c33269ea" providerId="ADAL" clId="{BD21C77C-FF9F-40A7-B3CE-2B42DD95EA4A}" dt="2021-09-23T17:28:51.685" v="5"/>
        <pc:sldMkLst>
          <pc:docMk/>
          <pc:sldMk cId="4028860264" sldId="522"/>
        </pc:sldMkLst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4028860264" sldId="522"/>
            <ac:spMk id="2" creationId="{7DBE3B7C-4D6B-48EC-BB3B-C9159FB72615}"/>
          </ac:spMkLst>
        </pc:spChg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4028860264" sldId="522"/>
            <ac:spMk id="3" creationId="{CBA83683-C824-4096-922E-3F439A2576D8}"/>
          </ac:spMkLst>
        </pc:spChg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4028860264" sldId="522"/>
            <ac:spMk id="4" creationId="{46298B38-E094-408C-BA7B-1EF3E74D1DA7}"/>
          </ac:spMkLst>
        </pc:spChg>
      </pc:sldChg>
      <pc:sldChg chg="modSp">
        <pc:chgData name="Carter, Benjamin T" userId="8eda61f9-dd94-4763-a154-5660c33269ea" providerId="ADAL" clId="{BD21C77C-FF9F-40A7-B3CE-2B42DD95EA4A}" dt="2021-09-23T17:28:51.685" v="5"/>
        <pc:sldMkLst>
          <pc:docMk/>
          <pc:sldMk cId="138930692" sldId="523"/>
        </pc:sldMkLst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138930692" sldId="523"/>
            <ac:spMk id="2" creationId="{E671A5CF-EE0E-4064-91E4-60BD1381A153}"/>
          </ac:spMkLst>
        </pc:spChg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138930692" sldId="523"/>
            <ac:spMk id="4" creationId="{C263A9B8-2667-442F-B6D1-9A5E3B942B2A}"/>
          </ac:spMkLst>
        </pc:spChg>
      </pc:sldChg>
      <pc:sldChg chg="modSp">
        <pc:chgData name="Carter, Benjamin T" userId="8eda61f9-dd94-4763-a154-5660c33269ea" providerId="ADAL" clId="{BD21C77C-FF9F-40A7-B3CE-2B42DD95EA4A}" dt="2021-09-23T17:28:51.685" v="5"/>
        <pc:sldMkLst>
          <pc:docMk/>
          <pc:sldMk cId="1862007831" sldId="524"/>
        </pc:sldMkLst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1862007831" sldId="524"/>
            <ac:spMk id="2" creationId="{24F4BE08-B863-43D5-B890-9FB5FF2AC1F6}"/>
          </ac:spMkLst>
        </pc:spChg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1862007831" sldId="524"/>
            <ac:spMk id="3" creationId="{4DBC6C24-5FB8-4648-8188-8FC72C871594}"/>
          </ac:spMkLst>
        </pc:spChg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1862007831" sldId="524"/>
            <ac:spMk id="4" creationId="{680EF658-9437-4F0E-9FA4-BBFFA4BF7211}"/>
          </ac:spMkLst>
        </pc:spChg>
      </pc:sldChg>
      <pc:sldChg chg="modSp">
        <pc:chgData name="Carter, Benjamin T" userId="8eda61f9-dd94-4763-a154-5660c33269ea" providerId="ADAL" clId="{BD21C77C-FF9F-40A7-B3CE-2B42DD95EA4A}" dt="2021-09-23T17:28:51.685" v="5"/>
        <pc:sldMkLst>
          <pc:docMk/>
          <pc:sldMk cId="333220" sldId="525"/>
        </pc:sldMkLst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333220" sldId="525"/>
            <ac:spMk id="2" creationId="{463766C3-57C7-42A2-8A09-FE3AD1D3FC80}"/>
          </ac:spMkLst>
        </pc:spChg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333220" sldId="525"/>
            <ac:spMk id="3" creationId="{8B105002-2C52-4BF7-80F0-8F242F950A17}"/>
          </ac:spMkLst>
        </pc:spChg>
        <pc:spChg chg="mod">
          <ac:chgData name="Carter, Benjamin T" userId="8eda61f9-dd94-4763-a154-5660c33269ea" providerId="ADAL" clId="{BD21C77C-FF9F-40A7-B3CE-2B42DD95EA4A}" dt="2021-09-23T17:28:51.685" v="5"/>
          <ac:spMkLst>
            <pc:docMk/>
            <pc:sldMk cId="333220" sldId="525"/>
            <ac:spMk id="4" creationId="{A53B4E66-94A5-4714-9B75-3826FCA2CA66}"/>
          </ac:spMkLst>
        </pc:spChg>
      </pc:sldChg>
      <pc:sldMasterChg chg="addSldLayout modSldLayout">
        <pc:chgData name="Carter, Benjamin T" userId="8eda61f9-dd94-4763-a154-5660c33269ea" providerId="ADAL" clId="{BD21C77C-FF9F-40A7-B3CE-2B42DD95EA4A}" dt="2021-09-23T17:29:22.823" v="7" actId="11529"/>
        <pc:sldMasterMkLst>
          <pc:docMk/>
          <pc:sldMasterMk cId="767703494" sldId="2147483782"/>
        </pc:sldMasterMkLst>
        <pc:sldLayoutChg chg="addSp delSp modSp new mod">
          <pc:chgData name="Carter, Benjamin T" userId="8eda61f9-dd94-4763-a154-5660c33269ea" providerId="ADAL" clId="{BD21C77C-FF9F-40A7-B3CE-2B42DD95EA4A}" dt="2021-09-23T17:29:22.823" v="7" actId="11529"/>
          <pc:sldLayoutMkLst>
            <pc:docMk/>
            <pc:sldMasterMk cId="767703494" sldId="2147483782"/>
            <pc:sldLayoutMk cId="3244764669" sldId="2147483795"/>
          </pc:sldLayoutMkLst>
          <pc:spChg chg="add del">
            <ac:chgData name="Carter, Benjamin T" userId="8eda61f9-dd94-4763-a154-5660c33269ea" providerId="ADAL" clId="{BD21C77C-FF9F-40A7-B3CE-2B42DD95EA4A}" dt="2021-09-23T17:29:22.823" v="7" actId="11529"/>
            <ac:spMkLst>
              <pc:docMk/>
              <pc:sldMasterMk cId="767703494" sldId="2147483782"/>
              <pc:sldLayoutMk cId="3244764669" sldId="2147483795"/>
              <ac:spMk id="4" creationId="{D5F1009D-C041-4CE8-813E-2993540589C7}"/>
            </ac:spMkLst>
          </pc:spChg>
          <pc:spChg chg="add mod">
            <ac:chgData name="Carter, Benjamin T" userId="8eda61f9-dd94-4763-a154-5660c33269ea" providerId="ADAL" clId="{BD21C77C-FF9F-40A7-B3CE-2B42DD95EA4A}" dt="2021-09-23T17:29:22.823" v="7" actId="11529"/>
            <ac:spMkLst>
              <pc:docMk/>
              <pc:sldMasterMk cId="767703494" sldId="2147483782"/>
              <pc:sldLayoutMk cId="3244764669" sldId="2147483795"/>
              <ac:spMk id="5" creationId="{3F48796F-4869-40EF-B765-F5DFE32FF941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Server001.billingsclinic.org\Shared\Depts\CtrTransRsch\Dept%20Private\CTR%20Staff\Research%20Coordination%20Council\CSI%20Metrics\Study%20Evaluation\Staff%20Survey%20Results_02.05.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Study Overview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0760479"/>
        <c:axId val="2039460479"/>
      </c:barChart>
      <c:catAx>
        <c:axId val="2040760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460479"/>
        <c:crosses val="autoZero"/>
        <c:auto val="1"/>
        <c:lblAlgn val="ctr"/>
        <c:lblOffset val="100"/>
        <c:noMultiLvlLbl val="0"/>
      </c:catAx>
      <c:valAx>
        <c:axId val="203946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760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Sheet1!$E$5:$I$5</c:f>
              <c:strCache>
                <c:ptCount val="5"/>
                <c:pt idx="0">
                  <c:v>Total Studies</c:v>
                </c:pt>
                <c:pt idx="1">
                  <c:v>Active IRB Approved Studies</c:v>
                </c:pt>
                <c:pt idx="2">
                  <c:v>In Development</c:v>
                </c:pt>
                <c:pt idx="3">
                  <c:v>Manuscript in Process</c:v>
                </c:pt>
                <c:pt idx="4">
                  <c:v>Emerging Ideas</c:v>
                </c:pt>
              </c:strCache>
            </c:strRef>
          </c:cat>
          <c:val>
            <c:numRef>
              <c:f>Sheet1!$E$6:$I$6</c:f>
              <c:numCache>
                <c:formatCode>General</c:formatCode>
                <c:ptCount val="5"/>
                <c:pt idx="0">
                  <c:v>34</c:v>
                </c:pt>
                <c:pt idx="1">
                  <c:v>15</c:v>
                </c:pt>
                <c:pt idx="2">
                  <c:v>7</c:v>
                </c:pt>
                <c:pt idx="3">
                  <c:v>9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ED-4F3B-98B0-BCA2791D0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041840"/>
        <c:axId val="515042824"/>
      </c:barChart>
      <c:catAx>
        <c:axId val="51504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042824"/>
        <c:crosses val="autoZero"/>
        <c:auto val="1"/>
        <c:lblAlgn val="ctr"/>
        <c:lblOffset val="100"/>
        <c:noMultiLvlLbl val="0"/>
      </c:catAx>
      <c:valAx>
        <c:axId val="515042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04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CSI Dissemination</a:t>
            </a:r>
          </a:p>
        </c:rich>
      </c:tx>
      <c:layout>
        <c:manualLayout>
          <c:xMode val="edge"/>
          <c:yMode val="edge"/>
          <c:x val="0.37544666713958053"/>
          <c:y val="1.71568627450980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Sheet1!$I$9:$J$9</c:f>
              <c:strCache>
                <c:ptCount val="2"/>
                <c:pt idx="1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Sheet1!$K$8:$N$8</c:f>
              <c:strCache>
                <c:ptCount val="4"/>
                <c:pt idx="0">
                  <c:v>Poster</c:v>
                </c:pt>
                <c:pt idx="1">
                  <c:v>Presentation</c:v>
                </c:pt>
                <c:pt idx="2">
                  <c:v>Book Chapter</c:v>
                </c:pt>
                <c:pt idx="3">
                  <c:v>Journal Manuscript</c:v>
                </c:pt>
              </c:strCache>
            </c:strRef>
          </c:cat>
          <c:val>
            <c:numRef>
              <c:f>Sheet1!$K$9:$N$9</c:f>
              <c:numCache>
                <c:formatCode>General</c:formatCode>
                <c:ptCount val="4"/>
                <c:pt idx="0">
                  <c:v>12</c:v>
                </c:pt>
                <c:pt idx="1">
                  <c:v>13</c:v>
                </c:pt>
                <c:pt idx="2">
                  <c:v>2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B-4C22-90A7-8206ED5EA759}"/>
            </c:ext>
          </c:extLst>
        </c:ser>
        <c:ser>
          <c:idx val="1"/>
          <c:order val="1"/>
          <c:tx>
            <c:strRef>
              <c:f>Sheet1!$I$10:$J$10</c:f>
              <c:strCache>
                <c:ptCount val="2"/>
                <c:pt idx="1">
                  <c:v>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Sheet1!$K$8:$N$8</c:f>
              <c:strCache>
                <c:ptCount val="4"/>
                <c:pt idx="0">
                  <c:v>Poster</c:v>
                </c:pt>
                <c:pt idx="1">
                  <c:v>Presentation</c:v>
                </c:pt>
                <c:pt idx="2">
                  <c:v>Book Chapter</c:v>
                </c:pt>
                <c:pt idx="3">
                  <c:v>Journal Manuscript</c:v>
                </c:pt>
              </c:strCache>
            </c:strRef>
          </c:cat>
          <c:val>
            <c:numRef>
              <c:f>Sheet1!$K$10:$N$10</c:f>
              <c:numCache>
                <c:formatCode>General</c:formatCode>
                <c:ptCount val="4"/>
                <c:pt idx="0">
                  <c:v>8</c:v>
                </c:pt>
                <c:pt idx="1">
                  <c:v>14</c:v>
                </c:pt>
                <c:pt idx="2">
                  <c:v>3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3B-4C22-90A7-8206ED5EA759}"/>
            </c:ext>
          </c:extLst>
        </c:ser>
        <c:ser>
          <c:idx val="2"/>
          <c:order val="2"/>
          <c:tx>
            <c:strRef>
              <c:f>Sheet1!$I$11:$J$11</c:f>
              <c:strCache>
                <c:ptCount val="2"/>
                <c:pt idx="1">
                  <c:v>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Sheet1!$K$8:$N$8</c:f>
              <c:strCache>
                <c:ptCount val="4"/>
                <c:pt idx="0">
                  <c:v>Poster</c:v>
                </c:pt>
                <c:pt idx="1">
                  <c:v>Presentation</c:v>
                </c:pt>
                <c:pt idx="2">
                  <c:v>Book Chapter</c:v>
                </c:pt>
                <c:pt idx="3">
                  <c:v>Journal Manuscript</c:v>
                </c:pt>
              </c:strCache>
            </c:strRef>
          </c:cat>
          <c:val>
            <c:numRef>
              <c:f>Sheet1!$K$11:$N$11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3B-4C22-90A7-8206ED5EA7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5763952"/>
        <c:axId val="96062736"/>
      </c:barChart>
      <c:catAx>
        <c:axId val="10576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62736"/>
        <c:crosses val="autoZero"/>
        <c:auto val="1"/>
        <c:lblAlgn val="ctr"/>
        <c:lblOffset val="100"/>
        <c:noMultiLvlLbl val="0"/>
      </c:catAx>
      <c:valAx>
        <c:axId val="9606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6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Citations</a:t>
            </a:r>
            <a:r>
              <a:rPr lang="en-US" sz="1800" b="1" baseline="0">
                <a:solidFill>
                  <a:schemeClr val="tx1"/>
                </a:solidFill>
              </a:rPr>
              <a:t> 2011-Present</a:t>
            </a:r>
            <a:endParaRPr lang="en-US" sz="18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356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2A3-493E-B069-E9A2BAEA2D6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6EB-41DE-A1F6-531DB1A76798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66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66EB-41DE-A1F6-531DB1A7679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233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72A3-493E-B069-E9A2BAEA2D6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278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2A3-493E-B069-E9A2BAEA2D6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131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72A3-493E-B069-E9A2BAEA2D6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97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2A3-493E-B069-E9A2BAEA2D6C}"/>
                </c:ext>
              </c:extLst>
            </c:dLbl>
            <c:dLbl>
              <c:idx val="8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41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66EB-41DE-A1F6-531DB1A76798}"/>
                </c:ext>
              </c:extLst>
            </c:dLbl>
            <c:dLbl>
              <c:idx val="9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6EB-41DE-A1F6-531DB1A767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Sheet1!$C$22:$C$31</c:f>
              <c:numCache>
                <c:formatCode>General</c:formatCode>
                <c:ptCount val="10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</c:numCache>
            </c:numRef>
          </c:cat>
          <c:val>
            <c:numRef>
              <c:f>Sheet1!$E$22:$E$31</c:f>
              <c:numCache>
                <c:formatCode>General</c:formatCode>
                <c:ptCount val="10"/>
                <c:pt idx="0">
                  <c:v>326</c:v>
                </c:pt>
                <c:pt idx="1">
                  <c:v>8</c:v>
                </c:pt>
                <c:pt idx="2">
                  <c:v>64</c:v>
                </c:pt>
                <c:pt idx="3">
                  <c:v>3</c:v>
                </c:pt>
                <c:pt idx="4">
                  <c:v>218</c:v>
                </c:pt>
                <c:pt idx="5">
                  <c:v>157</c:v>
                </c:pt>
                <c:pt idx="6">
                  <c:v>88</c:v>
                </c:pt>
                <c:pt idx="7">
                  <c:v>45</c:v>
                </c:pt>
                <c:pt idx="8">
                  <c:v>6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EB-41DE-A1F6-531DB1A7679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089472191"/>
        <c:axId val="1907147855"/>
      </c:barChart>
      <c:catAx>
        <c:axId val="208947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147855"/>
        <c:crosses val="autoZero"/>
        <c:auto val="1"/>
        <c:lblAlgn val="ctr"/>
        <c:lblOffset val="100"/>
        <c:noMultiLvlLbl val="0"/>
      </c:catAx>
      <c:valAx>
        <c:axId val="190714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9472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Satisfaction of Research Participation (n=10)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'[Staff Survey Results_02.05.20.xlsx]Report Graphs'!$A$3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AB0-4BD1-B8EF-01F92AFC0F09}"/>
                </c:ext>
              </c:extLst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AB0-4BD1-B8EF-01F92AFC0F09}"/>
                </c:ext>
              </c:extLst>
            </c:dLbl>
            <c:dLbl>
              <c:idx val="3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AB0-4BD1-B8EF-01F92AFC0F09}"/>
                </c:ext>
              </c:extLst>
            </c:dLbl>
            <c:dLbl>
              <c:idx val="4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AB0-4BD1-B8EF-01F92AFC0F09}"/>
                </c:ext>
              </c:extLst>
            </c:dLbl>
            <c:dLbl>
              <c:idx val="5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AB0-4BD1-B8EF-01F92AFC0F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'[Staff Survey Results_02.05.20.xlsx]Report Graphs'!$B$2:$G$2</c:f>
              <c:strCache>
                <c:ptCount val="6"/>
                <c:pt idx="0">
                  <c:v>Job Satisfaction</c:v>
                </c:pt>
                <c:pt idx="1">
                  <c:v>Engagement</c:v>
                </c:pt>
                <c:pt idx="2">
                  <c:v>Collaboration</c:v>
                </c:pt>
                <c:pt idx="3">
                  <c:v>Professional Growth</c:v>
                </c:pt>
                <c:pt idx="4">
                  <c:v>Make a Difference in Patient Care</c:v>
                </c:pt>
                <c:pt idx="5">
                  <c:v>Involve in Research Again</c:v>
                </c:pt>
              </c:strCache>
            </c:strRef>
          </c:cat>
          <c:val>
            <c:numRef>
              <c:f>'[Staff Survey Results_02.05.20.xlsx]Report Graphs'!$B$3:$G$3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6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0-4BD1-B8EF-01F92AFC0F09}"/>
            </c:ext>
          </c:extLst>
        </c:ser>
        <c:ser>
          <c:idx val="1"/>
          <c:order val="1"/>
          <c:tx>
            <c:strRef>
              <c:f>'[Staff Survey Results_02.05.20.xlsx]Report Graphs'!$A$4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'[Staff Survey Results_02.05.20.xlsx]Report Graphs'!$B$2:$G$2</c:f>
              <c:strCache>
                <c:ptCount val="6"/>
                <c:pt idx="0">
                  <c:v>Job Satisfaction</c:v>
                </c:pt>
                <c:pt idx="1">
                  <c:v>Engagement</c:v>
                </c:pt>
                <c:pt idx="2">
                  <c:v>Collaboration</c:v>
                </c:pt>
                <c:pt idx="3">
                  <c:v>Professional Growth</c:v>
                </c:pt>
                <c:pt idx="4">
                  <c:v>Make a Difference in Patient Care</c:v>
                </c:pt>
                <c:pt idx="5">
                  <c:v>Involve in Research Again</c:v>
                </c:pt>
              </c:strCache>
            </c:strRef>
          </c:cat>
          <c:val>
            <c:numRef>
              <c:f>'[Staff Survey Results_02.05.20.xlsx]Report Graphs'!$B$4:$G$4</c:f>
              <c:numCache>
                <c:formatCode>General</c:formatCode>
                <c:ptCount val="6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0-4BD1-B8EF-01F92AFC0F09}"/>
            </c:ext>
          </c:extLst>
        </c:ser>
        <c:ser>
          <c:idx val="2"/>
          <c:order val="2"/>
          <c:tx>
            <c:strRef>
              <c:f>'[Staff Survey Results_02.05.20.xlsx]Report Graphs'!$A$5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'[Staff Survey Results_02.05.20.xlsx]Report Graphs'!$B$2:$G$2</c:f>
              <c:strCache>
                <c:ptCount val="6"/>
                <c:pt idx="0">
                  <c:v>Job Satisfaction</c:v>
                </c:pt>
                <c:pt idx="1">
                  <c:v>Engagement</c:v>
                </c:pt>
                <c:pt idx="2">
                  <c:v>Collaboration</c:v>
                </c:pt>
                <c:pt idx="3">
                  <c:v>Professional Growth</c:v>
                </c:pt>
                <c:pt idx="4">
                  <c:v>Make a Difference in Patient Care</c:v>
                </c:pt>
                <c:pt idx="5">
                  <c:v>Involve in Research Again</c:v>
                </c:pt>
              </c:strCache>
            </c:strRef>
          </c:cat>
          <c:val>
            <c:numRef>
              <c:f>'[Staff Survey Results_02.05.20.xlsx]Report Graphs'!$B$5:$G$5</c:f>
              <c:numCache>
                <c:formatCode>General</c:formatCode>
                <c:ptCount val="6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0-4BD1-B8EF-01F92AFC0F09}"/>
            </c:ext>
          </c:extLst>
        </c:ser>
        <c:ser>
          <c:idx val="3"/>
          <c:order val="3"/>
          <c:tx>
            <c:strRef>
              <c:f>'[Staff Survey Results_02.05.20.xlsx]Report Graphs'!$A$6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'[Staff Survey Results_02.05.20.xlsx]Report Graphs'!$B$2:$G$2</c:f>
              <c:strCache>
                <c:ptCount val="6"/>
                <c:pt idx="0">
                  <c:v>Job Satisfaction</c:v>
                </c:pt>
                <c:pt idx="1">
                  <c:v>Engagement</c:v>
                </c:pt>
                <c:pt idx="2">
                  <c:v>Collaboration</c:v>
                </c:pt>
                <c:pt idx="3">
                  <c:v>Professional Growth</c:v>
                </c:pt>
                <c:pt idx="4">
                  <c:v>Make a Difference in Patient Care</c:v>
                </c:pt>
                <c:pt idx="5">
                  <c:v>Involve in Research Again</c:v>
                </c:pt>
              </c:strCache>
            </c:strRef>
          </c:cat>
          <c:val>
            <c:numRef>
              <c:f>'[Staff Survey Results_02.05.20.xlsx]Report Graphs'!$B$6:$G$6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B0-4BD1-B8EF-01F92AFC0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8563824"/>
        <c:axId val="478558904"/>
      </c:barChart>
      <c:catAx>
        <c:axId val="47856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558904"/>
        <c:crosses val="autoZero"/>
        <c:auto val="1"/>
        <c:lblAlgn val="ctr"/>
        <c:lblOffset val="100"/>
        <c:noMultiLvlLbl val="0"/>
      </c:catAx>
      <c:valAx>
        <c:axId val="478558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56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5T16:12:42.525" idx="2">
    <p:pos x="10" y="10"/>
    <p:text>Jamie updated this slide to include 2020 data.</p:text>
    <p:extLst>
      <p:ext uri="{C676402C-5697-4E1C-873F-D02D1690AC5C}">
        <p15:threadingInfo xmlns:p15="http://schemas.microsoft.com/office/powerpoint/2012/main" timeZoneBias="42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0.03604</cdr:x>
      <cdr:y>0</cdr:y>
    </cdr:from>
    <cdr:to>
      <cdr:x>0.95495</cdr:x>
      <cdr:y>0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86B3A624-761B-41A5-B49A-BAA6016112F5}"/>
            </a:ext>
          </a:extLst>
        </cdr:cNvPr>
        <cdr:cNvCxnSpPr/>
      </cdr:nvCxnSpPr>
      <cdr:spPr bwMode="auto">
        <a:xfrm xmlns:a="http://schemas.openxmlformats.org/drawingml/2006/main">
          <a:off x="304800" y="-1447800"/>
          <a:ext cx="7772400" cy="0"/>
        </a:xfrm>
        <a:prstGeom xmlns:a="http://schemas.openxmlformats.org/drawingml/2006/main" prst="line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rgbClr val="3DB7E4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28E03CA-E49E-4137-B659-6620C88801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876" tIns="45938" rIns="91876" bIns="45938" numCol="1" anchor="t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3B6CBE0-9783-4D3F-B2A0-490E6FA25A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876" tIns="45938" rIns="91876" bIns="45938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B73AA80C-2E10-4EC2-83AB-F7DFC6D39D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3019"/>
            <a:ext cx="2982119" cy="46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876" tIns="45938" rIns="91876" bIns="45938" numCol="1" anchor="b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B1831B07-FA24-4215-AF50-52AD1724CDC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3019"/>
            <a:ext cx="2982119" cy="46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876" tIns="45938" rIns="91876" bIns="45938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fld id="{44ED42BF-5BB2-45E3-B8D3-D565C41BE9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147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0B13C7-7B18-4E8B-BC7C-CE3556B5D2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876" tIns="45938" rIns="91876" bIns="45938" numCol="1" anchor="t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1CE0DA6-0005-4437-93B2-3E1DC43BFA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876" tIns="45938" rIns="91876" bIns="45938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4C83C8B-9614-4466-86E8-8E61FB56935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70" y="4416510"/>
            <a:ext cx="5043477" cy="418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876" tIns="45938" rIns="91876" bIns="459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689AB64-1B5A-49F3-B953-94FC499A0F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3019"/>
            <a:ext cx="2982119" cy="46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876" tIns="45938" rIns="91876" bIns="45938" numCol="1" anchor="b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D6140F0-7415-4466-A377-6187F3CA07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3019"/>
            <a:ext cx="2982119" cy="46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876" tIns="45938" rIns="91876" bIns="45938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fld id="{0AED3B2F-9101-40E3-B0F6-D5C95FA1B0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639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75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F7CA84-14A2-4CE4-9D55-383DADE37A3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75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693738"/>
            <a:ext cx="4630738" cy="347345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11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 Journal Articles Pending for 2020 Publication!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D3B2F-9101-40E3-B0F6-D5C95FA1B01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09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D3B2F-9101-40E3-B0F6-D5C95FA1B01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32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38200" y="6354763"/>
            <a:ext cx="3886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600" b="1" i="1">
                <a:solidFill>
                  <a:srgbClr val="560074"/>
                </a:solidFill>
              </a:rPr>
              <a:t>Health Care Education and Research</a:t>
            </a:r>
          </a:p>
        </p:txBody>
      </p:sp>
      <p:pic>
        <p:nvPicPr>
          <p:cNvPr id="5" name="Picture 9" descr="BC_2C_H_Po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1463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5341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ACC6C-892A-4CC6-B362-3A011B24CF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451198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819A7-7F84-4E23-A447-DA72E3405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261610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53340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7F0F7-CCFA-40D0-AE5D-F319129E8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09499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960438"/>
            <a:ext cx="8229600" cy="58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400800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B533071-CC70-4CF7-AB52-8AD76A0B51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033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AFC0-F813-4A93-9838-B0AB20EB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64ED5-3480-4C15-848E-363BADA442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BDD1C-BF69-4DCE-8FDF-9650E8E940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F48796F-4869-40EF-B765-F5DFE32FF94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125538" y="1743075"/>
            <a:ext cx="6194425" cy="4140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64669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F297D-1EFC-4B3A-A676-373577BE8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59147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F3818-DE19-4AC3-A899-1B2252D99A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046743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4F848-8292-4759-8386-C898B5EED1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425125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74638-2164-4511-A0E7-0D23974ED3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92473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130A-C18A-4FDE-B74F-F0D1AED857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322353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8B7B1-244E-4798-A072-6FA7D77FA5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989275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905FB-60B4-4460-9D45-BFF9E66881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514990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6D419-6A05-4DB7-BB91-E98E10E67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619565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334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BF38FA96-B662-4B03-BDAA-3545C2CBEE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408BDD1C-BF69-4DCE-8FDF-9650E8E940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29" name="Picture 11" descr="BC_2C_H_Pos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2075"/>
            <a:ext cx="13335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7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</p:sldLayoutIdLst>
  <p:transition spd="med"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Gill Sans M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Gill Sans M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Gill Sans M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Gill Sans M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Gill Sans M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Gill Sans M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Gill Sans M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1718106"/>
            <a:ext cx="7772400" cy="1470025"/>
          </a:xfrm>
        </p:spPr>
        <p:txBody>
          <a:bodyPr/>
          <a:lstStyle/>
          <a:p>
            <a:b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solidFill>
                  <a:srgbClr val="490E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CSI Metrics 2021</a:t>
            </a:r>
          </a:p>
        </p:txBody>
      </p:sp>
      <p:sp>
        <p:nvSpPr>
          <p:cNvPr id="5123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10000"/>
            <a:ext cx="77724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>
                <a:latin typeface="Arial"/>
                <a:cs typeface="Arial"/>
              </a:rPr>
              <a:t>Geoffrey Williams, MD, PhD</a:t>
            </a:r>
            <a:endParaRPr lang="en-US">
              <a:latin typeface="Gill Sans MT"/>
              <a:cs typeface="Arial"/>
            </a:endParaRPr>
          </a:p>
          <a:p>
            <a:pPr marL="0" indent="0" algn="ctr">
              <a:buNone/>
            </a:pPr>
            <a:r>
              <a:rPr lang="en-US" altLang="en-US">
                <a:latin typeface="Arial"/>
                <a:cs typeface="Arial"/>
              </a:rPr>
              <a:t>Jeannine Brant, PhD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32A433-5CFD-4C89-B59C-67F33B646250}"/>
              </a:ext>
            </a:extLst>
          </p:cNvPr>
          <p:cNvCxnSpPr/>
          <p:nvPr/>
        </p:nvCxnSpPr>
        <p:spPr bwMode="auto">
          <a:xfrm>
            <a:off x="762000" y="3429000"/>
            <a:ext cx="777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DB7E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3B7C-4D6B-48EC-BB3B-C9159FB7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Projects -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3683-C824-4096-922E-3F439A25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Continuous Glucose Monitoring</a:t>
            </a:r>
          </a:p>
          <a:p>
            <a:pPr lvl="1"/>
            <a:r>
              <a:rPr lang="en-US"/>
              <a:t>Diabetes &amp; Endocrinology</a:t>
            </a:r>
          </a:p>
          <a:p>
            <a:pPr lvl="1"/>
            <a:r>
              <a:rPr lang="en-US"/>
              <a:t>Outcome</a:t>
            </a:r>
          </a:p>
          <a:p>
            <a:r>
              <a:rPr lang="en-US"/>
              <a:t>Early Identification of Genes for </a:t>
            </a:r>
            <a:r>
              <a:rPr lang="en-US" err="1"/>
              <a:t>wEllness</a:t>
            </a:r>
            <a:endParaRPr lang="en-US"/>
          </a:p>
          <a:p>
            <a:pPr lvl="1"/>
            <a:r>
              <a:rPr lang="en-US"/>
              <a:t>Moonshot</a:t>
            </a:r>
          </a:p>
          <a:p>
            <a:pPr lvl="1"/>
            <a:r>
              <a:rPr lang="en-US"/>
              <a:t>Outcome – best method to conduct genetic risk assessment for primary care</a:t>
            </a:r>
          </a:p>
          <a:p>
            <a:r>
              <a:rPr lang="en-US"/>
              <a:t>Triple Chronotherapy</a:t>
            </a:r>
          </a:p>
          <a:p>
            <a:pPr lvl="1"/>
            <a:r>
              <a:rPr lang="en-US"/>
              <a:t>55 patients enrolled – target 105</a:t>
            </a:r>
          </a:p>
          <a:p>
            <a:pPr lvl="1"/>
            <a:r>
              <a:rPr lang="en-US"/>
              <a:t>Outcome – depression</a:t>
            </a:r>
          </a:p>
          <a:p>
            <a:r>
              <a:rPr lang="en-US"/>
              <a:t>Neutropenic Fever </a:t>
            </a:r>
          </a:p>
          <a:p>
            <a:pPr lvl="1"/>
            <a:r>
              <a:rPr lang="en-US"/>
              <a:t>X power plans deployed</a:t>
            </a:r>
          </a:p>
          <a:p>
            <a:pPr lvl="1"/>
            <a:r>
              <a:rPr lang="en-US"/>
              <a:t>Outcome – fever resolution, LOS</a:t>
            </a:r>
          </a:p>
          <a:p>
            <a:r>
              <a:rPr lang="en-US"/>
              <a:t>SENSE</a:t>
            </a:r>
          </a:p>
          <a:p>
            <a:pPr lvl="1"/>
            <a:r>
              <a:rPr lang="en-US"/>
              <a:t>Conducting analysis</a:t>
            </a:r>
          </a:p>
          <a:p>
            <a:pPr lvl="1"/>
            <a:r>
              <a:rPr lang="en-US"/>
              <a:t>Outcome – feeding, LOS</a:t>
            </a:r>
          </a:p>
          <a:p>
            <a:r>
              <a:rPr lang="en-US"/>
              <a:t>COVID Studies</a:t>
            </a:r>
          </a:p>
          <a:p>
            <a:pPr lvl="1"/>
            <a:r>
              <a:rPr lang="en-US"/>
              <a:t>Collaboration with SCL</a:t>
            </a:r>
          </a:p>
          <a:p>
            <a:pPr lvl="1"/>
            <a:r>
              <a:rPr lang="en-US"/>
              <a:t>ICU Study</a:t>
            </a:r>
          </a:p>
          <a:p>
            <a:pPr lvl="1"/>
            <a:r>
              <a:rPr lang="en-US"/>
              <a:t>Sample Genetics – collaboration with MSU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98B38-E094-408C-BA7B-1EF3E74D1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5F297D-1EFC-4B3A-A676-373577BE85B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860264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A5CF-EE0E-4064-91E4-60BD1381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Trauma Portfolio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3A9B8-2667-442F-B6D1-9A5E3B942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5F297D-1EFC-4B3A-A676-373577BE85B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3FC2E-9E68-469D-9E50-89A20A00CB03}"/>
              </a:ext>
            </a:extLst>
          </p:cNvPr>
          <p:cNvSpPr txBox="1"/>
          <p:nvPr/>
        </p:nvSpPr>
        <p:spPr>
          <a:xfrm>
            <a:off x="381000" y="1892617"/>
            <a:ext cx="86071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 defTabSz="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ATTAC! Development of a Novel Advanced Trauma Team Application Course:</a:t>
            </a:r>
          </a:p>
          <a:p>
            <a:pPr marL="1314450" lvl="2" indent="-400050" defTabSz="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6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posters submitted and accepted STN and ENA 2021</a:t>
            </a:r>
          </a:p>
          <a:p>
            <a:pPr marL="1314450" lvl="2" indent="-400050" defTabSz="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6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Manuscript in preparation</a:t>
            </a:r>
          </a:p>
          <a:p>
            <a:pPr marL="400050" indent="-400050" defTabSz="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16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 defTabSz="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Equine Trauma – multiple projects (3), data analyzed for first manuscript (retrospective study).</a:t>
            </a:r>
          </a:p>
          <a:p>
            <a:pPr marL="400050" indent="-400050" defTabSz="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16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 defTabSz="457200" ea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Centra – ​Working with weight-based dosing vs fixed based dosing data (retrospective study).</a:t>
            </a:r>
          </a:p>
          <a:p>
            <a:pPr marL="400050" indent="-400050" defTabSz="457200" ea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16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 defTabSz="457200" ea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Post-CPR survivor trauma team referral and standardized order set multisite research across State of Montana (prospective study led by Billings Clinic).</a:t>
            </a:r>
          </a:p>
          <a:p>
            <a:pPr marL="400050" indent="-400050" defTabSz="457200" eaLnBrk="1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16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 defTabSz="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6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Necrotizing Soft Tissue Infections in a Rural Environment (3). </a:t>
            </a:r>
          </a:p>
          <a:p>
            <a:pPr marL="1314450" lvl="2" indent="-400050" defTabSz="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6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Billings Clinic pts</a:t>
            </a:r>
          </a:p>
          <a:p>
            <a:pPr marL="1314450" lvl="2" indent="-400050" defTabSz="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6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Cerner Learner Health Network</a:t>
            </a:r>
          </a:p>
          <a:p>
            <a:pPr marL="400050" indent="-400050" defTabSz="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0692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BE08-B863-43D5-B890-9FB5FF2A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C24-5FB8-4648-8188-8FC72C871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Outcomes of the Nurse Residency Program</a:t>
            </a:r>
          </a:p>
          <a:p>
            <a:r>
              <a:rPr lang="en-US"/>
              <a:t>Cancer Care and Shared Decision Making</a:t>
            </a:r>
          </a:p>
          <a:p>
            <a:r>
              <a:rPr lang="en-US"/>
              <a:t>2 cancer disparities papers – melanoma and pancreatic cancer</a:t>
            </a:r>
          </a:p>
          <a:p>
            <a:r>
              <a:rPr lang="en-US"/>
              <a:t>Self-determination theory</a:t>
            </a:r>
          </a:p>
          <a:p>
            <a:r>
              <a:rPr lang="en-US"/>
              <a:t>Trauma papers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EF658-9437-4F0E-9FA4-BBFFA4BF72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5F297D-1EFC-4B3A-A676-373577BE85B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007831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4A4B-09E5-457C-B0E4-90785907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490E6F"/>
                </a:solidFill>
              </a:rPr>
              <a:t>2020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5B83-78EC-4296-8322-841CBE363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Developed tools to facilitate research processes</a:t>
            </a:r>
          </a:p>
          <a:p>
            <a:pPr lvl="1"/>
            <a:r>
              <a:rPr lang="en-US"/>
              <a:t> Study ranking tool to vet potential studies</a:t>
            </a:r>
          </a:p>
          <a:p>
            <a:pPr lvl="1"/>
            <a:r>
              <a:rPr lang="en-US"/>
              <a:t>PICOT idea form for study ideas</a:t>
            </a:r>
          </a:p>
          <a:p>
            <a:r>
              <a:rPr lang="en-US"/>
              <a:t>Developed and conducted 2 educational courses</a:t>
            </a:r>
          </a:p>
          <a:p>
            <a:r>
              <a:rPr lang="en-US"/>
              <a:t>Residency Research Curriculum</a:t>
            </a:r>
          </a:p>
          <a:p>
            <a:r>
              <a:rPr lang="en-US"/>
              <a:t>Secured 2 research grants/contracts totaling &gt; $1.2 Million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85B50-DEF5-4026-A7C4-354F9E318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5F297D-1EFC-4B3A-A676-373577BE85B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35556C-7E5E-42AE-BBE0-39CBAD3723B9}"/>
              </a:ext>
            </a:extLst>
          </p:cNvPr>
          <p:cNvCxnSpPr/>
          <p:nvPr/>
        </p:nvCxnSpPr>
        <p:spPr bwMode="auto">
          <a:xfrm>
            <a:off x="685800" y="1371600"/>
            <a:ext cx="777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DB7E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92853587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66C3-57C7-42A2-8A09-FE3AD1D3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Nursing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5002-2C52-4BF7-80F0-8F242F95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B4E66-94A5-4714-9B75-3826FCA2C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5F297D-1EFC-4B3A-A676-373577BE85B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20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E379-F62D-4848-92F3-8D5BC540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490E6F"/>
                </a:solidFill>
              </a:rPr>
              <a:t>Overview of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E0D6-533C-424C-8231-D82FFCEE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Staff Overview</a:t>
            </a:r>
          </a:p>
          <a:p>
            <a:r>
              <a:rPr lang="en-US"/>
              <a:t>Study volumes</a:t>
            </a:r>
          </a:p>
          <a:p>
            <a:r>
              <a:rPr lang="en-US"/>
              <a:t>Dissemination</a:t>
            </a:r>
          </a:p>
          <a:p>
            <a:r>
              <a:rPr lang="en-US"/>
              <a:t>Citations and national recognition of work</a:t>
            </a:r>
          </a:p>
          <a:p>
            <a:r>
              <a:rPr lang="en-US"/>
              <a:t>Investigator satisfaction</a:t>
            </a:r>
          </a:p>
          <a:p>
            <a:r>
              <a:rPr lang="en-US"/>
              <a:t>2020 accomplishments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9F6CF-3127-438B-A4FD-B8E7A620D6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5F297D-1EFC-4B3A-A676-373577BE85B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5D9693-6F7E-4161-9384-A157373CA7C7}"/>
              </a:ext>
            </a:extLst>
          </p:cNvPr>
          <p:cNvCxnSpPr/>
          <p:nvPr/>
        </p:nvCxnSpPr>
        <p:spPr bwMode="auto">
          <a:xfrm>
            <a:off x="819150" y="1358050"/>
            <a:ext cx="777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DB7E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85916B-FF46-4182-B4A8-20A88553018B}"/>
              </a:ext>
            </a:extLst>
          </p:cNvPr>
          <p:cNvSpPr txBox="1"/>
          <p:nvPr/>
        </p:nvSpPr>
        <p:spPr>
          <a:xfrm>
            <a:off x="3200400" y="3200399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90385546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88242"/>
            <a:ext cx="8458200" cy="838200"/>
          </a:xfrm>
        </p:spPr>
        <p:txBody>
          <a:bodyPr/>
          <a:lstStyle/>
          <a:p>
            <a:r>
              <a:rPr lang="en-US">
                <a:solidFill>
                  <a:srgbClr val="490E6F"/>
                </a:solidFill>
                <a:latin typeface="Arial"/>
                <a:cs typeface="Arial"/>
              </a:rPr>
              <a:t>CSI Team FTE Overview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C7E6CFA-F6EA-48E6-BEED-FCC6A8557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302076"/>
              </p:ext>
            </p:extLst>
          </p:nvPr>
        </p:nvGraphicFramePr>
        <p:xfrm>
          <a:off x="381000" y="1447800"/>
          <a:ext cx="8417153" cy="512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6429">
                  <a:extLst>
                    <a:ext uri="{9D8B030D-6E8A-4147-A177-3AD203B41FA5}">
                      <a16:colId xmlns:a16="http://schemas.microsoft.com/office/drawing/2014/main" val="1388424990"/>
                    </a:ext>
                  </a:extLst>
                </a:gridCol>
                <a:gridCol w="1323472">
                  <a:extLst>
                    <a:ext uri="{9D8B030D-6E8A-4147-A177-3AD203B41FA5}">
                      <a16:colId xmlns:a16="http://schemas.microsoft.com/office/drawing/2014/main" val="651375318"/>
                    </a:ext>
                  </a:extLst>
                </a:gridCol>
                <a:gridCol w="2628437">
                  <a:extLst>
                    <a:ext uri="{9D8B030D-6E8A-4147-A177-3AD203B41FA5}">
                      <a16:colId xmlns:a16="http://schemas.microsoft.com/office/drawing/2014/main" val="297474981"/>
                    </a:ext>
                  </a:extLst>
                </a:gridCol>
                <a:gridCol w="2308815">
                  <a:extLst>
                    <a:ext uri="{9D8B030D-6E8A-4147-A177-3AD203B41FA5}">
                      <a16:colId xmlns:a16="http://schemas.microsoft.com/office/drawing/2014/main" val="394561551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>
                    <a:solidFill>
                      <a:srgbClr val="490E6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  <a:cs typeface="Arial"/>
                        </a:rPr>
                        <a:t>Degree</a:t>
                      </a:r>
                      <a:endParaRPr lang="en-US"/>
                    </a:p>
                  </a:txBody>
                  <a:tcPr anchor="ctr">
                    <a:solidFill>
                      <a:srgbClr val="490E6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  <a:cs typeface="Arial"/>
                        </a:rPr>
                        <a:t>Role</a:t>
                      </a:r>
                      <a:endParaRPr lang="en-US"/>
                    </a:p>
                  </a:txBody>
                  <a:tcPr anchor="ctr">
                    <a:solidFill>
                      <a:srgbClr val="490E6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  <a:cs typeface="Arial"/>
                        </a:rPr>
                        <a:t>FTE</a:t>
                      </a:r>
                      <a:endParaRPr lang="en-US"/>
                    </a:p>
                  </a:txBody>
                  <a:tcPr anchor="ctr">
                    <a:solidFill>
                      <a:srgbClr val="490E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5075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latin typeface="Arial"/>
                          <a:cs typeface="Arial"/>
                        </a:rPr>
                        <a:t>Geof</a:t>
                      </a:r>
                      <a:r>
                        <a:rPr lang="en-US">
                          <a:latin typeface="Arial"/>
                          <a:cs typeface="Arial"/>
                        </a:rPr>
                        <a:t> Williams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MD, PhD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Medical Director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1350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  <a:cs typeface="Arial"/>
                        </a:rPr>
                        <a:t>Jeannine Brant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PhD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Nurse Scientist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6446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  <a:cs typeface="Arial"/>
                        </a:rPr>
                        <a:t>Jamie Besel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PhD, MN, 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Research Nurse Navigator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1.0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6351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  <a:cs typeface="Arial"/>
                        </a:rPr>
                        <a:t>Laurie Riemann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BSN, 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Nurse Informaticist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1.0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1751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  <a:cs typeface="Arial"/>
                        </a:rPr>
                        <a:t>Yvonne Mullowney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BS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Research Associate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0.8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97206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  <a:cs typeface="Arial"/>
                        </a:rPr>
                        <a:t>Kathy Honaker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Research Associate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7381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  <a:cs typeface="Arial"/>
                        </a:rPr>
                        <a:t>Ben Carter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PhD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Biostatistician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6602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>
                          <a:latin typeface="Arial"/>
                          <a:cs typeface="Arial"/>
                        </a:rPr>
                        <a:t>Simon Thompson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PhD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  <a:cs typeface="Arial"/>
                        </a:rPr>
                        <a:t>Trauma Research Navigator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07346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7A9AED-2696-486D-9204-F7589F7599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F297D-1EFC-4B3A-A676-373577BE85BB}" type="slidenum">
              <a:rPr kumimoji="0" lang="en-US" alt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DCA47B-75A5-4639-B701-E97A794AF20A}"/>
              </a:ext>
            </a:extLst>
          </p:cNvPr>
          <p:cNvCxnSpPr/>
          <p:nvPr/>
        </p:nvCxnSpPr>
        <p:spPr bwMode="auto">
          <a:xfrm>
            <a:off x="685800" y="1024675"/>
            <a:ext cx="777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DB7E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8443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862" name="Group 8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863738517"/>
              </p:ext>
            </p:extLst>
          </p:nvPr>
        </p:nvGraphicFramePr>
        <p:xfrm>
          <a:off x="618518" y="1504332"/>
          <a:ext cx="8059361" cy="348719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630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5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1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baseline="0">
                          <a:solidFill>
                            <a:schemeClr val="bg1"/>
                          </a:solidFill>
                        </a:rPr>
                        <a:t>Position</a:t>
                      </a:r>
                      <a:endParaRPr kumimoji="0" lang="en-US" sz="1800" b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45755" marB="45755" anchor="ctr" horzOverflow="overflow">
                    <a:solidFill>
                      <a:srgbClr val="490E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baseline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kumimoji="0" lang="en-US" sz="1800" b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45755" marB="45755" anchor="ctr" horzOverflow="overflow">
                    <a:solidFill>
                      <a:srgbClr val="490E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Current </a:t>
                      </a:r>
                      <a:r>
                        <a:rPr 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FTE</a:t>
                      </a:r>
                      <a:endParaRPr kumimoji="0" lang="en-US" sz="1800" b="1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45755" marB="45755" anchor="ctr" horzOverflow="overflow">
                    <a:solidFill>
                      <a:srgbClr val="490E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u="none" strike="noStrike" cap="none" baseline="0">
                          <a:solidFill>
                            <a:schemeClr val="bg1"/>
                          </a:solidFill>
                        </a:rPr>
                        <a:t>1-3</a:t>
                      </a:r>
                      <a:r>
                        <a:rPr kumimoji="0" lang="en-US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Year Plan</a:t>
                      </a:r>
                    </a:p>
                  </a:txBody>
                  <a:tcPr marT="45755" marB="45755" anchor="ctr" horzOverflow="overflow">
                    <a:solidFill>
                      <a:srgbClr val="490E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Manager</a:t>
                      </a:r>
                    </a:p>
                  </a:txBody>
                  <a:tcPr marT="45755" marB="45755"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sz="1800" u="none" strike="noStrike" cap="none" baseline="0"/>
                    </a:p>
                  </a:txBody>
                  <a:tcPr marT="45755" marB="45755"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Neutral</a:t>
                      </a:r>
                    </a:p>
                  </a:txBody>
                  <a:tcPr marT="45755" marB="45755"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/>
                        <a:t>Accepted</a:t>
                      </a:r>
                    </a:p>
                  </a:txBody>
                  <a:tcPr marT="45755" marB="45755" anchor="ctr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Data Engineer</a:t>
                      </a:r>
                    </a:p>
                  </a:txBody>
                  <a:tcPr marT="45755" marB="45755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800" u="none" strike="noStrike" cap="none" baseline="0"/>
                        <a:t>Mine and Clean Data</a:t>
                      </a:r>
                    </a:p>
                  </a:txBody>
                  <a:tcPr marT="45755" marB="45755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u="none" strike="noStrike" cap="none" baseline="0"/>
                        <a:t>0.5</a:t>
                      </a:r>
                      <a:endParaRPr kumimoji="0" lang="en-US" sz="1800" u="none" strike="noStrike" cap="none" normalizeH="0" baseline="0">
                        <a:ln>
                          <a:noFill/>
                        </a:ln>
                        <a:effectLst/>
                      </a:endParaRPr>
                    </a:p>
                  </a:txBody>
                  <a:tcPr marT="45755" marB="45755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/>
                        <a:t>Denied - Central</a:t>
                      </a:r>
                    </a:p>
                  </a:txBody>
                  <a:tcPr marT="45755" marB="45755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188346"/>
                  </a:ext>
                </a:extLst>
              </a:tr>
              <a:tr h="871798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kumimoji="0" lang="en-US" normalizeH="0">
                          <a:ln>
                            <a:noFill/>
                          </a:ln>
                          <a:effectLst/>
                        </a:rPr>
                        <a:t>Analytics Consultant</a:t>
                      </a:r>
                    </a:p>
                  </a:txBody>
                  <a:tcPr marT="45755" marB="45755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800" u="none" strike="noStrike" cap="none" baseline="0"/>
                        <a:t>Mine Data, Basic Stats</a:t>
                      </a:r>
                    </a:p>
                  </a:txBody>
                  <a:tcPr marT="45755" marB="45755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Shared </a:t>
                      </a:r>
                    </a:p>
                  </a:txBody>
                  <a:tcPr marT="45755" marB="45755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/>
                        <a:t>Denied - Central</a:t>
                      </a:r>
                    </a:p>
                  </a:txBody>
                  <a:tcPr marT="45755" marB="45755" anchor="ctr" horzOverflow="overflow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627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EDE260-309F-4545-854F-8DC80343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533071-CC70-4CF7-AB52-8AD76A0B5186}" type="slidenum">
              <a:rPr kumimoji="0" lang="en-US" alt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03188"/>
            <a:ext cx="77724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>
                <a:solidFill>
                  <a:srgbClr val="490E6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Recruitment Plans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E7DFB0-9982-4D78-95EB-6E967AB20E11}"/>
              </a:ext>
            </a:extLst>
          </p:cNvPr>
          <p:cNvCxnSpPr/>
          <p:nvPr/>
        </p:nvCxnSpPr>
        <p:spPr bwMode="auto">
          <a:xfrm>
            <a:off x="762000" y="874778"/>
            <a:ext cx="777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DB7E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295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F28-50B0-4BD9-A2A1-8644466D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490E6F"/>
                </a:solidFill>
              </a:rPr>
              <a:t>Current</a:t>
            </a:r>
            <a:r>
              <a:rPr lang="en-US" sz="4000">
                <a:solidFill>
                  <a:srgbClr val="490E6F"/>
                </a:solidFill>
              </a:rPr>
              <a:t> Studies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1DE1C3-FAA7-4833-BD3D-6F2AC9467E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0130A-C18A-4FDE-B74F-F0D1AED8572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0DE958-8F67-440F-BE7E-C54555047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362090"/>
              </p:ext>
            </p:extLst>
          </p:nvPr>
        </p:nvGraphicFramePr>
        <p:xfrm>
          <a:off x="1419225" y="2085974"/>
          <a:ext cx="6153149" cy="3724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279F5B-056F-4179-AF65-C93E173264A1}"/>
              </a:ext>
            </a:extLst>
          </p:cNvPr>
          <p:cNvCxnSpPr/>
          <p:nvPr/>
        </p:nvCxnSpPr>
        <p:spPr bwMode="auto">
          <a:xfrm>
            <a:off x="685800" y="1377100"/>
            <a:ext cx="777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DB7E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9A3EDCB-5A92-4B1B-AAA4-218CEDFDB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150062"/>
              </p:ext>
            </p:extLst>
          </p:nvPr>
        </p:nvGraphicFramePr>
        <p:xfrm>
          <a:off x="845070" y="1703103"/>
          <a:ext cx="7453859" cy="4122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724552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497F-948A-472C-ABC5-F7B4AED3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490E6F"/>
                </a:solidFill>
              </a:rPr>
              <a:t>Study &amp; Dissemination Trends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93218C-E857-497B-9294-31D208E3A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392120"/>
              </p:ext>
            </p:extLst>
          </p:nvPr>
        </p:nvGraphicFramePr>
        <p:xfrm>
          <a:off x="381000" y="1447800"/>
          <a:ext cx="8458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9B5AA-729F-4766-8910-BD98021185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5F297D-1EFC-4B3A-A676-373577BE85B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7745A4-FA10-4D8D-93A1-BA336045157A}"/>
              </a:ext>
            </a:extLst>
          </p:cNvPr>
          <p:cNvCxnSpPr/>
          <p:nvPr/>
        </p:nvCxnSpPr>
        <p:spPr bwMode="auto">
          <a:xfrm>
            <a:off x="685800" y="1371600"/>
            <a:ext cx="777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DB7E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0370678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96F8-1DDA-4C15-8017-0A508E45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04825"/>
            <a:ext cx="8458200" cy="838200"/>
          </a:xfrm>
        </p:spPr>
        <p:txBody>
          <a:bodyPr/>
          <a:lstStyle/>
          <a:p>
            <a:r>
              <a:rPr lang="en-US">
                <a:solidFill>
                  <a:srgbClr val="490E6F"/>
                </a:solidFill>
              </a:rPr>
              <a:t>Literature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5C442A6-548F-4BB9-AE0A-F9326DD7E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493789"/>
              </p:ext>
            </p:extLst>
          </p:nvPr>
        </p:nvGraphicFramePr>
        <p:xfrm>
          <a:off x="381000" y="1447800"/>
          <a:ext cx="8458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962F1-0A33-42FF-BD6C-8456AD4B3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5F297D-1EFC-4B3A-A676-373577BE85B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425809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474"/>
            <a:ext cx="8458200" cy="838200"/>
          </a:xfrm>
        </p:spPr>
        <p:txBody>
          <a:bodyPr/>
          <a:lstStyle/>
          <a:p>
            <a:r>
              <a:rPr lang="en-US">
                <a:solidFill>
                  <a:srgbClr val="490E6F"/>
                </a:solidFill>
                <a:latin typeface="Arial"/>
                <a:cs typeface="Arial"/>
              </a:rPr>
              <a:t>Investigator</a:t>
            </a:r>
            <a:r>
              <a:rPr lang="en-US" sz="3200">
                <a:solidFill>
                  <a:srgbClr val="490E6F"/>
                </a:solidFill>
                <a:latin typeface="Arial"/>
                <a:cs typeface="Arial"/>
              </a:rPr>
              <a:t> Satisfaction</a:t>
            </a:r>
            <a:endParaRPr lang="en-US" sz="3200">
              <a:solidFill>
                <a:srgbClr val="490E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1639827"/>
            <a:ext cx="8458200" cy="5181600"/>
          </a:xfrm>
        </p:spPr>
        <p:txBody>
          <a:bodyPr/>
          <a:lstStyle/>
          <a:p>
            <a:pPr marL="0" indent="0">
              <a:buNone/>
            </a:pPr>
            <a:endParaRPr lang="en-US" sz="2400" b="1">
              <a:solidFill>
                <a:srgbClr val="490E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75C95-5240-4491-B7F2-669A97948C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F297D-1EFC-4B3A-A676-373577BE85BB}" type="slidenum">
              <a:rPr kumimoji="0" lang="en-US" alt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B3A624-761B-41A5-B49A-BAA6016112F5}"/>
              </a:ext>
            </a:extLst>
          </p:cNvPr>
          <p:cNvCxnSpPr/>
          <p:nvPr/>
        </p:nvCxnSpPr>
        <p:spPr bwMode="auto">
          <a:xfrm>
            <a:off x="762000" y="990600"/>
            <a:ext cx="777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DB7E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07E4826-2796-4B70-A281-0458EBE8F5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638988"/>
              </p:ext>
            </p:extLst>
          </p:nvPr>
        </p:nvGraphicFramePr>
        <p:xfrm>
          <a:off x="762000" y="1234754"/>
          <a:ext cx="7499878" cy="5242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52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E231-561F-4D89-A8AF-90F5AA1F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Portfolio Pending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E53D-81C7-4DEC-96F5-B5E1ABE5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R21 – Mental Health Precision Medicine</a:t>
            </a:r>
          </a:p>
          <a:p>
            <a:endParaRPr lang="en-US"/>
          </a:p>
          <a:p>
            <a:r>
              <a:rPr lang="en-US"/>
              <a:t>Uterine Abnormalities – Dr. Miranda Margetts, MSU</a:t>
            </a:r>
          </a:p>
          <a:p>
            <a:endParaRPr lang="en-US"/>
          </a:p>
          <a:p>
            <a:r>
              <a:rPr lang="en-US"/>
              <a:t>Workplace Wellness – Dr. </a:t>
            </a:r>
            <a:r>
              <a:rPr lang="en-US" err="1"/>
              <a:t>Geof</a:t>
            </a:r>
            <a:r>
              <a:rPr lang="en-US"/>
              <a:t> Williams in collaboration with Norway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D32B1-9669-4205-BA53-3B52B5B82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5F297D-1EFC-4B3A-A676-373577BE85B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331561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NEWBRANDTemplatev1">
  <a:themeElements>
    <a:clrScheme name="NEWBRANDTemplatev1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BRANDTemplatev1.po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WBRANDTemplatev1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BRANDTemplatev1.p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BRANDTemplatev1.p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BRANDTemplatev1.p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BRANDTemplatev1.p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BRANDTemplatev1.p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BRANDTemplatev1.p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BRANDTemplatev1.p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BRANDTemplatev1.p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BRANDTemplatev1.p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BRANDTemplatev1.p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BRANDTemplatev1.p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904F343F09E84E8B66FA7F8ABBA2AA" ma:contentTypeVersion="12" ma:contentTypeDescription="Create a new document." ma:contentTypeScope="" ma:versionID="4f455b6bd6c652f987d107dad4bc5de7">
  <xsd:schema xmlns:xsd="http://www.w3.org/2001/XMLSchema" xmlns:xs="http://www.w3.org/2001/XMLSchema" xmlns:p="http://schemas.microsoft.com/office/2006/metadata/properties" xmlns:ns2="1993b75c-cdf6-4b17-a163-223a419f32c1" xmlns:ns3="b66b969c-610a-4784-8d55-f605b78a2d1a" targetNamespace="http://schemas.microsoft.com/office/2006/metadata/properties" ma:root="true" ma:fieldsID="83d50c2ab2449c25075cf866dbda91ef" ns2:_="" ns3:_="">
    <xsd:import namespace="1993b75c-cdf6-4b17-a163-223a419f32c1"/>
    <xsd:import namespace="b66b969c-610a-4784-8d55-f605b78a2d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3b75c-cdf6-4b17-a163-223a419f32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969c-610a-4784-8d55-f605b78a2d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09FD5B-36BA-45F8-94FE-97CF5EB6C5AC}">
  <ds:schemaRefs>
    <ds:schemaRef ds:uri="1993b75c-cdf6-4b17-a163-223a419f32c1"/>
    <ds:schemaRef ds:uri="b66b969c-610a-4784-8d55-f605b78a2d1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6E71C9-55CB-4652-B63A-151CBC188622}">
  <ds:schemaRefs>
    <ds:schemaRef ds:uri="1993b75c-cdf6-4b17-a163-223a419f32c1"/>
    <ds:schemaRef ds:uri="b66b969c-610a-4784-8d55-f605b78a2d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C83EE3F-3B85-4AB6-8EFA-48B83F3FF6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On-screen Show (4:3)</PresentationFormat>
  <Paragraphs>152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1_NEWBRANDTemplatev1</vt:lpstr>
      <vt:lpstr> CSI Metrics 2021</vt:lpstr>
      <vt:lpstr>Overview of Metrics</vt:lpstr>
      <vt:lpstr>CSI Team FTE Overview</vt:lpstr>
      <vt:lpstr>Recruitment Plans</vt:lpstr>
      <vt:lpstr>Current Studies</vt:lpstr>
      <vt:lpstr>Study &amp; Dissemination Trends</vt:lpstr>
      <vt:lpstr>Literature Overview</vt:lpstr>
      <vt:lpstr>Investigator Satisfaction</vt:lpstr>
      <vt:lpstr>Study Portfolio Pending Funding</vt:lpstr>
      <vt:lpstr>Active Projects - Highlights</vt:lpstr>
      <vt:lpstr>Trauma Portfolio</vt:lpstr>
      <vt:lpstr>Manuscripts</vt:lpstr>
      <vt:lpstr>2020 Outcomes</vt:lpstr>
      <vt:lpstr>Nursing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Hanson, Roxanne</dc:creator>
  <cp:lastModifiedBy>Carter, Benjamin T</cp:lastModifiedBy>
  <cp:revision>3</cp:revision>
  <cp:lastPrinted>2018-08-15T15:20:08Z</cp:lastPrinted>
  <dcterms:modified xsi:type="dcterms:W3CDTF">2021-09-23T17:30:11Z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0x010100E8904F343F09E84E8B66FA7F8ABBA2AA</vt:lpwstr>
  </property>
  <property fmtid="{D5CDD505-2E9C-101B-9397-08002B2CF9AE}" pid="3" name="AuthorIds_UIVersion_512">
    <vt:lpwstr>6</vt:lpwstr>
  </property>
</Properties>
</file>