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74" r:id="rId5"/>
    <p:sldId id="265" r:id="rId6"/>
    <p:sldId id="282" r:id="rId7"/>
    <p:sldId id="275" r:id="rId8"/>
    <p:sldId id="259" r:id="rId9"/>
    <p:sldId id="280" r:id="rId10"/>
    <p:sldId id="281" r:id="rId11"/>
    <p:sldId id="269" r:id="rId12"/>
    <p:sldId id="260" r:id="rId13"/>
    <p:sldId id="271" r:id="rId14"/>
    <p:sldId id="270" r:id="rId15"/>
    <p:sldId id="272" r:id="rId16"/>
    <p:sldId id="273" r:id="rId17"/>
    <p:sldId id="261" r:id="rId18"/>
    <p:sldId id="277" r:id="rId19"/>
    <p:sldId id="263" r:id="rId20"/>
    <p:sldId id="264" r:id="rId21"/>
    <p:sldId id="278" r:id="rId22"/>
    <p:sldId id="266" r:id="rId23"/>
    <p:sldId id="283" r:id="rId24"/>
    <p:sldId id="284" r:id="rId25"/>
    <p:sldId id="286" r:id="rId26"/>
    <p:sldId id="285" r:id="rId27"/>
    <p:sldId id="279" r:id="rId28"/>
    <p:sldId id="267" r:id="rId29"/>
    <p:sldId id="268" r:id="rId30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 Bo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D5ED"/>
    <a:srgbClr val="6699FF"/>
    <a:srgbClr val="CCDAEC"/>
    <a:srgbClr val="D2E2EA"/>
    <a:srgbClr val="9999FF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4579" autoAdjust="0"/>
  </p:normalViewPr>
  <p:slideViewPr>
    <p:cSldViewPr>
      <p:cViewPr>
        <p:scale>
          <a:sx n="68" d="100"/>
          <a:sy n="68" d="100"/>
        </p:scale>
        <p:origin x="-154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A947A-0829-4AAD-88EF-C51B54CD6D2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DD07C5-B9CE-42AD-9FEE-40FAFF971851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Strengths</a:t>
          </a:r>
          <a:endParaRPr lang="en-US" dirty="0">
            <a:latin typeface="+mj-lt"/>
          </a:endParaRPr>
        </a:p>
      </dgm:t>
    </dgm:pt>
    <dgm:pt modelId="{56CD1388-294B-4F19-84B6-76A8D6614BD8}" type="parTrans" cxnId="{F562669F-E280-440D-91E5-032F66E83DF1}">
      <dgm:prSet/>
      <dgm:spPr/>
      <dgm:t>
        <a:bodyPr/>
        <a:lstStyle/>
        <a:p>
          <a:endParaRPr lang="en-US"/>
        </a:p>
      </dgm:t>
    </dgm:pt>
    <dgm:pt modelId="{34D5EF71-7F56-4F7D-A802-BDEB94E3934F}" type="sibTrans" cxnId="{F562669F-E280-440D-91E5-032F66E83DF1}">
      <dgm:prSet/>
      <dgm:spPr/>
      <dgm:t>
        <a:bodyPr/>
        <a:lstStyle/>
        <a:p>
          <a:endParaRPr lang="en-US"/>
        </a:p>
      </dgm:t>
    </dgm:pt>
    <dgm:pt modelId="{34D1DBAE-403D-49C1-81EF-322A5081D72D}">
      <dgm:prSet phldrT="[Text]"/>
      <dgm:spPr/>
      <dgm:t>
        <a:bodyPr/>
        <a:lstStyle/>
        <a:p>
          <a:r>
            <a:rPr lang="en-US"/>
            <a:t> Highly skilled group members</a:t>
          </a:r>
        </a:p>
      </dgm:t>
    </dgm:pt>
    <dgm:pt modelId="{C9489FB8-BEA8-4327-B65D-5DB3352A5C02}" type="parTrans" cxnId="{66070AA2-BAC0-4993-A57C-24335F84E19C}">
      <dgm:prSet/>
      <dgm:spPr/>
      <dgm:t>
        <a:bodyPr/>
        <a:lstStyle/>
        <a:p>
          <a:endParaRPr lang="en-US"/>
        </a:p>
      </dgm:t>
    </dgm:pt>
    <dgm:pt modelId="{D3E85E4C-3C3B-43BF-83B4-E11133F2DE44}" type="sibTrans" cxnId="{66070AA2-BAC0-4993-A57C-24335F84E19C}">
      <dgm:prSet/>
      <dgm:spPr/>
      <dgm:t>
        <a:bodyPr/>
        <a:lstStyle/>
        <a:p>
          <a:endParaRPr lang="en-US"/>
        </a:p>
      </dgm:t>
    </dgm:pt>
    <dgm:pt modelId="{02EB47C2-7982-4417-A5EC-7D9AF8E4A9AF}">
      <dgm:prSet phldrT="[Text]"/>
      <dgm:spPr/>
      <dgm:t>
        <a:bodyPr/>
        <a:lstStyle/>
        <a:p>
          <a:r>
            <a:rPr lang="en-US"/>
            <a:t> Web 2.0 environments</a:t>
          </a:r>
        </a:p>
      </dgm:t>
    </dgm:pt>
    <dgm:pt modelId="{DF47F492-B78F-443A-94F0-170E9476E2D4}" type="parTrans" cxnId="{29B1FA28-4539-483D-AA67-4A11C9C1CDE5}">
      <dgm:prSet/>
      <dgm:spPr/>
      <dgm:t>
        <a:bodyPr/>
        <a:lstStyle/>
        <a:p>
          <a:endParaRPr lang="en-US"/>
        </a:p>
      </dgm:t>
    </dgm:pt>
    <dgm:pt modelId="{A0F5041B-5035-4FCB-BB8E-D46159C333AC}" type="sibTrans" cxnId="{29B1FA28-4539-483D-AA67-4A11C9C1CDE5}">
      <dgm:prSet/>
      <dgm:spPr/>
      <dgm:t>
        <a:bodyPr/>
        <a:lstStyle/>
        <a:p>
          <a:endParaRPr lang="en-US"/>
        </a:p>
      </dgm:t>
    </dgm:pt>
    <dgm:pt modelId="{EBFCE67A-0C5F-426D-83D9-F576D23E8346}">
      <dgm:prSet phldrT="[Text]"/>
      <dgm:spPr/>
      <dgm:t>
        <a:bodyPr/>
        <a:lstStyle/>
        <a:p>
          <a:r>
            <a:rPr lang="en-US">
              <a:latin typeface="+mj-lt"/>
            </a:rPr>
            <a:t>Weaknesses</a:t>
          </a:r>
        </a:p>
      </dgm:t>
    </dgm:pt>
    <dgm:pt modelId="{5815F840-A0FF-48F8-A381-E363F6F35FC3}" type="parTrans" cxnId="{444747F0-6133-4234-A61B-33EB32B48A31}">
      <dgm:prSet/>
      <dgm:spPr/>
      <dgm:t>
        <a:bodyPr/>
        <a:lstStyle/>
        <a:p>
          <a:endParaRPr lang="en-US"/>
        </a:p>
      </dgm:t>
    </dgm:pt>
    <dgm:pt modelId="{27DDDF5F-EA26-487F-AE7F-AE6A29178ACD}" type="sibTrans" cxnId="{444747F0-6133-4234-A61B-33EB32B48A31}">
      <dgm:prSet/>
      <dgm:spPr/>
      <dgm:t>
        <a:bodyPr/>
        <a:lstStyle/>
        <a:p>
          <a:endParaRPr lang="en-US"/>
        </a:p>
      </dgm:t>
    </dgm:pt>
    <dgm:pt modelId="{6C0FC629-66C0-47DB-BF4F-C284C41ECB42}">
      <dgm:prSet phldrT="[Text]"/>
      <dgm:spPr/>
      <dgm:t>
        <a:bodyPr/>
        <a:lstStyle/>
        <a:p>
          <a:r>
            <a:rPr lang="en-US"/>
            <a:t> Integration with other brokerage companies</a:t>
          </a:r>
        </a:p>
      </dgm:t>
    </dgm:pt>
    <dgm:pt modelId="{5804C960-7C47-40D7-AB13-07BC9B6AF3EE}" type="parTrans" cxnId="{C85B8FB3-10B9-4746-9173-6C118EE29A34}">
      <dgm:prSet/>
      <dgm:spPr/>
      <dgm:t>
        <a:bodyPr/>
        <a:lstStyle/>
        <a:p>
          <a:endParaRPr lang="en-US"/>
        </a:p>
      </dgm:t>
    </dgm:pt>
    <dgm:pt modelId="{FAEAF679-9ADE-4874-B6B7-82D024908EB3}" type="sibTrans" cxnId="{C85B8FB3-10B9-4746-9173-6C118EE29A34}">
      <dgm:prSet/>
      <dgm:spPr/>
      <dgm:t>
        <a:bodyPr/>
        <a:lstStyle/>
        <a:p>
          <a:endParaRPr lang="en-US"/>
        </a:p>
      </dgm:t>
    </dgm:pt>
    <dgm:pt modelId="{D22AB575-1DDE-4F07-B93D-98CEEFC1FDD0}">
      <dgm:prSet phldrT="[Text]"/>
      <dgm:spPr/>
      <dgm:t>
        <a:bodyPr/>
        <a:lstStyle/>
        <a:p>
          <a:r>
            <a:rPr lang="en-US"/>
            <a:t> Advance adaptable software</a:t>
          </a:r>
        </a:p>
      </dgm:t>
    </dgm:pt>
    <dgm:pt modelId="{B9DD5F8F-DBF6-44DA-B309-B3C59ACA59E4}" type="parTrans" cxnId="{F0F66037-B80B-4400-966E-5A0C0161ECD5}">
      <dgm:prSet/>
      <dgm:spPr/>
      <dgm:t>
        <a:bodyPr/>
        <a:lstStyle/>
        <a:p>
          <a:endParaRPr lang="en-US"/>
        </a:p>
      </dgm:t>
    </dgm:pt>
    <dgm:pt modelId="{FA7D49ED-E4EA-4687-862D-20DD5C12CCCD}" type="sibTrans" cxnId="{F0F66037-B80B-4400-966E-5A0C0161ECD5}">
      <dgm:prSet/>
      <dgm:spPr/>
      <dgm:t>
        <a:bodyPr/>
        <a:lstStyle/>
        <a:p>
          <a:endParaRPr lang="en-US"/>
        </a:p>
      </dgm:t>
    </dgm:pt>
    <dgm:pt modelId="{775AF355-B978-41FB-BFBB-607D16E03B46}">
      <dgm:prSet phldrT="[Text]"/>
      <dgm:spPr/>
      <dgm:t>
        <a:bodyPr/>
        <a:lstStyle/>
        <a:p>
          <a:r>
            <a:rPr lang="en-US"/>
            <a:t> Revenue model generation for the company</a:t>
          </a:r>
        </a:p>
      </dgm:t>
    </dgm:pt>
    <dgm:pt modelId="{C9602822-6195-4CE4-BBC8-31C997CC65F7}" type="parTrans" cxnId="{B27CF626-BD30-4734-A30F-D13ABFB73CA9}">
      <dgm:prSet/>
      <dgm:spPr/>
      <dgm:t>
        <a:bodyPr/>
        <a:lstStyle/>
        <a:p>
          <a:endParaRPr lang="en-US"/>
        </a:p>
      </dgm:t>
    </dgm:pt>
    <dgm:pt modelId="{B636F566-2504-441C-B3D9-1BBA19E0E371}" type="sibTrans" cxnId="{B27CF626-BD30-4734-A30F-D13ABFB73CA9}">
      <dgm:prSet/>
      <dgm:spPr/>
      <dgm:t>
        <a:bodyPr/>
        <a:lstStyle/>
        <a:p>
          <a:endParaRPr lang="en-US"/>
        </a:p>
      </dgm:t>
    </dgm:pt>
    <dgm:pt modelId="{25DA5C3B-9ECD-46F7-902C-E324B01573A8}">
      <dgm:prSet phldrT="[Text]"/>
      <dgm:spPr/>
      <dgm:t>
        <a:bodyPr/>
        <a:lstStyle/>
        <a:p>
          <a:r>
            <a:rPr lang="en-US"/>
            <a:t> Customized security layer</a:t>
          </a:r>
        </a:p>
      </dgm:t>
    </dgm:pt>
    <dgm:pt modelId="{43DE83A5-8CA7-4765-B1AB-F547F4772E27}" type="parTrans" cxnId="{339D9A50-C681-4779-BAE7-9CC6AE53CBE0}">
      <dgm:prSet/>
      <dgm:spPr/>
      <dgm:t>
        <a:bodyPr/>
        <a:lstStyle/>
        <a:p>
          <a:endParaRPr lang="en-US"/>
        </a:p>
      </dgm:t>
    </dgm:pt>
    <dgm:pt modelId="{90F26219-F4DE-4234-8DBB-BB4B1BACC720}" type="sibTrans" cxnId="{339D9A50-C681-4779-BAE7-9CC6AE53CBE0}">
      <dgm:prSet/>
      <dgm:spPr/>
      <dgm:t>
        <a:bodyPr/>
        <a:lstStyle/>
        <a:p>
          <a:endParaRPr lang="en-US"/>
        </a:p>
      </dgm:t>
    </dgm:pt>
    <dgm:pt modelId="{AE15F24A-4E59-488D-8947-2FABD71BAB48}">
      <dgm:prSet phldrT="[Text]"/>
      <dgm:spPr/>
      <dgm:t>
        <a:bodyPr/>
        <a:lstStyle/>
        <a:p>
          <a:r>
            <a:rPr lang="en-US"/>
            <a:t> Market research to meet customer objectives</a:t>
          </a:r>
        </a:p>
      </dgm:t>
    </dgm:pt>
    <dgm:pt modelId="{9F2142A3-ED18-4FED-AE1A-9C153C23E446}" type="parTrans" cxnId="{74B8CAF4-C8B5-449C-A854-97232372B3E1}">
      <dgm:prSet/>
      <dgm:spPr/>
      <dgm:t>
        <a:bodyPr/>
        <a:lstStyle/>
        <a:p>
          <a:endParaRPr lang="en-US"/>
        </a:p>
      </dgm:t>
    </dgm:pt>
    <dgm:pt modelId="{002EA468-A50E-4C52-97C7-C39D4EC32C0A}" type="sibTrans" cxnId="{74B8CAF4-C8B5-449C-A854-97232372B3E1}">
      <dgm:prSet/>
      <dgm:spPr/>
      <dgm:t>
        <a:bodyPr/>
        <a:lstStyle/>
        <a:p>
          <a:endParaRPr lang="en-US"/>
        </a:p>
      </dgm:t>
    </dgm:pt>
    <dgm:pt modelId="{A66FAF80-0773-4921-8F26-521E89BA735C}" type="pres">
      <dgm:prSet presAssocID="{9B5A947A-0829-4AAD-88EF-C51B54CD6D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0EE2D3-D910-4812-9E3E-083CFE02F0A0}" type="pres">
      <dgm:prSet presAssocID="{FFDD07C5-B9CE-42AD-9FEE-40FAFF971851}" presName="linNode" presStyleCnt="0"/>
      <dgm:spPr/>
    </dgm:pt>
    <dgm:pt modelId="{446187FB-F224-4E3C-84B6-EA650ED8C93B}" type="pres">
      <dgm:prSet presAssocID="{FFDD07C5-B9CE-42AD-9FEE-40FAFF97185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8C4EC-E17E-45FD-98A1-EAB400183F20}" type="pres">
      <dgm:prSet presAssocID="{FFDD07C5-B9CE-42AD-9FEE-40FAFF97185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ED8A7-C352-46AC-8A68-41C2E8170DE4}" type="pres">
      <dgm:prSet presAssocID="{34D5EF71-7F56-4F7D-A802-BDEB94E3934F}" presName="sp" presStyleCnt="0"/>
      <dgm:spPr/>
    </dgm:pt>
    <dgm:pt modelId="{E35E9206-42D7-4F2D-8C1A-EBDB69E521DF}" type="pres">
      <dgm:prSet presAssocID="{EBFCE67A-0C5F-426D-83D9-F576D23E8346}" presName="linNode" presStyleCnt="0"/>
      <dgm:spPr/>
    </dgm:pt>
    <dgm:pt modelId="{F185ED72-0B88-4583-9BD2-343EAFC76E8A}" type="pres">
      <dgm:prSet presAssocID="{EBFCE67A-0C5F-426D-83D9-F576D23E834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39147-17E8-46FB-9ACF-F67BD1CFCCB1}" type="pres">
      <dgm:prSet presAssocID="{EBFCE67A-0C5F-426D-83D9-F576D23E834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46DAF-12EF-46FD-9E0F-3F8A4F2AA3DF}" type="presOf" srcId="{34D1DBAE-403D-49C1-81EF-322A5081D72D}" destId="{EF58C4EC-E17E-45FD-98A1-EAB400183F20}" srcOrd="0" destOrd="0" presId="urn:microsoft.com/office/officeart/2005/8/layout/vList5"/>
    <dgm:cxn modelId="{F0F66037-B80B-4400-966E-5A0C0161ECD5}" srcId="{EBFCE67A-0C5F-426D-83D9-F576D23E8346}" destId="{D22AB575-1DDE-4F07-B93D-98CEEFC1FDD0}" srcOrd="1" destOrd="0" parTransId="{B9DD5F8F-DBF6-44DA-B309-B3C59ACA59E4}" sibTransId="{FA7D49ED-E4EA-4687-862D-20DD5C12CCCD}"/>
    <dgm:cxn modelId="{29B1FA28-4539-483D-AA67-4A11C9C1CDE5}" srcId="{FFDD07C5-B9CE-42AD-9FEE-40FAFF971851}" destId="{02EB47C2-7982-4417-A5EC-7D9AF8E4A9AF}" srcOrd="1" destOrd="0" parTransId="{DF47F492-B78F-443A-94F0-170E9476E2D4}" sibTransId="{A0F5041B-5035-4FCB-BB8E-D46159C333AC}"/>
    <dgm:cxn modelId="{2CDDB158-CDA8-44E7-8FA1-8A9AD8F3AEBB}" type="presOf" srcId="{D22AB575-1DDE-4F07-B93D-98CEEFC1FDD0}" destId="{25439147-17E8-46FB-9ACF-F67BD1CFCCB1}" srcOrd="0" destOrd="1" presId="urn:microsoft.com/office/officeart/2005/8/layout/vList5"/>
    <dgm:cxn modelId="{D84CD561-4772-4569-ADA2-C2C60DFD6122}" type="presOf" srcId="{02EB47C2-7982-4417-A5EC-7D9AF8E4A9AF}" destId="{EF58C4EC-E17E-45FD-98A1-EAB400183F20}" srcOrd="0" destOrd="1" presId="urn:microsoft.com/office/officeart/2005/8/layout/vList5"/>
    <dgm:cxn modelId="{444747F0-6133-4234-A61B-33EB32B48A31}" srcId="{9B5A947A-0829-4AAD-88EF-C51B54CD6D2A}" destId="{EBFCE67A-0C5F-426D-83D9-F576D23E8346}" srcOrd="1" destOrd="0" parTransId="{5815F840-A0FF-48F8-A381-E363F6F35FC3}" sibTransId="{27DDDF5F-EA26-487F-AE7F-AE6A29178ACD}"/>
    <dgm:cxn modelId="{5F500A81-ECCA-4782-90C4-FAA372A0E97B}" type="presOf" srcId="{6C0FC629-66C0-47DB-BF4F-C284C41ECB42}" destId="{25439147-17E8-46FB-9ACF-F67BD1CFCCB1}" srcOrd="0" destOrd="0" presId="urn:microsoft.com/office/officeart/2005/8/layout/vList5"/>
    <dgm:cxn modelId="{EFB08A24-8150-439E-9B97-3CEC89260FD0}" type="presOf" srcId="{FFDD07C5-B9CE-42AD-9FEE-40FAFF971851}" destId="{446187FB-F224-4E3C-84B6-EA650ED8C93B}" srcOrd="0" destOrd="0" presId="urn:microsoft.com/office/officeart/2005/8/layout/vList5"/>
    <dgm:cxn modelId="{3179BC56-CCC2-43EA-BD41-7F850D74339A}" type="presOf" srcId="{775AF355-B978-41FB-BFBB-607D16E03B46}" destId="{25439147-17E8-46FB-9ACF-F67BD1CFCCB1}" srcOrd="0" destOrd="2" presId="urn:microsoft.com/office/officeart/2005/8/layout/vList5"/>
    <dgm:cxn modelId="{0DFA5FAC-1C5D-4674-935A-5F9C989BACFD}" type="presOf" srcId="{9B5A947A-0829-4AAD-88EF-C51B54CD6D2A}" destId="{A66FAF80-0773-4921-8F26-521E89BA735C}" srcOrd="0" destOrd="0" presId="urn:microsoft.com/office/officeart/2005/8/layout/vList5"/>
    <dgm:cxn modelId="{E3B4465D-D3FE-4517-AD85-2529400D928E}" type="presOf" srcId="{AE15F24A-4E59-488D-8947-2FABD71BAB48}" destId="{EF58C4EC-E17E-45FD-98A1-EAB400183F20}" srcOrd="0" destOrd="3" presId="urn:microsoft.com/office/officeart/2005/8/layout/vList5"/>
    <dgm:cxn modelId="{F562669F-E280-440D-91E5-032F66E83DF1}" srcId="{9B5A947A-0829-4AAD-88EF-C51B54CD6D2A}" destId="{FFDD07C5-B9CE-42AD-9FEE-40FAFF971851}" srcOrd="0" destOrd="0" parTransId="{56CD1388-294B-4F19-84B6-76A8D6614BD8}" sibTransId="{34D5EF71-7F56-4F7D-A802-BDEB94E3934F}"/>
    <dgm:cxn modelId="{76F426C4-6CD1-4B3A-8D8D-790405FDB642}" type="presOf" srcId="{EBFCE67A-0C5F-426D-83D9-F576D23E8346}" destId="{F185ED72-0B88-4583-9BD2-343EAFC76E8A}" srcOrd="0" destOrd="0" presId="urn:microsoft.com/office/officeart/2005/8/layout/vList5"/>
    <dgm:cxn modelId="{C85B8FB3-10B9-4746-9173-6C118EE29A34}" srcId="{EBFCE67A-0C5F-426D-83D9-F576D23E8346}" destId="{6C0FC629-66C0-47DB-BF4F-C284C41ECB42}" srcOrd="0" destOrd="0" parTransId="{5804C960-7C47-40D7-AB13-07BC9B6AF3EE}" sibTransId="{FAEAF679-9ADE-4874-B6B7-82D024908EB3}"/>
    <dgm:cxn modelId="{74B8CAF4-C8B5-449C-A854-97232372B3E1}" srcId="{FFDD07C5-B9CE-42AD-9FEE-40FAFF971851}" destId="{AE15F24A-4E59-488D-8947-2FABD71BAB48}" srcOrd="3" destOrd="0" parTransId="{9F2142A3-ED18-4FED-AE1A-9C153C23E446}" sibTransId="{002EA468-A50E-4C52-97C7-C39D4EC32C0A}"/>
    <dgm:cxn modelId="{339D9A50-C681-4779-BAE7-9CC6AE53CBE0}" srcId="{FFDD07C5-B9CE-42AD-9FEE-40FAFF971851}" destId="{25DA5C3B-9ECD-46F7-902C-E324B01573A8}" srcOrd="2" destOrd="0" parTransId="{43DE83A5-8CA7-4765-B1AB-F547F4772E27}" sibTransId="{90F26219-F4DE-4234-8DBB-BB4B1BACC720}"/>
    <dgm:cxn modelId="{B27CF626-BD30-4734-A30F-D13ABFB73CA9}" srcId="{EBFCE67A-0C5F-426D-83D9-F576D23E8346}" destId="{775AF355-B978-41FB-BFBB-607D16E03B46}" srcOrd="2" destOrd="0" parTransId="{C9602822-6195-4CE4-BBC8-31C997CC65F7}" sibTransId="{B636F566-2504-441C-B3D9-1BBA19E0E371}"/>
    <dgm:cxn modelId="{2C719BD0-4AEB-4012-BC10-D359D979D0DF}" type="presOf" srcId="{25DA5C3B-9ECD-46F7-902C-E324B01573A8}" destId="{EF58C4EC-E17E-45FD-98A1-EAB400183F20}" srcOrd="0" destOrd="2" presId="urn:microsoft.com/office/officeart/2005/8/layout/vList5"/>
    <dgm:cxn modelId="{66070AA2-BAC0-4993-A57C-24335F84E19C}" srcId="{FFDD07C5-B9CE-42AD-9FEE-40FAFF971851}" destId="{34D1DBAE-403D-49C1-81EF-322A5081D72D}" srcOrd="0" destOrd="0" parTransId="{C9489FB8-BEA8-4327-B65D-5DB3352A5C02}" sibTransId="{D3E85E4C-3C3B-43BF-83B4-E11133F2DE44}"/>
    <dgm:cxn modelId="{4A05A1A9-B827-4928-BB40-462202FB4EDF}" type="presParOf" srcId="{A66FAF80-0773-4921-8F26-521E89BA735C}" destId="{D00EE2D3-D910-4812-9E3E-083CFE02F0A0}" srcOrd="0" destOrd="0" presId="urn:microsoft.com/office/officeart/2005/8/layout/vList5"/>
    <dgm:cxn modelId="{05B6E31E-91A4-4AA6-BA30-925ACFB97A62}" type="presParOf" srcId="{D00EE2D3-D910-4812-9E3E-083CFE02F0A0}" destId="{446187FB-F224-4E3C-84B6-EA650ED8C93B}" srcOrd="0" destOrd="0" presId="urn:microsoft.com/office/officeart/2005/8/layout/vList5"/>
    <dgm:cxn modelId="{53742307-61C2-4AEA-8B39-E515BC604731}" type="presParOf" srcId="{D00EE2D3-D910-4812-9E3E-083CFE02F0A0}" destId="{EF58C4EC-E17E-45FD-98A1-EAB400183F20}" srcOrd="1" destOrd="0" presId="urn:microsoft.com/office/officeart/2005/8/layout/vList5"/>
    <dgm:cxn modelId="{B686A9AA-74B4-4FD4-ACB5-8C87C855C522}" type="presParOf" srcId="{A66FAF80-0773-4921-8F26-521E89BA735C}" destId="{9F7ED8A7-C352-46AC-8A68-41C2E8170DE4}" srcOrd="1" destOrd="0" presId="urn:microsoft.com/office/officeart/2005/8/layout/vList5"/>
    <dgm:cxn modelId="{527C7B26-D2E8-471C-A23B-86FDB5C4AC0B}" type="presParOf" srcId="{A66FAF80-0773-4921-8F26-521E89BA735C}" destId="{E35E9206-42D7-4F2D-8C1A-EBDB69E521DF}" srcOrd="2" destOrd="0" presId="urn:microsoft.com/office/officeart/2005/8/layout/vList5"/>
    <dgm:cxn modelId="{8656A740-4DA7-4387-9BCA-835B97447277}" type="presParOf" srcId="{E35E9206-42D7-4F2D-8C1A-EBDB69E521DF}" destId="{F185ED72-0B88-4583-9BD2-343EAFC76E8A}" srcOrd="0" destOrd="0" presId="urn:microsoft.com/office/officeart/2005/8/layout/vList5"/>
    <dgm:cxn modelId="{FE3897CA-4AE1-47A7-AE5D-65DA81494E2D}" type="presParOf" srcId="{E35E9206-42D7-4F2D-8C1A-EBDB69E521DF}" destId="{25439147-17E8-46FB-9ACF-F67BD1CFCC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A947A-0829-4AAD-88EF-C51B54CD6D2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DD07C5-B9CE-42AD-9FEE-40FAFF971851}">
      <dgm:prSet phldrT="[Text]" custT="1"/>
      <dgm:spPr/>
      <dgm:t>
        <a:bodyPr/>
        <a:lstStyle/>
        <a:p>
          <a:r>
            <a:rPr lang="en-US" sz="1200" dirty="0">
              <a:latin typeface="+mj-lt"/>
            </a:rPr>
            <a:t>Opportunities</a:t>
          </a:r>
        </a:p>
      </dgm:t>
    </dgm:pt>
    <dgm:pt modelId="{56CD1388-294B-4F19-84B6-76A8D6614BD8}" type="parTrans" cxnId="{F562669F-E280-440D-91E5-032F66E83DF1}">
      <dgm:prSet/>
      <dgm:spPr/>
      <dgm:t>
        <a:bodyPr/>
        <a:lstStyle/>
        <a:p>
          <a:endParaRPr lang="en-US"/>
        </a:p>
      </dgm:t>
    </dgm:pt>
    <dgm:pt modelId="{34D5EF71-7F56-4F7D-A802-BDEB94E3934F}" type="sibTrans" cxnId="{F562669F-E280-440D-91E5-032F66E83DF1}">
      <dgm:prSet/>
      <dgm:spPr/>
      <dgm:t>
        <a:bodyPr/>
        <a:lstStyle/>
        <a:p>
          <a:endParaRPr lang="en-US"/>
        </a:p>
      </dgm:t>
    </dgm:pt>
    <dgm:pt modelId="{34D1DBAE-403D-49C1-81EF-322A5081D72D}">
      <dgm:prSet phldrT="[Text]" custT="1"/>
      <dgm:spPr/>
      <dgm:t>
        <a:bodyPr/>
        <a:lstStyle/>
        <a:p>
          <a:r>
            <a:rPr lang="en-US" sz="1100"/>
            <a:t> Improved customers satisfaction</a:t>
          </a:r>
        </a:p>
      </dgm:t>
    </dgm:pt>
    <dgm:pt modelId="{C9489FB8-BEA8-4327-B65D-5DB3352A5C02}" type="parTrans" cxnId="{66070AA2-BAC0-4993-A57C-24335F84E19C}">
      <dgm:prSet/>
      <dgm:spPr/>
      <dgm:t>
        <a:bodyPr/>
        <a:lstStyle/>
        <a:p>
          <a:endParaRPr lang="en-US"/>
        </a:p>
      </dgm:t>
    </dgm:pt>
    <dgm:pt modelId="{D3E85E4C-3C3B-43BF-83B4-E11133F2DE44}" type="sibTrans" cxnId="{66070AA2-BAC0-4993-A57C-24335F84E19C}">
      <dgm:prSet/>
      <dgm:spPr/>
      <dgm:t>
        <a:bodyPr/>
        <a:lstStyle/>
        <a:p>
          <a:endParaRPr lang="en-US"/>
        </a:p>
      </dgm:t>
    </dgm:pt>
    <dgm:pt modelId="{02EB47C2-7982-4417-A5EC-7D9AF8E4A9AF}">
      <dgm:prSet phldrT="[Text]" custT="1"/>
      <dgm:spPr/>
      <dgm:t>
        <a:bodyPr/>
        <a:lstStyle/>
        <a:p>
          <a:r>
            <a:rPr lang="en-US" sz="1100" dirty="0"/>
            <a:t> Huge growth opportunity</a:t>
          </a:r>
        </a:p>
      </dgm:t>
    </dgm:pt>
    <dgm:pt modelId="{DF47F492-B78F-443A-94F0-170E9476E2D4}" type="parTrans" cxnId="{29B1FA28-4539-483D-AA67-4A11C9C1CDE5}">
      <dgm:prSet/>
      <dgm:spPr/>
      <dgm:t>
        <a:bodyPr/>
        <a:lstStyle/>
        <a:p>
          <a:endParaRPr lang="en-US"/>
        </a:p>
      </dgm:t>
    </dgm:pt>
    <dgm:pt modelId="{A0F5041B-5035-4FCB-BB8E-D46159C333AC}" type="sibTrans" cxnId="{29B1FA28-4539-483D-AA67-4A11C9C1CDE5}">
      <dgm:prSet/>
      <dgm:spPr/>
      <dgm:t>
        <a:bodyPr/>
        <a:lstStyle/>
        <a:p>
          <a:endParaRPr lang="en-US"/>
        </a:p>
      </dgm:t>
    </dgm:pt>
    <dgm:pt modelId="{EBFCE67A-0C5F-426D-83D9-F576D23E8346}">
      <dgm:prSet phldrT="[Text]" custT="1"/>
      <dgm:spPr/>
      <dgm:t>
        <a:bodyPr/>
        <a:lstStyle/>
        <a:p>
          <a:r>
            <a:rPr lang="en-US" sz="1400" dirty="0">
              <a:latin typeface="+mj-lt"/>
            </a:rPr>
            <a:t>Threats</a:t>
          </a:r>
        </a:p>
      </dgm:t>
    </dgm:pt>
    <dgm:pt modelId="{5815F840-A0FF-48F8-A381-E363F6F35FC3}" type="parTrans" cxnId="{444747F0-6133-4234-A61B-33EB32B48A31}">
      <dgm:prSet/>
      <dgm:spPr/>
      <dgm:t>
        <a:bodyPr/>
        <a:lstStyle/>
        <a:p>
          <a:endParaRPr lang="en-US"/>
        </a:p>
      </dgm:t>
    </dgm:pt>
    <dgm:pt modelId="{27DDDF5F-EA26-487F-AE7F-AE6A29178ACD}" type="sibTrans" cxnId="{444747F0-6133-4234-A61B-33EB32B48A31}">
      <dgm:prSet/>
      <dgm:spPr/>
      <dgm:t>
        <a:bodyPr/>
        <a:lstStyle/>
        <a:p>
          <a:endParaRPr lang="en-US"/>
        </a:p>
      </dgm:t>
    </dgm:pt>
    <dgm:pt modelId="{6C0FC629-66C0-47DB-BF4F-C284C41ECB42}">
      <dgm:prSet phldrT="[Text]" custT="1"/>
      <dgm:spPr/>
      <dgm:t>
        <a:bodyPr/>
        <a:lstStyle/>
        <a:p>
          <a:r>
            <a:rPr lang="en-US" sz="1100"/>
            <a:t> Information security</a:t>
          </a:r>
        </a:p>
      </dgm:t>
    </dgm:pt>
    <dgm:pt modelId="{5804C960-7C47-40D7-AB13-07BC9B6AF3EE}" type="parTrans" cxnId="{C85B8FB3-10B9-4746-9173-6C118EE29A34}">
      <dgm:prSet/>
      <dgm:spPr/>
      <dgm:t>
        <a:bodyPr/>
        <a:lstStyle/>
        <a:p>
          <a:endParaRPr lang="en-US"/>
        </a:p>
      </dgm:t>
    </dgm:pt>
    <dgm:pt modelId="{FAEAF679-9ADE-4874-B6B7-82D024908EB3}" type="sibTrans" cxnId="{C85B8FB3-10B9-4746-9173-6C118EE29A34}">
      <dgm:prSet/>
      <dgm:spPr/>
      <dgm:t>
        <a:bodyPr/>
        <a:lstStyle/>
        <a:p>
          <a:endParaRPr lang="en-US"/>
        </a:p>
      </dgm:t>
    </dgm:pt>
    <dgm:pt modelId="{D22AB575-1DDE-4F07-B93D-98CEEFC1FDD0}">
      <dgm:prSet phldrT="[Text]" custT="1"/>
      <dgm:spPr/>
      <dgm:t>
        <a:bodyPr/>
        <a:lstStyle/>
        <a:p>
          <a:r>
            <a:rPr lang="en-US" sz="1100"/>
            <a:t> Piracy issues</a:t>
          </a:r>
        </a:p>
      </dgm:t>
    </dgm:pt>
    <dgm:pt modelId="{B9DD5F8F-DBF6-44DA-B309-B3C59ACA59E4}" type="parTrans" cxnId="{F0F66037-B80B-4400-966E-5A0C0161ECD5}">
      <dgm:prSet/>
      <dgm:spPr/>
      <dgm:t>
        <a:bodyPr/>
        <a:lstStyle/>
        <a:p>
          <a:endParaRPr lang="en-US"/>
        </a:p>
      </dgm:t>
    </dgm:pt>
    <dgm:pt modelId="{FA7D49ED-E4EA-4687-862D-20DD5C12CCCD}" type="sibTrans" cxnId="{F0F66037-B80B-4400-966E-5A0C0161ECD5}">
      <dgm:prSet/>
      <dgm:spPr/>
      <dgm:t>
        <a:bodyPr/>
        <a:lstStyle/>
        <a:p>
          <a:endParaRPr lang="en-US"/>
        </a:p>
      </dgm:t>
    </dgm:pt>
    <dgm:pt modelId="{775AF355-B978-41FB-BFBB-607D16E03B46}">
      <dgm:prSet phldrT="[Text]" custT="1"/>
      <dgm:spPr/>
      <dgm:t>
        <a:bodyPr/>
        <a:lstStyle/>
        <a:p>
          <a:r>
            <a:rPr lang="en-US" sz="1100"/>
            <a:t> Identify the key features of your target/future product</a:t>
          </a:r>
        </a:p>
      </dgm:t>
    </dgm:pt>
    <dgm:pt modelId="{C9602822-6195-4CE4-BBC8-31C997CC65F7}" type="parTrans" cxnId="{B27CF626-BD30-4734-A30F-D13ABFB73CA9}">
      <dgm:prSet/>
      <dgm:spPr/>
      <dgm:t>
        <a:bodyPr/>
        <a:lstStyle/>
        <a:p>
          <a:endParaRPr lang="en-US"/>
        </a:p>
      </dgm:t>
    </dgm:pt>
    <dgm:pt modelId="{B636F566-2504-441C-B3D9-1BBA19E0E371}" type="sibTrans" cxnId="{B27CF626-BD30-4734-A30F-D13ABFB73CA9}">
      <dgm:prSet/>
      <dgm:spPr/>
      <dgm:t>
        <a:bodyPr/>
        <a:lstStyle/>
        <a:p>
          <a:endParaRPr lang="en-US"/>
        </a:p>
      </dgm:t>
    </dgm:pt>
    <dgm:pt modelId="{EFC9CA34-494E-4DDC-AB03-5548F3C467E7}">
      <dgm:prSet phldrT="[Text]" custT="1"/>
      <dgm:spPr/>
      <dgm:t>
        <a:bodyPr/>
        <a:lstStyle/>
        <a:p>
          <a:r>
            <a:rPr lang="en-US" sz="1100" dirty="0"/>
            <a:t> Improved investment forecasting</a:t>
          </a:r>
        </a:p>
      </dgm:t>
    </dgm:pt>
    <dgm:pt modelId="{CA646C28-D3D2-4A9C-AB3B-616153D4FF68}" type="parTrans" cxnId="{785F69DE-FFA2-4E7E-9433-F2AAB9ADC4F2}">
      <dgm:prSet/>
      <dgm:spPr/>
      <dgm:t>
        <a:bodyPr/>
        <a:lstStyle/>
        <a:p>
          <a:endParaRPr lang="en-US"/>
        </a:p>
      </dgm:t>
    </dgm:pt>
    <dgm:pt modelId="{2EB52206-CB48-44C6-B827-7F7340502C64}" type="sibTrans" cxnId="{785F69DE-FFA2-4E7E-9433-F2AAB9ADC4F2}">
      <dgm:prSet/>
      <dgm:spPr/>
      <dgm:t>
        <a:bodyPr/>
        <a:lstStyle/>
        <a:p>
          <a:endParaRPr lang="en-US"/>
        </a:p>
      </dgm:t>
    </dgm:pt>
    <dgm:pt modelId="{EA85D26F-6D9E-45C9-A979-64CA317E4576}">
      <dgm:prSet phldrT="[Text]" custT="1"/>
      <dgm:spPr/>
      <dgm:t>
        <a:bodyPr/>
        <a:lstStyle/>
        <a:p>
          <a:r>
            <a:rPr lang="en-US" sz="1100" dirty="0"/>
            <a:t> The company can diversify future business strategy</a:t>
          </a:r>
        </a:p>
      </dgm:t>
    </dgm:pt>
    <dgm:pt modelId="{227F947D-42F2-4DA4-A698-3EFE1111BF41}" type="parTrans" cxnId="{F497CE6B-4AAD-484F-835C-7D0A3B71602C}">
      <dgm:prSet/>
      <dgm:spPr/>
      <dgm:t>
        <a:bodyPr/>
        <a:lstStyle/>
        <a:p>
          <a:endParaRPr lang="en-US"/>
        </a:p>
      </dgm:t>
    </dgm:pt>
    <dgm:pt modelId="{FFB7B054-518C-40BE-A9B8-7D0D98CE1901}" type="sibTrans" cxnId="{F497CE6B-4AAD-484F-835C-7D0A3B71602C}">
      <dgm:prSet/>
      <dgm:spPr/>
      <dgm:t>
        <a:bodyPr/>
        <a:lstStyle/>
        <a:p>
          <a:endParaRPr lang="en-US"/>
        </a:p>
      </dgm:t>
    </dgm:pt>
    <dgm:pt modelId="{A66FAF80-0773-4921-8F26-521E89BA735C}" type="pres">
      <dgm:prSet presAssocID="{9B5A947A-0829-4AAD-88EF-C51B54CD6D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0EE2D3-D910-4812-9E3E-083CFE02F0A0}" type="pres">
      <dgm:prSet presAssocID="{FFDD07C5-B9CE-42AD-9FEE-40FAFF971851}" presName="linNode" presStyleCnt="0"/>
      <dgm:spPr/>
    </dgm:pt>
    <dgm:pt modelId="{446187FB-F224-4E3C-84B6-EA650ED8C93B}" type="pres">
      <dgm:prSet presAssocID="{FFDD07C5-B9CE-42AD-9FEE-40FAFF971851}" presName="parentText" presStyleLbl="node1" presStyleIdx="0" presStyleCnt="2" custScaleX="107747" custScaleY="497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8C4EC-E17E-45FD-98A1-EAB400183F20}" type="pres">
      <dgm:prSet presAssocID="{FFDD07C5-B9CE-42AD-9FEE-40FAFF971851}" presName="descendantText" presStyleLbl="alignAccFollowNode1" presStyleIdx="0" presStyleCnt="2" custScaleX="108419" custScaleY="53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ED8A7-C352-46AC-8A68-41C2E8170DE4}" type="pres">
      <dgm:prSet presAssocID="{34D5EF71-7F56-4F7D-A802-BDEB94E3934F}" presName="sp" presStyleCnt="0"/>
      <dgm:spPr/>
    </dgm:pt>
    <dgm:pt modelId="{E35E9206-42D7-4F2D-8C1A-EBDB69E521DF}" type="pres">
      <dgm:prSet presAssocID="{EBFCE67A-0C5F-426D-83D9-F576D23E8346}" presName="linNode" presStyleCnt="0"/>
      <dgm:spPr/>
    </dgm:pt>
    <dgm:pt modelId="{F185ED72-0B88-4583-9BD2-343EAFC76E8A}" type="pres">
      <dgm:prSet presAssocID="{EBFCE67A-0C5F-426D-83D9-F576D23E8346}" presName="parentText" presStyleLbl="node1" presStyleIdx="1" presStyleCnt="2" custScaleX="101382" custScaleY="45014" custLinFactNeighborY="-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39147-17E8-46FB-9ACF-F67BD1CFCCB1}" type="pres">
      <dgm:prSet presAssocID="{EBFCE67A-0C5F-426D-83D9-F576D23E8346}" presName="descendantText" presStyleLbl="alignAccFollowNode1" presStyleIdx="1" presStyleCnt="2" custScaleX="110760" custScaleY="44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F9537-9F13-4B08-92FF-06A11546B89A}" type="presOf" srcId="{9B5A947A-0829-4AAD-88EF-C51B54CD6D2A}" destId="{A66FAF80-0773-4921-8F26-521E89BA735C}" srcOrd="0" destOrd="0" presId="urn:microsoft.com/office/officeart/2005/8/layout/vList5"/>
    <dgm:cxn modelId="{F0F66037-B80B-4400-966E-5A0C0161ECD5}" srcId="{EBFCE67A-0C5F-426D-83D9-F576D23E8346}" destId="{D22AB575-1DDE-4F07-B93D-98CEEFC1FDD0}" srcOrd="1" destOrd="0" parTransId="{B9DD5F8F-DBF6-44DA-B309-B3C59ACA59E4}" sibTransId="{FA7D49ED-E4EA-4687-862D-20DD5C12CCCD}"/>
    <dgm:cxn modelId="{91067EE8-416E-47FC-AB3B-3F8FB30D1E47}" type="presOf" srcId="{EFC9CA34-494E-4DDC-AB03-5548F3C467E7}" destId="{EF58C4EC-E17E-45FD-98A1-EAB400183F20}" srcOrd="0" destOrd="2" presId="urn:microsoft.com/office/officeart/2005/8/layout/vList5"/>
    <dgm:cxn modelId="{29B1FA28-4539-483D-AA67-4A11C9C1CDE5}" srcId="{FFDD07C5-B9CE-42AD-9FEE-40FAFF971851}" destId="{02EB47C2-7982-4417-A5EC-7D9AF8E4A9AF}" srcOrd="1" destOrd="0" parTransId="{DF47F492-B78F-443A-94F0-170E9476E2D4}" sibTransId="{A0F5041B-5035-4FCB-BB8E-D46159C333AC}"/>
    <dgm:cxn modelId="{2398BCE5-A067-49CE-8B2F-D16EE0E30A18}" type="presOf" srcId="{D22AB575-1DDE-4F07-B93D-98CEEFC1FDD0}" destId="{25439147-17E8-46FB-9ACF-F67BD1CFCCB1}" srcOrd="0" destOrd="1" presId="urn:microsoft.com/office/officeart/2005/8/layout/vList5"/>
    <dgm:cxn modelId="{444747F0-6133-4234-A61B-33EB32B48A31}" srcId="{9B5A947A-0829-4AAD-88EF-C51B54CD6D2A}" destId="{EBFCE67A-0C5F-426D-83D9-F576D23E8346}" srcOrd="1" destOrd="0" parTransId="{5815F840-A0FF-48F8-A381-E363F6F35FC3}" sibTransId="{27DDDF5F-EA26-487F-AE7F-AE6A29178ACD}"/>
    <dgm:cxn modelId="{C1272000-877D-43BD-A093-67F7A2025DFF}" type="presOf" srcId="{34D1DBAE-403D-49C1-81EF-322A5081D72D}" destId="{EF58C4EC-E17E-45FD-98A1-EAB400183F20}" srcOrd="0" destOrd="0" presId="urn:microsoft.com/office/officeart/2005/8/layout/vList5"/>
    <dgm:cxn modelId="{7ACD8430-68E8-4DE2-8093-0B1C752522DD}" type="presOf" srcId="{EBFCE67A-0C5F-426D-83D9-F576D23E8346}" destId="{F185ED72-0B88-4583-9BD2-343EAFC76E8A}" srcOrd="0" destOrd="0" presId="urn:microsoft.com/office/officeart/2005/8/layout/vList5"/>
    <dgm:cxn modelId="{6C9A6B05-D353-4CF0-82C0-B3EEB4EC062A}" type="presOf" srcId="{6C0FC629-66C0-47DB-BF4F-C284C41ECB42}" destId="{25439147-17E8-46FB-9ACF-F67BD1CFCCB1}" srcOrd="0" destOrd="0" presId="urn:microsoft.com/office/officeart/2005/8/layout/vList5"/>
    <dgm:cxn modelId="{E4E2417C-FDC5-4073-828A-15109C7D46EF}" type="presOf" srcId="{FFDD07C5-B9CE-42AD-9FEE-40FAFF971851}" destId="{446187FB-F224-4E3C-84B6-EA650ED8C93B}" srcOrd="0" destOrd="0" presId="urn:microsoft.com/office/officeart/2005/8/layout/vList5"/>
    <dgm:cxn modelId="{99861BA0-7405-4A0F-B338-D1567785902F}" type="presOf" srcId="{02EB47C2-7982-4417-A5EC-7D9AF8E4A9AF}" destId="{EF58C4EC-E17E-45FD-98A1-EAB400183F20}" srcOrd="0" destOrd="1" presId="urn:microsoft.com/office/officeart/2005/8/layout/vList5"/>
    <dgm:cxn modelId="{F562669F-E280-440D-91E5-032F66E83DF1}" srcId="{9B5A947A-0829-4AAD-88EF-C51B54CD6D2A}" destId="{FFDD07C5-B9CE-42AD-9FEE-40FAFF971851}" srcOrd="0" destOrd="0" parTransId="{56CD1388-294B-4F19-84B6-76A8D6614BD8}" sibTransId="{34D5EF71-7F56-4F7D-A802-BDEB94E3934F}"/>
    <dgm:cxn modelId="{F497CE6B-4AAD-484F-835C-7D0A3B71602C}" srcId="{FFDD07C5-B9CE-42AD-9FEE-40FAFF971851}" destId="{EA85D26F-6D9E-45C9-A979-64CA317E4576}" srcOrd="3" destOrd="0" parTransId="{227F947D-42F2-4DA4-A698-3EFE1111BF41}" sibTransId="{FFB7B054-518C-40BE-A9B8-7D0D98CE1901}"/>
    <dgm:cxn modelId="{C85B8FB3-10B9-4746-9173-6C118EE29A34}" srcId="{EBFCE67A-0C5F-426D-83D9-F576D23E8346}" destId="{6C0FC629-66C0-47DB-BF4F-C284C41ECB42}" srcOrd="0" destOrd="0" parTransId="{5804C960-7C47-40D7-AB13-07BC9B6AF3EE}" sibTransId="{FAEAF679-9ADE-4874-B6B7-82D024908EB3}"/>
    <dgm:cxn modelId="{F58D4640-ECA6-4A28-A0CA-8DDC0BD857E5}" type="presOf" srcId="{EA85D26F-6D9E-45C9-A979-64CA317E4576}" destId="{EF58C4EC-E17E-45FD-98A1-EAB400183F20}" srcOrd="0" destOrd="3" presId="urn:microsoft.com/office/officeart/2005/8/layout/vList5"/>
    <dgm:cxn modelId="{785F69DE-FFA2-4E7E-9433-F2AAB9ADC4F2}" srcId="{FFDD07C5-B9CE-42AD-9FEE-40FAFF971851}" destId="{EFC9CA34-494E-4DDC-AB03-5548F3C467E7}" srcOrd="2" destOrd="0" parTransId="{CA646C28-D3D2-4A9C-AB3B-616153D4FF68}" sibTransId="{2EB52206-CB48-44C6-B827-7F7340502C64}"/>
    <dgm:cxn modelId="{B27CF626-BD30-4734-A30F-D13ABFB73CA9}" srcId="{EBFCE67A-0C5F-426D-83D9-F576D23E8346}" destId="{775AF355-B978-41FB-BFBB-607D16E03B46}" srcOrd="2" destOrd="0" parTransId="{C9602822-6195-4CE4-BBC8-31C997CC65F7}" sibTransId="{B636F566-2504-441C-B3D9-1BBA19E0E371}"/>
    <dgm:cxn modelId="{38CE7D01-6882-46D4-B5D0-DDFCA535775D}" type="presOf" srcId="{775AF355-B978-41FB-BFBB-607D16E03B46}" destId="{25439147-17E8-46FB-9ACF-F67BD1CFCCB1}" srcOrd="0" destOrd="2" presId="urn:microsoft.com/office/officeart/2005/8/layout/vList5"/>
    <dgm:cxn modelId="{66070AA2-BAC0-4993-A57C-24335F84E19C}" srcId="{FFDD07C5-B9CE-42AD-9FEE-40FAFF971851}" destId="{34D1DBAE-403D-49C1-81EF-322A5081D72D}" srcOrd="0" destOrd="0" parTransId="{C9489FB8-BEA8-4327-B65D-5DB3352A5C02}" sibTransId="{D3E85E4C-3C3B-43BF-83B4-E11133F2DE44}"/>
    <dgm:cxn modelId="{7F7E2EB1-AB2A-4AFD-8D3F-3232B6627DA1}" type="presParOf" srcId="{A66FAF80-0773-4921-8F26-521E89BA735C}" destId="{D00EE2D3-D910-4812-9E3E-083CFE02F0A0}" srcOrd="0" destOrd="0" presId="urn:microsoft.com/office/officeart/2005/8/layout/vList5"/>
    <dgm:cxn modelId="{1F00AE52-7465-485E-A15D-DA9913D4FBD4}" type="presParOf" srcId="{D00EE2D3-D910-4812-9E3E-083CFE02F0A0}" destId="{446187FB-F224-4E3C-84B6-EA650ED8C93B}" srcOrd="0" destOrd="0" presId="urn:microsoft.com/office/officeart/2005/8/layout/vList5"/>
    <dgm:cxn modelId="{6B17D4F2-EAF8-43BB-9076-F9B53CADE608}" type="presParOf" srcId="{D00EE2D3-D910-4812-9E3E-083CFE02F0A0}" destId="{EF58C4EC-E17E-45FD-98A1-EAB400183F20}" srcOrd="1" destOrd="0" presId="urn:microsoft.com/office/officeart/2005/8/layout/vList5"/>
    <dgm:cxn modelId="{7EAEB82D-D656-49E0-8905-1A68CD678853}" type="presParOf" srcId="{A66FAF80-0773-4921-8F26-521E89BA735C}" destId="{9F7ED8A7-C352-46AC-8A68-41C2E8170DE4}" srcOrd="1" destOrd="0" presId="urn:microsoft.com/office/officeart/2005/8/layout/vList5"/>
    <dgm:cxn modelId="{C1CED009-1237-45AE-89AC-B1320C0E3F46}" type="presParOf" srcId="{A66FAF80-0773-4921-8F26-521E89BA735C}" destId="{E35E9206-42D7-4F2D-8C1A-EBDB69E521DF}" srcOrd="2" destOrd="0" presId="urn:microsoft.com/office/officeart/2005/8/layout/vList5"/>
    <dgm:cxn modelId="{7ED38413-BCE2-45D2-87D6-FCD00857ED28}" type="presParOf" srcId="{E35E9206-42D7-4F2D-8C1A-EBDB69E521DF}" destId="{F185ED72-0B88-4583-9BD2-343EAFC76E8A}" srcOrd="0" destOrd="0" presId="urn:microsoft.com/office/officeart/2005/8/layout/vList5"/>
    <dgm:cxn modelId="{88E5EBA9-F433-4526-81C3-25997A0586BF}" type="presParOf" srcId="{E35E9206-42D7-4F2D-8C1A-EBDB69E521DF}" destId="{25439147-17E8-46FB-9ACF-F67BD1CFCC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8C4EC-E17E-45FD-98A1-EAB400183F20}">
      <dsp:nvSpPr>
        <dsp:cNvPr id="0" name=""/>
        <dsp:cNvSpPr/>
      </dsp:nvSpPr>
      <dsp:spPr>
        <a:xfrm rot="5400000">
          <a:off x="1486472" y="-130198"/>
          <a:ext cx="1460774" cy="208645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 Highly skilled group members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 Web 2.0 environments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 Customized security layer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 Market research to meet customer objectives</a:t>
          </a:r>
        </a:p>
      </dsp:txBody>
      <dsp:txXfrm rot="-5400000">
        <a:off x="1173632" y="253951"/>
        <a:ext cx="2015146" cy="1318156"/>
      </dsp:txXfrm>
    </dsp:sp>
    <dsp:sp modelId="{446187FB-F224-4E3C-84B6-EA650ED8C93B}">
      <dsp:nvSpPr>
        <dsp:cNvPr id="0" name=""/>
        <dsp:cNvSpPr/>
      </dsp:nvSpPr>
      <dsp:spPr>
        <a:xfrm>
          <a:off x="0" y="45"/>
          <a:ext cx="1173631" cy="18259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+mj-lt"/>
            </a:rPr>
            <a:t>Strengths</a:t>
          </a:r>
          <a:endParaRPr lang="en-US" sz="1300" kern="1200" dirty="0">
            <a:latin typeface="+mj-lt"/>
          </a:endParaRPr>
        </a:p>
      </dsp:txBody>
      <dsp:txXfrm>
        <a:off x="57292" y="57337"/>
        <a:ext cx="1059047" cy="1711383"/>
      </dsp:txXfrm>
    </dsp:sp>
    <dsp:sp modelId="{25439147-17E8-46FB-9ACF-F67BD1CFCCB1}">
      <dsp:nvSpPr>
        <dsp:cNvPr id="0" name=""/>
        <dsp:cNvSpPr/>
      </dsp:nvSpPr>
      <dsp:spPr>
        <a:xfrm rot="5400000">
          <a:off x="1486472" y="1787067"/>
          <a:ext cx="1460774" cy="2086455"/>
        </a:xfrm>
        <a:prstGeom prst="round2SameRect">
          <a:avLst/>
        </a:prstGeom>
        <a:solidFill>
          <a:schemeClr val="accent5">
            <a:tint val="40000"/>
            <a:alpha val="90000"/>
            <a:hueOff val="-350968"/>
            <a:satOff val="59915"/>
            <a:lumOff val="-114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0968"/>
              <a:satOff val="59915"/>
              <a:lumOff val="-1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 Integration with other brokerage companies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 Advance adaptable software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 Revenue model generation for the company</a:t>
          </a:r>
        </a:p>
      </dsp:txBody>
      <dsp:txXfrm rot="-5400000">
        <a:off x="1173632" y="2171217"/>
        <a:ext cx="2015146" cy="1318156"/>
      </dsp:txXfrm>
    </dsp:sp>
    <dsp:sp modelId="{F185ED72-0B88-4583-9BD2-343EAFC76E8A}">
      <dsp:nvSpPr>
        <dsp:cNvPr id="0" name=""/>
        <dsp:cNvSpPr/>
      </dsp:nvSpPr>
      <dsp:spPr>
        <a:xfrm>
          <a:off x="0" y="1917311"/>
          <a:ext cx="1173631" cy="1825967"/>
        </a:xfrm>
        <a:prstGeom prst="roundRect">
          <a:avLst/>
        </a:prstGeom>
        <a:solidFill>
          <a:schemeClr val="accent5">
            <a:hueOff val="-359561"/>
            <a:satOff val="67084"/>
            <a:lumOff val="-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+mj-lt"/>
            </a:rPr>
            <a:t>Weaknesses</a:t>
          </a:r>
        </a:p>
      </dsp:txBody>
      <dsp:txXfrm>
        <a:off x="57292" y="1974603"/>
        <a:ext cx="1059047" cy="1711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8C4EC-E17E-45FD-98A1-EAB400183F20}">
      <dsp:nvSpPr>
        <dsp:cNvPr id="0" name=""/>
        <dsp:cNvSpPr/>
      </dsp:nvSpPr>
      <dsp:spPr>
        <a:xfrm rot="5400000">
          <a:off x="1421916" y="-124536"/>
          <a:ext cx="1571953" cy="20839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 Improved customers satisfaction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Huge growth opportunity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Improved investment forecasting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The company can diversify future business strategy</a:t>
          </a:r>
        </a:p>
      </dsp:txBody>
      <dsp:txXfrm rot="-5400000">
        <a:off x="1165937" y="208179"/>
        <a:ext cx="2007176" cy="1418481"/>
      </dsp:txXfrm>
    </dsp:sp>
    <dsp:sp modelId="{446187FB-F224-4E3C-84B6-EA650ED8C93B}">
      <dsp:nvSpPr>
        <dsp:cNvPr id="0" name=""/>
        <dsp:cNvSpPr/>
      </dsp:nvSpPr>
      <dsp:spPr>
        <a:xfrm>
          <a:off x="1002" y="6040"/>
          <a:ext cx="1164935" cy="1822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+mj-lt"/>
            </a:rPr>
            <a:t>Opportunities</a:t>
          </a:r>
        </a:p>
      </dsp:txBody>
      <dsp:txXfrm>
        <a:off x="57869" y="62907"/>
        <a:ext cx="1051201" cy="1709025"/>
      </dsp:txXfrm>
    </dsp:sp>
    <dsp:sp modelId="{25439147-17E8-46FB-9ACF-F67BD1CFCCB1}">
      <dsp:nvSpPr>
        <dsp:cNvPr id="0" name=""/>
        <dsp:cNvSpPr/>
      </dsp:nvSpPr>
      <dsp:spPr>
        <a:xfrm rot="5400000">
          <a:off x="1519296" y="1764200"/>
          <a:ext cx="1316531" cy="214466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 Information security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 Piracy issues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 Identify the key features of your target/future product</a:t>
          </a:r>
        </a:p>
      </dsp:txBody>
      <dsp:txXfrm rot="-5400000">
        <a:off x="1105231" y="2242533"/>
        <a:ext cx="2080393" cy="1187995"/>
      </dsp:txXfrm>
    </dsp:sp>
    <dsp:sp modelId="{F185ED72-0B88-4583-9BD2-343EAFC76E8A}">
      <dsp:nvSpPr>
        <dsp:cNvPr id="0" name=""/>
        <dsp:cNvSpPr/>
      </dsp:nvSpPr>
      <dsp:spPr>
        <a:xfrm>
          <a:off x="1002" y="2008496"/>
          <a:ext cx="1104229" cy="16491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+mj-lt"/>
            </a:rPr>
            <a:t>Threats</a:t>
          </a:r>
        </a:p>
      </dsp:txBody>
      <dsp:txXfrm>
        <a:off x="54906" y="2062400"/>
        <a:ext cx="996421" cy="1541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Milestone Summary Report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80172F5-3D65-49E0-B8E0-F1989EB5F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Milestone Summary Report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730021-47D1-41CE-9EDE-13E5F64E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1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79248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E8115D-AE69-40B6-B1D4-FD459DC40C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78479-7B38-4DEE-85F9-11FB29E0F8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F9BB9-904F-49B2-AC6F-C93E05D23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F24BE-3897-4DAF-BF0D-1D212741A6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EBF1-FD14-4BFD-B805-B8E35BE5AB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524000"/>
            <a:ext cx="3467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524000"/>
            <a:ext cx="3467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04A37-C82F-4D77-9967-3931BD2A09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85968-CC9E-4A6C-8B41-C973824047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68079-BDD8-427D-A3BE-D66293241F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B47E-8A6D-40A5-A14A-A338C3F2D7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D9C23-CE99-41BC-836D-BC3AA377B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52472-B281-4101-A2CA-F5521C0B34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524000"/>
            <a:ext cx="7086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98CF03C-538B-4300-9452-8E2B59084931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andinetchanque.com/Portfolio/NJIT/IS663/" TargetMode="External"/><Relationship Id="rId2" Type="http://schemas.openxmlformats.org/officeDocument/2006/relationships/hyperlink" Target="http://www.moneyontheg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blandinetchanque.com/Portfolio/NJIT/IS663/OtherDevices_MOG_prototyp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A5A33C2-1043-4002-89D5-39154909EDFD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99FF"/>
                </a:solidFill>
              </a:rPr>
              <a:t>Money On The Go </a:t>
            </a:r>
            <a:r>
              <a:rPr lang="en-US" sz="2400" dirty="0" smtClean="0">
                <a:solidFill>
                  <a:srgbClr val="6699FF"/>
                </a:solidFill>
              </a:rPr>
              <a:t>(MOG) </a:t>
            </a:r>
            <a:r>
              <a:rPr lang="en-US" dirty="0">
                <a:solidFill>
                  <a:srgbClr val="6699FF"/>
                </a:solidFill>
              </a:rPr>
              <a:t/>
            </a:r>
            <a:br>
              <a:rPr lang="en-US" dirty="0">
                <a:solidFill>
                  <a:srgbClr val="6699FF"/>
                </a:solidFill>
              </a:rPr>
            </a:br>
            <a:r>
              <a:rPr lang="en-US" dirty="0" smtClean="0">
                <a:solidFill>
                  <a:srgbClr val="6699FF"/>
                </a:solidFill>
              </a:rPr>
              <a:t>Smart Phone Application</a:t>
            </a:r>
            <a:endParaRPr lang="en-US" dirty="0">
              <a:solidFill>
                <a:srgbClr val="6699FF"/>
              </a:solidFill>
            </a:endParaRPr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457200" y="4648200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b="1" dirty="0">
                <a:solidFill>
                  <a:srgbClr val="6699FF"/>
                </a:solidFill>
              </a:rPr>
              <a:t>Prepared </a:t>
            </a:r>
            <a:r>
              <a:rPr lang="en-US" sz="2000" b="1" dirty="0" smtClean="0">
                <a:solidFill>
                  <a:srgbClr val="6699FF"/>
                </a:solidFill>
              </a:rPr>
              <a:t>by MOG Team: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 err="1" smtClean="0"/>
              <a:t>Ayodeji</a:t>
            </a:r>
            <a:r>
              <a:rPr lang="en-US" dirty="0" smtClean="0"/>
              <a:t> </a:t>
            </a:r>
            <a:r>
              <a:rPr lang="en-US" dirty="0" err="1" smtClean="0"/>
              <a:t>Ojo</a:t>
            </a:r>
            <a:r>
              <a:rPr lang="en-US" dirty="0"/>
              <a:t>			</a:t>
            </a:r>
            <a:r>
              <a:rPr lang="en-US" dirty="0" err="1" smtClean="0"/>
              <a:t>Issac</a:t>
            </a:r>
            <a:r>
              <a:rPr lang="en-US" dirty="0" smtClean="0"/>
              <a:t> </a:t>
            </a:r>
            <a:r>
              <a:rPr lang="en-US" dirty="0" err="1" smtClean="0"/>
              <a:t>Osobu</a:t>
            </a:r>
            <a:endParaRPr lang="en-US" dirty="0"/>
          </a:p>
          <a:p>
            <a:pPr eaLnBrk="1" hangingPunct="1">
              <a:spcBef>
                <a:spcPct val="20000"/>
              </a:spcBef>
            </a:pPr>
            <a:r>
              <a:rPr lang="en-US" dirty="0" err="1" smtClean="0"/>
              <a:t>Awad</a:t>
            </a:r>
            <a:r>
              <a:rPr lang="en-US" dirty="0" smtClean="0"/>
              <a:t> </a:t>
            </a:r>
            <a:r>
              <a:rPr lang="en-US" dirty="0" err="1" smtClean="0"/>
              <a:t>Albalawi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/>
              <a:t>Rotimi</a:t>
            </a:r>
            <a:r>
              <a:rPr lang="en-US" dirty="0"/>
              <a:t> </a:t>
            </a:r>
            <a:r>
              <a:rPr lang="en-US" dirty="0" err="1"/>
              <a:t>Oduntan</a:t>
            </a:r>
            <a:r>
              <a:rPr lang="en-US" dirty="0"/>
              <a:t>	</a:t>
            </a:r>
            <a:endParaRPr lang="en-US" dirty="0" smtClean="0"/>
          </a:p>
          <a:p>
            <a:pPr eaLnBrk="1" hangingPunct="1">
              <a:spcBef>
                <a:spcPct val="20000"/>
              </a:spcBef>
            </a:pPr>
            <a:r>
              <a:rPr lang="en-US" dirty="0" err="1" smtClean="0"/>
              <a:t>Blandine</a:t>
            </a:r>
            <a:r>
              <a:rPr lang="en-US" dirty="0" smtClean="0"/>
              <a:t> </a:t>
            </a:r>
            <a:r>
              <a:rPr lang="en-US" dirty="0" err="1"/>
              <a:t>Meillon</a:t>
            </a:r>
            <a:r>
              <a:rPr lang="en-US" dirty="0"/>
              <a:t> </a:t>
            </a:r>
            <a:r>
              <a:rPr lang="en-US" sz="1200" i="1" dirty="0"/>
              <a:t>(Team Leader</a:t>
            </a:r>
            <a:r>
              <a:rPr lang="en-US" sz="1200" i="1" dirty="0" smtClean="0"/>
              <a:t>)	</a:t>
            </a:r>
            <a:r>
              <a:rPr lang="en-US" i="1" dirty="0"/>
              <a:t>	</a:t>
            </a:r>
            <a:r>
              <a:rPr lang="en-US" dirty="0" err="1"/>
              <a:t>Teko</a:t>
            </a:r>
            <a:r>
              <a:rPr lang="en-US" dirty="0"/>
              <a:t> </a:t>
            </a:r>
            <a:r>
              <a:rPr lang="en-US" dirty="0" err="1" smtClean="0"/>
              <a:t>Folligan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1371600" cy="1878496"/>
          </a:xfrm>
          <a:prstGeom prst="rect">
            <a:avLst/>
          </a:prstGeom>
        </p:spPr>
      </p:pic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1828800" y="1903444"/>
            <a:ext cx="5181600" cy="51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spcBef>
                <a:spcPct val="20000"/>
              </a:spcBef>
            </a:pPr>
            <a:r>
              <a:rPr lang="en-US" sz="3200" dirty="0" smtClean="0"/>
              <a:t>Investment  Mobile App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119-20E9-4ACA-A616-35DAC6042835}" type="slidenum">
              <a:rPr lang="en-US"/>
              <a:pPr/>
              <a:t>10</a:t>
            </a:fld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533400"/>
            <a:ext cx="71628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6699FF"/>
                </a:solidFill>
              </a:rPr>
              <a:t>SWOT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57345" y="1981200"/>
            <a:ext cx="7486656" cy="3743325"/>
            <a:chOff x="0" y="-64127"/>
            <a:chExt cx="6715249" cy="3150227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-64127"/>
              <a:ext cx="3324225" cy="3150227"/>
              <a:chOff x="0" y="-159377"/>
              <a:chExt cx="3324225" cy="3150227"/>
            </a:xfrm>
          </p:grpSpPr>
          <p:sp>
            <p:nvSpPr>
              <p:cNvPr id="14" name="Text Box 12"/>
              <p:cNvSpPr txBox="1"/>
              <p:nvPr/>
            </p:nvSpPr>
            <p:spPr>
              <a:xfrm rot="16200000">
                <a:off x="-628650" y="1371600"/>
                <a:ext cx="1609725" cy="352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ln>
                      <a:noFill/>
                    </a:ln>
                    <a:gradFill>
                      <a:gsLst>
                        <a:gs pos="0">
                          <a:srgbClr val="B099D2"/>
                        </a:gs>
                        <a:gs pos="40000">
                          <a:srgbClr val="9379B5"/>
                        </a:gs>
                        <a:gs pos="50000">
                          <a:srgbClr val="9379B5"/>
                        </a:gs>
                        <a:gs pos="68000">
                          <a:srgbClr val="9379B5"/>
                        </a:gs>
                        <a:gs pos="100000">
                          <a:srgbClr val="B099D2"/>
                        </a:gs>
                      </a:gsLst>
                      <a:lin ang="5400000" scaled="0"/>
                    </a:gradFill>
                    <a:effectLst>
                      <a:outerShdw blurRad="87998" dist="50800" dir="5040000" algn="tl">
                        <a:schemeClr val="accent4">
                          <a:tint val="80000"/>
                          <a:satMod val="250000"/>
                          <a:alpha val="45000"/>
                        </a:schemeClr>
                      </a:outerShdw>
                    </a:effectLst>
                    <a:latin typeface="Times New Roman"/>
                    <a:ea typeface="Calibri"/>
                    <a:cs typeface="Times New Roman"/>
                  </a:rPr>
                  <a:t>Internal</a:t>
                </a:r>
                <a:endParaRPr lang="en-US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graphicFrame>
            <p:nvGraphicFramePr>
              <p:cNvPr id="15" name="Diagram 14"/>
              <p:cNvGraphicFramePr/>
              <p:nvPr>
                <p:extLst>
                  <p:ext uri="{D42A27DB-BD31-4B8C-83A1-F6EECF244321}">
                    <p14:modId xmlns:p14="http://schemas.microsoft.com/office/powerpoint/2010/main" val="2889018299"/>
                  </p:ext>
                </p:extLst>
              </p:nvPr>
            </p:nvGraphicFramePr>
            <p:xfrm>
              <a:off x="400050" y="-159377"/>
              <a:ext cx="2924175" cy="315022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p:grpSp>
        <p:grpSp>
          <p:nvGrpSpPr>
            <p:cNvPr id="11" name="Group 10"/>
            <p:cNvGrpSpPr/>
            <p:nvPr/>
          </p:nvGrpSpPr>
          <p:grpSpPr>
            <a:xfrm>
              <a:off x="3457576" y="0"/>
              <a:ext cx="3257673" cy="3086100"/>
              <a:chOff x="1" y="0"/>
              <a:chExt cx="3257673" cy="3086100"/>
            </a:xfrm>
          </p:grpSpPr>
          <p:graphicFrame>
            <p:nvGraphicFramePr>
              <p:cNvPr id="12" name="Diagram 11"/>
              <p:cNvGraphicFramePr/>
              <p:nvPr>
                <p:extLst>
                  <p:ext uri="{D42A27DB-BD31-4B8C-83A1-F6EECF244321}">
                    <p14:modId xmlns:p14="http://schemas.microsoft.com/office/powerpoint/2010/main" val="2253815993"/>
                  </p:ext>
                </p:extLst>
              </p:nvPr>
            </p:nvGraphicFramePr>
            <p:xfrm>
              <a:off x="1" y="0"/>
              <a:ext cx="2915930" cy="30861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sp>
            <p:nvSpPr>
              <p:cNvPr id="13" name="Text Box 11"/>
              <p:cNvSpPr txBox="1"/>
              <p:nvPr/>
            </p:nvSpPr>
            <p:spPr>
              <a:xfrm rot="5400000">
                <a:off x="2276599" y="1455742"/>
                <a:ext cx="1609725" cy="352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b="1" dirty="0">
                    <a:ln>
                      <a:noFill/>
                    </a:ln>
                    <a:gradFill>
                      <a:gsLst>
                        <a:gs pos="0">
                          <a:srgbClr val="B099D2"/>
                        </a:gs>
                        <a:gs pos="40000">
                          <a:srgbClr val="9379B5"/>
                        </a:gs>
                        <a:gs pos="50000">
                          <a:srgbClr val="9379B5"/>
                        </a:gs>
                        <a:gs pos="68000">
                          <a:srgbClr val="9379B5"/>
                        </a:gs>
                        <a:gs pos="100000">
                          <a:srgbClr val="B099D2"/>
                        </a:gs>
                      </a:gsLst>
                      <a:lin ang="5400000" scaled="0"/>
                    </a:gradFill>
                    <a:effectLst>
                      <a:outerShdw blurRad="87998" dist="50800" dir="5040000" algn="tl">
                        <a:schemeClr val="accent4">
                          <a:tint val="80000"/>
                          <a:satMod val="250000"/>
                          <a:alpha val="45000"/>
                        </a:schemeClr>
                      </a:outerShdw>
                    </a:effectLst>
                    <a:latin typeface="Times New Roman"/>
                    <a:ea typeface="Calibri"/>
                    <a:cs typeface="Times New Roman"/>
                  </a:rPr>
                  <a:t>External</a:t>
                </a:r>
                <a:endParaRPr lang="en-US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83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Awad</a:t>
            </a:r>
            <a:r>
              <a:rPr lang="en-US" dirty="0" smtClean="0"/>
              <a:t> </a:t>
            </a:r>
            <a:r>
              <a:rPr lang="en-US" dirty="0" err="1" smtClean="0"/>
              <a:t>Albalawi</a:t>
            </a: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6699FF"/>
                </a:solidFill>
              </a:rPr>
              <a:t>System Functionality</a:t>
            </a:r>
            <a:endParaRPr lang="en-US" dirty="0">
              <a:solidFill>
                <a:srgbClr val="6699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2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7E14-B4D4-4212-89F5-B47A22F3B286}" type="slidenum">
              <a:rPr lang="en-US"/>
              <a:pPr/>
              <a:t>12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467600" cy="533400"/>
          </a:xfrm>
        </p:spPr>
        <p:txBody>
          <a:bodyPr/>
          <a:lstStyle/>
          <a:p>
            <a:r>
              <a:rPr lang="en-US" sz="2800" dirty="0" smtClean="0">
                <a:solidFill>
                  <a:srgbClr val="6699FF"/>
                </a:solidFill>
              </a:rPr>
              <a:t>System Functionality – </a:t>
            </a:r>
            <a:r>
              <a:rPr lang="en-US" sz="2400" dirty="0" smtClean="0">
                <a:solidFill>
                  <a:schemeClr val="tx1"/>
                </a:solidFill>
              </a:rPr>
              <a:t>Use Case Diagram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47800" cy="1982856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21716"/>
              </p:ext>
            </p:extLst>
          </p:nvPr>
        </p:nvGraphicFramePr>
        <p:xfrm>
          <a:off x="1447800" y="838200"/>
          <a:ext cx="7696200" cy="595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r:id="rId4" imgW="9610705" imgH="7429382" progId="Visio.Drawing.15">
                  <p:embed/>
                </p:oleObj>
              </mc:Choice>
              <mc:Fallback>
                <p:oleObj r:id="rId4" imgW="9610705" imgH="742938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7696200" cy="595619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7315200" cy="51816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A1D5ED"/>
                </a:solidFill>
              </a:rPr>
              <a:t>Goal in Context: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User/Investor </a:t>
            </a:r>
            <a:r>
              <a:rPr lang="en-US" sz="2000" dirty="0" smtClean="0"/>
              <a:t>wants to login to MOG App </a:t>
            </a:r>
          </a:p>
          <a:p>
            <a:r>
              <a:rPr lang="en-US" sz="2000" b="1" dirty="0">
                <a:solidFill>
                  <a:srgbClr val="A1D5ED"/>
                </a:solidFill>
              </a:rPr>
              <a:t>Scope:</a:t>
            </a:r>
            <a:r>
              <a:rPr lang="en-US" sz="2000" dirty="0" smtClean="0"/>
              <a:t> Home Page of MOG</a:t>
            </a:r>
          </a:p>
          <a:p>
            <a:r>
              <a:rPr lang="en-US" sz="2000" b="1" dirty="0">
                <a:solidFill>
                  <a:srgbClr val="A1D5ED"/>
                </a:solidFill>
              </a:rPr>
              <a:t>Primary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rgbClr val="A1D5ED"/>
                </a:solidFill>
              </a:rPr>
              <a:t>Actor:</a:t>
            </a:r>
            <a:r>
              <a:rPr lang="en-US" sz="2000" dirty="0" smtClean="0"/>
              <a:t> User/Investor </a:t>
            </a:r>
          </a:p>
          <a:p>
            <a:r>
              <a:rPr lang="en-US" sz="2000" b="1" dirty="0">
                <a:solidFill>
                  <a:srgbClr val="A1D5ED"/>
                </a:solidFill>
              </a:rPr>
              <a:t>Secondary Actors: </a:t>
            </a:r>
            <a:r>
              <a:rPr lang="en-US" sz="2000" dirty="0" smtClean="0"/>
              <a:t>None</a:t>
            </a:r>
          </a:p>
          <a:p>
            <a:r>
              <a:rPr lang="en-US" sz="2000" b="1" dirty="0">
                <a:solidFill>
                  <a:srgbClr val="A1D5ED"/>
                </a:solidFill>
              </a:rPr>
              <a:t>Preconditions: </a:t>
            </a:r>
          </a:p>
          <a:p>
            <a:pPr lvl="1"/>
            <a:r>
              <a:rPr lang="en-US" sz="2000" dirty="0"/>
              <a:t>User/Investor </a:t>
            </a:r>
            <a:r>
              <a:rPr lang="en-US" sz="2000" dirty="0" smtClean="0"/>
              <a:t>has an active MOG account </a:t>
            </a:r>
          </a:p>
          <a:p>
            <a:r>
              <a:rPr lang="en-US" sz="2000" b="1" dirty="0">
                <a:solidFill>
                  <a:srgbClr val="A1D5ED"/>
                </a:solidFill>
              </a:rPr>
              <a:t>Success End Condition: </a:t>
            </a:r>
          </a:p>
          <a:p>
            <a:pPr lvl="1"/>
            <a:r>
              <a:rPr lang="en-US" sz="2000" dirty="0"/>
              <a:t>User/Investor </a:t>
            </a:r>
            <a:r>
              <a:rPr lang="en-US" sz="2000" dirty="0" smtClean="0"/>
              <a:t>has successfully logged into MOG account </a:t>
            </a:r>
          </a:p>
          <a:p>
            <a:r>
              <a:rPr lang="en-US" sz="2000" b="1" dirty="0">
                <a:solidFill>
                  <a:srgbClr val="A1D5ED"/>
                </a:solidFill>
              </a:rPr>
              <a:t>Failed End Condition: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/>
              <a:t>User/Investor </a:t>
            </a:r>
            <a:r>
              <a:rPr lang="en-US" sz="2000" dirty="0" smtClean="0"/>
              <a:t>can’t login to MOG account </a:t>
            </a:r>
          </a:p>
          <a:p>
            <a:r>
              <a:rPr lang="en-US" sz="2000" b="1" dirty="0">
                <a:solidFill>
                  <a:srgbClr val="A1D5ED"/>
                </a:solidFill>
              </a:rPr>
              <a:t>Scenario: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Step 1: App prompts for username and password</a:t>
            </a:r>
          </a:p>
          <a:p>
            <a:pPr lvl="1"/>
            <a:r>
              <a:rPr lang="en-US" sz="2000" dirty="0"/>
              <a:t>Step 2: User/Investor enters username and password</a:t>
            </a:r>
          </a:p>
          <a:p>
            <a:pPr lvl="1"/>
            <a:r>
              <a:rPr lang="en-US" sz="2000" dirty="0"/>
              <a:t>Step3: User/Investor has successfully logged into MOG account </a:t>
            </a:r>
          </a:p>
          <a:p>
            <a:pPr lvl="1"/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7E14-B4D4-4212-89F5-B47A22F3B286}" type="slidenum">
              <a:rPr lang="en-US"/>
              <a:pPr/>
              <a:t>13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467600" cy="533400"/>
          </a:xfrm>
        </p:spPr>
        <p:txBody>
          <a:bodyPr/>
          <a:lstStyle/>
          <a:p>
            <a:r>
              <a:rPr lang="en-US" sz="2800" dirty="0" smtClean="0">
                <a:solidFill>
                  <a:srgbClr val="6699FF"/>
                </a:solidFill>
              </a:rPr>
              <a:t>System Functionality – </a:t>
            </a:r>
            <a:r>
              <a:rPr lang="en-US" sz="2400" dirty="0" smtClean="0">
                <a:solidFill>
                  <a:schemeClr val="tx1"/>
                </a:solidFill>
              </a:rPr>
              <a:t>Use Cases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905000" y="939990"/>
            <a:ext cx="502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000" dirty="0">
                <a:solidFill>
                  <a:srgbClr val="A1D5ED"/>
                </a:solidFill>
                <a:latin typeface="+mn-lt"/>
                <a:ea typeface="+mn-ea"/>
                <a:cs typeface="+mn-cs"/>
              </a:rPr>
              <a:t>Name: </a:t>
            </a:r>
            <a:r>
              <a:rPr lang="en-US" sz="2000" kern="0" dirty="0" smtClean="0">
                <a:solidFill>
                  <a:srgbClr val="FF0000"/>
                </a:solidFill>
              </a:rPr>
              <a:t>Login to MOG App </a:t>
            </a:r>
            <a:endParaRPr lang="en-US" sz="2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6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7E14-B4D4-4212-89F5-B47A22F3B286}" type="slidenum">
              <a:rPr lang="en-US"/>
              <a:pPr/>
              <a:t>14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467600" cy="533400"/>
          </a:xfrm>
        </p:spPr>
        <p:txBody>
          <a:bodyPr/>
          <a:lstStyle/>
          <a:p>
            <a:r>
              <a:rPr lang="en-US" sz="2800" dirty="0" smtClean="0">
                <a:solidFill>
                  <a:srgbClr val="6699FF"/>
                </a:solidFill>
              </a:rPr>
              <a:t>System Functionality – </a:t>
            </a:r>
            <a:r>
              <a:rPr lang="en-US" sz="2400" dirty="0" smtClean="0">
                <a:solidFill>
                  <a:schemeClr val="tx1"/>
                </a:solidFill>
              </a:rPr>
              <a:t>Use Cases </a:t>
            </a:r>
            <a:r>
              <a:rPr lang="en-US" sz="1600" dirty="0" smtClean="0">
                <a:solidFill>
                  <a:schemeClr val="tx1"/>
                </a:solidFill>
              </a:rPr>
              <a:t>(1)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5000" y="914400"/>
            <a:ext cx="7086600" cy="57912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A1D5ED"/>
                </a:solidFill>
              </a:rPr>
              <a:t>Extensions:</a:t>
            </a:r>
            <a:r>
              <a:rPr lang="en-US" sz="2000" dirty="0" smtClean="0"/>
              <a:t> </a:t>
            </a:r>
            <a:endParaRPr lang="en-US" sz="2000" b="1" dirty="0">
              <a:solidFill>
                <a:srgbClr val="A1D5ED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A1D5ED"/>
                </a:solidFill>
              </a:rPr>
              <a:t> </a:t>
            </a:r>
            <a:r>
              <a:rPr lang="en-US" sz="2000" b="1" dirty="0" smtClean="0">
                <a:solidFill>
                  <a:srgbClr val="A1D5ED"/>
                </a:solidFill>
              </a:rPr>
              <a:t>    </a:t>
            </a:r>
            <a:r>
              <a:rPr lang="en-US" sz="2000" b="1" dirty="0" smtClean="0"/>
              <a:t>Step </a:t>
            </a:r>
            <a:r>
              <a:rPr lang="en-US" sz="2000" b="1" dirty="0"/>
              <a:t>2a</a:t>
            </a:r>
            <a:r>
              <a:rPr lang="en-US" sz="2000" dirty="0"/>
              <a:t>: User/Investor enters wrong/mismatch username and </a:t>
            </a:r>
            <a:r>
              <a:rPr lang="en-US" sz="2000" dirty="0" smtClean="0"/>
              <a:t>password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2a1: App notifies User/Investor for invalid </a:t>
            </a:r>
            <a:r>
              <a:rPr lang="en-US" sz="2000" dirty="0" smtClean="0"/>
              <a:t>or wrong/mismatch username/password.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2a2: User/Investor asks for forgot/reset </a:t>
            </a:r>
            <a:r>
              <a:rPr lang="en-US" sz="2000" dirty="0" smtClean="0"/>
              <a:t>password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2a3: App prompts for an email </a:t>
            </a:r>
            <a:r>
              <a:rPr lang="en-US" sz="2000" dirty="0" smtClean="0"/>
              <a:t>address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2a4: User/Investor enters the email </a:t>
            </a:r>
            <a:r>
              <a:rPr lang="en-US" sz="2000" dirty="0" smtClean="0"/>
              <a:t>address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2a5: App asks for security </a:t>
            </a:r>
            <a:r>
              <a:rPr lang="en-US" sz="2000" dirty="0" smtClean="0"/>
              <a:t>questions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2a6: User/Investor answers all </a:t>
            </a:r>
            <a:r>
              <a:rPr lang="en-US" sz="2000" dirty="0" smtClean="0"/>
              <a:t>questions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2a7: App sends current/temporary username/password to the User/Investor‘s email </a:t>
            </a:r>
            <a:r>
              <a:rPr lang="en-US" sz="2000" dirty="0" smtClean="0"/>
              <a:t>address.</a:t>
            </a:r>
          </a:p>
          <a:p>
            <a:pPr lvl="1"/>
            <a:r>
              <a:rPr lang="en-US" sz="2000" dirty="0" smtClean="0"/>
              <a:t>Step 2a8: User/Investor retrieves or resets username/password and enters them.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2a9: App continues with Step 3 </a:t>
            </a:r>
          </a:p>
        </p:txBody>
      </p:sp>
    </p:spTree>
    <p:extLst>
      <p:ext uri="{BB962C8B-B14F-4D97-AF65-F5344CB8AC3E}">
        <p14:creationId xmlns:p14="http://schemas.microsoft.com/office/powerpoint/2010/main" val="329459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7E14-B4D4-4212-89F5-B47A22F3B286}" type="slidenum">
              <a:rPr lang="en-US"/>
              <a:pPr/>
              <a:t>15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467600" cy="533400"/>
          </a:xfrm>
        </p:spPr>
        <p:txBody>
          <a:bodyPr/>
          <a:lstStyle/>
          <a:p>
            <a:r>
              <a:rPr lang="en-US" sz="2800" dirty="0" smtClean="0">
                <a:solidFill>
                  <a:srgbClr val="6699FF"/>
                </a:solidFill>
              </a:rPr>
              <a:t>System Functionality – </a:t>
            </a:r>
            <a:r>
              <a:rPr lang="en-US" sz="2400" dirty="0" smtClean="0">
                <a:solidFill>
                  <a:schemeClr val="tx1"/>
                </a:solidFill>
              </a:rPr>
              <a:t>Use Cases </a:t>
            </a:r>
            <a:r>
              <a:rPr lang="en-US" sz="1600" dirty="0" smtClean="0">
                <a:solidFill>
                  <a:schemeClr val="tx1"/>
                </a:solidFill>
              </a:rPr>
              <a:t>(2)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5000" y="685800"/>
            <a:ext cx="7086600" cy="61722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A1D5ED"/>
                </a:solidFill>
              </a:rPr>
              <a:t>Variations:</a:t>
            </a:r>
            <a:endParaRPr lang="en-US" sz="2000" b="1" dirty="0">
              <a:solidFill>
                <a:srgbClr val="A1D5ED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A1D5ED"/>
                </a:solidFill>
              </a:rPr>
              <a:t> </a:t>
            </a:r>
            <a:r>
              <a:rPr lang="en-US" sz="2000" b="1" dirty="0" smtClean="0">
                <a:solidFill>
                  <a:srgbClr val="A1D5ED"/>
                </a:solidFill>
              </a:rPr>
              <a:t>    </a:t>
            </a:r>
            <a:r>
              <a:rPr lang="en-US" sz="2000" b="1" dirty="0" smtClean="0"/>
              <a:t>Step 2</a:t>
            </a:r>
            <a:r>
              <a:rPr lang="en-US" sz="2000" dirty="0" smtClean="0"/>
              <a:t>: </a:t>
            </a:r>
            <a:r>
              <a:rPr lang="en-US" sz="2000" dirty="0"/>
              <a:t>User/Investor enters username and password</a:t>
            </a:r>
          </a:p>
          <a:p>
            <a:pPr lvl="1"/>
            <a:r>
              <a:rPr lang="en-US" sz="2000" dirty="0"/>
              <a:t>Step </a:t>
            </a:r>
            <a:r>
              <a:rPr lang="en-US" sz="2000" dirty="0" smtClean="0"/>
              <a:t>2a</a:t>
            </a:r>
            <a:r>
              <a:rPr lang="en-US" sz="2000" dirty="0"/>
              <a:t>: using username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2b: using an email address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2c: using touch screen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2d: using non-touch </a:t>
            </a:r>
            <a:r>
              <a:rPr lang="en-US" sz="2000" dirty="0" smtClean="0"/>
              <a:t>screen</a:t>
            </a:r>
          </a:p>
          <a:p>
            <a:pPr>
              <a:buNone/>
            </a:pPr>
            <a:r>
              <a:rPr lang="en-US" sz="2000" b="1" dirty="0" smtClean="0"/>
              <a:t>     Step 2a5</a:t>
            </a:r>
            <a:r>
              <a:rPr lang="en-US" sz="2000" dirty="0" smtClean="0"/>
              <a:t>: </a:t>
            </a:r>
            <a:r>
              <a:rPr lang="en-US" sz="2000" dirty="0"/>
              <a:t>App asks for security questions</a:t>
            </a:r>
            <a:endParaRPr lang="en-US" sz="2000" dirty="0" smtClean="0"/>
          </a:p>
          <a:p>
            <a:pPr lvl="1"/>
            <a:r>
              <a:rPr lang="en-US" sz="2000" dirty="0" smtClean="0"/>
              <a:t>2a5-1</a:t>
            </a:r>
            <a:r>
              <a:rPr lang="en-US" sz="2000" dirty="0"/>
              <a:t>: using variation type of questions and </a:t>
            </a:r>
            <a:r>
              <a:rPr lang="en-US" sz="2000" dirty="0" smtClean="0"/>
              <a:t>answers</a:t>
            </a:r>
          </a:p>
          <a:p>
            <a:r>
              <a:rPr lang="en-US" sz="2000" b="1" dirty="0" smtClean="0">
                <a:solidFill>
                  <a:srgbClr val="A1D5ED"/>
                </a:solidFill>
              </a:rPr>
              <a:t>Related Information:</a:t>
            </a:r>
            <a:endParaRPr lang="en-US" sz="2000" b="1" dirty="0">
              <a:solidFill>
                <a:srgbClr val="A1D5ED"/>
              </a:solidFill>
            </a:endParaRPr>
          </a:p>
          <a:p>
            <a:pPr lvl="1"/>
            <a:r>
              <a:rPr lang="en-US" sz="2000" dirty="0" smtClean="0"/>
              <a:t>Priority: High</a:t>
            </a:r>
          </a:p>
          <a:p>
            <a:pPr lvl="1"/>
            <a:r>
              <a:rPr lang="en-US" sz="2000" dirty="0" smtClean="0"/>
              <a:t>Performance Target: </a:t>
            </a:r>
            <a:r>
              <a:rPr lang="en-US" sz="2000" dirty="0"/>
              <a:t>From 30sec </a:t>
            </a:r>
            <a:r>
              <a:rPr lang="en-US" sz="2000" dirty="0" smtClean="0"/>
              <a:t>+ or </a:t>
            </a:r>
            <a:r>
              <a:rPr lang="en-US" sz="2000" dirty="0"/>
              <a:t>depending of the user/investors </a:t>
            </a:r>
            <a:r>
              <a:rPr lang="en-US" sz="2000" dirty="0" smtClean="0"/>
              <a:t>skills and </a:t>
            </a:r>
            <a:r>
              <a:rPr lang="en-US" sz="2000" dirty="0"/>
              <a:t>outside forces.</a:t>
            </a:r>
          </a:p>
          <a:p>
            <a:pPr lvl="1"/>
            <a:r>
              <a:rPr lang="en-US" sz="2000" dirty="0" smtClean="0"/>
              <a:t>Frequency: Many times</a:t>
            </a:r>
            <a:endParaRPr lang="en-US" sz="2000" dirty="0"/>
          </a:p>
          <a:p>
            <a:pPr lvl="1"/>
            <a:r>
              <a:rPr lang="en-US" sz="2000" dirty="0" smtClean="0"/>
              <a:t>Superordinate: None</a:t>
            </a:r>
            <a:endParaRPr lang="en-US" sz="2000" dirty="0"/>
          </a:p>
          <a:p>
            <a:pPr lvl="1"/>
            <a:r>
              <a:rPr lang="en-US" sz="2000" dirty="0" smtClean="0"/>
              <a:t>Subordinate: None</a:t>
            </a:r>
            <a:endParaRPr lang="en-US" sz="2000" dirty="0"/>
          </a:p>
          <a:p>
            <a:r>
              <a:rPr lang="en-US" sz="2000" b="1" dirty="0" smtClean="0">
                <a:solidFill>
                  <a:srgbClr val="A1D5ED"/>
                </a:solidFill>
              </a:rPr>
              <a:t>Schedule:</a:t>
            </a:r>
            <a:endParaRPr lang="en-US" sz="2000" b="1" dirty="0">
              <a:solidFill>
                <a:srgbClr val="A1D5ED"/>
              </a:solidFill>
            </a:endParaRPr>
          </a:p>
          <a:p>
            <a:pPr lvl="1"/>
            <a:r>
              <a:rPr lang="en-US" sz="2000" dirty="0" smtClean="0"/>
              <a:t>Due Date: March 27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2013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2854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/>
          <a:p>
            <a:fld id="{5C5E7E14-B4D4-4212-89F5-B47A22F3B286}" type="slidenum">
              <a:rPr lang="en-US"/>
              <a:pPr/>
              <a:t>16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467600" cy="533400"/>
          </a:xfrm>
        </p:spPr>
        <p:txBody>
          <a:bodyPr/>
          <a:lstStyle/>
          <a:p>
            <a:r>
              <a:rPr lang="en-US" sz="2800" dirty="0" smtClean="0">
                <a:solidFill>
                  <a:srgbClr val="6699FF"/>
                </a:solidFill>
              </a:rPr>
              <a:t>System Functionality – </a:t>
            </a:r>
            <a:r>
              <a:rPr lang="en-US" sz="2400" dirty="0" smtClean="0">
                <a:solidFill>
                  <a:schemeClr val="tx1"/>
                </a:solidFill>
              </a:rPr>
              <a:t>DFD L1 MOG APP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9034589" cy="553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05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1905000" cy="457200"/>
          </a:xfrm>
        </p:spPr>
        <p:txBody>
          <a:bodyPr/>
          <a:lstStyle/>
          <a:p>
            <a:r>
              <a:rPr lang="en-US" dirty="0" err="1" smtClean="0"/>
              <a:t>Teko</a:t>
            </a:r>
            <a:r>
              <a:rPr lang="en-US" dirty="0" smtClean="0"/>
              <a:t> </a:t>
            </a:r>
            <a:r>
              <a:rPr lang="en-US" dirty="0" err="1" smtClean="0"/>
              <a:t>Folligan</a:t>
            </a:r>
            <a:endParaRPr lang="en-US" dirty="0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716213" y="55737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28800" y="1066800"/>
            <a:ext cx="7239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kern="0" dirty="0" smtClean="0">
                <a:solidFill>
                  <a:srgbClr val="A1D5ED"/>
                </a:solidFill>
              </a:rPr>
              <a:t>Performance</a:t>
            </a:r>
          </a:p>
          <a:p>
            <a:pPr>
              <a:spcBef>
                <a:spcPct val="50000"/>
              </a:spcBef>
            </a:pPr>
            <a:r>
              <a:rPr lang="en-US" sz="2000" b="1" kern="0" dirty="0" smtClean="0">
                <a:solidFill>
                  <a:srgbClr val="A1D5ED"/>
                </a:solidFill>
              </a:rPr>
              <a:t>Availability</a:t>
            </a:r>
          </a:p>
          <a:p>
            <a:pPr lvl="1"/>
            <a:r>
              <a:rPr lang="en-US" sz="1800" kern="0" dirty="0" smtClean="0"/>
              <a:t>24/7</a:t>
            </a:r>
            <a:endParaRPr lang="en-US" sz="1800" kern="0" dirty="0"/>
          </a:p>
          <a:p>
            <a:pPr lvl="1"/>
            <a:r>
              <a:rPr lang="en-US" sz="1800" kern="0" dirty="0" smtClean="0"/>
              <a:t>Any Devices</a:t>
            </a:r>
            <a:endParaRPr lang="en-US" sz="1800" kern="0" dirty="0"/>
          </a:p>
          <a:p>
            <a:pPr>
              <a:spcBef>
                <a:spcPct val="50000"/>
              </a:spcBef>
            </a:pPr>
            <a:r>
              <a:rPr lang="en-US" sz="2000" b="1" kern="0" dirty="0" smtClean="0">
                <a:solidFill>
                  <a:srgbClr val="A1D5ED"/>
                </a:solidFill>
              </a:rPr>
              <a:t>Security</a:t>
            </a:r>
          </a:p>
          <a:p>
            <a:pPr lvl="1"/>
            <a:r>
              <a:rPr lang="en-US" sz="1800" kern="0" dirty="0" smtClean="0"/>
              <a:t>Between </a:t>
            </a:r>
            <a:r>
              <a:rPr lang="en-US" sz="1800" dirty="0" smtClean="0"/>
              <a:t>User/Investor &amp; their MOG Account </a:t>
            </a:r>
            <a:r>
              <a:rPr lang="en-US" sz="1600" dirty="0" smtClean="0">
                <a:solidFill>
                  <a:srgbClr val="6699FF"/>
                </a:solidFill>
              </a:rPr>
              <a:t>(</a:t>
            </a:r>
            <a:r>
              <a:rPr lang="en-US" sz="1600" dirty="0">
                <a:solidFill>
                  <a:srgbClr val="6699FF"/>
                </a:solidFill>
              </a:rPr>
              <a:t>f</a:t>
            </a:r>
            <a:r>
              <a:rPr lang="en-US" sz="1600" dirty="0" smtClean="0">
                <a:solidFill>
                  <a:srgbClr val="6699FF"/>
                </a:solidFill>
              </a:rPr>
              <a:t>ist level)</a:t>
            </a:r>
            <a:r>
              <a:rPr lang="en-US" sz="1800" dirty="0" smtClean="0"/>
              <a:t>:</a:t>
            </a:r>
          </a:p>
          <a:p>
            <a:pPr lvl="2"/>
            <a:r>
              <a:rPr lang="en-US" sz="1400" kern="0" dirty="0" smtClean="0"/>
              <a:t>VeriSign, security Token of 256-bit SSL, Trustee</a:t>
            </a:r>
          </a:p>
          <a:p>
            <a:pPr lvl="2"/>
            <a:r>
              <a:rPr lang="en-US" sz="1400" kern="0" dirty="0" smtClean="0"/>
              <a:t>Password Credentials</a:t>
            </a:r>
          </a:p>
          <a:p>
            <a:pPr lvl="2"/>
            <a:r>
              <a:rPr lang="en-US" sz="1400" kern="0" dirty="0" smtClean="0"/>
              <a:t>Security Authentication</a:t>
            </a:r>
          </a:p>
          <a:p>
            <a:pPr lvl="1"/>
            <a:r>
              <a:rPr lang="en-US" sz="1800" kern="0" dirty="0" smtClean="0"/>
              <a:t>Between </a:t>
            </a:r>
            <a:r>
              <a:rPr lang="en-US" sz="1800" dirty="0" smtClean="0"/>
              <a:t>MOG App &amp; Banks/Financial Institutes </a:t>
            </a:r>
            <a:r>
              <a:rPr lang="en-US" sz="1600" dirty="0" smtClean="0">
                <a:solidFill>
                  <a:srgbClr val="6699FF"/>
                </a:solidFill>
              </a:rPr>
              <a:t>(second level)</a:t>
            </a:r>
            <a:r>
              <a:rPr lang="en-US" sz="1800" dirty="0" smtClean="0"/>
              <a:t>:</a:t>
            </a:r>
            <a:endParaRPr lang="en-US" sz="1800" dirty="0"/>
          </a:p>
          <a:p>
            <a:pPr lvl="2"/>
            <a:r>
              <a:rPr lang="en-US" sz="1400" kern="0" dirty="0"/>
              <a:t>VeriSign, security Token of 256-bit SSL, Trustee</a:t>
            </a:r>
          </a:p>
          <a:p>
            <a:pPr lvl="2"/>
            <a:r>
              <a:rPr lang="en-US" sz="1400" kern="0" dirty="0"/>
              <a:t>Password &amp; Portfolio Credentials</a:t>
            </a:r>
          </a:p>
          <a:p>
            <a:pPr lvl="2"/>
            <a:r>
              <a:rPr lang="en-US" sz="1400" kern="0" dirty="0"/>
              <a:t>Certificate Credential</a:t>
            </a:r>
          </a:p>
          <a:p>
            <a:pPr lvl="2"/>
            <a:r>
              <a:rPr lang="en-US" sz="1400" kern="0" dirty="0"/>
              <a:t>Security Authentication</a:t>
            </a:r>
          </a:p>
          <a:p>
            <a:pPr lvl="2"/>
            <a:r>
              <a:rPr lang="en-US" sz="1400" kern="0" dirty="0"/>
              <a:t>Portfolio Data Exchange</a:t>
            </a:r>
          </a:p>
          <a:p>
            <a:pPr lvl="2">
              <a:spcBef>
                <a:spcPts val="336"/>
              </a:spcBef>
            </a:pPr>
            <a:r>
              <a:rPr lang="en-US" sz="1400" kern="0" dirty="0"/>
              <a:t>Federal Regulations For Info Exchange</a:t>
            </a:r>
          </a:p>
          <a:p>
            <a:pPr lvl="3">
              <a:spcBef>
                <a:spcPct val="50000"/>
              </a:spcBef>
            </a:pPr>
            <a:r>
              <a:rPr lang="en-US" sz="1000" kern="0" dirty="0"/>
              <a:t>USA Patriot </a:t>
            </a:r>
            <a:r>
              <a:rPr lang="en-US" sz="1000" kern="0" dirty="0" smtClean="0"/>
              <a:t>Act (Section 326)</a:t>
            </a:r>
          </a:p>
          <a:p>
            <a:pPr lvl="3">
              <a:spcBef>
                <a:spcPct val="50000"/>
              </a:spcBef>
            </a:pPr>
            <a:r>
              <a:rPr lang="en-US" sz="1000" kern="0" dirty="0" smtClean="0"/>
              <a:t>Federal Financial Institutions Examination (FFIEC)</a:t>
            </a:r>
          </a:p>
          <a:p>
            <a:pPr lvl="3">
              <a:spcBef>
                <a:spcPct val="50000"/>
              </a:spcBef>
            </a:pPr>
            <a:r>
              <a:rPr lang="en-US" sz="1000" kern="0" dirty="0" smtClean="0"/>
              <a:t>Title V, Subtitle A of the Gramm-Leach Bliley Act (GLA)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171450"/>
            <a:ext cx="7924800" cy="819150"/>
          </a:xfrm>
        </p:spPr>
        <p:txBody>
          <a:bodyPr/>
          <a:lstStyle/>
          <a:p>
            <a:r>
              <a:rPr lang="en-US" sz="3600" dirty="0">
                <a:solidFill>
                  <a:srgbClr val="6699FF"/>
                </a:solidFill>
              </a:rPr>
              <a:t>Extra Functionality </a:t>
            </a:r>
            <a:r>
              <a:rPr lang="en-US" sz="3600" dirty="0" smtClean="0">
                <a:solidFill>
                  <a:srgbClr val="6699FF"/>
                </a:solidFill>
              </a:rPr>
              <a:t>Requirements</a:t>
            </a:r>
            <a:endParaRPr lang="en-US" sz="3600" dirty="0">
              <a:solidFill>
                <a:srgbClr val="6699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Blandine</a:t>
            </a:r>
            <a:r>
              <a:rPr lang="en-US" dirty="0" smtClean="0"/>
              <a:t> </a:t>
            </a:r>
            <a:r>
              <a:rPr lang="en-US" dirty="0" err="1" smtClean="0"/>
              <a:t>Meillon</a:t>
            </a: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514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6699FF"/>
                </a:solidFill>
              </a:rPr>
              <a:t>UI – Prototype </a:t>
            </a:r>
            <a:r>
              <a:rPr lang="en-US" dirty="0" smtClean="0">
                <a:solidFill>
                  <a:srgbClr val="6699FF"/>
                </a:solidFill>
              </a:rPr>
              <a:t>&amp;</a:t>
            </a:r>
            <a:br>
              <a:rPr lang="en-US" dirty="0" smtClean="0">
                <a:solidFill>
                  <a:srgbClr val="6699FF"/>
                </a:solidFill>
              </a:rPr>
            </a:br>
            <a:r>
              <a:rPr lang="en-US" dirty="0">
                <a:solidFill>
                  <a:srgbClr val="6699FF"/>
                </a:solidFill>
              </a:rPr>
              <a:t>Future Enhancements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6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1905000" cy="457200"/>
          </a:xfrm>
        </p:spPr>
        <p:txBody>
          <a:bodyPr/>
          <a:lstStyle/>
          <a:p>
            <a:fld id="{875FB939-049F-43D7-8E8A-A98D54B52A37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99FF"/>
                </a:solidFill>
              </a:rPr>
              <a:t>UI – Prototype </a:t>
            </a:r>
            <a:endParaRPr lang="en-US" dirty="0">
              <a:solidFill>
                <a:srgbClr val="6699FF"/>
              </a:solidFill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86600" cy="5029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400" dirty="0" smtClean="0"/>
              <a:t>Preconditions: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sz="2000" dirty="0" smtClean="0"/>
              <a:t>Interest of using the app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sz="2000" dirty="0" smtClean="0"/>
              <a:t>Valid Bank and/or financial investments account(s) 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sz="2000" dirty="0" smtClean="0"/>
              <a:t>Valid username and password of the above account(s)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sz="2000" dirty="0" smtClean="0"/>
              <a:t>Valid email address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sz="2000" dirty="0" smtClean="0"/>
              <a:t>Download the application via </a:t>
            </a:r>
            <a:r>
              <a:rPr lang="en-US" sz="2000" dirty="0" smtClean="0">
                <a:hlinkClick r:id="rId2"/>
              </a:rPr>
              <a:t>www.moneyonthego.com</a:t>
            </a:r>
            <a:r>
              <a:rPr lang="en-US" sz="2000" dirty="0" smtClean="0"/>
              <a:t> or through your apps store </a:t>
            </a:r>
          </a:p>
          <a:p>
            <a:pPr marL="342900" lvl="1" indent="-342900">
              <a:lnSpc>
                <a:spcPct val="150000"/>
              </a:lnSpc>
              <a:spcBef>
                <a:spcPts val="200"/>
              </a:spcBef>
              <a:buFontTx/>
              <a:buChar char="•"/>
            </a:pPr>
            <a:r>
              <a:rPr lang="en-US" sz="2400" dirty="0" smtClean="0"/>
              <a:t>Application prototype via web</a:t>
            </a:r>
            <a:endParaRPr lang="en-US" sz="2000" dirty="0" smtClean="0"/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sz="2000" dirty="0" smtClean="0">
                <a:hlinkClick r:id="rId3"/>
              </a:rPr>
              <a:t>MOG Mobile App</a:t>
            </a:r>
            <a:r>
              <a:rPr lang="en-US" sz="2000" dirty="0" smtClean="0"/>
              <a:t> </a:t>
            </a:r>
            <a:r>
              <a:rPr lang="en-US" sz="1600" i="1" dirty="0">
                <a:solidFill>
                  <a:srgbClr val="FF0000"/>
                </a:solidFill>
              </a:rPr>
              <a:t>(View this through </a:t>
            </a:r>
            <a:r>
              <a:rPr lang="en-US" sz="1600" i="1" dirty="0" smtClean="0">
                <a:solidFill>
                  <a:srgbClr val="FF0000"/>
                </a:solidFill>
              </a:rPr>
              <a:t>Chrome for better result)</a:t>
            </a:r>
            <a:endParaRPr lang="en-US" sz="1600" dirty="0" smtClean="0"/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sz="2000" dirty="0" smtClean="0"/>
              <a:t>copy &amp; paste: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://blandinetchanque.com/Portfolio/NJIT/IS663/</a:t>
            </a:r>
            <a:endParaRPr lang="en-US" sz="1600" dirty="0" smtClean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2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9E20-B3DB-448A-A94E-F7A9BA325997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99FF"/>
                </a:solidFill>
              </a:rPr>
              <a:t>Introduction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7086600" cy="4724400"/>
          </a:xfrm>
        </p:spPr>
        <p:txBody>
          <a:bodyPr/>
          <a:lstStyle/>
          <a:p>
            <a:r>
              <a:rPr lang="en-US" dirty="0"/>
              <a:t>Purpose of this presentation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aim of this </a:t>
            </a:r>
            <a:r>
              <a:rPr lang="en-US" sz="2000" dirty="0" smtClean="0"/>
              <a:t>presentation </a:t>
            </a:r>
            <a:r>
              <a:rPr lang="en-US" sz="2000" dirty="0"/>
              <a:t>is to </a:t>
            </a:r>
            <a:r>
              <a:rPr lang="en-US" sz="2000" dirty="0" smtClean="0"/>
              <a:t>visually present our project through graphics, charts and links.</a:t>
            </a:r>
          </a:p>
          <a:p>
            <a:pPr lvl="2"/>
            <a:r>
              <a:rPr lang="en-US" sz="2000" dirty="0" smtClean="0"/>
              <a:t>To highlight specific figures/data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>
                <a:ea typeface="+mn-ea"/>
                <a:cs typeface="+mn-cs"/>
              </a:rPr>
              <a:t>Team</a:t>
            </a:r>
            <a:r>
              <a:rPr lang="en-US" dirty="0">
                <a:ea typeface="+mn-ea"/>
                <a:cs typeface="+mn-cs"/>
              </a:rPr>
              <a:t>:</a:t>
            </a:r>
          </a:p>
          <a:p>
            <a:pPr lvl="2"/>
            <a:r>
              <a:rPr lang="en-US" sz="2000" dirty="0"/>
              <a:t>T</a:t>
            </a:r>
            <a:r>
              <a:rPr lang="en-US" sz="2000" dirty="0" smtClean="0"/>
              <a:t>eam </a:t>
            </a:r>
            <a:r>
              <a:rPr lang="en-US" sz="2000" dirty="0"/>
              <a:t>in scrum is self-organizing and consists of people with cross-functional skills who do the actual work.</a:t>
            </a:r>
          </a:p>
          <a:p>
            <a:pPr lvl="2"/>
            <a:r>
              <a:rPr lang="en-US" sz="2000" dirty="0" smtClean="0"/>
              <a:t>Product </a:t>
            </a:r>
            <a:r>
              <a:rPr lang="en-US" sz="2000" dirty="0"/>
              <a:t>manager (owner) </a:t>
            </a:r>
            <a:r>
              <a:rPr lang="en-US" sz="2000" dirty="0" smtClean="0"/>
              <a:t>: Prof</a:t>
            </a:r>
            <a:r>
              <a:rPr lang="en-US" sz="2000" dirty="0"/>
              <a:t>. </a:t>
            </a:r>
            <a:r>
              <a:rPr lang="en-US" sz="2000" dirty="0" err="1" smtClean="0"/>
              <a:t>Kirova</a:t>
            </a:r>
            <a:r>
              <a:rPr lang="en-US" sz="2000" dirty="0" smtClean="0"/>
              <a:t> V.</a:t>
            </a:r>
          </a:p>
          <a:p>
            <a:pPr lvl="2"/>
            <a:r>
              <a:rPr lang="en-US" sz="2000" dirty="0" smtClean="0"/>
              <a:t>Scrum Master: </a:t>
            </a:r>
            <a:r>
              <a:rPr lang="en-US" sz="2000" dirty="0" err="1"/>
              <a:t>Blandine</a:t>
            </a:r>
            <a:r>
              <a:rPr lang="en-US" sz="2000" dirty="0"/>
              <a:t> </a:t>
            </a:r>
            <a:r>
              <a:rPr lang="en-US" sz="2000" dirty="0" smtClean="0"/>
              <a:t>M. </a:t>
            </a:r>
          </a:p>
          <a:p>
            <a:pPr lvl="2"/>
            <a:r>
              <a:rPr lang="en-US" sz="2000" dirty="0" smtClean="0"/>
              <a:t>Team </a:t>
            </a:r>
            <a:r>
              <a:rPr lang="en-US" sz="2000" dirty="0"/>
              <a:t>member (Developer</a:t>
            </a:r>
            <a:r>
              <a:rPr lang="en-US" sz="2000" dirty="0" smtClean="0"/>
              <a:t>): </a:t>
            </a:r>
            <a:r>
              <a:rPr lang="en-US" sz="2000" dirty="0"/>
              <a:t>The rest of the team.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1905000" cy="457200"/>
          </a:xfrm>
        </p:spPr>
        <p:txBody>
          <a:bodyPr/>
          <a:lstStyle/>
          <a:p>
            <a:fld id="{1A39BF9A-E3A6-4670-BDF9-14D906C91BEC}" type="slidenum">
              <a:rPr lang="en-US"/>
              <a:pPr/>
              <a:t>20</a:t>
            </a:fld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99FF"/>
                </a:solidFill>
              </a:rPr>
              <a:t>Future Enhancements</a:t>
            </a:r>
            <a:endParaRPr lang="en-US" dirty="0">
              <a:solidFill>
                <a:srgbClr val="6699FF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28800" y="1636713"/>
            <a:ext cx="7086600" cy="50688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Premium-version Application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Current characteristic of the </a:t>
            </a:r>
            <a:r>
              <a:rPr lang="en-US" sz="2700" dirty="0" smtClean="0"/>
              <a:t>“free-version”</a:t>
            </a:r>
            <a:endParaRPr lang="en-US" sz="27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Not </a:t>
            </a:r>
            <a:r>
              <a:rPr lang="en-US" sz="2800" dirty="0" smtClean="0"/>
              <a:t>a read-only app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Investment management functionality</a:t>
            </a:r>
            <a:endParaRPr lang="en-US" sz="28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More dashboard </a:t>
            </a:r>
            <a:r>
              <a:rPr lang="en-US" sz="2800" dirty="0"/>
              <a:t>customization </a:t>
            </a:r>
            <a:r>
              <a:rPr lang="en-US" sz="2800" dirty="0" smtClean="0"/>
              <a:t>templates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Run on all browsers and devices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Sample app </a:t>
            </a:r>
            <a:r>
              <a:rPr lang="en-US" sz="2000" dirty="0"/>
              <a:t>prototype via other devices</a:t>
            </a:r>
          </a:p>
          <a:p>
            <a:pPr marL="45720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2"/>
              </a:rPr>
              <a:t>MOG </a:t>
            </a:r>
            <a:r>
              <a:rPr lang="en-US" sz="2000" dirty="0">
                <a:hlinkClick r:id="rId2"/>
              </a:rPr>
              <a:t>App on other </a:t>
            </a:r>
            <a:r>
              <a:rPr lang="en-US" sz="2000" dirty="0" smtClean="0">
                <a:hlinkClick r:id="rId2"/>
              </a:rPr>
              <a:t>devices</a:t>
            </a:r>
            <a:r>
              <a:rPr lang="en-US" sz="2000" dirty="0" smtClean="0"/>
              <a:t> </a:t>
            </a:r>
            <a:r>
              <a:rPr lang="en-US" sz="1800" i="1" dirty="0" smtClean="0">
                <a:solidFill>
                  <a:srgbClr val="FF0000"/>
                </a:solidFill>
              </a:rPr>
              <a:t>(View this through Chrome</a:t>
            </a:r>
            <a:r>
              <a:rPr lang="en-US" sz="1800" i="1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1600" dirty="0" smtClean="0"/>
              <a:t>Or copy &amp; paste the link: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://blandinetchanque.com/Portfolio/NJIT/IS663/OtherDevices_MOG_prototype.html</a:t>
            </a:r>
            <a:endParaRPr lang="en-US" sz="1600" i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2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Rotimi</a:t>
            </a:r>
            <a:r>
              <a:rPr lang="en-US" dirty="0" smtClean="0"/>
              <a:t> </a:t>
            </a:r>
            <a:r>
              <a:rPr lang="en-US" dirty="0" err="1" smtClean="0"/>
              <a:t>Oduntan</a:t>
            </a: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514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6699FF"/>
                </a:solidFill>
              </a:rPr>
              <a:t>Project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6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1905000" cy="457200"/>
          </a:xfrm>
        </p:spPr>
        <p:txBody>
          <a:bodyPr/>
          <a:lstStyle/>
          <a:p>
            <a:fld id="{1A39BF9A-E3A6-4670-BDF9-14D906C91BE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8229600" cy="723900"/>
          </a:xfrm>
        </p:spPr>
        <p:txBody>
          <a:bodyPr/>
          <a:lstStyle/>
          <a:p>
            <a:r>
              <a:rPr lang="en-US" sz="3600" dirty="0" smtClean="0">
                <a:solidFill>
                  <a:srgbClr val="A1D5ED"/>
                </a:solidFill>
              </a:rPr>
              <a:t>Project Organization</a:t>
            </a:r>
            <a:endParaRPr lang="en-US" sz="3600" dirty="0">
              <a:solidFill>
                <a:srgbClr val="A1D5E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0952" cy="1905000"/>
          </a:xfrm>
          <a:prstGeom prst="rect">
            <a:avLst/>
          </a:prstGeom>
        </p:spPr>
      </p:pic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752600" y="1123950"/>
            <a:ext cx="73152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It focuses on the software process model which is a set of correlated actions.</a:t>
            </a:r>
          </a:p>
          <a:p>
            <a:r>
              <a:rPr lang="en-US" sz="2400" dirty="0" smtClean="0"/>
              <a:t>Scrum Agile method is used as the process model for this project.</a:t>
            </a:r>
          </a:p>
          <a:p>
            <a:pPr lvl="1"/>
            <a:r>
              <a:rPr lang="en-US" sz="2000" dirty="0" smtClean="0">
                <a:solidFill>
                  <a:srgbClr val="CCDAEC"/>
                </a:solidFill>
              </a:rPr>
              <a:t>The iteration process will have the following iteration planning, development work and iteration review</a:t>
            </a:r>
            <a:r>
              <a:rPr lang="en-US" sz="2000" dirty="0" smtClean="0"/>
              <a:t>. </a:t>
            </a:r>
          </a:p>
          <a:p>
            <a:r>
              <a:rPr lang="en-US" sz="2400" dirty="0" smtClean="0"/>
              <a:t>Project teams: </a:t>
            </a:r>
          </a:p>
          <a:p>
            <a:pPr lvl="1"/>
            <a:r>
              <a:rPr lang="en-US" sz="2000" dirty="0" smtClean="0">
                <a:solidFill>
                  <a:srgbClr val="CCDAEC"/>
                </a:solidFill>
              </a:rPr>
              <a:t>Product Manager, Scrum Master &amp; the Developers.</a:t>
            </a:r>
          </a:p>
          <a:p>
            <a:r>
              <a:rPr lang="en-US" sz="2400" dirty="0" smtClean="0"/>
              <a:t>Resources:</a:t>
            </a:r>
            <a:endParaRPr lang="en-US" sz="2400" dirty="0"/>
          </a:p>
          <a:p>
            <a:pPr lvl="1"/>
            <a:r>
              <a:rPr lang="en-US" sz="2000" dirty="0">
                <a:solidFill>
                  <a:srgbClr val="CCDAEC"/>
                </a:solidFill>
              </a:rPr>
              <a:t>MOG </a:t>
            </a:r>
            <a:r>
              <a:rPr lang="en-US" sz="2000" dirty="0" smtClean="0">
                <a:solidFill>
                  <a:srgbClr val="CCDAEC"/>
                </a:solidFill>
              </a:rPr>
              <a:t>architectures: is design </a:t>
            </a:r>
            <a:r>
              <a:rPr lang="en-US" sz="2000" dirty="0">
                <a:solidFill>
                  <a:srgbClr val="CCDAEC"/>
                </a:solidFill>
              </a:rPr>
              <a:t>using Microsoft Databases and Amazon Multidimensional Data Storage (Data Repository)</a:t>
            </a:r>
          </a:p>
          <a:p>
            <a:pPr lvl="1"/>
            <a:r>
              <a:rPr lang="en-US" sz="2000" dirty="0">
                <a:solidFill>
                  <a:srgbClr val="CCDAEC"/>
                </a:solidFill>
              </a:rPr>
              <a:t>Data will be transfer using protocol technologies like HTTP, WEB Service and TCP </a:t>
            </a:r>
          </a:p>
          <a:p>
            <a:pPr lvl="1"/>
            <a:r>
              <a:rPr lang="en-US" sz="2000" dirty="0" smtClean="0">
                <a:solidFill>
                  <a:srgbClr val="CCDAEC"/>
                </a:solidFill>
              </a:rPr>
              <a:t>Java </a:t>
            </a:r>
            <a:r>
              <a:rPr lang="en-US" sz="2000" dirty="0">
                <a:solidFill>
                  <a:srgbClr val="CCDAEC"/>
                </a:solidFill>
              </a:rPr>
              <a:t>script and ASP .NET MVC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6315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1905000" cy="457200"/>
          </a:xfrm>
        </p:spPr>
        <p:txBody>
          <a:bodyPr/>
          <a:lstStyle/>
          <a:p>
            <a:fld id="{1A39BF9A-E3A6-4670-BDF9-14D906C91BE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1752600" y="590550"/>
            <a:ext cx="6324600" cy="723900"/>
          </a:xfrm>
        </p:spPr>
        <p:txBody>
          <a:bodyPr/>
          <a:lstStyle/>
          <a:p>
            <a:r>
              <a:rPr lang="en-US" dirty="0" smtClean="0">
                <a:solidFill>
                  <a:srgbClr val="A1D5ED"/>
                </a:solidFill>
              </a:rPr>
              <a:t>Risk Analysis</a:t>
            </a:r>
            <a:endParaRPr lang="en-US" dirty="0">
              <a:solidFill>
                <a:srgbClr val="A1D5E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0952" cy="1905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62585"/>
              </p:ext>
            </p:extLst>
          </p:nvPr>
        </p:nvGraphicFramePr>
        <p:xfrm>
          <a:off x="152400" y="1958715"/>
          <a:ext cx="8839200" cy="4594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229"/>
                <a:gridCol w="1667299"/>
                <a:gridCol w="1161342"/>
                <a:gridCol w="1063886"/>
                <a:gridCol w="2286141"/>
                <a:gridCol w="1520303"/>
              </a:tblGrid>
              <a:tr h="244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Risk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Possible Risks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Effects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Probability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Strategy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Potential indicators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</a:tr>
              <a:tr h="1954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Technology (1)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Security breach and data loss can emerge when customers’ accounts are hacked by malwares and viruses and connect to MOG network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Possible security breach when syncing with customer financial institutes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Catastrophic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High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Encrypted the system with 256-bit SSL security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Use SSO (Single Sign On) which is a blind verification process what will authenticate the user inputs and link it to the appropriate financial institute.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Use a 60 seconds timer that will verify all authorized processes constantly running on the MOG network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Three unsuccessful attempts to login into customers’ account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Unexpected shut down of the system 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IDM (Intrusion Detection Monitor) detect malicious software or unauthorized access to the network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</a:tr>
              <a:tr h="12216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People (2)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Key programmers and decision makers are sick and unavailable during critical time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Skilled personals are hard to find for a short period of time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Serious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Moderate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Reorganize team and decision makers so there is more overlap of work and people therefore understand each other’s job function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Poor communication and relationship among team members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High staff turnover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</a:tr>
              <a:tr h="11737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Estimation </a:t>
                      </a:r>
                      <a:r>
                        <a:rPr lang="en-US" sz="900" dirty="0" smtClean="0">
                          <a:effectLst/>
                        </a:rPr>
                        <a:t>(3)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time required to release the software application is underestimated 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size of the software is underestimated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Tolerable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Moderate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Alert customers and stake holders of potential difficulties and possibility of delays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Provide assistance to all developers falling behind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Investigate bringing in qualified consultants for short period of time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Failure to deliver PBL during iteration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Failure to clear reported defects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Failure to meet agreed dead line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294" marR="40294" marT="0" marB="0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2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/>
          <a:p>
            <a:fld id="{1A39BF9A-E3A6-4670-BDF9-14D906C91BE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229600" cy="609600"/>
          </a:xfrm>
        </p:spPr>
        <p:txBody>
          <a:bodyPr/>
          <a:lstStyle/>
          <a:p>
            <a:r>
              <a:rPr lang="en-US" sz="3600" dirty="0" smtClean="0">
                <a:solidFill>
                  <a:srgbClr val="A1D5ED"/>
                </a:solidFill>
              </a:rPr>
              <a:t>Work Breakdown</a:t>
            </a:r>
            <a:endParaRPr lang="en-US" sz="3600" dirty="0">
              <a:solidFill>
                <a:srgbClr val="A1D5E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0952" cy="1905000"/>
          </a:xfrm>
          <a:prstGeom prst="rect">
            <a:avLst/>
          </a:prstGeom>
        </p:spPr>
      </p:pic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905000" y="1447800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400" kern="0" dirty="0" smtClean="0"/>
              <a:t>Scrum Agile Diagram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76500"/>
            <a:ext cx="723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4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1905000" cy="457200"/>
          </a:xfrm>
        </p:spPr>
        <p:txBody>
          <a:bodyPr/>
          <a:lstStyle/>
          <a:p>
            <a:fld id="{1A39BF9A-E3A6-4670-BDF9-14D906C91BEC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</p:spPr>
        <p:txBody>
          <a:bodyPr/>
          <a:lstStyle/>
          <a:p>
            <a:r>
              <a:rPr lang="en-US" sz="3600" dirty="0" smtClean="0">
                <a:solidFill>
                  <a:srgbClr val="A1D5ED"/>
                </a:solidFill>
              </a:rPr>
              <a:t>Work Breakdown &amp; Schedule</a:t>
            </a:r>
            <a:endParaRPr lang="en-US" sz="3600" dirty="0">
              <a:solidFill>
                <a:srgbClr val="A1D5E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0952" cy="1905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5163"/>
              </p:ext>
            </p:extLst>
          </p:nvPr>
        </p:nvGraphicFramePr>
        <p:xfrm>
          <a:off x="2133600" y="762001"/>
          <a:ext cx="6172200" cy="6064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535"/>
                <a:gridCol w="1042060"/>
                <a:gridCol w="2725387"/>
                <a:gridCol w="1122218"/>
              </a:tblGrid>
              <a:tr h="196182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29233" marR="2923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Level 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Level 2 to 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Est. (Days)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 anchor="ctr"/>
                </a:tc>
              </a:tr>
              <a:tr h="1613862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Money On The Go App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Phase 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1.1 Evaluation &amp; Analysis of Requirements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1.2 Gather Data – Functionality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1.3 Design the Module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1.4 Create Code &amp; Design for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 1.4.1 User Login and Registration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 1.4.2 Add account to Profile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 1.4.3 Sync all account to a single dashboard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 1.4.4 See all hidden fees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1.1.5 Code Review &amp; Unit Testing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1.1.6 Rework if Any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SPRINT 1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27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</a:tr>
              <a:tr h="161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Phase II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2.1 Verify &amp; Analysis User Requirements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2.2 Gather Data – Functionality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2.3 Coding &amp; Design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 2.3.1 Update accounts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 2.3.2 Real time update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 2.3.3 Receive recommendation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 2.3.4 View investments via charts/tools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 2.3.5 Read more about the app’s features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2.4 Code Review &amp; Unit Testing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2.5 Rework if Any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SPRINT 2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28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</a:tr>
              <a:tr h="1320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Phase III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3.1 Verify &amp; Analysis User Requirements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3.2 Gather Data – Functionality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3.3 Coding &amp; Design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3.3.1 Weekly summary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3.3.2 Select automatic update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   3.3.3 Rate/view feedback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3.5 Code Review &amp; Unit Testing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3.6 Rework if Any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SPRINT 3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15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</a:tr>
              <a:tr h="1320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Phase IV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4.1 Verify &amp; Analysis all User Requirements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4.2 Install Live System on Mobile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4.3 Overall Code Review &amp; Unit Testing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4.4 User Acceptance Testing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4.5 Rework if Any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4.6 App Code Documentation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4.7 Formal Acceptance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4.8 GO LIVE &amp; Support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b="1" dirty="0">
                          <a:effectLst/>
                        </a:rPr>
                        <a:t>SPRINT 3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10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33" marR="2923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12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1905000" cy="457200"/>
          </a:xfrm>
        </p:spPr>
        <p:txBody>
          <a:bodyPr/>
          <a:lstStyle/>
          <a:p>
            <a:fld id="{1A39BF9A-E3A6-4670-BDF9-14D906C91BEC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1390952" y="304800"/>
            <a:ext cx="7524448" cy="609600"/>
          </a:xfrm>
        </p:spPr>
        <p:txBody>
          <a:bodyPr/>
          <a:lstStyle/>
          <a:p>
            <a:r>
              <a:rPr lang="en-US" sz="3600" dirty="0" smtClean="0">
                <a:solidFill>
                  <a:srgbClr val="A1D5ED"/>
                </a:solidFill>
              </a:rPr>
              <a:t>Project Reporting Activities</a:t>
            </a:r>
            <a:endParaRPr lang="en-US" sz="3600" dirty="0">
              <a:solidFill>
                <a:srgbClr val="A1D5E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0952" cy="1905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96599"/>
              </p:ext>
            </p:extLst>
          </p:nvPr>
        </p:nvGraphicFramePr>
        <p:xfrm>
          <a:off x="1676400" y="1066799"/>
          <a:ext cx="7315200" cy="3276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028"/>
                <a:gridCol w="1217406"/>
                <a:gridCol w="1357460"/>
                <a:gridCol w="1432874"/>
                <a:gridCol w="1055802"/>
                <a:gridCol w="1206630"/>
              </a:tblGrid>
              <a:tr h="4662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Report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Prepared by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Responsibility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Preparation Frequency/Period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Submission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Format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0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Progress 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Lead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Manager/ Scrum Master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Daily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Manager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Email/Stand-up meeting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0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Final 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Technical Lead/QA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Manager/ Scrum Master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Manager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Email &amp; Class Review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08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Evaluation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Testers/Product Owner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Manager/ Scrum Master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Iteration process/Each deployment stages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Owner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Cc: Project Manager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SharePoint Link/Production Server / Moodle(NJIT)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761345" y="4516021"/>
            <a:ext cx="7315200" cy="218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solidFill>
                  <a:srgbClr val="A1D5ED"/>
                </a:solidFill>
              </a:rPr>
              <a:t>Project Monitoring Breakdown </a:t>
            </a:r>
          </a:p>
          <a:p>
            <a:pPr lvl="1"/>
            <a:r>
              <a:rPr lang="en-US" sz="1800" dirty="0" smtClean="0"/>
              <a:t>Weekly review/feedback meeting with the Product Owner </a:t>
            </a:r>
          </a:p>
          <a:p>
            <a:pPr lvl="1"/>
            <a:r>
              <a:rPr lang="en-US" sz="1800" dirty="0" smtClean="0"/>
              <a:t>Weekly Skype meeting </a:t>
            </a:r>
          </a:p>
          <a:p>
            <a:pPr lvl="1"/>
            <a:r>
              <a:rPr lang="en-US" sz="1800" dirty="0" smtClean="0"/>
              <a:t>Using Wiggio.com for file sharing </a:t>
            </a:r>
          </a:p>
          <a:p>
            <a:pPr lvl="1"/>
            <a:r>
              <a:rPr lang="en-US" sz="1800" dirty="0" smtClean="0"/>
              <a:t>Using Google doc for file sharing/update</a:t>
            </a:r>
          </a:p>
          <a:p>
            <a:pPr lvl="1"/>
            <a:r>
              <a:rPr lang="en-US" sz="1800" dirty="0" smtClean="0"/>
              <a:t>Release deliverables weekly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0336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Teko</a:t>
            </a:r>
            <a:r>
              <a:rPr lang="en-US" dirty="0" smtClean="0"/>
              <a:t> </a:t>
            </a:r>
            <a:r>
              <a:rPr lang="en-US" dirty="0" err="1" smtClean="0"/>
              <a:t>Folligan</a:t>
            </a: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438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6699FF"/>
                </a:solidFill>
              </a:rPr>
              <a:t>Conclusions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6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1905000" cy="457200"/>
          </a:xfrm>
        </p:spPr>
        <p:txBody>
          <a:bodyPr/>
          <a:lstStyle/>
          <a:p>
            <a:fld id="{1A39BF9A-E3A6-4670-BDF9-14D906C91BEC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28800" y="228600"/>
            <a:ext cx="7086600" cy="6477000"/>
          </a:xfrm>
        </p:spPr>
        <p:txBody>
          <a:bodyPr/>
          <a:lstStyle/>
          <a:p>
            <a:r>
              <a:rPr lang="en-US" sz="2400" dirty="0" smtClean="0"/>
              <a:t>Team Work:</a:t>
            </a:r>
          </a:p>
          <a:p>
            <a:pPr lvl="1"/>
            <a:r>
              <a:rPr lang="en-US" sz="2000" dirty="0" smtClean="0">
                <a:solidFill>
                  <a:srgbClr val="CCDAEC"/>
                </a:solidFill>
              </a:rPr>
              <a:t>Participants </a:t>
            </a:r>
          </a:p>
          <a:p>
            <a:pPr lvl="2"/>
            <a:r>
              <a:rPr lang="en-US" sz="1600" dirty="0" smtClean="0"/>
              <a:t>Challenging  - Didn’t go as planned</a:t>
            </a:r>
          </a:p>
          <a:p>
            <a:pPr lvl="2"/>
            <a:r>
              <a:rPr lang="en-US" sz="1600" dirty="0" smtClean="0"/>
              <a:t>Broken communication among members</a:t>
            </a:r>
          </a:p>
          <a:p>
            <a:pPr lvl="1"/>
            <a:r>
              <a:rPr lang="en-US" sz="2000" dirty="0" smtClean="0">
                <a:solidFill>
                  <a:srgbClr val="CCDAEC"/>
                </a:solidFill>
              </a:rPr>
              <a:t>Participations</a:t>
            </a:r>
            <a:endParaRPr lang="en-US" sz="2000" dirty="0">
              <a:solidFill>
                <a:srgbClr val="CCDAEC"/>
              </a:solidFill>
            </a:endParaRPr>
          </a:p>
          <a:p>
            <a:pPr lvl="2"/>
            <a:r>
              <a:rPr lang="en-US" sz="1600" dirty="0" smtClean="0"/>
              <a:t>Members met everyday, weekly to keep track of daily progress</a:t>
            </a:r>
            <a:endParaRPr lang="en-US" sz="1600" dirty="0"/>
          </a:p>
          <a:p>
            <a:pPr lvl="2"/>
            <a:r>
              <a:rPr lang="en-US" sz="1600" dirty="0" smtClean="0"/>
              <a:t>Feedback from Scrum </a:t>
            </a:r>
            <a:r>
              <a:rPr lang="en-US" sz="1600" dirty="0"/>
              <a:t>M</a:t>
            </a:r>
            <a:r>
              <a:rPr lang="en-US" sz="1600" dirty="0" smtClean="0"/>
              <a:t>aster and Project Owner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rgbClr val="CCDAEC"/>
                </a:solidFill>
              </a:rPr>
              <a:t>Timeline</a:t>
            </a:r>
          </a:p>
          <a:p>
            <a:pPr lvl="2"/>
            <a:r>
              <a:rPr lang="en-US" sz="1600" dirty="0" smtClean="0"/>
              <a:t>PBL stated clearly to meet the deliverables</a:t>
            </a:r>
          </a:p>
          <a:p>
            <a:pPr lvl="2"/>
            <a:r>
              <a:rPr lang="en-US" sz="1600" dirty="0" smtClean="0"/>
              <a:t>Members difficulties to submit work</a:t>
            </a:r>
          </a:p>
          <a:p>
            <a:pPr lvl="1"/>
            <a:r>
              <a:rPr lang="en-US" sz="2000" dirty="0" smtClean="0">
                <a:solidFill>
                  <a:srgbClr val="CCDAEC"/>
                </a:solidFill>
              </a:rPr>
              <a:t>Meetings &amp; Discussions</a:t>
            </a:r>
          </a:p>
          <a:p>
            <a:pPr lvl="2"/>
            <a:r>
              <a:rPr lang="en-US" sz="1600" dirty="0" smtClean="0"/>
              <a:t>Skype  - </a:t>
            </a:r>
            <a:r>
              <a:rPr lang="en-US" sz="1600" dirty="0" err="1" smtClean="0"/>
              <a:t>Wiggio</a:t>
            </a:r>
            <a:r>
              <a:rPr lang="en-US" sz="1600" dirty="0" smtClean="0"/>
              <a:t> -  Google Docs  - Emails  - Cell phones - Physical meetings (library and/or after class)</a:t>
            </a:r>
            <a:endParaRPr lang="en-US" sz="1600" dirty="0"/>
          </a:p>
          <a:p>
            <a:r>
              <a:rPr lang="en-US" sz="2000" dirty="0"/>
              <a:t>Open </a:t>
            </a:r>
            <a:r>
              <a:rPr lang="en-US" sz="2000" dirty="0" smtClean="0"/>
              <a:t>Issues</a:t>
            </a:r>
          </a:p>
          <a:p>
            <a:pPr lvl="1"/>
            <a:r>
              <a:rPr lang="en-US" sz="1800" dirty="0">
                <a:solidFill>
                  <a:srgbClr val="A1D5ED"/>
                </a:solidFill>
              </a:rPr>
              <a:t>Some key features of the free version where left of this release due to time </a:t>
            </a:r>
            <a:r>
              <a:rPr lang="en-US" sz="1800" dirty="0" smtClean="0">
                <a:solidFill>
                  <a:srgbClr val="A1D5ED"/>
                </a:solidFill>
              </a:rPr>
              <a:t>constraint. </a:t>
            </a:r>
          </a:p>
          <a:p>
            <a:r>
              <a:rPr lang="en-US" sz="2000" dirty="0" smtClean="0"/>
              <a:t>Standards</a:t>
            </a:r>
          </a:p>
          <a:p>
            <a:pPr lvl="1"/>
            <a:r>
              <a:rPr lang="en-US" sz="1800" dirty="0" smtClean="0">
                <a:solidFill>
                  <a:srgbClr val="A1D5ED"/>
                </a:solidFill>
              </a:rPr>
              <a:t>Code</a:t>
            </a:r>
            <a:endParaRPr lang="en-US" sz="1800" dirty="0">
              <a:solidFill>
                <a:srgbClr val="A1D5ED"/>
              </a:solidFill>
            </a:endParaRPr>
          </a:p>
          <a:p>
            <a:pPr lvl="1"/>
            <a:r>
              <a:rPr lang="en-US" sz="1800" dirty="0">
                <a:solidFill>
                  <a:srgbClr val="A1D5ED"/>
                </a:solidFill>
              </a:rPr>
              <a:t>L</a:t>
            </a:r>
            <a:r>
              <a:rPr lang="en-US" sz="1800" dirty="0" smtClean="0">
                <a:solidFill>
                  <a:srgbClr val="A1D5ED"/>
                </a:solidFill>
              </a:rPr>
              <a:t>atest </a:t>
            </a:r>
            <a:r>
              <a:rPr lang="en-US" sz="1800" dirty="0">
                <a:solidFill>
                  <a:srgbClr val="A1D5ED"/>
                </a:solidFill>
              </a:rPr>
              <a:t>PCI Data Security Standard (DSS</a:t>
            </a:r>
            <a:r>
              <a:rPr lang="en-US" sz="1800" dirty="0" smtClean="0">
                <a:solidFill>
                  <a:srgbClr val="A1D5ED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rgbClr val="A1D5ED"/>
                </a:solidFill>
              </a:rPr>
              <a:t>256–bit SSL encryption </a:t>
            </a:r>
          </a:p>
          <a:p>
            <a:pPr lvl="1"/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10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2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2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2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22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22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22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BF9A-E3A6-4670-BDF9-14D906C91BEC}" type="slidenum">
              <a:rPr lang="en-US"/>
              <a:pPr/>
              <a:t>29</a:t>
            </a:fld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1828800" y="2590800"/>
            <a:ext cx="7136635" cy="1143000"/>
          </a:xfrm>
        </p:spPr>
        <p:txBody>
          <a:bodyPr/>
          <a:lstStyle/>
          <a:p>
            <a:r>
              <a:rPr lang="en-US" dirty="0" smtClean="0">
                <a:solidFill>
                  <a:srgbClr val="6699FF"/>
                </a:solidFill>
              </a:rPr>
              <a:t>Questions &amp; Answers</a:t>
            </a:r>
            <a:endParaRPr lang="en-US" dirty="0">
              <a:solidFill>
                <a:srgbClr val="6699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pic>
        <p:nvPicPr>
          <p:cNvPr id="2051" name="Picture 3" descr="C:\Users\bjm25\AppData\Local\Microsoft\Windows\Temporary Internet Files\Content.IE5\JSL6QKF2\MC9004419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69" y="4170362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jm25\AppData\Local\Microsoft\Windows\Temporary Internet Files\Content.IE5\STK2O0AF\MC90044193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14800"/>
            <a:ext cx="197802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jm25\AppData\Local\Microsoft\Windows\Temporary Internet Files\Content.IE5\JSL6QKF2\MC90043447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46" y="1066800"/>
            <a:ext cx="18288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43287"/>
      </p:ext>
    </p:extLst>
  </p:cSld>
  <p:clrMapOvr>
    <a:masterClrMapping/>
  </p:clrMapOvr>
  <p:transition advTm="15000"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99FF"/>
                </a:solidFill>
              </a:rPr>
              <a:t>Agenda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7086600" cy="4572000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Overview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Issac</a:t>
            </a:r>
            <a:r>
              <a:rPr lang="en-US" sz="2000" i="1" dirty="0" smtClean="0"/>
              <a:t>)</a:t>
            </a:r>
            <a:endParaRPr lang="en-US" sz="2000" i="1" dirty="0"/>
          </a:p>
          <a:p>
            <a:r>
              <a:rPr lang="en-US" dirty="0" smtClean="0"/>
              <a:t>Competitive Landscape </a:t>
            </a:r>
            <a:r>
              <a:rPr lang="en-US" sz="2000" i="1" dirty="0"/>
              <a:t>(Ayo)</a:t>
            </a:r>
          </a:p>
          <a:p>
            <a:r>
              <a:rPr lang="en-US" dirty="0" smtClean="0"/>
              <a:t>System Functionality </a:t>
            </a:r>
            <a:r>
              <a:rPr lang="en-US" sz="2000" i="1" dirty="0"/>
              <a:t>(</a:t>
            </a:r>
            <a:r>
              <a:rPr lang="en-US" sz="2000" i="1" dirty="0" err="1"/>
              <a:t>Awad</a:t>
            </a:r>
            <a:r>
              <a:rPr lang="en-US" sz="2000" i="1" dirty="0"/>
              <a:t>)</a:t>
            </a:r>
          </a:p>
          <a:p>
            <a:r>
              <a:rPr lang="en-US" dirty="0" smtClean="0"/>
              <a:t>Extra Functional Requirements </a:t>
            </a:r>
            <a:r>
              <a:rPr lang="en-US" sz="2000" i="1" dirty="0"/>
              <a:t>(</a:t>
            </a:r>
            <a:r>
              <a:rPr lang="en-US" sz="2000" i="1" dirty="0" err="1"/>
              <a:t>Teko</a:t>
            </a:r>
            <a:r>
              <a:rPr lang="en-US" sz="2000" i="1" dirty="0"/>
              <a:t>)</a:t>
            </a:r>
          </a:p>
          <a:p>
            <a:r>
              <a:rPr lang="en-US" dirty="0" smtClean="0"/>
              <a:t>UI – Prototype </a:t>
            </a:r>
            <a:r>
              <a:rPr lang="en-US" sz="2000" i="1" dirty="0"/>
              <a:t>(</a:t>
            </a:r>
            <a:r>
              <a:rPr lang="en-US" sz="2000" i="1" dirty="0" err="1"/>
              <a:t>Blandine</a:t>
            </a:r>
            <a:r>
              <a:rPr lang="en-US" sz="2000" i="1" dirty="0"/>
              <a:t>)</a:t>
            </a:r>
          </a:p>
          <a:p>
            <a:r>
              <a:rPr lang="en-US" dirty="0" smtClean="0"/>
              <a:t>Future Enhancements </a:t>
            </a:r>
            <a:r>
              <a:rPr lang="en-US" sz="2000" i="1" dirty="0"/>
              <a:t>(</a:t>
            </a:r>
            <a:r>
              <a:rPr lang="en-US" sz="2000" i="1" dirty="0" err="1"/>
              <a:t>Blandine</a:t>
            </a:r>
            <a:r>
              <a:rPr lang="en-US" sz="2000" i="1" dirty="0"/>
              <a:t>)</a:t>
            </a:r>
          </a:p>
          <a:p>
            <a:r>
              <a:rPr lang="en-US" dirty="0" smtClean="0"/>
              <a:t>Project Management </a:t>
            </a:r>
            <a:r>
              <a:rPr lang="en-US" sz="2000" i="1" dirty="0"/>
              <a:t>(</a:t>
            </a:r>
            <a:r>
              <a:rPr lang="en-US" sz="2000" i="1" dirty="0" err="1"/>
              <a:t>Rotimi</a:t>
            </a:r>
            <a:r>
              <a:rPr lang="en-US" sz="2000" i="1" dirty="0"/>
              <a:t>)</a:t>
            </a:r>
          </a:p>
          <a:p>
            <a:r>
              <a:rPr lang="en-US" dirty="0" smtClean="0"/>
              <a:t>Conclusions </a:t>
            </a:r>
            <a:r>
              <a:rPr lang="en-US" sz="2000" i="1" dirty="0"/>
              <a:t>(</a:t>
            </a:r>
            <a:r>
              <a:rPr lang="en-US" sz="2000" i="1" dirty="0" err="1"/>
              <a:t>Teko</a:t>
            </a:r>
            <a:r>
              <a:rPr lang="en-US" sz="2000" i="1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Issac</a:t>
            </a:r>
            <a:r>
              <a:rPr lang="en-US" dirty="0" smtClean="0"/>
              <a:t> </a:t>
            </a:r>
            <a:r>
              <a:rPr lang="en-US" dirty="0" err="1" smtClean="0"/>
              <a:t>Osobu</a:t>
            </a: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6670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6699FF"/>
                </a:solidFill>
              </a:rPr>
              <a:t>Project Overview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4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895600"/>
            <a:ext cx="7467600" cy="3810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A1D5ED"/>
                </a:solidFill>
              </a:rPr>
              <a:t>Market Research Studies &amp; Customer Problem Identification</a:t>
            </a:r>
            <a:endParaRPr lang="en-US" sz="2400" b="1" dirty="0">
              <a:solidFill>
                <a:srgbClr val="A1D5ED"/>
              </a:solidFill>
            </a:endParaRP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access to multiple and competitive Investment Consult Institutions and Investment Brokerage </a:t>
            </a:r>
            <a:r>
              <a:rPr lang="en-US" sz="2000" dirty="0" smtClean="0"/>
              <a:t>Institutions</a:t>
            </a:r>
          </a:p>
          <a:p>
            <a:pPr lvl="1"/>
            <a:r>
              <a:rPr lang="en-US" sz="2000" dirty="0" smtClean="0"/>
              <a:t>Profit </a:t>
            </a:r>
            <a:r>
              <a:rPr lang="en-US" sz="2000" dirty="0"/>
              <a:t>reductions due to hidden fees and unaware taxes from financial exchange </a:t>
            </a:r>
            <a:r>
              <a:rPr lang="en-US" sz="2000" dirty="0" smtClean="0"/>
              <a:t>activities</a:t>
            </a:r>
          </a:p>
          <a:p>
            <a:pPr lvl="1"/>
            <a:r>
              <a:rPr lang="en-US" sz="2000" dirty="0" smtClean="0"/>
              <a:t>Insufficient </a:t>
            </a:r>
            <a:r>
              <a:rPr lang="en-US" sz="2000" dirty="0"/>
              <a:t>real time mobile access to financial news, market predictions and sound investment advices and </a:t>
            </a:r>
            <a:r>
              <a:rPr lang="en-US" sz="2000" dirty="0" smtClean="0"/>
              <a:t>recommendations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“anytime” access to investment activities that will enable ideal investment </a:t>
            </a:r>
            <a:r>
              <a:rPr lang="en-US" sz="2000" dirty="0" smtClean="0"/>
              <a:t>management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/>
          <a:p>
            <a:fld id="{BF1474C4-69C4-4AA9-B614-59F997F31A7F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28800" y="304800"/>
            <a:ext cx="7086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kern="0" dirty="0" smtClean="0">
                <a:solidFill>
                  <a:srgbClr val="A1D5ED"/>
                </a:solidFill>
              </a:rPr>
              <a:t>Project description</a:t>
            </a:r>
          </a:p>
          <a:p>
            <a:pPr lvl="1"/>
            <a:r>
              <a:rPr lang="en-US" sz="2000" dirty="0"/>
              <a:t>Money on the Go is a Data-Driven Financial Planner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kern="0" dirty="0" smtClean="0"/>
              <a:t>The aim of this project is to design an App that will act like an investment advisor and show hidden fees.</a:t>
            </a:r>
          </a:p>
          <a:p>
            <a:pPr lvl="1"/>
            <a:r>
              <a:rPr lang="en-US" sz="2000" kern="0" dirty="0" smtClean="0"/>
              <a:t>To track and/or manage investments the user owns across every device of choice.</a:t>
            </a:r>
          </a:p>
          <a:p>
            <a:pPr lvl="1"/>
            <a:r>
              <a:rPr lang="en-US" sz="2000" kern="0" dirty="0" smtClean="0"/>
              <a:t>Enable users get high return on investment &amp; forecast.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"/>
            <a:ext cx="7467600" cy="2667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A1D5ED"/>
                </a:solidFill>
              </a:rPr>
              <a:t>Target Domain</a:t>
            </a:r>
            <a:endParaRPr lang="en-US" sz="2400" b="1" dirty="0">
              <a:solidFill>
                <a:srgbClr val="A1D5ED"/>
              </a:solidFill>
            </a:endParaRPr>
          </a:p>
          <a:p>
            <a:pPr lvl="1"/>
            <a:r>
              <a:rPr lang="en-US" sz="2000" dirty="0" smtClean="0"/>
              <a:t>Mobile application is a framework for whole integration of critical business systems and their direct connection to key constituencies via web through mobile devices.</a:t>
            </a:r>
          </a:p>
          <a:p>
            <a:pPr lvl="1"/>
            <a:r>
              <a:rPr lang="en-US" sz="2000" dirty="0" smtClean="0"/>
              <a:t>Key players are</a:t>
            </a:r>
          </a:p>
          <a:p>
            <a:pPr lvl="2"/>
            <a:r>
              <a:rPr lang="en-US" sz="1600" dirty="0" smtClean="0"/>
              <a:t>Users or Investors</a:t>
            </a:r>
          </a:p>
          <a:p>
            <a:pPr lvl="2"/>
            <a:r>
              <a:rPr lang="en-US" sz="1600" dirty="0" smtClean="0"/>
              <a:t>Banks or Financial Institutes</a:t>
            </a:r>
          </a:p>
          <a:p>
            <a:pPr lvl="2"/>
            <a:r>
              <a:rPr lang="en-US" sz="1600" dirty="0" smtClean="0"/>
              <a:t>Stock Markets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76400" y="2895600"/>
            <a:ext cx="7086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kern="0" dirty="0" smtClean="0">
                <a:solidFill>
                  <a:srgbClr val="A1D5ED"/>
                </a:solidFill>
              </a:rPr>
              <a:t>Project Status</a:t>
            </a:r>
          </a:p>
          <a:p>
            <a:pPr marL="457200" lvl="1" indent="0">
              <a:buNone/>
            </a:pPr>
            <a:r>
              <a:rPr lang="en-US" sz="1700" dirty="0" smtClean="0"/>
              <a:t>Delivery of designed and tested prototype that demonstrates web-application capabilities that addresses:</a:t>
            </a:r>
          </a:p>
          <a:p>
            <a:pPr lvl="1"/>
            <a:r>
              <a:rPr lang="en-US" sz="1700" dirty="0" smtClean="0"/>
              <a:t>Customer </a:t>
            </a:r>
            <a:r>
              <a:rPr lang="en-US" sz="1700" dirty="0"/>
              <a:t>needs</a:t>
            </a:r>
          </a:p>
          <a:p>
            <a:pPr lvl="1"/>
            <a:r>
              <a:rPr lang="en-US" sz="1700" dirty="0"/>
              <a:t>Meet Project Goals</a:t>
            </a:r>
          </a:p>
          <a:p>
            <a:pPr lvl="1"/>
            <a:r>
              <a:rPr lang="en-US" sz="1700" dirty="0"/>
              <a:t>Meet corporate project objectives and enhance business activities</a:t>
            </a:r>
          </a:p>
          <a:p>
            <a:pPr lvl="1"/>
            <a:r>
              <a:rPr lang="en-US" sz="1700" dirty="0"/>
              <a:t>Satisfy projected timeline</a:t>
            </a:r>
          </a:p>
          <a:p>
            <a:pPr lvl="1"/>
            <a:r>
              <a:rPr lang="en-US" sz="1700" dirty="0"/>
              <a:t>Addresses project constraints with sound solution</a:t>
            </a:r>
          </a:p>
          <a:p>
            <a:pPr lvl="1"/>
            <a:r>
              <a:rPr lang="en-US" sz="1700" dirty="0"/>
              <a:t>Provide solution to Product Backlog Emphasis</a:t>
            </a:r>
          </a:p>
          <a:p>
            <a:pPr lvl="1"/>
            <a:r>
              <a:rPr lang="en-US" sz="1700" dirty="0"/>
              <a:t>Maximize product functional efficiency through Strength and Opportunity utilization so as to reduce influences of Weakness and Threats (SWOT-Solution</a:t>
            </a:r>
            <a:r>
              <a:rPr lang="en-US" sz="1700" dirty="0" smtClean="0"/>
              <a:t>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9749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Ayodeji</a:t>
            </a:r>
            <a:r>
              <a:rPr lang="en-US" dirty="0" smtClean="0"/>
              <a:t> </a:t>
            </a:r>
            <a:r>
              <a:rPr lang="en-US" dirty="0" err="1" smtClean="0"/>
              <a:t>Ojo</a:t>
            </a: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1828800" y="2667000"/>
            <a:ext cx="7162800" cy="1143000"/>
          </a:xfrm>
        </p:spPr>
        <p:txBody>
          <a:bodyPr/>
          <a:lstStyle/>
          <a:p>
            <a:r>
              <a:rPr lang="en-US" dirty="0">
                <a:solidFill>
                  <a:srgbClr val="6699FF"/>
                </a:solidFill>
              </a:rPr>
              <a:t>Competitive </a:t>
            </a:r>
            <a:r>
              <a:rPr lang="en-US" dirty="0" smtClean="0">
                <a:solidFill>
                  <a:srgbClr val="6699FF"/>
                </a:solidFill>
              </a:rPr>
              <a:t>Landscape</a:t>
            </a:r>
            <a:br>
              <a:rPr lang="en-US" dirty="0" smtClean="0">
                <a:solidFill>
                  <a:srgbClr val="6699FF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(Markets – Product – Competitors)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78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119-20E9-4ACA-A616-35DAC6042835}" type="slidenum">
              <a:rPr lang="en-US"/>
              <a:pPr/>
              <a:t>8</a:t>
            </a:fld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1628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6699FF"/>
                </a:solidFill>
              </a:rPr>
              <a:t>Competitors &amp; Key Features</a:t>
            </a:r>
            <a:endParaRPr lang="en-US" sz="3600" dirty="0">
              <a:solidFill>
                <a:srgbClr val="6699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35213"/>
              </p:ext>
            </p:extLst>
          </p:nvPr>
        </p:nvGraphicFramePr>
        <p:xfrm>
          <a:off x="1905000" y="1219204"/>
          <a:ext cx="7010402" cy="4952996"/>
        </p:xfrm>
        <a:graphic>
          <a:graphicData uri="http://schemas.openxmlformats.org/drawingml/2006/table">
            <a:tbl>
              <a:tblPr/>
              <a:tblGrid>
                <a:gridCol w="2073669"/>
                <a:gridCol w="1388079"/>
                <a:gridCol w="1025971"/>
                <a:gridCol w="1300905"/>
                <a:gridCol w="1221778"/>
              </a:tblGrid>
              <a:tr h="5488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Money On The Go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SigFig.com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Wealthfront.com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WikiInvest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iPhone &amp; iPad app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Android apps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Tablets, desktops &amp; laptop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5488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401(k)s, IRAs, Mutual  Personal funds, etc.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  - All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 – no personal funds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 – no personal funds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 – no personal funds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Traditional IRA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Trading, Stocks, etc.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Read-only (free version)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Non read-only (charge)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Expose &amp; eliminate hidden fees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Projection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5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Weekly reports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58" marR="6155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2119-20E9-4ACA-A616-35DAC6042835}" type="slidenum">
              <a:rPr lang="en-US"/>
              <a:pPr/>
              <a:t>9</a:t>
            </a:fld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1628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6699FF"/>
                </a:solidFill>
              </a:rPr>
              <a:t>Competitors &amp; Key Features </a:t>
            </a:r>
            <a:r>
              <a:rPr lang="en-US" sz="1800" dirty="0" smtClean="0">
                <a:solidFill>
                  <a:schemeClr val="tx1"/>
                </a:solidFill>
              </a:rPr>
              <a:t>(1)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2400300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019869"/>
              </p:ext>
            </p:extLst>
          </p:nvPr>
        </p:nvGraphicFramePr>
        <p:xfrm>
          <a:off x="1828800" y="1200152"/>
          <a:ext cx="7239000" cy="4895842"/>
        </p:xfrm>
        <a:graphic>
          <a:graphicData uri="http://schemas.openxmlformats.org/drawingml/2006/table">
            <a:tbl>
              <a:tblPr/>
              <a:tblGrid>
                <a:gridCol w="2254570"/>
                <a:gridCol w="1401491"/>
                <a:gridCol w="1035884"/>
                <a:gridCol w="1313474"/>
                <a:gridCol w="1233581"/>
              </a:tblGrid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Interface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Ultra-simple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Less simple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Simple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Not that simple</a:t>
                      </a:r>
                      <a:endParaRPr lang="en-US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2EA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Minimum account size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None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None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$5,0000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$5,0000 +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Advice on how to save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Free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Free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Fees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Fees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Investment advise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Risk tolerance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Ease of use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Easiest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Easier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Easy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Not Easy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High level security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Portfolio Management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Portfolio comparison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Push Alerts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Recommendations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Transactions handled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 – Premium only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Prediction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49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Getting News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03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lestone summary report">
  <a:themeElements>
    <a:clrScheme name="Milestone_Summary-Final_DesignReviewed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Milestone_Summary-Final_DesignReview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lestone_Summary-Final_DesignReview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lestone_Summary-Final_DesignReview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lestone_Summary-Final_DesignReviewed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summary report</Template>
  <TotalTime>2497</TotalTime>
  <Words>1888</Words>
  <Application>Microsoft Office PowerPoint</Application>
  <PresentationFormat>On-screen Show (4:3)</PresentationFormat>
  <Paragraphs>509</Paragraphs>
  <Slides>29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Milestone summary report</vt:lpstr>
      <vt:lpstr>Microsoft Visio Drawing</vt:lpstr>
      <vt:lpstr>Money On The Go (MOG)  Smart Phone Application</vt:lpstr>
      <vt:lpstr>Introduction</vt:lpstr>
      <vt:lpstr>Agenda</vt:lpstr>
      <vt:lpstr>Project Overview</vt:lpstr>
      <vt:lpstr>PowerPoint Presentation</vt:lpstr>
      <vt:lpstr>PowerPoint Presentation</vt:lpstr>
      <vt:lpstr>Competitive Landscape (Markets – Product – Competitors)</vt:lpstr>
      <vt:lpstr>Competitors &amp; Key Features</vt:lpstr>
      <vt:lpstr>Competitors &amp; Key Features (1)</vt:lpstr>
      <vt:lpstr>SWOT Analysis</vt:lpstr>
      <vt:lpstr>System Functionality</vt:lpstr>
      <vt:lpstr>System Functionality – Use Case Diagram</vt:lpstr>
      <vt:lpstr>System Functionality – Use Cases</vt:lpstr>
      <vt:lpstr>System Functionality – Use Cases (1)</vt:lpstr>
      <vt:lpstr>System Functionality – Use Cases (2)</vt:lpstr>
      <vt:lpstr>System Functionality – DFD L1 MOG APP</vt:lpstr>
      <vt:lpstr>Extra Functionality Requirements</vt:lpstr>
      <vt:lpstr>UI – Prototype &amp; Future Enhancements</vt:lpstr>
      <vt:lpstr>UI – Prototype </vt:lpstr>
      <vt:lpstr>Future Enhancements</vt:lpstr>
      <vt:lpstr>Project Management</vt:lpstr>
      <vt:lpstr>Project Organization</vt:lpstr>
      <vt:lpstr>Risk Analysis</vt:lpstr>
      <vt:lpstr>Work Breakdown</vt:lpstr>
      <vt:lpstr>Work Breakdown &amp; Schedule</vt:lpstr>
      <vt:lpstr>Project Reporting Activities</vt:lpstr>
      <vt:lpstr>Conclusions</vt:lpstr>
      <vt:lpstr>PowerPoint Presentation</vt:lpstr>
      <vt:lpstr>Questions &amp; Answers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On The Go  Investment App Prototype</dc:title>
  <dc:creator>Foxy-Ice</dc:creator>
  <cp:lastModifiedBy>Foxy-Ice</cp:lastModifiedBy>
  <cp:revision>107</cp:revision>
  <cp:lastPrinted>1601-01-01T00:00:00Z</cp:lastPrinted>
  <dcterms:created xsi:type="dcterms:W3CDTF">2013-03-19T20:30:12Z</dcterms:created>
  <dcterms:modified xsi:type="dcterms:W3CDTF">2013-04-11T12:26:14Z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TC011417211033</vt:lpwstr>
  </property>
</Properties>
</file>