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project - aims to keep children out of hospital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Bradford - home to ACE - Ambulatory Care Experience</a:t>
            </a:r>
          </a:p>
          <a:p>
            <a:pPr/>
          </a:p>
          <a:p>
            <a:pPr/>
            <a:r>
              <a:t>Service - takes children requiring urgent care that would traditionally be treated as an inpatient in hospital</a:t>
            </a:r>
          </a:p>
          <a:p>
            <a:pPr/>
          </a:p>
          <a:p>
            <a:pPr/>
            <a:r>
              <a:t>Instead treats them at home - what they call a “virtual ward”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-"/>
            </a:pPr>
            <a:r>
              <a:t>reduces anxiety for child as well as parents</a:t>
            </a:r>
          </a:p>
          <a:p>
            <a:pPr/>
          </a:p>
          <a:p>
            <a:pPr marL="279400" indent="-279400">
              <a:buSzPct val="123000"/>
              <a:buChar char="-"/>
            </a:pPr>
            <a:r>
              <a:t>much easier for lower income families - may not have access to transport - or with larger families may not have access to emergency childcare for other dependents</a:t>
            </a:r>
          </a:p>
          <a:p>
            <a:pPr/>
          </a:p>
          <a:p>
            <a:pPr marL="279400" indent="-279400">
              <a:buSzPct val="123000"/>
              <a:buChar char="-"/>
            </a:pPr>
            <a:r>
              <a:t>perhaps most importantly - much better for NHS bottom line - much cheaper to treat patients in community</a:t>
            </a:r>
          </a:p>
          <a:p>
            <a:pPr/>
          </a:p>
          <a:p>
            <a:pPr/>
            <a:r>
              <a:t>- project has been huge success - zero “adverse events” - rated outstanding by CQC - one major area of improvement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15-20% of the patients accepted by ACE later require hospital treatment</a:t>
            </a:r>
          </a:p>
          <a:p>
            <a:pPr/>
          </a:p>
          <a:p>
            <a:pPr/>
            <a:r>
              <a:t>- project aims to improve this figure </a:t>
            </a:r>
          </a:p>
          <a:p>
            <a:pPr/>
          </a:p>
          <a:p>
            <a:pPr marL="279400" indent="-279400">
              <a:buSzPct val="123000"/>
              <a:buChar char="-"/>
            </a:pPr>
            <a:r>
              <a:t>perfect problem to tackle using data science - ACE collect information and clinical features of patients referred to the service - clinicians use these to decide which children can be successfully cared for in community</a:t>
            </a:r>
          </a:p>
          <a:p>
            <a:pPr/>
          </a:p>
          <a:p>
            <a:pPr/>
            <a:r>
              <a:t>- use machine learning techniques to build a predictive model of probability that child can be treated outside hospital - use model to augment decision making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Fewer than 500 examples - training and holdout test set</a:t>
            </a:r>
          </a:p>
          <a:p>
            <a:pPr/>
          </a:p>
          <a:p>
            <a:pPr/>
            <a:r>
              <a:t>Heavy imbalance between positive and negative examples</a:t>
            </a:r>
          </a:p>
          <a:p>
            <a:pPr/>
          </a:p>
          <a:p>
            <a:pPr/>
            <a:r>
              <a:t>Any models used need to be explainable - augment the decision making process with information from a transparent model - rather than take over the process with a “black box”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Fewer than 500 examples - training and holdout test set</a:t>
            </a:r>
          </a:p>
          <a:p>
            <a:pPr/>
          </a:p>
          <a:p>
            <a:pPr/>
            <a:r>
              <a:t>Heavy imbalance between positive and negative examples</a:t>
            </a:r>
          </a:p>
          <a:p>
            <a:pPr/>
          </a:p>
          <a:p>
            <a:pPr/>
            <a:r>
              <a:t>Any models used need to be explainable - augment the decision making process with information from a transparent model - rather than take over the process with a “black box”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resentation_photo.jpg" descr="presentation_photo.jpg"/>
          <p:cNvPicPr>
            <a:picLocks noChangeAspect="1"/>
          </p:cNvPicPr>
          <p:nvPr>
            <p:ph type="pic" idx="21"/>
          </p:nvPr>
        </p:nvPicPr>
        <p:blipFill>
          <a:blip r:embed="rId3">
            <a:alphaModFix amt="50349"/>
            <a:extLst/>
          </a:blip>
          <a:srcRect l="4511" t="0" r="1738" b="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52" name="Children’s Urgent Care Provided in the Right Place Every Time"/>
          <p:cNvSpPr txBox="1"/>
          <p:nvPr>
            <p:ph type="title"/>
          </p:nvPr>
        </p:nvSpPr>
        <p:spPr>
          <a:xfrm>
            <a:off x="1206500" y="8441602"/>
            <a:ext cx="21971000" cy="3331299"/>
          </a:xfrm>
          <a:prstGeom prst="rect">
            <a:avLst/>
          </a:prstGeom>
        </p:spPr>
        <p:txBody>
          <a:bodyPr/>
          <a:lstStyle/>
          <a:p>
            <a:pPr/>
            <a:r>
              <a:t>Children’s Urgent Care Provided in the Right Place Every Time</a:t>
            </a:r>
          </a:p>
        </p:txBody>
      </p:sp>
      <p:sp>
        <p:nvSpPr>
          <p:cNvPr id="153" name="Sam Relins - 30 / 11 / 2020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Sam Relins - 30 / 11 / 2020</a:t>
            </a:r>
          </a:p>
        </p:txBody>
      </p:sp>
      <p:sp>
        <p:nvSpPr>
          <p:cNvPr id="154" name="“Keeping Children out of Hospital”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“Keeping Children out of Hospital”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ACE</a:t>
            </a:r>
          </a:p>
        </p:txBody>
      </p:sp>
      <p:sp>
        <p:nvSpPr>
          <p:cNvPr id="159" name="Ambulatory Care Experienc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Ambulatory Care Experience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803407" y="5987917"/>
            <a:ext cx="4777069" cy="477706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5" name="Group"/>
          <p:cNvGrpSpPr/>
          <p:nvPr/>
        </p:nvGrpSpPr>
        <p:grpSpPr>
          <a:xfrm>
            <a:off x="10960534" y="5996713"/>
            <a:ext cx="8463891" cy="4759593"/>
            <a:chOff x="0" y="0"/>
            <a:chExt cx="8463890" cy="4759591"/>
          </a:xfrm>
        </p:grpSpPr>
        <p:grpSp>
          <p:nvGrpSpPr>
            <p:cNvPr id="163" name="Group"/>
            <p:cNvGrpSpPr/>
            <p:nvPr/>
          </p:nvGrpSpPr>
          <p:grpSpPr>
            <a:xfrm>
              <a:off x="3684105" y="0"/>
              <a:ext cx="4779786" cy="4759592"/>
              <a:chOff x="0" y="0"/>
              <a:chExt cx="4779784" cy="4759591"/>
            </a:xfrm>
          </p:grpSpPr>
          <p:sp>
            <p:nvSpPr>
              <p:cNvPr id="161" name="Rectangle"/>
              <p:cNvSpPr/>
              <p:nvPr/>
            </p:nvSpPr>
            <p:spPr>
              <a:xfrm>
                <a:off x="0" y="0"/>
                <a:ext cx="4779785" cy="47595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3200">
                    <a:solidFill>
                      <a:srgbClr val="000000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162" name="Image" descr="Image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398" t="128" r="204" b="0"/>
              <a:stretch>
                <a:fillRect/>
              </a:stretch>
            </p:blipFill>
            <p:spPr>
              <a:xfrm>
                <a:off x="561488" y="542661"/>
                <a:ext cx="3656807" cy="3674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79" y="0"/>
                    </a:moveTo>
                    <a:lnTo>
                      <a:pt x="5361" y="5394"/>
                    </a:lnTo>
                    <a:lnTo>
                      <a:pt x="0" y="10728"/>
                    </a:lnTo>
                    <a:lnTo>
                      <a:pt x="1632" y="10728"/>
                    </a:lnTo>
                    <a:lnTo>
                      <a:pt x="3352" y="10728"/>
                    </a:lnTo>
                    <a:lnTo>
                      <a:pt x="7066" y="7034"/>
                    </a:lnTo>
                    <a:lnTo>
                      <a:pt x="10779" y="3336"/>
                    </a:lnTo>
                    <a:lnTo>
                      <a:pt x="14492" y="7032"/>
                    </a:lnTo>
                    <a:lnTo>
                      <a:pt x="18206" y="10728"/>
                    </a:lnTo>
                    <a:lnTo>
                      <a:pt x="19910" y="10744"/>
                    </a:lnTo>
                    <a:cubicBezTo>
                      <a:pt x="20831" y="10753"/>
                      <a:pt x="21566" y="10765"/>
                      <a:pt x="21600" y="10772"/>
                    </a:cubicBezTo>
                    <a:cubicBezTo>
                      <a:pt x="21591" y="10676"/>
                      <a:pt x="21580" y="10625"/>
                      <a:pt x="21567" y="10630"/>
                    </a:cubicBezTo>
                    <a:cubicBezTo>
                      <a:pt x="21481" y="10663"/>
                      <a:pt x="11967" y="1232"/>
                      <a:pt x="12019" y="1164"/>
                    </a:cubicBezTo>
                    <a:cubicBezTo>
                      <a:pt x="12036" y="1142"/>
                      <a:pt x="12033" y="1137"/>
                      <a:pt x="12012" y="1153"/>
                    </a:cubicBezTo>
                    <a:cubicBezTo>
                      <a:pt x="11951" y="1198"/>
                      <a:pt x="11760" y="999"/>
                      <a:pt x="11801" y="933"/>
                    </a:cubicBezTo>
                    <a:cubicBezTo>
                      <a:pt x="11821" y="901"/>
                      <a:pt x="11811" y="891"/>
                      <a:pt x="11780" y="910"/>
                    </a:cubicBezTo>
                    <a:cubicBezTo>
                      <a:pt x="11749" y="929"/>
                      <a:pt x="11506" y="725"/>
                      <a:pt x="11238" y="457"/>
                    </a:cubicBezTo>
                    <a:lnTo>
                      <a:pt x="10779" y="0"/>
                    </a:lnTo>
                    <a:close/>
                    <a:moveTo>
                      <a:pt x="10779" y="6099"/>
                    </a:moveTo>
                    <a:lnTo>
                      <a:pt x="7398" y="9463"/>
                    </a:lnTo>
                    <a:lnTo>
                      <a:pt x="4016" y="12827"/>
                    </a:lnTo>
                    <a:lnTo>
                      <a:pt x="4016" y="17214"/>
                    </a:lnTo>
                    <a:lnTo>
                      <a:pt x="4016" y="21600"/>
                    </a:lnTo>
                    <a:lnTo>
                      <a:pt x="8003" y="21600"/>
                    </a:lnTo>
                    <a:lnTo>
                      <a:pt x="8017" y="18882"/>
                    </a:lnTo>
                    <a:lnTo>
                      <a:pt x="8034" y="16164"/>
                    </a:lnTo>
                    <a:lnTo>
                      <a:pt x="10779" y="16164"/>
                    </a:lnTo>
                    <a:lnTo>
                      <a:pt x="13524" y="16164"/>
                    </a:lnTo>
                    <a:lnTo>
                      <a:pt x="13540" y="18882"/>
                    </a:lnTo>
                    <a:lnTo>
                      <a:pt x="13555" y="21600"/>
                    </a:lnTo>
                    <a:lnTo>
                      <a:pt x="17542" y="21600"/>
                    </a:lnTo>
                    <a:lnTo>
                      <a:pt x="17542" y="17214"/>
                    </a:lnTo>
                    <a:lnTo>
                      <a:pt x="17542" y="12827"/>
                    </a:lnTo>
                    <a:lnTo>
                      <a:pt x="14159" y="9463"/>
                    </a:lnTo>
                    <a:lnTo>
                      <a:pt x="10779" y="6099"/>
                    </a:ln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64" name="Arrow"/>
            <p:cNvSpPr/>
            <p:nvPr/>
          </p:nvSpPr>
          <p:spPr>
            <a:xfrm>
              <a:off x="0" y="1744795"/>
              <a:ext cx="2462933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98549 0.001173" origin="layout" pathEditMode="relative">
                                      <p:cBhvr>
                                        <p:cTn id="1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  <p:bldP build="whole" bldLvl="1" animBg="1" rev="0" advAuto="0" spid="165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Benefits:"/>
          <p:cNvSpPr txBox="1"/>
          <p:nvPr>
            <p:ph type="title"/>
          </p:nvPr>
        </p:nvSpPr>
        <p:spPr>
          <a:xfrm>
            <a:off x="1206500" y="1439458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Benefits:</a:t>
            </a:r>
          </a:p>
        </p:txBody>
      </p:sp>
      <p:sp>
        <p:nvSpPr>
          <p:cNvPr id="170" name="Reduces anxie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50000"/>
              </a:lnSpc>
              <a:defRPr sz="7600"/>
            </a:pPr>
            <a:r>
              <a:t>Reduces anxiety</a:t>
            </a:r>
          </a:p>
          <a:p>
            <a:pPr marL="609600" indent="-609600">
              <a:lnSpc>
                <a:spcPct val="150000"/>
              </a:lnSpc>
              <a:defRPr sz="7600"/>
            </a:pPr>
            <a:r>
              <a:t>Easier for lower income families</a:t>
            </a:r>
          </a:p>
          <a:p>
            <a:pPr marL="609600" indent="-609600">
              <a:lnSpc>
                <a:spcPct val="150000"/>
              </a:lnSpc>
              <a:defRPr sz="7600"/>
            </a:pPr>
            <a:r>
              <a:t>Saves hospital beds and resources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f patients accepted by the ACE service later require admission to hospital"/>
          <p:cNvSpPr txBox="1"/>
          <p:nvPr>
            <p:ph type="body" idx="21"/>
          </p:nvPr>
        </p:nvSpPr>
        <p:spPr>
          <a:xfrm>
            <a:off x="1206500" y="8262180"/>
            <a:ext cx="21971000" cy="20110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Of patients accepted by the ACE service later require admission to hospital</a:t>
            </a:r>
          </a:p>
        </p:txBody>
      </p:sp>
      <p:sp>
        <p:nvSpPr>
          <p:cNvPr id="175" name="15-20%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15-20%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hallenges:"/>
          <p:cNvSpPr txBox="1"/>
          <p:nvPr>
            <p:ph type="title"/>
          </p:nvPr>
        </p:nvSpPr>
        <p:spPr>
          <a:xfrm>
            <a:off x="1206500" y="1439458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Challenges:</a:t>
            </a:r>
          </a:p>
        </p:txBody>
      </p:sp>
      <p:sp>
        <p:nvSpPr>
          <p:cNvPr id="180" name="Small Dataset (&lt; 500 exampl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50000"/>
              </a:lnSpc>
              <a:defRPr sz="7600"/>
            </a:pPr>
            <a:r>
              <a:t>Small Dataset (&lt; 500 examples)</a:t>
            </a:r>
          </a:p>
          <a:p>
            <a:pPr marL="609600" indent="-609600">
              <a:lnSpc>
                <a:spcPct val="150000"/>
              </a:lnSpc>
              <a:defRPr sz="7600"/>
            </a:pPr>
            <a:r>
              <a:t>Imbalanced (~16% positive examples)</a:t>
            </a:r>
          </a:p>
          <a:p>
            <a:pPr marL="609600" indent="-609600">
              <a:lnSpc>
                <a:spcPct val="150000"/>
              </a:lnSpc>
              <a:defRPr sz="7600"/>
            </a:pPr>
            <a:r>
              <a:t>Model needs to be </a:t>
            </a:r>
            <a:r>
              <a:rPr b="1"/>
              <a:t>explainable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Initial Work:"/>
          <p:cNvSpPr txBox="1"/>
          <p:nvPr>
            <p:ph type="title"/>
          </p:nvPr>
        </p:nvSpPr>
        <p:spPr>
          <a:xfrm>
            <a:off x="1206500" y="1439458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Initial Work:</a:t>
            </a:r>
          </a:p>
        </p:txBody>
      </p:sp>
      <p:sp>
        <p:nvSpPr>
          <p:cNvPr id="185" name="Data Analysis - inconclusiv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150000"/>
              </a:lnSpc>
              <a:defRPr sz="7600"/>
            </a:pPr>
            <a:r>
              <a:t>Data Analysis - inconclusive</a:t>
            </a:r>
          </a:p>
          <a:p>
            <a:pPr marL="609600" indent="-609600">
              <a:lnSpc>
                <a:spcPct val="150000"/>
              </a:lnSpc>
              <a:defRPr sz="7600"/>
            </a:pPr>
            <a:r>
              <a:t>Initial Models - inaccurate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10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