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62" r:id="rId5"/>
    <p:sldId id="261" r:id="rId6"/>
    <p:sldId id="260" r:id="rId7"/>
    <p:sldId id="265" r:id="rId8"/>
    <p:sldId id="264" r:id="rId9"/>
    <p:sldId id="263" r:id="rId10"/>
    <p:sldId id="270" r:id="rId11"/>
    <p:sldId id="269" r:id="rId12"/>
    <p:sldId id="268" r:id="rId13"/>
    <p:sldId id="267" r:id="rId14"/>
    <p:sldId id="266" r:id="rId15"/>
    <p:sldId id="275" r:id="rId16"/>
    <p:sldId id="274" r:id="rId17"/>
    <p:sldId id="273" r:id="rId18"/>
    <p:sldId id="272" r:id="rId19"/>
    <p:sldId id="271" r:id="rId20"/>
    <p:sldId id="280" r:id="rId21"/>
    <p:sldId id="279" r:id="rId22"/>
    <p:sldId id="278" r:id="rId23"/>
    <p:sldId id="277" r:id="rId24"/>
    <p:sldId id="284" r:id="rId25"/>
    <p:sldId id="283" r:id="rId26"/>
    <p:sldId id="282" r:id="rId27"/>
    <p:sldId id="281" r:id="rId28"/>
    <p:sldId id="276" r:id="rId29"/>
    <p:sldId id="289" r:id="rId30"/>
    <p:sldId id="288" r:id="rId31"/>
    <p:sldId id="287" r:id="rId32"/>
    <p:sldId id="286" r:id="rId33"/>
    <p:sldId id="285" r:id="rId34"/>
    <p:sldId id="258" r:id="rId35"/>
    <p:sldId id="296" r:id="rId36"/>
    <p:sldId id="295" r:id="rId37"/>
    <p:sldId id="294" r:id="rId38"/>
    <p:sldId id="293" r:id="rId39"/>
    <p:sldId id="292" r:id="rId40"/>
    <p:sldId id="291" r:id="rId41"/>
    <p:sldId id="290" r:id="rId42"/>
    <p:sldId id="302" r:id="rId43"/>
    <p:sldId id="301" r:id="rId44"/>
    <p:sldId id="300" r:id="rId45"/>
    <p:sldId id="299" r:id="rId46"/>
    <p:sldId id="298" r:id="rId47"/>
    <p:sldId id="308" r:id="rId48"/>
    <p:sldId id="307" r:id="rId49"/>
    <p:sldId id="306" r:id="rId50"/>
    <p:sldId id="305" r:id="rId51"/>
    <p:sldId id="304" r:id="rId52"/>
    <p:sldId id="303" r:id="rId53"/>
    <p:sldId id="29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F7575"/>
    <a:srgbClr val="ADFDB7"/>
    <a:srgbClr val="C1FFEF"/>
    <a:srgbClr val="B4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9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36.pn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38.png"/><Relationship Id="rId5" Type="http://schemas.openxmlformats.org/officeDocument/2006/relationships/image" Target="../media/image35.jpeg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38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Relationship Id="rId6" Type="http://schemas.openxmlformats.org/officeDocument/2006/relationships/image" Target="../media/image36.jpeg"/><Relationship Id="rId5" Type="http://schemas.openxmlformats.org/officeDocument/2006/relationships/image" Target="../media/image19.jpe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9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B4F0FE"/>
            </a:gs>
            <a:gs pos="100000">
              <a:srgbClr val="FFFF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818515" y="1017270"/>
            <a:chExt cx="4762500" cy="4762500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15" y="101727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646" y="2831066"/>
              <a:ext cx="1284238" cy="113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2793311" y="2258675"/>
            <a:ext cx="6216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/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</a:rPr>
              <a:t>Nguyên lý bù – trừ</a:t>
            </a:r>
            <a:endParaRPr lang="en-US" sz="5400" b="1" cap="none" spc="0">
              <a:ln/>
              <a:solidFill>
                <a:schemeClr val="accent6">
                  <a:lumMod val="5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6939" y="3242808"/>
            <a:ext cx="7818120" cy="584775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>
                <a:ln/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principle of inclusions-exceptions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6" y="4684829"/>
            <a:ext cx="4102926" cy="19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08572" y="5060423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6C157"/>
              </a:buClr>
            </a:pPr>
            <a:r>
              <a:rPr lang="en-US" sz="24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Nguyễn Thanh Tùng</a:t>
            </a:r>
          </a:p>
          <a:p>
            <a:pPr>
              <a:buClr>
                <a:srgbClr val="86C157"/>
              </a:buClr>
            </a:pP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0904 133 972</a:t>
            </a:r>
          </a:p>
          <a:p>
            <a:pPr>
              <a:buClr>
                <a:srgbClr val="86C157"/>
              </a:buClr>
            </a:pP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tungnt603@gmail.com</a:t>
            </a:r>
          </a:p>
        </p:txBody>
      </p:sp>
    </p:spTree>
    <p:extLst>
      <p:ext uri="{BB962C8B-B14F-4D97-AF65-F5344CB8AC3E}">
        <p14:creationId xmlns:p14="http://schemas.microsoft.com/office/powerpoint/2010/main" val="413983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729" y="17383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Dãy số (0, 1, 2)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296214" y="501587"/>
            <a:ext cx="135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endParaRPr lang="en-US" sz="2400" b="1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1962" y="547753"/>
            <a:ext cx="9564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bao nhiêu xâu độ dài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từ các ký tự trong tập {0, 1, 2} trong đó mỗi ký tự thuộc tập đã nêu xuất hiện ít nhất một lần?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296214" y="1471908"/>
            <a:ext cx="292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 bài toán ngược lại</a:t>
            </a:r>
            <a:endParaRPr lang="en-US" sz="24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0560" y="1661704"/>
            <a:ext cx="8931440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marR="333375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 bao nhiêu xâu không chứa ít nhất một ký tự trong tập {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}?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983" y="2194565"/>
            <a:ext cx="8066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33375" algn="just">
              <a:spcBef>
                <a:spcPts val="0"/>
              </a:spcBef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Ký hiệu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tập các xâu độ dài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không chứa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0, 1, 2.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983" y="2678901"/>
            <a:ext cx="32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bài toán ngược: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10" y="3255017"/>
            <a:ext cx="8991412" cy="492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TextBox 10"/>
          <p:cNvSpPr txBox="1"/>
          <p:nvPr/>
        </p:nvSpPr>
        <p:spPr>
          <a:xfrm>
            <a:off x="2046123" y="4455088"/>
            <a:ext cx="216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Lực lượng 2</a:t>
            </a:r>
            <a:r>
              <a:rPr lang="en-US" sz="2400" b="1" i="1" baseline="30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400" b="1" i="1" baseline="30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3002" y="4807225"/>
            <a:ext cx="242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(Xây dựng từ 2 ký tự)</a:t>
            </a:r>
            <a:endParaRPr lang="en-US" sz="20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4842" y="4372376"/>
            <a:ext cx="216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Lực lượng 1</a:t>
            </a:r>
            <a:endParaRPr lang="en-US" sz="2400" b="1" i="1" baseline="30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1721" y="4724513"/>
            <a:ext cx="242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(Xây dựng từ 1 ký tự)</a:t>
            </a:r>
            <a:endParaRPr lang="en-US" sz="20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06718" y="4344696"/>
            <a:ext cx="216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Lực lượng 0</a:t>
            </a:r>
            <a:endParaRPr lang="en-US" sz="2400" b="1" i="1" baseline="30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10625" y="3812146"/>
            <a:ext cx="0" cy="605308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15991" y="3747485"/>
            <a:ext cx="688572" cy="74938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78569" y="3739353"/>
            <a:ext cx="553792" cy="735712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49446" y="3739353"/>
            <a:ext cx="0" cy="65107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45487" y="3747485"/>
            <a:ext cx="1365161" cy="669969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09893" y="3747485"/>
            <a:ext cx="1206311" cy="642942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75065" y="3760998"/>
            <a:ext cx="0" cy="618152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982" y="5434704"/>
            <a:ext cx="360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bài toán ban đầu:</a:t>
            </a:r>
            <a:endParaRPr lang="en-US" sz="2400" i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5510269" y="5374042"/>
            <a:ext cx="2244131" cy="522327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b="1" baseline="3000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-3×2</a:t>
            </a:r>
            <a:r>
              <a:rPr lang="en-US" sz="2400" b="1" baseline="3000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+3-0</a:t>
            </a:r>
            <a:endParaRPr lang="en-US" sz="240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30" grpId="0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82359"/>
            <a:ext cx="6764993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 lượng nghiệm nguyên của phương trình</a:t>
            </a:r>
            <a:endParaRPr lang="en-US" sz="2800" b="1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27" y="961989"/>
            <a:ext cx="2858475" cy="299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75" marR="333375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 phương trình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609" y="799445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3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4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5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+x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6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20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3670874" y="1347602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≤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≤ 8,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÷ 6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18627" y="1895759"/>
            <a:ext cx="591540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75" marR="333375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Hãy xác định số nghiệm của phương trình.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627" y="2530408"/>
            <a:ext cx="661912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2875" marR="333375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Tạm thời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bỏ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 điều kiện 0 ≤ 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 b="1" baseline="-2500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8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 mọi </a:t>
            </a:r>
            <a:r>
              <a:rPr lang="en-US" sz="2400" b="1" smtClean="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535" y="2881694"/>
            <a:ext cx="299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tương đương:</a:t>
            </a:r>
            <a:endParaRPr lang="en-US" sz="24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77844" y="3420911"/>
            <a:ext cx="5489758" cy="702406"/>
            <a:chOff x="2239479" y="3602353"/>
            <a:chExt cx="5489758" cy="702406"/>
          </a:xfrm>
        </p:grpSpPr>
        <p:grpSp>
          <p:nvGrpSpPr>
            <p:cNvPr id="12" name="Group 11"/>
            <p:cNvGrpSpPr/>
            <p:nvPr/>
          </p:nvGrpSpPr>
          <p:grpSpPr>
            <a:xfrm>
              <a:off x="2239479" y="3604219"/>
              <a:ext cx="1459630" cy="700540"/>
              <a:chOff x="2239479" y="3604219"/>
              <a:chExt cx="1459630" cy="7005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39479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1026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2756017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14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7" name="Group 16"/>
            <p:cNvGrpSpPr/>
            <p:nvPr/>
          </p:nvGrpSpPr>
          <p:grpSpPr>
            <a:xfrm>
              <a:off x="3241121" y="3604219"/>
              <a:ext cx="1459630" cy="700540"/>
              <a:chOff x="2239479" y="3604219"/>
              <a:chExt cx="1459630" cy="70054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239479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22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2756017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20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4" name="Group 23"/>
            <p:cNvGrpSpPr/>
            <p:nvPr/>
          </p:nvGrpSpPr>
          <p:grpSpPr>
            <a:xfrm>
              <a:off x="4246865" y="3602353"/>
              <a:ext cx="1459630" cy="700540"/>
              <a:chOff x="2239479" y="3604219"/>
              <a:chExt cx="1459630" cy="7005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39479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29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6" name="Group 25"/>
              <p:cNvGrpSpPr/>
              <p:nvPr/>
            </p:nvGrpSpPr>
            <p:grpSpPr>
              <a:xfrm>
                <a:off x="2756017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27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" name="Group 30"/>
            <p:cNvGrpSpPr/>
            <p:nvPr/>
          </p:nvGrpSpPr>
          <p:grpSpPr>
            <a:xfrm>
              <a:off x="5248507" y="3603454"/>
              <a:ext cx="1459630" cy="700540"/>
              <a:chOff x="2239479" y="3604219"/>
              <a:chExt cx="1459630" cy="70054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239479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36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2756017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34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8" name="Group 37"/>
            <p:cNvGrpSpPr/>
            <p:nvPr/>
          </p:nvGrpSpPr>
          <p:grpSpPr>
            <a:xfrm>
              <a:off x="6269607" y="3602353"/>
              <a:ext cx="1459630" cy="700540"/>
              <a:chOff x="2239479" y="3604219"/>
              <a:chExt cx="1459630" cy="70054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239479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43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" name="Group 39"/>
              <p:cNvGrpSpPr/>
              <p:nvPr/>
            </p:nvGrpSpPr>
            <p:grpSpPr>
              <a:xfrm>
                <a:off x="2756017" y="360421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41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/>
          <p:cNvGrpSpPr/>
          <p:nvPr/>
        </p:nvGrpSpPr>
        <p:grpSpPr>
          <a:xfrm>
            <a:off x="7600344" y="2449073"/>
            <a:ext cx="2397210" cy="706407"/>
            <a:chOff x="4678653" y="3444127"/>
            <a:chExt cx="2397210" cy="706407"/>
          </a:xfrm>
        </p:grpSpPr>
        <p:pic>
          <p:nvPicPr>
            <p:cNvPr id="1028" name="Picture 4" descr="Image result for chai nÆ°á»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653" y="3444127"/>
              <a:ext cx="673120" cy="67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chai nÆ°á»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183" y="3472058"/>
              <a:ext cx="673120" cy="67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Image result for chai nÆ°á»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713" y="3477414"/>
              <a:ext cx="673120" cy="67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chai nÆ°á»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213" y="3472058"/>
              <a:ext cx="673120" cy="67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chai nÆ°á»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743" y="3477414"/>
              <a:ext cx="673120" cy="67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Arrow Connector 93"/>
          <p:cNvCxnSpPr>
            <a:stCxn id="1028" idx="2"/>
          </p:cNvCxnSpPr>
          <p:nvPr/>
        </p:nvCxnSpPr>
        <p:spPr>
          <a:xfrm flipH="1">
            <a:off x="7253890" y="3122193"/>
            <a:ext cx="683014" cy="224949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8227782" y="3150749"/>
            <a:ext cx="107718" cy="253410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8" idx="2"/>
          </p:cNvCxnSpPr>
          <p:nvPr/>
        </p:nvCxnSpPr>
        <p:spPr>
          <a:xfrm>
            <a:off x="8781964" y="3155480"/>
            <a:ext cx="623768" cy="266532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9" idx="2"/>
          </p:cNvCxnSpPr>
          <p:nvPr/>
        </p:nvCxnSpPr>
        <p:spPr>
          <a:xfrm>
            <a:off x="9238464" y="3150124"/>
            <a:ext cx="679792" cy="271888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0" idx="2"/>
          </p:cNvCxnSpPr>
          <p:nvPr/>
        </p:nvCxnSpPr>
        <p:spPr>
          <a:xfrm>
            <a:off x="9660994" y="3155480"/>
            <a:ext cx="989178" cy="266532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8333670" y="4138203"/>
            <a:ext cx="439152" cy="458299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425848" y="4537331"/>
            <a:ext cx="6712232" cy="1217434"/>
            <a:chOff x="1834973" y="5374317"/>
            <a:chExt cx="6712232" cy="1217434"/>
          </a:xfrm>
        </p:grpSpPr>
        <p:grpSp>
          <p:nvGrpSpPr>
            <p:cNvPr id="46" name="Group 45"/>
            <p:cNvGrpSpPr/>
            <p:nvPr/>
          </p:nvGrpSpPr>
          <p:grpSpPr>
            <a:xfrm>
              <a:off x="1834973" y="5374317"/>
              <a:ext cx="6712232" cy="767146"/>
              <a:chOff x="1288453" y="5259170"/>
              <a:chExt cx="6712232" cy="76714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288453" y="5318219"/>
                <a:ext cx="1459630" cy="700540"/>
                <a:chOff x="2069109" y="3835052"/>
                <a:chExt cx="1459630" cy="70054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2069109" y="3835052"/>
                  <a:ext cx="970424" cy="700540"/>
                  <a:chOff x="2069109" y="3835052"/>
                  <a:chExt cx="970424" cy="700540"/>
                </a:xfrm>
              </p:grpSpPr>
              <p:pic>
                <p:nvPicPr>
                  <p:cNvPr id="86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69109" y="3835052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7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38993" y="3835052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2585647" y="3835052"/>
                  <a:ext cx="943092" cy="700540"/>
                  <a:chOff x="2069109" y="3835052"/>
                  <a:chExt cx="943092" cy="700540"/>
                </a:xfrm>
              </p:grpSpPr>
              <p:pic>
                <p:nvPicPr>
                  <p:cNvPr id="84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69109" y="3835052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5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1661" y="3835052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484113" y="5318219"/>
                <a:ext cx="1459630" cy="700540"/>
                <a:chOff x="2239479" y="3604219"/>
                <a:chExt cx="1459630" cy="70054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239479" y="3604219"/>
                  <a:ext cx="943092" cy="700540"/>
                  <a:chOff x="2239479" y="3604219"/>
                  <a:chExt cx="943092" cy="700540"/>
                </a:xfrm>
              </p:grpSpPr>
              <p:pic>
                <p:nvPicPr>
                  <p:cNvPr id="80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39479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2031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2756017" y="3604219"/>
                  <a:ext cx="943092" cy="700540"/>
                  <a:chOff x="2239479" y="3604219"/>
                  <a:chExt cx="943092" cy="700540"/>
                </a:xfrm>
              </p:grpSpPr>
              <p:pic>
                <p:nvPicPr>
                  <p:cNvPr id="78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39479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9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2031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6324420" y="5314399"/>
                <a:ext cx="943092" cy="700540"/>
                <a:chOff x="2239479" y="3604219"/>
                <a:chExt cx="943092" cy="700540"/>
              </a:xfrm>
            </p:grpSpPr>
            <p:pic>
              <p:nvPicPr>
                <p:cNvPr id="74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1" name="Group 70"/>
              <p:cNvGrpSpPr/>
              <p:nvPr/>
            </p:nvGrpSpPr>
            <p:grpSpPr>
              <a:xfrm>
                <a:off x="7057593" y="5306391"/>
                <a:ext cx="943092" cy="700540"/>
                <a:chOff x="2239479" y="3604219"/>
                <a:chExt cx="943092" cy="700540"/>
              </a:xfrm>
            </p:grpSpPr>
            <p:pic>
              <p:nvPicPr>
                <p:cNvPr id="72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6" name="Group 55"/>
              <p:cNvGrpSpPr/>
              <p:nvPr/>
            </p:nvGrpSpPr>
            <p:grpSpPr>
              <a:xfrm>
                <a:off x="3776753" y="5318219"/>
                <a:ext cx="1459630" cy="700540"/>
                <a:chOff x="2239479" y="3604219"/>
                <a:chExt cx="1459630" cy="70054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239479" y="3604219"/>
                  <a:ext cx="943092" cy="700540"/>
                  <a:chOff x="2239479" y="3604219"/>
                  <a:chExt cx="943092" cy="700540"/>
                </a:xfrm>
              </p:grpSpPr>
              <p:pic>
                <p:nvPicPr>
                  <p:cNvPr id="68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39479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2031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2756017" y="3604219"/>
                  <a:ext cx="943092" cy="700540"/>
                  <a:chOff x="2239479" y="3604219"/>
                  <a:chExt cx="943092" cy="700540"/>
                </a:xfrm>
              </p:grpSpPr>
              <p:pic>
                <p:nvPicPr>
                  <p:cNvPr id="66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39479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" name="Picture 2" descr="Image result for chai nÆ°á»c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2031" y="3604219"/>
                    <a:ext cx="700540" cy="7005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62" name="Picture 2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7995" y="5324309"/>
                <a:ext cx="700540" cy="700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4262" y="5306391"/>
                <a:ext cx="700540" cy="700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5336495" y="5325776"/>
                <a:ext cx="943092" cy="700540"/>
                <a:chOff x="2239479" y="3604219"/>
                <a:chExt cx="943092" cy="700540"/>
              </a:xfrm>
            </p:grpSpPr>
            <p:pic>
              <p:nvPicPr>
                <p:cNvPr id="60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9479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2" descr="Image result for chai nÆ°á»c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2031" y="3604219"/>
                  <a:ext cx="700540" cy="70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9" name="Picture 4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376" y="5259170"/>
                <a:ext cx="673120" cy="67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4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9921" y="5320787"/>
                <a:ext cx="673120" cy="67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4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1625" y="5314697"/>
                <a:ext cx="673120" cy="67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4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9019" y="5284928"/>
                <a:ext cx="673120" cy="67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4" descr="Image result for chai nÆ°á»c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435" y="5284928"/>
                <a:ext cx="673120" cy="67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4" name="Straight Arrow Connector 103"/>
            <p:cNvCxnSpPr/>
            <p:nvPr/>
          </p:nvCxnSpPr>
          <p:spPr>
            <a:xfrm>
              <a:off x="2076339" y="6133906"/>
              <a:ext cx="958150" cy="609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294603" y="6130086"/>
              <a:ext cx="908158" cy="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565825" y="6136951"/>
              <a:ext cx="1167734" cy="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6096537" y="6136951"/>
              <a:ext cx="468171" cy="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870940" y="6136951"/>
              <a:ext cx="700540" cy="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838090" y="6122078"/>
              <a:ext cx="427926" cy="0"/>
            </a:xfrm>
            <a:prstGeom prst="straightConnector1">
              <a:avLst/>
            </a:prstGeom>
            <a:ln w="28575">
              <a:solidFill>
                <a:srgbClr val="00B050">
                  <a:alpha val="6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30116" y="6092119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38585" y="6075537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82251" y="6130086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130300" y="6102964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49912" y="6102963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775993" y="6092118"/>
              <a:ext cx="50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400" b="1" baseline="-2500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45937" y="3523418"/>
            <a:ext cx="513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20 chai có nước xếp thành một dãy.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8634" y="4018172"/>
            <a:ext cx="506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Chèn các chai rỗng vào dãy để chia dãy thành 6 phần: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9058" y="4763999"/>
            <a:ext cx="394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đầu đến chai rỗng thứ I,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6805" y="5230717"/>
            <a:ext cx="384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Giữa 2 chai rỗng liên tiếp,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4244" y="5661934"/>
            <a:ext cx="45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Từ chai rỗng cuối cùng đến hết.</a:t>
            </a:r>
          </a:p>
        </p:txBody>
      </p:sp>
      <p:sp>
        <p:nvSpPr>
          <p:cNvPr id="124" name="Cloud Callout 123"/>
          <p:cNvSpPr/>
          <p:nvPr/>
        </p:nvSpPr>
        <p:spPr>
          <a:xfrm>
            <a:off x="8063441" y="1161757"/>
            <a:ext cx="3323748" cy="896906"/>
          </a:xfrm>
          <a:prstGeom prst="cloudCallout">
            <a:avLst>
              <a:gd name="adj1" fmla="val -22358"/>
              <a:gd name="adj2" fmla="val 78295"/>
            </a:avLst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 5 chai rỗng để chia thành 6 phần</a:t>
            </a:r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6238163" y="6173526"/>
                <a:ext cx="2964145" cy="271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46050" marR="328930" algn="just">
                  <a:lnSpc>
                    <a:spcPts val="144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 cách </a:t>
                </a:r>
                <a:r>
                  <a:rPr lang="en-US" sz="2400" smtClean="0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chèn: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25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63" y="6173526"/>
                <a:ext cx="2964145" cy="271869"/>
              </a:xfrm>
              <a:prstGeom prst="rect">
                <a:avLst/>
              </a:prstGeom>
              <a:blipFill rotWithShape="0">
                <a:blip r:embed="rId6"/>
                <a:stretch>
                  <a:fillRect t="-77273" b="-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283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2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5" grpId="0" animBg="1"/>
      <p:bldP spid="118" grpId="0"/>
      <p:bldP spid="126" grpId="0"/>
      <p:bldP spid="127" grpId="0"/>
      <p:bldP spid="128" grpId="0"/>
      <p:bldP spid="129" grpId="0"/>
      <p:bldP spid="124" grpId="0" animBg="1"/>
      <p:bldP spid="125" grpId="0"/>
      <p:bldP spid="1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694317"/>
            <a:ext cx="7588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loại bỏ các nghiệm trong đó có một hoặc vài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≥ 9.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54113" y="182359"/>
            <a:ext cx="441018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 lượng nghiệm nguyên của phương trình</a:t>
            </a:r>
            <a:endParaRPr lang="en-US" b="1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967" y="1155982"/>
            <a:ext cx="667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÷ 6)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số lượng nghiệm trong đó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≥ 9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7169270" y="1155982"/>
            <a:ext cx="3700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 còn lại – không </a:t>
            </a:r>
            <a:r>
              <a:rPr lang="en-US" sz="2000" i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000" i="1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967" y="1663618"/>
            <a:ext cx="7622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 9 hộp chắc chắn thuộc nghiệm thứ </a:t>
            </a:r>
            <a:r>
              <a:rPr lang="en-US" sz="2400" b="1" smtClean="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 độ dài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490967" y="2125283"/>
            <a:ext cx="4124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 luận đúng như cách đã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15814" y="2125283"/>
                <a:ext cx="1497974" cy="47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4242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A</a:t>
                </a:r>
                <a:r>
                  <a:rPr lang="en-US" sz="2400" b="1" baseline="-25000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k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14" y="2125283"/>
                <a:ext cx="1497974" cy="476541"/>
              </a:xfrm>
              <a:prstGeom prst="rect">
                <a:avLst/>
              </a:prstGeom>
              <a:blipFill rotWithShape="0">
                <a:blip r:embed="rId4"/>
                <a:stretch>
                  <a:fillRect l="-6098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967" y="2570472"/>
                <a:ext cx="4412939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42424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Dễ dàng thấy rằng </a:t>
                </a:r>
                <a:r>
                  <a:rPr lang="en-US" sz="2400">
                    <a:solidFill>
                      <a:srgbClr val="4242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A</a:t>
                </a:r>
                <a:r>
                  <a:rPr lang="en-US" sz="2400" b="1" baseline="-25000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k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∩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A</a:t>
                </a:r>
                <a:r>
                  <a:rPr lang="en-US" sz="2400" b="1" baseline="-25000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m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67" y="2570472"/>
                <a:ext cx="4412939" cy="472694"/>
              </a:xfrm>
              <a:prstGeom prst="rect">
                <a:avLst/>
              </a:prstGeom>
              <a:blipFill rotWithShape="0">
                <a:blip r:embed="rId5"/>
                <a:stretch>
                  <a:fillRect l="-2213" t="-11688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3391" y="3148129"/>
            <a:ext cx="676852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6050" marR="328930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 của 3 hay nhiều tập hơn bằng 0 vì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3×9 &gt; 20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9" y="3603283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 toán ban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4564295" y="3631742"/>
                <a:ext cx="3310384" cy="545711"/>
              </a:xfrm>
              <a:prstGeom prst="rect">
                <a:avLst/>
              </a:prstGeom>
              <a:blipFill>
                <a:blip r:embed="rId6"/>
                <a:tile tx="0" ty="0" sx="100000" sy="100000" flip="none" algn="tl"/>
              </a:blipFill>
              <a:ln w="9525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4295" y="3631742"/>
                <a:ext cx="3310384" cy="545711"/>
              </a:xfrm>
              <a:prstGeom prst="rect">
                <a:avLst/>
              </a:prstGeom>
              <a:blipFill rotWithShape="0">
                <a:blip r:embed="rId7"/>
                <a:stretch>
                  <a:fillRect t="-1031" b="-9278"/>
                </a:stretch>
              </a:blipFill>
              <a:ln w="9525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30118" y="4664494"/>
            <a:ext cx="228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nghiệm bằng 9</a:t>
            </a:r>
            <a:endParaRPr lang="en-US" sz="2000" i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8151" y="4680580"/>
            <a:ext cx="228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 nghiệm bằng 9</a:t>
            </a:r>
            <a:endParaRPr lang="en-US" sz="2000" i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0034" y="4243377"/>
            <a:ext cx="0" cy="383908"/>
          </a:xfrm>
          <a:prstGeom prst="straightConnector1">
            <a:avLst/>
          </a:prstGeom>
          <a:ln w="28575">
            <a:solidFill>
              <a:schemeClr val="accent6">
                <a:lumMod val="50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86199" y="4243377"/>
            <a:ext cx="0" cy="383908"/>
          </a:xfrm>
          <a:prstGeom prst="straightConnector1">
            <a:avLst/>
          </a:prstGeom>
          <a:ln w="28575">
            <a:solidFill>
              <a:schemeClr val="accent6">
                <a:lumMod val="50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40526"/>
            <a:ext cx="7800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số nguyên tố cùng nhau trên đoạn thẳng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154113" y="833202"/>
            <a:ext cx="1372492" cy="299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440"/>
              </a:lnSpc>
              <a:spcAft>
                <a:spcPts val="600"/>
              </a:spcAft>
            </a:pPr>
            <a:r>
              <a:rPr lang="en-US" sz="2400" b="1" i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toán:</a:t>
            </a:r>
            <a:endParaRPr lang="en-US" sz="240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849" y="1015945"/>
            <a:ext cx="4365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 hai số nguyên dương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449849" y="1477610"/>
            <a:ext cx="10109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 xác định số lượng số nguyên trên đoạn [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nguyên tố cùng nhau với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 </a:t>
            </a:r>
            <a:endParaRPr lang="en-US" sz="2400" b="1" smtClean="0">
              <a:solidFill>
                <a:srgbClr val="424242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2400" smtClean="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&lt;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≤ 10</a:t>
            </a:r>
            <a:r>
              <a:rPr lang="en-US" sz="2400" baseline="300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89718" y="2341591"/>
            <a:ext cx="1874552" cy="299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Giải thuật: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849" y="2544382"/>
            <a:ext cx="4041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Xét phần bù của miền cần tìm: 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378844" y="2578492"/>
            <a:ext cx="664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 định số lượng các số </a:t>
            </a:r>
            <a:r>
              <a:rPr lang="en-US" sz="2400" i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ước chung khác 1 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/>
          </a:p>
        </p:txBody>
      </p:sp>
      <p:sp>
        <p:nvSpPr>
          <p:cNvPr id="10" name="Cloud Callout 9"/>
          <p:cNvSpPr/>
          <p:nvPr/>
        </p:nvSpPr>
        <p:spPr>
          <a:xfrm>
            <a:off x="8412316" y="1895561"/>
            <a:ext cx="1969202" cy="597785"/>
          </a:xfrm>
          <a:prstGeom prst="cloudCallout">
            <a:avLst>
              <a:gd name="adj1" fmla="val -22358"/>
              <a:gd name="adj2" fmla="val 78295"/>
            </a:avLst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 hơn</a:t>
            </a:r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2599" y="2978005"/>
            <a:ext cx="433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thừa số nguyên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1633" y="3427171"/>
            <a:ext cx="7837723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6050" marR="328930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. . .,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số nguyên tố khác nhau nhận được.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2599" y="3703315"/>
                <a:ext cx="6615594" cy="6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424242"/>
                    </a:solidFill>
                    <a:latin typeface="Courier New" panose="02070309020205020404" pitchFamily="49" charset="0"/>
                    <a:ea typeface="Calibri" panose="020F0502020204030204" pitchFamily="34" charset="0"/>
                  </a:rPr>
                  <a:t>q</a:t>
                </a:r>
                <a:r>
                  <a:rPr lang="en-US" sz="2400" b="1" baseline="-25000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i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Yu Gothic" panose="020B0400000000000000" pitchFamily="34" charset="-128"/>
                    <a:cs typeface="Times New Roman" panose="02020603050405020304" pitchFamily="18" charset="0"/>
                  </a:rPr>
                  <a:t>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𝒓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smtClean="0">
                    <a:solidFill>
                      <a:srgbClr val="424242"/>
                    </a:solidFill>
                    <a:effectLst/>
                    <a:latin typeface="Yu Gothic" panose="020B0400000000000000" pitchFamily="34" charset="-128"/>
                    <a:cs typeface="Times New Roman" panose="02020603050405020304" pitchFamily="18" charset="0"/>
                  </a:rPr>
                  <a:t>⎦</a:t>
                </a:r>
                <a:r>
                  <a:rPr lang="en-US" sz="2400" smtClean="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 lượng các số có ước chung 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p</a:t>
                </a:r>
                <a:r>
                  <a:rPr lang="en-US" sz="2400" b="1" baseline="-25000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i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n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9" y="3703315"/>
                <a:ext cx="6615594" cy="630429"/>
              </a:xfrm>
              <a:prstGeom prst="rect">
                <a:avLst/>
              </a:prstGeom>
              <a:blipFill rotWithShape="0">
                <a:blip r:embed="rId4"/>
                <a:stretch>
                  <a:fillRect l="-1475" r="-461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05967" y="4228527"/>
                <a:ext cx="7817846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42424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mtClean="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 lượng các số </a:t>
                </a:r>
                <a:r>
                  <a:rPr lang="en-US" sz="2400" i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 nguyên tố cùng nhau 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400" b="1">
                    <a:solidFill>
                      <a:srgbClr val="42424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n</a:t>
                </a:r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7" y="4228527"/>
                <a:ext cx="7817846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6084" t="-120000" b="-18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964270" y="4708641"/>
            <a:ext cx="841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đồng thời chia hết cho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≠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 tính hai lần,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9072" y="5123939"/>
            <a:ext cx="9666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 số là bội của 3 thừa số nguyên tố khác nhau sẽ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 đếm 2 lần ở bước đếm các số là bội của 2 thừa số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nguyên tố khác nhau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4270" y="5851093"/>
            <a:ext cx="9678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28930" indent="-342900" algn="just"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Tương tự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 lượng các số là bội của 4, 5, 6, . . . thừa số nguyên tố khác nhau.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5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40526"/>
            <a:ext cx="507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số nguyên tố cùng nhau trên đoạn thẳng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084" y="509858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 chức tính toán</a:t>
            </a:r>
            <a:endParaRPr lang="en-US" sz="24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662" y="1136437"/>
            <a:ext cx="683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 2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chập 3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 . . tích các thừa số nguyên tố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4031" y="1105659"/>
            <a:ext cx="230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400" i="1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bít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44531" y="1628879"/>
            <a:ext cx="35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 số nguyên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[0,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2</a:t>
            </a:r>
            <a:r>
              <a:rPr lang="en-US" sz="2400" b="1" baseline="30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141750" y="2014357"/>
            <a:ext cx="890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bít 1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 trí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 chúng xác định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tổ hợp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thừa số nguyên tố.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1750" y="2461381"/>
            <a:ext cx="5593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tổ hợp nào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 bỏ sót hay tính lặp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1750" y="2876787"/>
            <a:ext cx="5865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 bít 1sẽ quyết định cần cộng hay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trừ: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458" y="2696008"/>
            <a:ext cx="163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 </a:t>
            </a:r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</a:p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Chẵn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</a:t>
            </a:r>
            <a:endParaRPr lang="en-US" sz="24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1750" y="3594239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≤ 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aseline="300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2903771" y="3616082"/>
            <a:ext cx="637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 thừa số khác nhau của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quá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3778" y="4461890"/>
                <a:ext cx="5052281" cy="271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46050" marR="328930" algn="just">
                  <a:lnSpc>
                    <a:spcPts val="144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i="1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 phức tạp của giải thuật: </a:t>
                </a:r>
                <a:r>
                  <a:rPr lang="en-US" sz="2400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42424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  <a:endParaRPr lang="en-US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8" y="4461890"/>
                <a:ext cx="5052281" cy="271869"/>
              </a:xfrm>
              <a:prstGeom prst="rect">
                <a:avLst/>
              </a:prstGeom>
              <a:blipFill rotWithShape="0">
                <a:blip r:embed="rId4"/>
                <a:stretch>
                  <a:fillRect t="-75556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79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40526"/>
            <a:ext cx="507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số nguyên tố cùng nhau trên đoạn thẳng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3521" y="94359"/>
            <a:ext cx="279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C++</a:t>
            </a:r>
            <a:endParaRPr lang="en-US" sz="2400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194" y="664965"/>
            <a:ext cx="473084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"coprime.inp"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"coprime.out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635" y="2448056"/>
            <a:ext cx="5516451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086" y="881149"/>
            <a:ext cx="6718744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&lt;(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(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682806" y="754380"/>
            <a:ext cx="0" cy="5737860"/>
          </a:xfrm>
          <a:prstGeom prst="line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618" y="114768"/>
            <a:ext cx="3887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bội trong đoạn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4494178" y="157488"/>
            <a:ext cx="125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 toán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3" y="637988"/>
            <a:ext cx="11407630" cy="587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1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409" y="398491"/>
            <a:ext cx="1760551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Giải </a:t>
            </a:r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5960" y="263060"/>
            <a:ext cx="1013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tự như bài toán trên nhưng thay tích bằng việc xét bội số chung nhỏ nhất.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409" y="860156"/>
            <a:ext cx="5521021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"multiple.inp"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"multiple.out</a:t>
            </a:r>
            <a:r>
              <a:rPr lang="en-US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&lt;(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++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740" y="1017270"/>
            <a:ext cx="6446520" cy="33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msk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(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^=</a:t>
            </a:r>
            <a:r>
              <a:rPr lang="en-US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])/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__gcd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flg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-=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26430" y="1017270"/>
            <a:ext cx="0" cy="4720590"/>
          </a:xfrm>
          <a:prstGeom prst="line">
            <a:avLst/>
          </a:prstGeom>
          <a:ln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8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79162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8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286263" y="702382"/>
            <a:ext cx="125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 toán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824" y="0"/>
            <a:ext cx="791880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7" y="1164047"/>
            <a:ext cx="278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toán học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167" y="1593713"/>
            <a:ext cx="278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xuất phát: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911" y="2042339"/>
            <a:ext cx="278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đích: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812" y="2490965"/>
            <a:ext cx="278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tắc di chuyển: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93153" y="2965669"/>
            <a:ext cx="2745064" cy="1072156"/>
            <a:chOff x="598646" y="3377326"/>
            <a:chExt cx="2745064" cy="1072156"/>
          </a:xfrm>
        </p:grpSpPr>
        <p:sp>
          <p:nvSpPr>
            <p:cNvPr id="10" name="TextBox 9"/>
            <p:cNvSpPr txBox="1"/>
            <p:nvPr/>
          </p:nvSpPr>
          <p:spPr>
            <a:xfrm>
              <a:off x="598646" y="3651048"/>
              <a:ext cx="1108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(i,j)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0229" y="3377326"/>
              <a:ext cx="1503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(i,j+1)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0229" y="3987817"/>
              <a:ext cx="1503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(i+1,j)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540004" y="3701056"/>
              <a:ext cx="409502" cy="1808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40004" y="3987817"/>
              <a:ext cx="421601" cy="17490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3153" y="4003545"/>
            <a:ext cx="324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được đi qua các ô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0562" y="4475626"/>
            <a:ext cx="30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i=1 ÷ k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812" y="5049082"/>
            <a:ext cx="324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 Tìm số lượng đường đi theo mô đun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326" y="6234346"/>
            <a:ext cx="371888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700529" y="24678"/>
            <a:ext cx="477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n, m đủ bé (bậc 10</a:t>
            </a:r>
            <a:r>
              <a:rPr lang="en-US" sz="2400" b="1" i="1" baseline="3000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113" y="695460"/>
            <a:ext cx="462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quy hoạch động kinh điển.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717056" y="695459"/>
            <a:ext cx="6835293" cy="5935240"/>
            <a:chOff x="4717056" y="695459"/>
            <a:chExt cx="6835293" cy="5935240"/>
          </a:xfrm>
        </p:grpSpPr>
        <p:grpSp>
          <p:nvGrpSpPr>
            <p:cNvPr id="59" name="Group 58"/>
            <p:cNvGrpSpPr/>
            <p:nvPr/>
          </p:nvGrpSpPr>
          <p:grpSpPr>
            <a:xfrm>
              <a:off x="5164428" y="695459"/>
              <a:ext cx="6387277" cy="5482107"/>
              <a:chOff x="5164428" y="695459"/>
              <a:chExt cx="6387277" cy="5482107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164428" y="4353059"/>
                <a:ext cx="6387277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190186" y="2522112"/>
                <a:ext cx="6361519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203065" y="3436512"/>
                <a:ext cx="6348640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90186" y="1607712"/>
                <a:ext cx="6361519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215944" y="6177566"/>
                <a:ext cx="6335761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177307" y="5263166"/>
                <a:ext cx="6374398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177307" y="695460"/>
                <a:ext cx="6361519" cy="0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177307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089560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03961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16214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832761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745014" y="695460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662312" y="695459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551705" y="695459"/>
                <a:ext cx="0" cy="5482106"/>
              </a:xfrm>
              <a:prstGeom prst="line">
                <a:avLst/>
              </a:prstGeom>
              <a:ln w="19050">
                <a:solidFill>
                  <a:srgbClr val="0070C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6091707" y="695460"/>
              <a:ext cx="5460642" cy="456770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50267" y="554355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45491" y="467868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33074" y="3729798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28298" y="2864928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1832" y="183732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17056" y="97245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1843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60037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13074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60054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072609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5164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897719" y="626136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22861" y="3702463"/>
            <a:ext cx="65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64157" y="2748480"/>
            <a:ext cx="65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54190" y="1868125"/>
            <a:ext cx="65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37836" y="919680"/>
            <a:ext cx="5840623" cy="5044951"/>
            <a:chOff x="5437836" y="919680"/>
            <a:chExt cx="5840623" cy="5044951"/>
          </a:xfrm>
        </p:grpSpPr>
        <p:sp>
          <p:nvSpPr>
            <p:cNvPr id="78" name="TextBox 77"/>
            <p:cNvSpPr txBox="1"/>
            <p:nvPr/>
          </p:nvSpPr>
          <p:spPr>
            <a:xfrm>
              <a:off x="5456888" y="4586347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37943" y="3721503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37943" y="2772595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37836" y="1883853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62950" y="919680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95479" y="5500517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57050" y="5497383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72609" y="5501640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63671" y="5500517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12699" y="5497382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42558" y="5502966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91" name="Straight Arrow Connector 90"/>
          <p:cNvCxnSpPr>
            <a:stCxn id="78" idx="3"/>
          </p:cNvCxnSpPr>
          <p:nvPr/>
        </p:nvCxnSpPr>
        <p:spPr>
          <a:xfrm>
            <a:off x="5822648" y="481718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</p:cNvCxnSpPr>
          <p:nvPr/>
        </p:nvCxnSpPr>
        <p:spPr>
          <a:xfrm flipH="1" flipV="1">
            <a:off x="6516710" y="504801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9983" y="464167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825968" y="484161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520030" y="507244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43303" y="466610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650536" y="484161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8344598" y="507244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167871" y="466610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562788" y="4827009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9256850" y="5057841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80123" y="4651500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441626" y="4863866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0135688" y="5094698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958961" y="4688357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339735" y="4905381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11033797" y="5136213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857070" y="4729872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821735" y="3963257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515797" y="4194089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39070" y="3787748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73935" y="3703690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636022" y="3925414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8330084" y="4156246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53357" y="3749905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8534192" y="3960949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9228254" y="4191781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051527" y="3785440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448679" y="394777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142741" y="417860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966014" y="377226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0323619" y="3988834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11017681" y="4219666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840954" y="3813325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780317" y="3034574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474379" y="3265406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297652" y="2859065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734239" y="3033615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7428301" y="3264447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51574" y="2858106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645992" y="304371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8340054" y="327454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63327" y="286820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546790" y="3043194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240852" y="3274026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064125" y="2867685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944783" y="2779670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10334036" y="302646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11028098" y="325729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851371" y="285095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789398" y="2118028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6483460" y="2348860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306733" y="1942519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29455" y="1889474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7642719" y="2115690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8336781" y="2346522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160054" y="1940181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554971" y="2152566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9249033" y="2383398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9072306" y="1977057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9429912" y="2103238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10123974" y="2334070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947247" y="1927729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0333582" y="2113211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11027644" y="2344043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850917" y="1937702"/>
            <a:ext cx="61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773622" y="1189664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6467684" y="1420496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290957" y="1014155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725018" y="1213357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7419080" y="1444189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242353" y="1037848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599032" y="1265205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8293094" y="1496037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116367" y="1089696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509693" y="1237415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9203755" y="1468247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027028" y="1061906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9423759" y="1222278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0117821" y="1453110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889544" y="1022908"/>
            <a:ext cx="54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0413811" y="1232771"/>
            <a:ext cx="519910" cy="12397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11107873" y="1463603"/>
            <a:ext cx="8728" cy="454954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879596" y="1033401"/>
            <a:ext cx="54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6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3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0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1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3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4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5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4" grpId="0"/>
      <p:bldP spid="74" grpId="1"/>
      <p:bldP spid="76" grpId="0"/>
      <p:bldP spid="76" grpId="1"/>
      <p:bldP spid="77" grpId="0"/>
      <p:bldP spid="77" grpId="1"/>
      <p:bldP spid="94" grpId="0"/>
      <p:bldP spid="97" grpId="0"/>
      <p:bldP spid="100" grpId="0"/>
      <p:bldP spid="103" grpId="0"/>
      <p:bldP spid="106" grpId="0"/>
      <p:bldP spid="109" grpId="0"/>
      <p:bldP spid="112" grpId="0"/>
      <p:bldP spid="113" grpId="0"/>
      <p:bldP spid="116" grpId="0"/>
      <p:bldP spid="119" grpId="0"/>
      <p:bldP spid="122" grpId="0"/>
      <p:bldP spid="125" grpId="0"/>
      <p:bldP spid="128" grpId="0"/>
      <p:bldP spid="131" grpId="0"/>
      <p:bldP spid="134" grpId="0"/>
      <p:bldP spid="137" grpId="0"/>
      <p:bldP spid="138" grpId="0"/>
      <p:bldP spid="141" grpId="0"/>
      <p:bldP spid="144" grpId="0"/>
      <p:bldP spid="145" grpId="0"/>
      <p:bldP spid="148" grpId="0"/>
      <p:bldP spid="151" grpId="0"/>
      <p:bldP spid="154" grpId="0"/>
      <p:bldP spid="157" grpId="0"/>
      <p:bldP spid="160" grpId="0"/>
      <p:bldP spid="163" grpId="0"/>
      <p:bldP spid="166" grpId="0"/>
      <p:bldP spid="169" grpId="0"/>
      <p:bldP spid="172" grpId="0"/>
      <p:bldP spid="1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pic>
        <p:nvPicPr>
          <p:cNvPr id="1028" name="Picture 4" descr="ÐÐ¾Ð»ÑÑÐ° Ð½Ðµ Ð¿ÑÑÑÐ¸Ð»Ð° Ð² ÑÐ²Ð¾Ð¸ ÑÐµÑÑÐ¸ÑÐ¾ÑÐ¸Ð°Ð»ÑÐ½ÑÐµ Ð²Ð¾Ð´Ñ ÑÐ¾ÑÑÐ¸Ð¹ÑÐºÐ¸Ð¹ Ð¿Ð°ÑÑÑÐ½Ð¸Ðº &quot;Ð¡ÐµÐ´Ð¾Ð²&quot; Ñ ÐºÑÑÑÐ°Ð½ÑÐ°Ð¼Ð¸ Ð½Ð° Ð±Ð¾ÑÑ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93" y="1815921"/>
            <a:ext cx="1885950" cy="14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67329" y="36662"/>
            <a:ext cx="370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n, m đủ bé (bậc 10</a:t>
            </a:r>
            <a:r>
              <a:rPr lang="en-US" sz="2000" b="1" i="1" baseline="3000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13" y="606915"/>
            <a:ext cx="4147431" cy="2392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"route.inp"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"route.out"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7098" y="461665"/>
            <a:ext cx="7984901" cy="602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]=-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]==-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0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])%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 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07098" y="606915"/>
            <a:ext cx="0" cy="6140973"/>
          </a:xfrm>
          <a:prstGeom prst="line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7302321" y="65467"/>
            <a:ext cx="4889678" cy="1082896"/>
          </a:xfrm>
          <a:prstGeom prst="cloudCallout">
            <a:avLst>
              <a:gd name="adj1" fmla="val -22358"/>
              <a:gd name="adj2" fmla="val 78295"/>
            </a:avLst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cấp phát bộ nhớ và gán giá trị đầu cho vector 2 chiều</a:t>
            </a:r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6" y="5435842"/>
            <a:ext cx="32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tạp: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4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700529" y="24678"/>
            <a:ext cx="348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n, m bậc 10</a:t>
            </a:r>
            <a:r>
              <a:rPr lang="en-US" sz="2400" b="1" i="1" baseline="3000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546" y="561932"/>
            <a:ext cx="10986112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 mảng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đòi hỏi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nhớ sử dụng lớn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vượt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 khả năng phục vụ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 hệ thống lập trình.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96" y="1510786"/>
            <a:ext cx="7053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Dòng thứ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của bảng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được tính dựa trên dòng 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i-1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130529" y="1972451"/>
            <a:ext cx="386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Chỉ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giữ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dòng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bảng, 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130529" y="2408275"/>
            <a:ext cx="585128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 con lắc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từ dòng cũ tính dòng mới.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223" y="4216039"/>
            <a:ext cx="3188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 ô chứa vật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cản, 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358546" y="4702874"/>
            <a:ext cx="596028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 tự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 dần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 các tọa độ.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904" y="5184845"/>
            <a:ext cx="32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tạp: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740" y="5646510"/>
            <a:ext cx="32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nhớ cần dùng: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515805" y="3023784"/>
            <a:ext cx="7294122" cy="1716511"/>
            <a:chOff x="4515805" y="3023784"/>
            <a:chExt cx="7294122" cy="1716511"/>
          </a:xfrm>
        </p:grpSpPr>
        <p:grpSp>
          <p:nvGrpSpPr>
            <p:cNvPr id="25" name="Group 24"/>
            <p:cNvGrpSpPr/>
            <p:nvPr/>
          </p:nvGrpSpPr>
          <p:grpSpPr>
            <a:xfrm>
              <a:off x="5000499" y="3023784"/>
              <a:ext cx="5958626" cy="1241589"/>
              <a:chOff x="3700529" y="3225253"/>
              <a:chExt cx="5958626" cy="124158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00529" y="3225253"/>
                <a:ext cx="5958626" cy="1241589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3" idx="1"/>
                <a:endCxn id="13" idx="3"/>
              </p:cNvCxnSpPr>
              <p:nvPr/>
            </p:nvCxnSpPr>
            <p:spPr>
              <a:xfrm>
                <a:off x="3700529" y="3846048"/>
                <a:ext cx="5958626" cy="0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211392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239555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2563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639578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152586" y="3225253"/>
                <a:ext cx="0" cy="1241589"/>
              </a:xfrm>
              <a:prstGeom prst="line">
                <a:avLst/>
              </a:prstGeom>
              <a:ln w="19050">
                <a:solidFill>
                  <a:srgbClr val="002060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947893" y="3273857"/>
                <a:ext cx="2691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  .  .  .  .</a:t>
                </a:r>
                <a:endParaRPr lang="en-US" sz="24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54333" y="3891413"/>
                <a:ext cx="2691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  .  .  .  .</a:t>
                </a:r>
                <a:endParaRPr lang="en-US" sz="24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713667" y="4340185"/>
              <a:ext cx="70962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>
                  <a:solidFill>
                    <a:srgbClr val="00A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vector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&lt;</a:t>
              </a:r>
              <a:r>
                <a:rPr lang="en-US" sz="2000" b="1">
                  <a:solidFill>
                    <a:srgbClr val="00A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vector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&lt;</a:t>
              </a:r>
              <a:r>
                <a:rPr lang="en-US" sz="2000" b="1">
                  <a:solidFill>
                    <a:srgbClr val="0000A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int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&gt;&gt; </a:t>
              </a: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dp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(</a:t>
              </a:r>
              <a:r>
                <a:rPr lang="en-US" sz="2000" b="1">
                  <a:solidFill>
                    <a:srgbClr val="F000F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2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,</a:t>
              </a:r>
              <a:r>
                <a:rPr lang="en-US" sz="2000" b="1">
                  <a:solidFill>
                    <a:srgbClr val="00A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vector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&lt;</a:t>
              </a:r>
              <a:r>
                <a:rPr lang="en-US" sz="2000" b="1">
                  <a:solidFill>
                    <a:srgbClr val="0000A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int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&gt; (</a:t>
              </a:r>
              <a:r>
                <a:rPr lang="en-US" sz="2000" b="1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m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+</a:t>
              </a:r>
              <a:r>
                <a:rPr lang="en-US" sz="2000" b="1">
                  <a:solidFill>
                    <a:srgbClr val="F000F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1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,</a:t>
              </a:r>
              <a:r>
                <a:rPr lang="en-US" sz="2000" b="1">
                  <a:solidFill>
                    <a:srgbClr val="F000F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0</a:t>
              </a:r>
              <a:r>
                <a:rPr lang="en-US" sz="2000" b="1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</a:rPr>
                <a:t>))</a:t>
              </a:r>
              <a:endParaRPr lang="en-US" sz="20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30787" y="3141254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5805" y="3713368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9946" y="2926697"/>
            <a:ext cx="828479" cy="1174468"/>
            <a:chOff x="2989946" y="2926697"/>
            <a:chExt cx="828479" cy="1174468"/>
          </a:xfrm>
        </p:grpSpPr>
        <p:sp>
          <p:nvSpPr>
            <p:cNvPr id="29" name="Freeform 28"/>
            <p:cNvSpPr/>
            <p:nvPr/>
          </p:nvSpPr>
          <p:spPr>
            <a:xfrm>
              <a:off x="2989946" y="3192763"/>
              <a:ext cx="218957" cy="682580"/>
            </a:xfrm>
            <a:custGeom>
              <a:avLst/>
              <a:gdLst>
                <a:gd name="connsiteX0" fmla="*/ 218957 w 218957"/>
                <a:gd name="connsiteY0" fmla="*/ 0 h 682580"/>
                <a:gd name="connsiteX1" fmla="*/ 16 w 218957"/>
                <a:gd name="connsiteY1" fmla="*/ 334851 h 682580"/>
                <a:gd name="connsiteX2" fmla="*/ 206078 w 218957"/>
                <a:gd name="connsiteY2" fmla="*/ 682580 h 682580"/>
                <a:gd name="connsiteX3" fmla="*/ 206078 w 218957"/>
                <a:gd name="connsiteY3" fmla="*/ 682580 h 6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57" h="682580">
                  <a:moveTo>
                    <a:pt x="218957" y="0"/>
                  </a:moveTo>
                  <a:cubicBezTo>
                    <a:pt x="110559" y="110544"/>
                    <a:pt x="2162" y="221088"/>
                    <a:pt x="16" y="334851"/>
                  </a:cubicBezTo>
                  <a:cubicBezTo>
                    <a:pt x="-2130" y="448614"/>
                    <a:pt x="206078" y="682580"/>
                    <a:pt x="206078" y="682580"/>
                  </a:cubicBezTo>
                  <a:lnTo>
                    <a:pt x="206078" y="68258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3599468" y="3165741"/>
              <a:ext cx="218957" cy="682580"/>
            </a:xfrm>
            <a:custGeom>
              <a:avLst/>
              <a:gdLst>
                <a:gd name="connsiteX0" fmla="*/ 218957 w 218957"/>
                <a:gd name="connsiteY0" fmla="*/ 0 h 682580"/>
                <a:gd name="connsiteX1" fmla="*/ 16 w 218957"/>
                <a:gd name="connsiteY1" fmla="*/ 334851 h 682580"/>
                <a:gd name="connsiteX2" fmla="*/ 206078 w 218957"/>
                <a:gd name="connsiteY2" fmla="*/ 682580 h 682580"/>
                <a:gd name="connsiteX3" fmla="*/ 206078 w 218957"/>
                <a:gd name="connsiteY3" fmla="*/ 682580 h 6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57" h="682580">
                  <a:moveTo>
                    <a:pt x="218957" y="0"/>
                  </a:moveTo>
                  <a:cubicBezTo>
                    <a:pt x="110559" y="110544"/>
                    <a:pt x="2162" y="221088"/>
                    <a:pt x="16" y="334851"/>
                  </a:cubicBezTo>
                  <a:cubicBezTo>
                    <a:pt x="-2130" y="448614"/>
                    <a:pt x="206078" y="682580"/>
                    <a:pt x="206078" y="682580"/>
                  </a:cubicBezTo>
                  <a:lnTo>
                    <a:pt x="206078" y="68258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1156" y="2926697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90783" y="3639500"/>
              <a:ext cx="36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endPara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7301924" y="3372086"/>
            <a:ext cx="331908" cy="572114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8600145" y="3413148"/>
            <a:ext cx="331908" cy="572114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0800000">
            <a:off x="8030654" y="3462465"/>
            <a:ext cx="331908" cy="572114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0800000">
            <a:off x="9224771" y="3444608"/>
            <a:ext cx="331908" cy="572114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65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34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0" y="423028"/>
            <a:ext cx="348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n, m bậc 10</a:t>
            </a:r>
            <a:r>
              <a:rPr lang="en-US" sz="2000" b="1" i="1" baseline="3000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1750" y="1079851"/>
            <a:ext cx="5396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ff first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ss </a:t>
            </a:r>
            <a:r>
              <a:rPr lang="en-US" sz="2000" b="1" smtClean="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</a:p>
          <a:p>
            <a:pPr>
              <a:lnSpc>
                <a:spcPct val="107000"/>
              </a:lnSpc>
            </a:pP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"route.inp"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"route.out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m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u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v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767329" y="230832"/>
            <a:ext cx="9264203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 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       </a:t>
            </a: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Lưu các ô cấm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            </a:t>
            </a: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Phần tử hàng rào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^=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^=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    </a:t>
            </a: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Tạo con lắc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BEBEE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make_pair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])%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4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329538" y="102870"/>
            <a:ext cx="781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giải thuật độ phức tạp phụ thuộc vào k</a:t>
            </a:r>
            <a:endParaRPr lang="en-US" sz="2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13" y="778520"/>
            <a:ext cx="10755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Áp dụng nguyên lý bù trừ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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xây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dựng giải thuật có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 phức tạp chỉ phụ thuộc vào </a:t>
            </a:r>
            <a:r>
              <a:rPr lang="en-US" sz="2400" b="1" i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54113" y="1266733"/>
            <a:ext cx="6110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phép làm việc với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bảng kích thước rất lớn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54113" y="1754947"/>
            <a:ext cx="800892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tiết cách triển khai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cho trường hợp 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10</a:t>
            </a:r>
            <a:r>
              <a:rPr lang="en-US" sz="2400" baseline="300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113" y="2263845"/>
            <a:ext cx="608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Mảng tọa độ ô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cấm: </a:t>
            </a:r>
            <a:r>
              <a:rPr lang="en-US" sz="2400" i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sắp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theo thứ tự từ điển.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54113" y="2746902"/>
            <a:ext cx="7394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lượng đường đi từ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tới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kể cả đi qua ô cấm (nếu có</a:t>
            </a:r>
            <a:r>
              <a:rPr lang="en-US" sz="2400" i="1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):</a:t>
            </a:r>
            <a:endParaRPr lang="en-US" sz="2400" i="1">
              <a:solidFill>
                <a:srgbClr val="00B0F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09597" y="3236658"/>
            <a:ext cx="4706665" cy="3437841"/>
            <a:chOff x="0" y="37586"/>
            <a:chExt cx="2146489" cy="1613414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37586"/>
              <a:ext cx="2146489" cy="1568964"/>
              <a:chOff x="0" y="37586"/>
              <a:chExt cx="2146489" cy="156896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381000"/>
                <a:ext cx="1625600" cy="1225550"/>
                <a:chOff x="0" y="0"/>
                <a:chExt cx="1625600" cy="122555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0" y="0"/>
                  <a:ext cx="1625600" cy="1225550"/>
                  <a:chOff x="0" y="0"/>
                  <a:chExt cx="1625600" cy="122555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0" y="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0" y="20320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75" name="Group 7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0" y="40640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0" y="60960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0" y="81915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0" y="1022350"/>
                    <a:ext cx="1625600" cy="203200"/>
                    <a:chOff x="0" y="0"/>
                    <a:chExt cx="1625600" cy="203200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1280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98450" y="1117600"/>
                  <a:ext cx="4191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miter lim="800000"/>
                  <a:headEnd type="oval" w="med" len="med"/>
                  <a:tailEnd type="triangle" w="med" len="med"/>
                </a:ln>
                <a:effectLst/>
              </p:spPr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1327150" y="466405"/>
                  <a:ext cx="0" cy="24479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miter lim="800000"/>
                  <a:headEnd type="oval" w="med" len="med"/>
                  <a:tailEnd type="triangle" w="med" len="med"/>
                </a:ln>
                <a:effectLst/>
              </p:spPr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717550" y="698500"/>
                  <a:ext cx="0" cy="41910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miter lim="800000"/>
                  <a:headEnd type="oval" w="med" len="med"/>
                  <a:tailEnd type="triangle" w="med" len="med"/>
                </a:ln>
                <a:effectLst/>
              </p:spPr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723900" y="698500"/>
                  <a:ext cx="557822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miter lim="800000"/>
                  <a:headEnd type="oval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5" name="Straight Connector 14"/>
              <p:cNvCxnSpPr/>
              <p:nvPr/>
            </p:nvCxnSpPr>
            <p:spPr>
              <a:xfrm flipV="1">
                <a:off x="406400" y="171450"/>
                <a:ext cx="0" cy="1231900"/>
              </a:xfrm>
              <a:prstGeom prst="lin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416050" y="171450"/>
                <a:ext cx="0" cy="1231900"/>
              </a:xfrm>
              <a:prstGeom prst="line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6400" y="247650"/>
                <a:ext cx="101600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03200" y="781050"/>
                <a:ext cx="17018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3200" y="1397000"/>
                <a:ext cx="17018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847850" y="787400"/>
                <a:ext cx="0" cy="6096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745414" y="37586"/>
                <a:ext cx="3111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"/>
              <p:cNvSpPr txBox="1">
                <a:spLocks noChangeArrowheads="1"/>
              </p:cNvSpPr>
              <p:nvPr/>
            </p:nvSpPr>
            <p:spPr bwMode="auto">
              <a:xfrm>
                <a:off x="1835339" y="901700"/>
                <a:ext cx="311150" cy="298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95250" y="1403350"/>
              <a:ext cx="311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104900" y="742950"/>
              <a:ext cx="311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575128" y="2695894"/>
                <a:ext cx="1023485" cy="563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128" y="2695894"/>
                <a:ext cx="1023485" cy="5636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63037" y="4878872"/>
                <a:ext cx="2950488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8×7×6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1×2×3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56 </a:t>
                </a:r>
                <a:endParaRPr lang="en-US" sz="240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37" y="4878872"/>
                <a:ext cx="2950488" cy="616515"/>
              </a:xfrm>
              <a:prstGeom prst="rect">
                <a:avLst/>
              </a:prstGeom>
              <a:blipFill rotWithShape="0">
                <a:blip r:embed="rId7"/>
                <a:stretch>
                  <a:fillRect r="-227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9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94" grpId="0"/>
      <p:bldP spid="94" grpId="1"/>
      <p:bldP spid="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67329" y="61555"/>
            <a:ext cx="781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giải thuật độ phức tạp phụ thuộc vào k</a:t>
            </a:r>
            <a:endParaRPr lang="en-US" sz="2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13" y="570549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Sơ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 lý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thuyết: 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64725" y="1141098"/>
            <a:ext cx="5971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 tổng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 đường đi qua mọi ô (kể cả ô cấm)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9911" y="1602763"/>
            <a:ext cx="4458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Trừ 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 số đường đi qua từng ô cấm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725" y="2064428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Cộng số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đường đi qua 2 ô cấm 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9911" y="2526093"/>
            <a:ext cx="381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Trừ 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 đường đi qua 3 ô cấm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725" y="2902725"/>
            <a:ext cx="507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.  .  .  .  .  .</a:t>
            </a:r>
            <a:endParaRPr lang="en-US" sz="24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83888" y="3475873"/>
            <a:ext cx="3494951" cy="2788643"/>
            <a:chOff x="0" y="0"/>
            <a:chExt cx="1219200" cy="1022350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1219200" cy="203200"/>
              <a:chOff x="0" y="0"/>
              <a:chExt cx="1219200" cy="2032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0" y="203200"/>
              <a:ext cx="1219200" cy="203200"/>
              <a:chOff x="0" y="0"/>
              <a:chExt cx="1219200" cy="2032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0" y="406400"/>
              <a:ext cx="1219200" cy="203200"/>
              <a:chOff x="0" y="0"/>
              <a:chExt cx="1219200" cy="203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0" y="609600"/>
              <a:ext cx="1219200" cy="203200"/>
              <a:chOff x="0" y="0"/>
              <a:chExt cx="1219200" cy="203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0" y="819150"/>
              <a:ext cx="1219200" cy="203200"/>
              <a:chOff x="0" y="0"/>
              <a:chExt cx="1219200" cy="2032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327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6" name="Left Bracket 5"/>
          <p:cNvSpPr/>
          <p:nvPr/>
        </p:nvSpPr>
        <p:spPr>
          <a:xfrm rot="10800000">
            <a:off x="10412112" y="1853671"/>
            <a:ext cx="578988" cy="2901915"/>
          </a:xfrm>
          <a:prstGeom prst="leftBracket">
            <a:avLst>
              <a:gd name="adj" fmla="val 0"/>
            </a:avLst>
          </a:prstGeom>
          <a:noFill/>
          <a:ln w="19050" cap="flat" cmpd="sng" algn="ctr">
            <a:solidFill>
              <a:srgbClr val="ED7D31">
                <a:lumMod val="50000"/>
              </a:srgbClr>
            </a:solidFill>
            <a:prstDash val="sysDot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24380" y="180304"/>
            <a:ext cx="1505369" cy="1112049"/>
            <a:chOff x="0" y="0"/>
            <a:chExt cx="1219200" cy="1022350"/>
          </a:xfrm>
        </p:grpSpPr>
        <p:grpSp>
          <p:nvGrpSpPr>
            <p:cNvPr id="324" name="Group 323"/>
            <p:cNvGrpSpPr/>
            <p:nvPr/>
          </p:nvGrpSpPr>
          <p:grpSpPr>
            <a:xfrm>
              <a:off x="0" y="0"/>
              <a:ext cx="1219200" cy="203200"/>
              <a:chOff x="0" y="0"/>
              <a:chExt cx="1219200" cy="203200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5" name="Group 324"/>
            <p:cNvGrpSpPr/>
            <p:nvPr/>
          </p:nvGrpSpPr>
          <p:grpSpPr>
            <a:xfrm>
              <a:off x="0" y="203200"/>
              <a:ext cx="1219200" cy="203200"/>
              <a:chOff x="0" y="0"/>
              <a:chExt cx="1219200" cy="2032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57" name="Rectangle 356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55" name="Rectangle 354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6" name="Group 325"/>
            <p:cNvGrpSpPr/>
            <p:nvPr/>
          </p:nvGrpSpPr>
          <p:grpSpPr>
            <a:xfrm>
              <a:off x="0" y="406400"/>
              <a:ext cx="1219200" cy="203200"/>
              <a:chOff x="0" y="0"/>
              <a:chExt cx="1219200" cy="203200"/>
            </a:xfrm>
          </p:grpSpPr>
          <p:grpSp>
            <p:nvGrpSpPr>
              <p:cNvPr id="345" name="Group 344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47" name="Rectangle 346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7" name="Group 326"/>
            <p:cNvGrpSpPr/>
            <p:nvPr/>
          </p:nvGrpSpPr>
          <p:grpSpPr>
            <a:xfrm>
              <a:off x="0" y="609600"/>
              <a:ext cx="1219200" cy="203200"/>
              <a:chOff x="0" y="0"/>
              <a:chExt cx="1219200" cy="203200"/>
            </a:xfrm>
          </p:grpSpPr>
          <p:grpSp>
            <p:nvGrpSpPr>
              <p:cNvPr id="337" name="Group 336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8" name="Group 327"/>
            <p:cNvGrpSpPr/>
            <p:nvPr/>
          </p:nvGrpSpPr>
          <p:grpSpPr>
            <a:xfrm>
              <a:off x="0" y="819150"/>
              <a:ext cx="1219200" cy="203200"/>
              <a:chOff x="0" y="0"/>
              <a:chExt cx="1219200" cy="203200"/>
            </a:xfrm>
          </p:grpSpPr>
          <p:grpSp>
            <p:nvGrpSpPr>
              <p:cNvPr id="329" name="Group 328"/>
              <p:cNvGrpSpPr/>
              <p:nvPr/>
            </p:nvGrpSpPr>
            <p:grpSpPr>
              <a:xfrm>
                <a:off x="0" y="0"/>
                <a:ext cx="812800" cy="203200"/>
                <a:chOff x="0" y="0"/>
                <a:chExt cx="812800" cy="203200"/>
              </a:xfrm>
            </p:grpSpPr>
            <p:sp>
              <p:nvSpPr>
                <p:cNvPr id="333" name="Rectangle 332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4064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6096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812800" y="0"/>
                <a:ext cx="406400" cy="203200"/>
                <a:chOff x="0" y="0"/>
                <a:chExt cx="406400" cy="203200"/>
              </a:xfrm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203200" y="0"/>
                  <a:ext cx="203200" cy="203200"/>
                </a:xfrm>
                <a:prstGeom prst="rect">
                  <a:avLst/>
                </a:prstGeom>
                <a:blipFill>
                  <a:blip r:embed="rId4"/>
                  <a:tile tx="0" ty="0" sx="100000" sy="100000" flip="none" algn="tl"/>
                </a:blip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4703291" y="1821898"/>
            <a:ext cx="2582409" cy="3537373"/>
            <a:chOff x="0" y="0"/>
            <a:chExt cx="1416117" cy="2120901"/>
          </a:xfrm>
        </p:grpSpPr>
        <p:grpSp>
          <p:nvGrpSpPr>
            <p:cNvPr id="171" name="Group 170"/>
            <p:cNvGrpSpPr/>
            <p:nvPr/>
          </p:nvGrpSpPr>
          <p:grpSpPr>
            <a:xfrm>
              <a:off x="0" y="0"/>
              <a:ext cx="831850" cy="666751"/>
              <a:chOff x="-6354" y="0"/>
              <a:chExt cx="831854" cy="666751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0" y="0"/>
                <a:ext cx="825500" cy="666751"/>
                <a:chOff x="0" y="0"/>
                <a:chExt cx="1219200" cy="1022350"/>
              </a:xfrm>
            </p:grpSpPr>
            <p:grpSp>
              <p:nvGrpSpPr>
                <p:cNvPr id="279" name="Group 278"/>
                <p:cNvGrpSpPr/>
                <p:nvPr/>
              </p:nvGrpSpPr>
              <p:grpSpPr>
                <a:xfrm>
                  <a:off x="0" y="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316" name="Group 315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320" name="Rectangle 319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3" name="Rectangle 322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17" name="Group 316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318" name="Rectangle 317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9" name="Rectangle 318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80" name="Group 279"/>
                <p:cNvGrpSpPr/>
                <p:nvPr/>
              </p:nvGrpSpPr>
              <p:grpSpPr>
                <a:xfrm>
                  <a:off x="0" y="2032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308" name="Group 307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3" name="Rectangle 312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4" name="Rectangle 313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310" name="Rectangle 309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0" y="4064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304" name="Rectangle 303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05" name="Rectangle 304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07" name="Rectangle 306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302" name="Rectangle 301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03" name="Rectangle 302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0" y="6096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92" name="Group 291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7" name="Rectangle 296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9" name="Rectangle 298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5" name="Rectangle 294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0" y="81915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84" name="Group 283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89" name="Rectangle 288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1" name="Rectangle 290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85" name="Group 284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276" name="Group 275"/>
              <p:cNvGrpSpPr/>
              <p:nvPr/>
            </p:nvGrpSpPr>
            <p:grpSpPr>
              <a:xfrm>
                <a:off x="-6354" y="0"/>
                <a:ext cx="831854" cy="666750"/>
                <a:chOff x="-6354" y="-203200"/>
                <a:chExt cx="831854" cy="66675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-6354" y="-203200"/>
                  <a:ext cx="285747" cy="247650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37583" y="-70678"/>
                  <a:ext cx="687917" cy="534228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2" name="Group 171"/>
            <p:cNvGrpSpPr/>
            <p:nvPr/>
          </p:nvGrpSpPr>
          <p:grpSpPr>
            <a:xfrm>
              <a:off x="6350" y="717550"/>
              <a:ext cx="825500" cy="666751"/>
              <a:chOff x="-4" y="-1"/>
              <a:chExt cx="825507" cy="666752"/>
            </a:xfrm>
          </p:grpSpPr>
          <p:grpSp>
            <p:nvGrpSpPr>
              <p:cNvPr id="226" name="Group 225"/>
              <p:cNvGrpSpPr/>
              <p:nvPr/>
            </p:nvGrpSpPr>
            <p:grpSpPr>
              <a:xfrm>
                <a:off x="0" y="0"/>
                <a:ext cx="825500" cy="666751"/>
                <a:chOff x="0" y="0"/>
                <a:chExt cx="1219200" cy="102235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0" y="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67" name="Group 266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71" name="Rectangle 270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3" name="Rectangle 272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68" name="Group 267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31" name="Group 230"/>
                <p:cNvGrpSpPr/>
                <p:nvPr/>
              </p:nvGrpSpPr>
              <p:grpSpPr>
                <a:xfrm>
                  <a:off x="0" y="2032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63" name="Rectangle 262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0" y="4064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33" name="Group 232"/>
                <p:cNvGrpSpPr/>
                <p:nvPr/>
              </p:nvGrpSpPr>
              <p:grpSpPr>
                <a:xfrm>
                  <a:off x="0" y="6096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47" name="Rectangle 246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45" name="Rectangle 244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234" name="Group 233"/>
                <p:cNvGrpSpPr/>
                <p:nvPr/>
              </p:nvGrpSpPr>
              <p:grpSpPr>
                <a:xfrm>
                  <a:off x="0" y="81915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39" name="Rectangle 238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1" name="Rectangle 240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37" name="Rectangle 236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226"/>
              <p:cNvGrpSpPr/>
              <p:nvPr/>
            </p:nvGrpSpPr>
            <p:grpSpPr>
              <a:xfrm>
                <a:off x="-4" y="-1"/>
                <a:ext cx="825507" cy="666751"/>
                <a:chOff x="-4" y="-203201"/>
                <a:chExt cx="825507" cy="666751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-4" y="-203201"/>
                  <a:ext cx="273051" cy="530087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137583" y="194366"/>
                  <a:ext cx="687920" cy="269184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6350" y="1454150"/>
              <a:ext cx="825504" cy="666751"/>
              <a:chOff x="-4" y="-1"/>
              <a:chExt cx="825504" cy="66675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0" y="0"/>
                <a:ext cx="825500" cy="666751"/>
                <a:chOff x="0" y="0"/>
                <a:chExt cx="1219200" cy="1022350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0" y="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21" name="Rectangle 220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0" y="2032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7" name="Rectangle 216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0" y="4064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0" y="60960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2700" cap="flat" cmpd="sng" algn="ctr">
                      <a:solidFill>
                        <a:srgbClr val="0070C0"/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0" y="819150"/>
                  <a:ext cx="1219200" cy="203200"/>
                  <a:chOff x="0" y="0"/>
                  <a:chExt cx="1219200" cy="203200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0" y="0"/>
                    <a:ext cx="812800" cy="203200"/>
                    <a:chOff x="0" y="0"/>
                    <a:chExt cx="812800" cy="203200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4064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6096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812800" y="0"/>
                    <a:ext cx="406400" cy="203200"/>
                    <a:chOff x="0" y="0"/>
                    <a:chExt cx="406400" cy="203200"/>
                  </a:xfrm>
                </p:grpSpPr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203200" y="0"/>
                      <a:ext cx="203200" cy="203200"/>
                    </a:xfrm>
                    <a:prstGeom prst="rect">
                      <a:avLst/>
                    </a:prstGeom>
                    <a:blipFill>
                      <a:blip r:embed="rId4"/>
                      <a:tile tx="0" ty="0" sx="100000" sy="100000" flip="none" algn="tl"/>
                    </a:blip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178" name="Group 177"/>
              <p:cNvGrpSpPr/>
              <p:nvPr/>
            </p:nvGrpSpPr>
            <p:grpSpPr>
              <a:xfrm>
                <a:off x="-4" y="-1"/>
                <a:ext cx="825503" cy="666751"/>
                <a:chOff x="-4" y="-203201"/>
                <a:chExt cx="825503" cy="666751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-4" y="-203201"/>
                  <a:ext cx="681568" cy="397565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550330" y="44450"/>
                  <a:ext cx="275169" cy="419100"/>
                </a:xfrm>
                <a:prstGeom prst="rect">
                  <a:avLst/>
                </a:prstGeom>
                <a:gradFill>
                  <a:gsLst>
                    <a:gs pos="0">
                      <a:srgbClr val="5B9BD5">
                        <a:lumMod val="5000"/>
                        <a:lumOff val="95000"/>
                        <a:alpha val="30000"/>
                      </a:srgbClr>
                    </a:gs>
                    <a:gs pos="58000">
                      <a:srgbClr val="5B9BD5">
                        <a:lumMod val="45000"/>
                        <a:lumOff val="55000"/>
                        <a:alpha val="69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74" name="Text Box 2"/>
            <p:cNvSpPr txBox="1">
              <a:spLocks noChangeArrowheads="1"/>
            </p:cNvSpPr>
            <p:nvPr/>
          </p:nvSpPr>
          <p:spPr bwMode="auto">
            <a:xfrm>
              <a:off x="810015" y="209550"/>
              <a:ext cx="5778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2×35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Text Box 2"/>
            <p:cNvSpPr txBox="1">
              <a:spLocks noChangeArrowheads="1"/>
            </p:cNvSpPr>
            <p:nvPr/>
          </p:nvSpPr>
          <p:spPr bwMode="auto">
            <a:xfrm>
              <a:off x="838267" y="977900"/>
              <a:ext cx="5778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4×5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2"/>
            <p:cNvSpPr txBox="1">
              <a:spLocks noChangeArrowheads="1"/>
            </p:cNvSpPr>
            <p:nvPr/>
          </p:nvSpPr>
          <p:spPr bwMode="auto">
            <a:xfrm>
              <a:off x="806450" y="1701800"/>
              <a:ext cx="546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15×3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77219" y="2139626"/>
            <a:ext cx="3091795" cy="2520645"/>
            <a:chOff x="0" y="0"/>
            <a:chExt cx="1695450" cy="1511302"/>
          </a:xfrm>
        </p:grpSpPr>
        <p:grpSp>
          <p:nvGrpSpPr>
            <p:cNvPr id="65" name="Group 64"/>
            <p:cNvGrpSpPr/>
            <p:nvPr/>
          </p:nvGrpSpPr>
          <p:grpSpPr>
            <a:xfrm>
              <a:off x="0" y="0"/>
              <a:ext cx="825501" cy="666751"/>
              <a:chOff x="0" y="0"/>
              <a:chExt cx="825501" cy="666751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0" y="0"/>
                <a:ext cx="825500" cy="666751"/>
                <a:chOff x="0" y="0"/>
                <a:chExt cx="825500" cy="666751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0" y="0"/>
                  <a:ext cx="825500" cy="666751"/>
                  <a:chOff x="0" y="0"/>
                  <a:chExt cx="1219200" cy="1022350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0" y="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63" name="Group 162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64" name="Group 163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0" y="2032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0" y="4064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0" y="6096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46" name="Rectangle 145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0" y="81915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6346" y="0"/>
                  <a:ext cx="681572" cy="405573"/>
                  <a:chOff x="6346" y="-203200"/>
                  <a:chExt cx="681572" cy="405573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6346" y="-203200"/>
                    <a:ext cx="273051" cy="247650"/>
                  </a:xfrm>
                  <a:prstGeom prst="rect">
                    <a:avLst/>
                  </a:prstGeom>
                  <a:gradFill>
                    <a:gsLst>
                      <a:gs pos="0">
                        <a:srgbClr val="5B9BD5">
                          <a:lumMod val="5000"/>
                          <a:lumOff val="95000"/>
                          <a:alpha val="30000"/>
                        </a:srgbClr>
                      </a:gs>
                      <a:gs pos="58000">
                        <a:srgbClr val="5B9BD5">
                          <a:lumMod val="45000"/>
                          <a:lumOff val="55000"/>
                          <a:alpha val="69000"/>
                        </a:srgbClr>
                      </a:gs>
                      <a:gs pos="100000">
                        <a:srgbClr val="FFC000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n w="1905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37584" y="-70678"/>
                    <a:ext cx="550334" cy="273051"/>
                  </a:xfrm>
                  <a:prstGeom prst="rect">
                    <a:avLst/>
                  </a:prstGeom>
                  <a:gradFill>
                    <a:gsLst>
                      <a:gs pos="0">
                        <a:srgbClr val="5B9BD5">
                          <a:lumMod val="5000"/>
                          <a:lumOff val="95000"/>
                          <a:alpha val="30000"/>
                        </a:srgbClr>
                      </a:gs>
                      <a:gs pos="58000">
                        <a:srgbClr val="5B9BD5">
                          <a:lumMod val="45000"/>
                          <a:lumOff val="55000"/>
                          <a:alpha val="69000"/>
                        </a:srgbClr>
                      </a:gs>
                      <a:gs pos="100000">
                        <a:srgbClr val="FFC000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n w="1905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21" name="Rectangle 120"/>
              <p:cNvSpPr/>
              <p:nvPr/>
            </p:nvSpPr>
            <p:spPr>
              <a:xfrm>
                <a:off x="552450" y="260350"/>
                <a:ext cx="273051" cy="393700"/>
              </a:xfrm>
              <a:prstGeom prst="rect">
                <a:avLst/>
              </a:prstGeom>
              <a:gradFill>
                <a:gsLst>
                  <a:gs pos="0">
                    <a:srgbClr val="5B9BD5">
                      <a:lumMod val="5000"/>
                      <a:lumOff val="95000"/>
                      <a:alpha val="30000"/>
                    </a:srgbClr>
                  </a:gs>
                  <a:gs pos="58000">
                    <a:srgbClr val="5B9BD5">
                      <a:lumMod val="45000"/>
                      <a:lumOff val="55000"/>
                      <a:alpha val="69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0" y="844550"/>
              <a:ext cx="825501" cy="666752"/>
              <a:chOff x="0" y="-1"/>
              <a:chExt cx="825501" cy="666752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0" y="-1"/>
                <a:ext cx="825500" cy="666752"/>
                <a:chOff x="0" y="-1"/>
                <a:chExt cx="825500" cy="666752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0" y="0"/>
                  <a:ext cx="825500" cy="666751"/>
                  <a:chOff x="0" y="0"/>
                  <a:chExt cx="1219200" cy="1022350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0" y="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0" y="2032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0" y="4064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2" name="Rectangle 101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0" y="60960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2700" cap="flat" cmpd="sng" algn="ctr">
                        <a:solidFill>
                          <a:srgbClr val="0070C0"/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0" y="819150"/>
                    <a:ext cx="1219200" cy="203200"/>
                    <a:chOff x="0" y="0"/>
                    <a:chExt cx="1219200" cy="203200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0" y="0"/>
                      <a:ext cx="812800" cy="203200"/>
                      <a:chOff x="0" y="0"/>
                      <a:chExt cx="812800" cy="203200"/>
                    </a:xfrm>
                  </p:grpSpPr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4064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6096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812800" y="0"/>
                      <a:ext cx="406400" cy="203200"/>
                      <a:chOff x="0" y="0"/>
                      <a:chExt cx="406400" cy="203200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203200" y="0"/>
                        <a:ext cx="203200" cy="203200"/>
                      </a:xfrm>
                      <a:prstGeom prst="rect">
                        <a:avLst/>
                      </a:prstGeom>
                      <a:blipFill>
                        <a:blip r:embed="rId4"/>
                        <a:tile tx="0" ty="0" sx="100000" sy="100000" flip="none" algn="tl"/>
                      </a:blipFill>
                      <a:ln w="12700" cap="flat" cmpd="sng" algn="ctr"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  <a:prstDash val="solid"/>
                        <a:miter lim="800000"/>
                      </a:ln>
                      <a:effectLst/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6346" y="-1"/>
                  <a:ext cx="273051" cy="530087"/>
                  <a:chOff x="6346" y="-203201"/>
                  <a:chExt cx="273051" cy="530087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6346" y="-203201"/>
                    <a:ext cx="273051" cy="530087"/>
                  </a:xfrm>
                  <a:prstGeom prst="rect">
                    <a:avLst/>
                  </a:prstGeom>
                  <a:gradFill>
                    <a:gsLst>
                      <a:gs pos="0">
                        <a:srgbClr val="5B9BD5">
                          <a:lumMod val="5000"/>
                          <a:lumOff val="95000"/>
                          <a:alpha val="30000"/>
                        </a:srgbClr>
                      </a:gs>
                      <a:gs pos="58000">
                        <a:srgbClr val="5B9BD5">
                          <a:lumMod val="45000"/>
                          <a:lumOff val="55000"/>
                          <a:alpha val="69000"/>
                        </a:srgbClr>
                      </a:gs>
                      <a:gs pos="100000">
                        <a:srgbClr val="FFC000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n w="1905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31235" y="-70678"/>
                    <a:ext cx="137581" cy="397563"/>
                  </a:xfrm>
                  <a:prstGeom prst="rect">
                    <a:avLst/>
                  </a:prstGeom>
                  <a:gradFill>
                    <a:gsLst>
                      <a:gs pos="0">
                        <a:srgbClr val="5B9BD5">
                          <a:lumMod val="5000"/>
                          <a:lumOff val="95000"/>
                          <a:alpha val="30000"/>
                        </a:srgbClr>
                      </a:gs>
                      <a:gs pos="58000">
                        <a:srgbClr val="5B9BD5">
                          <a:lumMod val="45000"/>
                          <a:lumOff val="55000"/>
                          <a:alpha val="69000"/>
                        </a:srgbClr>
                      </a:gs>
                      <a:gs pos="100000">
                        <a:srgbClr val="FFC000">
                          <a:lumMod val="20000"/>
                          <a:lumOff val="80000"/>
                        </a:srgbClr>
                      </a:gs>
                    </a:gsLst>
                    <a:lin ang="5400000" scaled="1"/>
                  </a:gradFill>
                  <a:ln w="1905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0" name="Rectangle 69"/>
              <p:cNvSpPr/>
              <p:nvPr/>
            </p:nvSpPr>
            <p:spPr>
              <a:xfrm>
                <a:off x="137585" y="384865"/>
                <a:ext cx="687916" cy="269184"/>
              </a:xfrm>
              <a:prstGeom prst="rect">
                <a:avLst/>
              </a:prstGeom>
              <a:gradFill>
                <a:gsLst>
                  <a:gs pos="0">
                    <a:srgbClr val="5B9BD5">
                      <a:lumMod val="5000"/>
                      <a:lumOff val="95000"/>
                      <a:alpha val="30000"/>
                    </a:srgbClr>
                  </a:gs>
                  <a:gs pos="58000">
                    <a:srgbClr val="5B9BD5">
                      <a:lumMod val="45000"/>
                      <a:lumOff val="55000"/>
                      <a:alpha val="69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908050" y="190500"/>
              <a:ext cx="7874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2×4×3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2"/>
            <p:cNvSpPr txBox="1">
              <a:spLocks noChangeArrowheads="1"/>
            </p:cNvSpPr>
            <p:nvPr/>
          </p:nvSpPr>
          <p:spPr bwMode="auto">
            <a:xfrm>
              <a:off x="908050" y="996950"/>
              <a:ext cx="7874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2×1×5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70468" y="2626809"/>
            <a:ext cx="1528528" cy="1503912"/>
            <a:chOff x="0" y="0"/>
            <a:chExt cx="838200" cy="901700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0"/>
              <a:ext cx="838200" cy="666751"/>
              <a:chOff x="0" y="0"/>
              <a:chExt cx="1219200" cy="10223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1219200" cy="203200"/>
                <a:chOff x="0" y="0"/>
                <a:chExt cx="1219200" cy="2032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0" y="0"/>
                  <a:ext cx="812800" cy="203200"/>
                  <a:chOff x="0" y="0"/>
                  <a:chExt cx="812800" cy="2032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064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6096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812800" y="0"/>
                  <a:ext cx="406400" cy="203200"/>
                  <a:chOff x="0" y="0"/>
                  <a:chExt cx="406400" cy="2032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0" y="203200"/>
                <a:ext cx="1219200" cy="203200"/>
                <a:chOff x="0" y="0"/>
                <a:chExt cx="1219200" cy="20320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0" y="0"/>
                  <a:ext cx="812800" cy="203200"/>
                  <a:chOff x="0" y="0"/>
                  <a:chExt cx="812800" cy="203200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4064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6096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812800" y="0"/>
                  <a:ext cx="406400" cy="203200"/>
                  <a:chOff x="0" y="0"/>
                  <a:chExt cx="406400" cy="203200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0" y="406400"/>
                <a:ext cx="1219200" cy="203200"/>
                <a:chOff x="0" y="0"/>
                <a:chExt cx="1219200" cy="20320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0" y="0"/>
                  <a:ext cx="812800" cy="203200"/>
                  <a:chOff x="0" y="0"/>
                  <a:chExt cx="812800" cy="2032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064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6096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12800" y="0"/>
                  <a:ext cx="406400" cy="203200"/>
                  <a:chOff x="0" y="0"/>
                  <a:chExt cx="406400" cy="2032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0" y="609600"/>
                <a:ext cx="1219200" cy="203200"/>
                <a:chOff x="0" y="0"/>
                <a:chExt cx="1219200" cy="2032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0" y="0"/>
                  <a:ext cx="812800" cy="203200"/>
                  <a:chOff x="0" y="0"/>
                  <a:chExt cx="812800" cy="2032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064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096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812800" y="0"/>
                  <a:ext cx="406400" cy="203200"/>
                  <a:chOff x="0" y="0"/>
                  <a:chExt cx="406400" cy="2032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0" y="819150"/>
                <a:ext cx="1219200" cy="203200"/>
                <a:chOff x="0" y="0"/>
                <a:chExt cx="1219200" cy="203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0" y="0"/>
                  <a:ext cx="812800" cy="203200"/>
                  <a:chOff x="0" y="0"/>
                  <a:chExt cx="812800" cy="203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64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6096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812800" y="0"/>
                  <a:ext cx="406400" cy="203200"/>
                  <a:chOff x="0" y="0"/>
                  <a:chExt cx="406400" cy="2032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03200" y="0"/>
                    <a:ext cx="203200" cy="203200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203200" y="654050"/>
              <a:ext cx="495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126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Left Bracket 11"/>
          <p:cNvSpPr/>
          <p:nvPr/>
        </p:nvSpPr>
        <p:spPr>
          <a:xfrm>
            <a:off x="4321159" y="1673625"/>
            <a:ext cx="578988" cy="3812735"/>
          </a:xfrm>
          <a:prstGeom prst="leftBracket">
            <a:avLst>
              <a:gd name="adj" fmla="val 0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 rot="10800000">
            <a:off x="6590792" y="1631262"/>
            <a:ext cx="578988" cy="3812735"/>
          </a:xfrm>
          <a:prstGeom prst="leftBracket">
            <a:avLst>
              <a:gd name="adj" fmla="val 0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7864565" y="1896035"/>
            <a:ext cx="578988" cy="2901915"/>
          </a:xfrm>
          <a:prstGeom prst="leftBracket">
            <a:avLst>
              <a:gd name="adj" fmla="val 0"/>
            </a:avLst>
          </a:prstGeom>
          <a:noFill/>
          <a:ln w="19050" cap="flat" cmpd="sng" algn="ctr">
            <a:solidFill>
              <a:srgbClr val="ED7D31">
                <a:lumMod val="50000"/>
              </a:srgbClr>
            </a:solidFill>
            <a:prstDash val="sysDot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649533" y="2880992"/>
            <a:ext cx="671626" cy="4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270137" y="3031107"/>
            <a:ext cx="671626" cy="5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562687" y="5956967"/>
            <a:ext cx="4790159" cy="60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126 – 135 + 34 =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48180" y="5332549"/>
            <a:ext cx="2454909" cy="90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đường đi qua 3 ô cấm bằng 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16315" y="5160579"/>
            <a:ext cx="322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</a:t>
            </a:r>
            <a:r>
              <a:rPr lang="en-US" sz="280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ộ 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phức tạp O(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×k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7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7" grpId="1"/>
      <p:bldP spid="5" grpId="0"/>
      <p:bldP spid="369" grpId="0"/>
      <p:bldP spid="36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0"/>
            <a:ext cx="261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4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552940" y="200055"/>
            <a:ext cx="781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8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56" y="879642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 giữa </a:t>
            </a:r>
            <a:r>
              <a:rPr lang="en-US" sz="2400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nguyên lý bù trừ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 hoạch động</a:t>
            </a:r>
            <a:endParaRPr lang="en-US" sz="2400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5656" y="134130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dòng và cột được đánh số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 đầu từ 0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261354" y="2391310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Tập </a:t>
            </a:r>
            <a:r>
              <a:rPr lang="en-US" sz="2400" b="1" smtClean="0">
                <a:solidFill>
                  <a:srgbClr val="00000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:  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621021" y="1935709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ô có vật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cản,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621021" y="2394342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Ô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 phát 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621021" y="2852975"/>
            <a:ext cx="2555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Ô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 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n-1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m-1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/>
          </a:p>
        </p:txBody>
      </p:sp>
      <p:sp>
        <p:nvSpPr>
          <p:cNvPr id="11" name="Left Brace 10"/>
          <p:cNvSpPr/>
          <p:nvPr/>
        </p:nvSpPr>
        <p:spPr>
          <a:xfrm>
            <a:off x="1412630" y="2029792"/>
            <a:ext cx="208391" cy="1246211"/>
          </a:xfrm>
          <a:prstGeom prst="leftBrace">
            <a:avLst>
              <a:gd name="adj1" fmla="val 14622"/>
              <a:gd name="adj2" fmla="val 50000"/>
            </a:avLst>
          </a:prstGeom>
          <a:ln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65938" y="2166541"/>
            <a:ext cx="0" cy="917266"/>
          </a:xfrm>
          <a:prstGeom prst="line">
            <a:avLst/>
          </a:prstGeom>
          <a:ln w="1270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0440" y="2447595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k+2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phần tử, đánh số từ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đến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k+1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261354" y="3523025"/>
            <a:ext cx="6030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Sắp xếp các phần tử của </a:t>
            </a:r>
            <a:r>
              <a:rPr lang="en-US" sz="2400" b="1">
                <a:solidFill>
                  <a:srgbClr val="00000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theo thứ tự tăng dần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261354" y="4136790"/>
            <a:ext cx="11204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số lượng đường đi từ ô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tới ô 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không chứa ô nào khác thuộc </a:t>
            </a:r>
            <a:r>
              <a:rPr lang="en-US" sz="2400" b="1" i="1">
                <a:solidFill>
                  <a:srgbClr val="C0000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261354" y="4847729"/>
            <a:ext cx="837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rt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tất cả các đường đi từ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tới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kể các đường đi qua ô </a:t>
            </a:r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cấm.</a:t>
            </a:r>
            <a:endParaRPr 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180440" y="719564"/>
            <a:ext cx="3126700" cy="3028631"/>
            <a:chOff x="0" y="34925"/>
            <a:chExt cx="2306989" cy="1685875"/>
          </a:xfrm>
        </p:grpSpPr>
        <p:sp>
          <p:nvSpPr>
            <p:cNvPr id="10" name="Rectangle 9"/>
            <p:cNvSpPr/>
            <p:nvPr/>
          </p:nvSpPr>
          <p:spPr>
            <a:xfrm>
              <a:off x="0" y="86400"/>
              <a:ext cx="2196000" cy="163440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0000" y="34925"/>
              <a:ext cx="2126989" cy="1616075"/>
              <a:chOff x="0" y="34925"/>
              <a:chExt cx="2126989" cy="161607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0" y="34925"/>
                <a:ext cx="2126989" cy="1571625"/>
                <a:chOff x="0" y="34925"/>
                <a:chExt cx="2126989" cy="15716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0" y="381000"/>
                  <a:ext cx="1625600" cy="1225550"/>
                  <a:chOff x="0" y="0"/>
                  <a:chExt cx="1625600" cy="122555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0" y="0"/>
                    <a:ext cx="1625600" cy="1225550"/>
                    <a:chOff x="0" y="0"/>
                    <a:chExt cx="1625600" cy="1225550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0" y="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85" name="Group 8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0" y="20320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0" y="40640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0" y="60960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0" y="81915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45" name="Group 4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0" y="1022350"/>
                      <a:ext cx="1625600" cy="203200"/>
                      <a:chOff x="0" y="0"/>
                      <a:chExt cx="1625600" cy="203200"/>
                    </a:xfrm>
                  </p:grpSpPr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812800" y="0"/>
                        <a:ext cx="812800" cy="203200"/>
                        <a:chOff x="0" y="0"/>
                        <a:chExt cx="812800" cy="203200"/>
                      </a:xfrm>
                    </p:grpSpPr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2032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064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609600" y="0"/>
                          <a:ext cx="203200" cy="20320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tile tx="0" ty="0" sx="100000" sy="100000" flip="none" algn="tl"/>
                        </a:blipFill>
                        <a:ln w="12700" cap="flat" cmpd="sng" algn="ctr">
                          <a:solidFill>
                            <a:srgbClr val="70AD47">
                              <a:lumMod val="60000"/>
                              <a:lumOff val="4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298450" y="1117600"/>
                    <a:ext cx="419100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  <a:headEnd type="oval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1327150" y="466405"/>
                    <a:ext cx="0" cy="244795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  <a:headEnd type="oval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717550" y="698500"/>
                    <a:ext cx="0" cy="41910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  <a:headEnd type="oval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723900" y="698500"/>
                    <a:ext cx="557822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  <a:headEnd type="oval" w="med" len="med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406400" y="171450"/>
                  <a:ext cx="0" cy="12319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030A0"/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1416050" y="171450"/>
                  <a:ext cx="0" cy="12319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030A0"/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06400" y="247650"/>
                  <a:ext cx="1016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03200" y="781050"/>
                  <a:ext cx="17018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2060"/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03200" y="1397000"/>
                  <a:ext cx="17018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2060"/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847850" y="787400"/>
                  <a:ext cx="0" cy="60960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62424" y="34925"/>
                  <a:ext cx="311150" cy="247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1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15839" y="912817"/>
                  <a:ext cx="311150" cy="298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1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95250" y="1403350"/>
                <a:ext cx="3111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>
                <a:off x="1104900" y="742950"/>
                <a:ext cx="3111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82492" y="1615633"/>
            <a:ext cx="5894765" cy="1276512"/>
            <a:chOff x="-821929" y="8118"/>
            <a:chExt cx="4349364" cy="710565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-821929" y="215132"/>
              <a:ext cx="894069" cy="32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r>
                <a:rPr kumimoji="0" lang="en-US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i,j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37800" y="8118"/>
              <a:ext cx="259080" cy="710565"/>
            </a:xfrm>
            <a:prstGeom prst="leftBrace">
              <a:avLst>
                <a:gd name="adj1" fmla="val 13891"/>
                <a:gd name="adj2" fmla="val 50000"/>
              </a:avLst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47390" y="42090"/>
              <a:ext cx="2420600" cy="32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nếu không có cách đi, 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47390" y="417600"/>
                  <a:ext cx="3180045" cy="2920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bSup>
                    </m:oMath>
                  </a14:m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trong trường hợp ngược lại.</a:t>
                  </a: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390" y="417600"/>
                  <a:ext cx="3180045" cy="2920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4" t="-4651" r="-424" b="-1860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Rectangle 94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96" name="TextBox 95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1101" y="3834094"/>
            <a:ext cx="8015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Gọi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ô cấm nằm giữa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và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trong </a:t>
            </a:r>
            <a:r>
              <a:rPr lang="en-US" sz="2400" b="1">
                <a:solidFill>
                  <a:srgbClr val="00000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đã sắp xếp,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&lt;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&lt;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en-US" sz="2400"/>
          </a:p>
        </p:txBody>
      </p:sp>
      <p:grpSp>
        <p:nvGrpSpPr>
          <p:cNvPr id="98" name="Group 97"/>
          <p:cNvGrpSpPr/>
          <p:nvPr/>
        </p:nvGrpSpPr>
        <p:grpSpPr>
          <a:xfrm>
            <a:off x="3850784" y="4453105"/>
            <a:ext cx="4606938" cy="1067342"/>
            <a:chOff x="0" y="0"/>
            <a:chExt cx="3154107" cy="403200"/>
          </a:xfrm>
        </p:grpSpPr>
        <p:sp>
          <p:nvSpPr>
            <p:cNvPr id="99" name="Rounded Rectangle 98"/>
            <p:cNvSpPr/>
            <p:nvPr/>
          </p:nvSpPr>
          <p:spPr>
            <a:xfrm>
              <a:off x="0" y="14400"/>
              <a:ext cx="3012301" cy="198820"/>
            </a:xfrm>
            <a:prstGeom prst="roundRect">
              <a:avLst/>
            </a:prstGeom>
            <a:blipFill>
              <a:blip r:embed="rId7"/>
              <a:tile tx="0" ty="0" sx="100000" sy="100000" flip="none" algn="tl"/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0" y="0"/>
              <a:ext cx="3154107" cy="403200"/>
              <a:chOff x="0" y="0"/>
              <a:chExt cx="2983797" cy="403200"/>
            </a:xfrm>
          </p:grpSpPr>
          <p:sp>
            <p:nvSpPr>
              <p:cNvPr id="101" name="Text Box 2"/>
              <p:cNvSpPr txBox="1">
                <a:spLocks noChangeArrowheads="1"/>
              </p:cNvSpPr>
              <p:nvPr/>
            </p:nvSpPr>
            <p:spPr bwMode="auto">
              <a:xfrm>
                <a:off x="0" y="28800"/>
                <a:ext cx="819785" cy="320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  <a:r>
                  <a:rPr kumimoji="0" lang="en-US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482" y="0"/>
                    <a:ext cx="2350315" cy="403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rt</a:t>
                    </a:r>
                    <a:r>
                      <a:rPr kumimoji="0" lang="en-US" sz="2400" b="1" i="0" u="none" strike="noStrike" kern="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i,j</a:t>
                    </a: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–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𝑟𝑡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482" y="0"/>
                    <a:ext cx="2350315" cy="40320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521" t="-53977" b="-2954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3" name="Rectangle 102"/>
          <p:cNvSpPr/>
          <p:nvPr/>
        </p:nvSpPr>
        <p:spPr>
          <a:xfrm>
            <a:off x="380331" y="5367282"/>
            <a:ext cx="3961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Nghiệm của bài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toán: 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dp</a:t>
            </a:r>
            <a:r>
              <a:rPr lang="en-US" sz="2400" b="1" baseline="-25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0,k+1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/>
          </a:p>
        </p:txBody>
      </p:sp>
      <p:sp>
        <p:nvSpPr>
          <p:cNvPr id="105" name="Rectangle 104"/>
          <p:cNvSpPr/>
          <p:nvPr/>
        </p:nvSpPr>
        <p:spPr>
          <a:xfrm>
            <a:off x="380331" y="5924665"/>
            <a:ext cx="4427815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 phức tạp của giải thuật: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O(</a:t>
            </a: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aseline="300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6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3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516" y="567535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Giải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thuật IV_a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19681" y="1029200"/>
            <a:ext cx="211788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 chức dữ liệu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917" y="1490865"/>
            <a:ext cx="7680308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lưu các giai thừa,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i!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917" y="1978371"/>
            <a:ext cx="916789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phục vụ sơ đồ quy hoạch động,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0917" y="2509676"/>
            <a:ext cx="780213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lưu các phần tử thuộc tập </a:t>
            </a:r>
            <a:r>
              <a:rPr lang="en-US" sz="2400" b="1">
                <a:solidFill>
                  <a:srgbClr val="000000"/>
                </a:solidFill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681" y="3158374"/>
            <a:ext cx="25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 hệ số nhị thức</a:t>
            </a:r>
            <a:endParaRPr lang="en-US" sz="240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504864" y="3604000"/>
            <a:ext cx="5245114" cy="2068259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]/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]/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08982" y="3798115"/>
            <a:ext cx="2178120" cy="803817"/>
            <a:chOff x="-225505" y="1575"/>
            <a:chExt cx="1370155" cy="370838"/>
          </a:xfrm>
        </p:grpSpPr>
        <p:sp>
          <p:nvSpPr>
            <p:cNvPr id="17" name="Oval Callout 16"/>
            <p:cNvSpPr/>
            <p:nvPr/>
          </p:nvSpPr>
          <p:spPr>
            <a:xfrm>
              <a:off x="-225505" y="1575"/>
              <a:ext cx="1370155" cy="370838"/>
            </a:xfrm>
            <a:prstGeom prst="wedgeEllipseCallout">
              <a:avLst>
                <a:gd name="adj1" fmla="val 81632"/>
                <a:gd name="adj2" fmla="val 75674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99941" y="70153"/>
                  <a:ext cx="1119028" cy="302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</m:sSubSup>
                        <m:r>
                          <a:rPr lang="en-US" sz="20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p>
                        </m:sSubSup>
                      </m:oMath>
                    </m:oMathPara>
                  </a14:m>
                  <a:endParaRPr lang="en-US" sz="2000" b="1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9941" y="70153"/>
                  <a:ext cx="1119028" cy="3022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7411607" y="5687170"/>
            <a:ext cx="2930019" cy="1027716"/>
            <a:chOff x="0" y="0"/>
            <a:chExt cx="1843140" cy="474133"/>
          </a:xfrm>
        </p:grpSpPr>
        <p:sp>
          <p:nvSpPr>
            <p:cNvPr id="15" name="Cloud Callout 14"/>
            <p:cNvSpPr/>
            <p:nvPr/>
          </p:nvSpPr>
          <p:spPr>
            <a:xfrm>
              <a:off x="0" y="0"/>
              <a:ext cx="1843140" cy="442313"/>
            </a:xfrm>
            <a:prstGeom prst="cloudCallout">
              <a:avLst>
                <a:gd name="adj1" fmla="val -31496"/>
                <a:gd name="adj2" fmla="val -73118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263" y="13758"/>
                  <a:ext cx="1472614" cy="460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p>
                        </m:sSubSup>
                        <m:r>
                          <a:rPr lang="en-US" sz="20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!×</m:t>
                            </m:r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sz="2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5263" y="13758"/>
                  <a:ext cx="1472614" cy="46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852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13" y="789489"/>
            <a:ext cx="908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rt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tất cả các đường đi từ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tới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kể các đường đi qua ô cấm: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40925" y="1863569"/>
            <a:ext cx="7646459" cy="3714863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89726" y="2522857"/>
            <a:ext cx="3724928" cy="86439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53025" y="1458217"/>
            <a:ext cx="2434623" cy="1114494"/>
            <a:chOff x="0" y="103729"/>
            <a:chExt cx="1331781" cy="547710"/>
          </a:xfrm>
        </p:grpSpPr>
        <p:sp>
          <p:nvSpPr>
            <p:cNvPr id="16" name="Oval Callout 15"/>
            <p:cNvSpPr/>
            <p:nvPr/>
          </p:nvSpPr>
          <p:spPr>
            <a:xfrm>
              <a:off x="0" y="103729"/>
              <a:ext cx="1316990" cy="428001"/>
            </a:xfrm>
            <a:prstGeom prst="wedgeEllipseCallout">
              <a:avLst>
                <a:gd name="adj1" fmla="val -71300"/>
                <a:gd name="adj2" fmla="val 80341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186" y="169474"/>
              <a:ext cx="1331595" cy="481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i="1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Số bước sang phải và lên trên</a:t>
              </a:r>
              <a:endPara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63455" y="3066389"/>
            <a:ext cx="2671095" cy="747188"/>
            <a:chOff x="0" y="0"/>
            <a:chExt cx="1461135" cy="367200"/>
          </a:xfrm>
        </p:grpSpPr>
        <p:sp>
          <p:nvSpPr>
            <p:cNvPr id="14" name="Cloud Callout 13"/>
            <p:cNvSpPr/>
            <p:nvPr/>
          </p:nvSpPr>
          <p:spPr>
            <a:xfrm>
              <a:off x="0" y="0"/>
              <a:ext cx="1461135" cy="367200"/>
            </a:xfrm>
            <a:prstGeom prst="cloudCallout">
              <a:avLst>
                <a:gd name="adj1" fmla="val -86191"/>
                <a:gd name="adj2" fmla="val 32516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1600" y="86400"/>
              <a:ext cx="1389600" cy="28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i="1">
                  <a:solidFill>
                    <a:srgbClr val="806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Không có đường đi</a:t>
              </a:r>
              <a:endPara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79378" y="5154615"/>
            <a:ext cx="2539920" cy="1036232"/>
            <a:chOff x="1" y="43200"/>
            <a:chExt cx="1389380" cy="509248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57600" y="43200"/>
              <a:ext cx="1303200" cy="395605"/>
            </a:xfrm>
            <a:prstGeom prst="wedgeRoundRectCallout">
              <a:avLst>
                <a:gd name="adj1" fmla="val -52711"/>
                <a:gd name="adj2" fmla="val -121320"/>
                <a:gd name="adj3" fmla="val 16667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" y="55648"/>
              <a:ext cx="1389380" cy="49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i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Cùng hàng/cột và kề nhau</a:t>
              </a:r>
              <a:endPara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ADFDB7">
                <a:alpha val="46667"/>
              </a:srgbClr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13" y="16937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Phát biểu nguyên lý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9102" y="677471"/>
            <a:ext cx="569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tổng kích thước các tập hợp cần xét,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171" y="1075609"/>
            <a:ext cx="57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 tổng kích thước các giao của  2 tập hợp,</a:t>
            </a:r>
            <a:endParaRPr lang="en-US" sz="2400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60725" y="228379"/>
            <a:ext cx="2774224" cy="1557013"/>
            <a:chOff x="5154930" y="2754630"/>
            <a:chExt cx="3725092" cy="2330772"/>
          </a:xfrm>
        </p:grpSpPr>
        <p:sp>
          <p:nvSpPr>
            <p:cNvPr id="6" name="Rectangle 5"/>
            <p:cNvSpPr/>
            <p:nvPr/>
          </p:nvSpPr>
          <p:spPr>
            <a:xfrm>
              <a:off x="5154930" y="2754630"/>
              <a:ext cx="2148840" cy="1234440"/>
            </a:xfrm>
            <a:prstGeom prst="rect">
              <a:avLst/>
            </a:prstGeom>
            <a:pattFill prst="pct5">
              <a:fgClr>
                <a:srgbClr val="7030A0"/>
              </a:fgClr>
              <a:bgClr>
                <a:srgbClr val="FFFF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1182" y="3155224"/>
              <a:ext cx="2148840" cy="1234440"/>
            </a:xfrm>
            <a:prstGeom prst="rect">
              <a:avLst/>
            </a:prstGeom>
            <a:gradFill flip="none" rotWithShape="1">
              <a:gsLst>
                <a:gs pos="17000">
                  <a:schemeClr val="accent4">
                    <a:alpha val="50000"/>
                    <a:lumMod val="90000"/>
                    <a:lumOff val="10000"/>
                  </a:schemeClr>
                </a:gs>
                <a:gs pos="100000">
                  <a:srgbClr val="FFFF97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69936" y="3599722"/>
              <a:ext cx="1189264" cy="1485680"/>
            </a:xfrm>
            <a:prstGeom prst="rect">
              <a:avLst/>
            </a:prstGeom>
            <a:gradFill flip="none" rotWithShape="1">
              <a:gsLst>
                <a:gs pos="10000">
                  <a:schemeClr val="accent5">
                    <a:lumMod val="72000"/>
                    <a:alpha val="45000"/>
                  </a:schemeClr>
                </a:gs>
                <a:gs pos="100000">
                  <a:srgbClr val="FFFF97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4113" y="3553276"/>
            <a:ext cx="3341154" cy="1953386"/>
            <a:chOff x="5154930" y="2754630"/>
            <a:chExt cx="4486338" cy="2924122"/>
          </a:xfrm>
        </p:grpSpPr>
        <p:sp>
          <p:nvSpPr>
            <p:cNvPr id="11" name="Rectangle 10"/>
            <p:cNvSpPr/>
            <p:nvPr/>
          </p:nvSpPr>
          <p:spPr>
            <a:xfrm>
              <a:off x="5154930" y="2754630"/>
              <a:ext cx="2148840" cy="1234440"/>
            </a:xfrm>
            <a:prstGeom prst="rect">
              <a:avLst/>
            </a:prstGeom>
            <a:pattFill prst="pct5">
              <a:fgClr>
                <a:srgbClr val="7030A0"/>
              </a:fgClr>
              <a:bgClr>
                <a:srgbClr val="FFFF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92427" y="2754630"/>
              <a:ext cx="2148841" cy="1234439"/>
            </a:xfrm>
            <a:prstGeom prst="rect">
              <a:avLst/>
            </a:prstGeom>
            <a:gradFill flip="none" rotWithShape="1">
              <a:gsLst>
                <a:gs pos="17000">
                  <a:schemeClr val="accent4">
                    <a:alpha val="50000"/>
                    <a:lumMod val="90000"/>
                    <a:lumOff val="10000"/>
                  </a:schemeClr>
                </a:gs>
                <a:gs pos="100000">
                  <a:srgbClr val="FFFF97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9137" y="4193072"/>
              <a:ext cx="1189264" cy="1485680"/>
            </a:xfrm>
            <a:prstGeom prst="rect">
              <a:avLst/>
            </a:prstGeom>
            <a:gradFill flip="none" rotWithShape="1">
              <a:gsLst>
                <a:gs pos="10000">
                  <a:schemeClr val="accent5">
                    <a:lumMod val="72000"/>
                    <a:alpha val="45000"/>
                  </a:schemeClr>
                </a:gs>
                <a:gs pos="100000">
                  <a:srgbClr val="FFFF97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42054" y="3586609"/>
            <a:ext cx="2774224" cy="1092243"/>
            <a:chOff x="5154930" y="2754630"/>
            <a:chExt cx="3725092" cy="1635034"/>
          </a:xfrm>
        </p:grpSpPr>
        <p:sp>
          <p:nvSpPr>
            <p:cNvPr id="15" name="Rectangle 14"/>
            <p:cNvSpPr/>
            <p:nvPr/>
          </p:nvSpPr>
          <p:spPr>
            <a:xfrm>
              <a:off x="5154930" y="2754630"/>
              <a:ext cx="2148840" cy="1234440"/>
            </a:xfrm>
            <a:prstGeom prst="rect">
              <a:avLst/>
            </a:prstGeom>
            <a:pattFill prst="pct5">
              <a:fgClr>
                <a:srgbClr val="7030A0"/>
              </a:fgClr>
              <a:bgClr>
                <a:srgbClr val="FFFF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31182" y="3155224"/>
              <a:ext cx="2148840" cy="1234440"/>
            </a:xfrm>
            <a:prstGeom prst="rect">
              <a:avLst/>
            </a:prstGeom>
            <a:gradFill flip="none" rotWithShape="1">
              <a:gsLst>
                <a:gs pos="17000">
                  <a:schemeClr val="accent4">
                    <a:alpha val="50000"/>
                    <a:lumMod val="90000"/>
                    <a:lumOff val="10000"/>
                  </a:schemeClr>
                </a:gs>
                <a:gs pos="100000">
                  <a:srgbClr val="FFFF97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1181" y="3155225"/>
              <a:ext cx="584751" cy="833845"/>
            </a:xfrm>
            <a:prstGeom prst="rect">
              <a:avLst/>
            </a:prstGeom>
            <a:pattFill prst="shingle">
              <a:fgClr>
                <a:srgbClr val="00B050"/>
              </a:fgClr>
              <a:bgClr>
                <a:srgbClr val="FF7575"/>
              </a:bgClr>
            </a:patt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97049" y="3510459"/>
            <a:ext cx="1600326" cy="1516454"/>
            <a:chOff x="5154930" y="2754630"/>
            <a:chExt cx="2148840" cy="2270057"/>
          </a:xfrm>
        </p:grpSpPr>
        <p:sp>
          <p:nvSpPr>
            <p:cNvPr id="19" name="Rectangle 18"/>
            <p:cNvSpPr/>
            <p:nvPr/>
          </p:nvSpPr>
          <p:spPr>
            <a:xfrm>
              <a:off x="5154930" y="2754630"/>
              <a:ext cx="2148840" cy="1234440"/>
            </a:xfrm>
            <a:prstGeom prst="rect">
              <a:avLst/>
            </a:prstGeom>
            <a:pattFill prst="pct5">
              <a:fgClr>
                <a:srgbClr val="7030A0"/>
              </a:fgClr>
              <a:bgClr>
                <a:srgbClr val="FFFF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85431" y="3539007"/>
              <a:ext cx="1189264" cy="1485680"/>
            </a:xfrm>
            <a:prstGeom prst="rect">
              <a:avLst/>
            </a:prstGeom>
            <a:gradFill flip="none" rotWithShape="1">
              <a:gsLst>
                <a:gs pos="10000">
                  <a:schemeClr val="accent5">
                    <a:lumMod val="72000"/>
                    <a:alpha val="45000"/>
                  </a:schemeClr>
                </a:gs>
                <a:gs pos="100000">
                  <a:srgbClr val="FFFF97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6637" y="3555071"/>
              <a:ext cx="1163345" cy="433999"/>
            </a:xfrm>
            <a:prstGeom prst="rect">
              <a:avLst/>
            </a:prstGeom>
            <a:pattFill prst="horzBrick">
              <a:fgClr>
                <a:srgbClr val="00B050"/>
              </a:fgClr>
              <a:bgClr>
                <a:srgbClr val="FF0000"/>
              </a:bgClr>
            </a:patt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79554" y="3737507"/>
            <a:ext cx="2167257" cy="1289406"/>
            <a:chOff x="5969936" y="3155224"/>
            <a:chExt cx="2910086" cy="1930178"/>
          </a:xfrm>
        </p:grpSpPr>
        <p:sp>
          <p:nvSpPr>
            <p:cNvPr id="24" name="Rectangle 23"/>
            <p:cNvSpPr/>
            <p:nvPr/>
          </p:nvSpPr>
          <p:spPr>
            <a:xfrm>
              <a:off x="6731182" y="3155224"/>
              <a:ext cx="2148840" cy="1234440"/>
            </a:xfrm>
            <a:prstGeom prst="rect">
              <a:avLst/>
            </a:prstGeom>
            <a:gradFill flip="none" rotWithShape="1">
              <a:gsLst>
                <a:gs pos="17000">
                  <a:schemeClr val="accent4">
                    <a:alpha val="50000"/>
                    <a:lumMod val="90000"/>
                    <a:lumOff val="10000"/>
                  </a:schemeClr>
                </a:gs>
                <a:gs pos="100000">
                  <a:srgbClr val="FFFF97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9936" y="3599722"/>
              <a:ext cx="1189264" cy="1485680"/>
            </a:xfrm>
            <a:prstGeom prst="rect">
              <a:avLst/>
            </a:prstGeom>
            <a:gradFill flip="none" rotWithShape="1">
              <a:gsLst>
                <a:gs pos="10000">
                  <a:schemeClr val="accent5">
                    <a:lumMod val="72000"/>
                    <a:alpha val="45000"/>
                  </a:schemeClr>
                </a:gs>
                <a:gs pos="100000">
                  <a:srgbClr val="FFFF97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31180" y="3610615"/>
              <a:ext cx="467800" cy="751279"/>
            </a:xfrm>
            <a:prstGeom prst="rect">
              <a:avLst/>
            </a:prstGeom>
            <a:pattFill prst="solidDmnd">
              <a:fgClr>
                <a:srgbClr val="FFFF97"/>
              </a:fgClr>
              <a:bgClr>
                <a:srgbClr val="FF00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1010" y="5105894"/>
            <a:ext cx="2774224" cy="1557013"/>
            <a:chOff x="5154930" y="2754630"/>
            <a:chExt cx="3725092" cy="2330772"/>
          </a:xfrm>
        </p:grpSpPr>
        <p:sp>
          <p:nvSpPr>
            <p:cNvPr id="27" name="Rectangle 26"/>
            <p:cNvSpPr/>
            <p:nvPr/>
          </p:nvSpPr>
          <p:spPr>
            <a:xfrm>
              <a:off x="5154930" y="2754630"/>
              <a:ext cx="2148840" cy="1234440"/>
            </a:xfrm>
            <a:prstGeom prst="rect">
              <a:avLst/>
            </a:prstGeom>
            <a:pattFill prst="pct5">
              <a:fgClr>
                <a:srgbClr val="7030A0"/>
              </a:fgClr>
              <a:bgClr>
                <a:srgbClr val="FFFF00"/>
              </a:bgClr>
            </a:patt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1182" y="3155224"/>
              <a:ext cx="2148840" cy="1234440"/>
            </a:xfrm>
            <a:prstGeom prst="rect">
              <a:avLst/>
            </a:prstGeom>
            <a:gradFill flip="none" rotWithShape="1">
              <a:gsLst>
                <a:gs pos="17000">
                  <a:schemeClr val="accent4">
                    <a:alpha val="50000"/>
                    <a:lumMod val="90000"/>
                    <a:lumOff val="10000"/>
                  </a:schemeClr>
                </a:gs>
                <a:gs pos="100000">
                  <a:srgbClr val="FFFF97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69936" y="3599722"/>
              <a:ext cx="1189264" cy="1485680"/>
            </a:xfrm>
            <a:prstGeom prst="rect">
              <a:avLst/>
            </a:prstGeom>
            <a:gradFill flip="none" rotWithShape="1">
              <a:gsLst>
                <a:gs pos="10000">
                  <a:schemeClr val="accent5">
                    <a:lumMod val="72000"/>
                    <a:alpha val="45000"/>
                  </a:schemeClr>
                </a:gs>
                <a:gs pos="100000">
                  <a:srgbClr val="FFFF97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14908" y="5653464"/>
            <a:ext cx="318762" cy="277066"/>
          </a:xfrm>
          <a:prstGeom prst="rect">
            <a:avLst/>
          </a:prstGeom>
          <a:gradFill flip="none" rotWithShape="1">
            <a:gsLst>
              <a:gs pos="10000">
                <a:srgbClr val="00B050"/>
              </a:gs>
              <a:gs pos="100000">
                <a:srgbClr val="FFFF97"/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060725" y="211287"/>
            <a:ext cx="2772820" cy="1574105"/>
            <a:chOff x="9060725" y="211287"/>
            <a:chExt cx="2772820" cy="1574105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0661052" y="228379"/>
              <a:ext cx="0" cy="267607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9060725" y="211287"/>
              <a:ext cx="1600327" cy="0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060725" y="211287"/>
              <a:ext cx="0" cy="841728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060725" y="1053015"/>
              <a:ext cx="605563" cy="0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666288" y="1053015"/>
              <a:ext cx="0" cy="732377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9666288" y="1785392"/>
              <a:ext cx="885692" cy="0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8" idx="3"/>
            </p:cNvCxnSpPr>
            <p:nvPr/>
          </p:nvCxnSpPr>
          <p:spPr>
            <a:xfrm flipV="1">
              <a:off x="10551980" y="1289157"/>
              <a:ext cx="1404" cy="496235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0551980" y="1320622"/>
              <a:ext cx="1281565" cy="0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833545" y="495986"/>
              <a:ext cx="0" cy="824636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0661052" y="495986"/>
              <a:ext cx="1172493" cy="0"/>
            </a:xfrm>
            <a:prstGeom prst="straightConnector1">
              <a:avLst/>
            </a:prstGeom>
            <a:ln w="28575"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436430" y="1519382"/>
            <a:ext cx="5913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 tổng kích thước các giao của 3 tập hợp,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40774" y="1950716"/>
            <a:ext cx="57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 tổng kích thước các giao của  4 tập hợp,</a:t>
            </a:r>
            <a:endParaRPr lang="en-US" sz="2400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27293" y="2393520"/>
            <a:ext cx="355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. . . . .</a:t>
            </a:r>
            <a:endParaRPr lang="en-US" sz="24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4232" y="5606477"/>
            <a:ext cx="113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I</a:t>
            </a:r>
            <a:endParaRPr lang="en-US" sz="20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91172" y="5385709"/>
            <a:ext cx="113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II</a:t>
            </a:r>
            <a:endParaRPr lang="en-US" sz="20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0774" y="6262797"/>
            <a:ext cx="113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III</a:t>
            </a:r>
            <a:endParaRPr lang="en-US" sz="20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1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686458"/>
            <a:ext cx="9252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rt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tất cả các đường đi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 </a:t>
            </a:r>
            <a:r>
              <a:rPr lang="en-US" sz="2400" b="1" i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tới </a:t>
            </a:r>
            <a:r>
              <a:rPr lang="en-US" sz="2400" b="1" i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(kể các đường đi qua ô cấm):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2475441" y="2595478"/>
            <a:ext cx="8062174" cy="4044185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)||(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000F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000F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000F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000F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887623" y="1148123"/>
            <a:ext cx="2887523" cy="1251251"/>
            <a:chOff x="0" y="0"/>
            <a:chExt cx="1655460" cy="690915"/>
          </a:xfrm>
        </p:grpSpPr>
        <p:sp>
          <p:nvSpPr>
            <p:cNvPr id="40" name="Rectangle 39"/>
            <p:cNvSpPr/>
            <p:nvPr/>
          </p:nvSpPr>
          <p:spPr>
            <a:xfrm>
              <a:off x="28800" y="0"/>
              <a:ext cx="1619445" cy="633290"/>
            </a:xfrm>
            <a:prstGeom prst="rect">
              <a:avLst/>
            </a:prstGeom>
            <a:pattFill prst="lgGrid">
              <a:fgClr>
                <a:srgbClr val="5B9BD5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0" y="439200"/>
              <a:ext cx="208260" cy="251715"/>
              <a:chOff x="151250" y="-7200"/>
              <a:chExt cx="208260" cy="25171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0000" y="0"/>
                <a:ext cx="179510" cy="194400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Text Box 2"/>
              <p:cNvSpPr txBox="1">
                <a:spLocks noChangeArrowheads="1"/>
              </p:cNvSpPr>
              <p:nvPr/>
            </p:nvSpPr>
            <p:spPr bwMode="auto">
              <a:xfrm>
                <a:off x="151250" y="-7200"/>
                <a:ext cx="180000" cy="251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1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47200" y="0"/>
              <a:ext cx="208260" cy="251715"/>
              <a:chOff x="151250" y="-7200"/>
              <a:chExt cx="208260" cy="25171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80000" y="0"/>
                <a:ext cx="179510" cy="194400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151250" y="-7200"/>
                <a:ext cx="180000" cy="251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1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56000" y="252000"/>
              <a:ext cx="207870" cy="236855"/>
              <a:chOff x="150562" y="-7"/>
              <a:chExt cx="208948" cy="23787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80000" y="0"/>
                <a:ext cx="179510" cy="194400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150562" y="-7"/>
                <a:ext cx="180000" cy="237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1" u="none" strike="noStrike" kern="0" cap="none" spc="0" normalizeH="0" baseline="0" noProof="0">
                    <a:ln>
                      <a:noFill/>
                    </a:ln>
                    <a:solidFill>
                      <a:srgbClr val="FFF2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Curved Connector 43"/>
            <p:cNvCxnSpPr/>
            <p:nvPr/>
          </p:nvCxnSpPr>
          <p:spPr>
            <a:xfrm flipV="1">
              <a:off x="194400" y="367200"/>
              <a:ext cx="589604" cy="121655"/>
            </a:xfrm>
            <a:prstGeom prst="curvedConnector3">
              <a:avLst>
                <a:gd name="adj1" fmla="val 58521"/>
              </a:avLst>
            </a:prstGeom>
            <a:noFill/>
            <a:ln w="28575" cap="flat" cmpd="sng" algn="ctr">
              <a:solidFill>
                <a:srgbClr val="00206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Curved Connector 44"/>
            <p:cNvCxnSpPr/>
            <p:nvPr/>
          </p:nvCxnSpPr>
          <p:spPr>
            <a:xfrm flipV="1">
              <a:off x="964800" y="86400"/>
              <a:ext cx="512220" cy="165607"/>
            </a:xfrm>
            <a:prstGeom prst="curvedConnector3">
              <a:avLst/>
            </a:prstGeom>
            <a:noFill/>
            <a:ln w="28575" cap="flat" cmpd="sng" algn="ctr">
              <a:solidFill>
                <a:srgbClr val="C00000"/>
              </a:solidFill>
              <a:prstDash val="sysDot"/>
              <a:miter lim="800000"/>
              <a:tailEnd type="triangle"/>
            </a:ln>
            <a:effectLst/>
          </p:spPr>
        </p:cxnSp>
      </p:grpSp>
      <p:cxnSp>
        <p:nvCxnSpPr>
          <p:cNvPr id="37" name="Straight Arrow Connector 36"/>
          <p:cNvCxnSpPr/>
          <p:nvPr/>
        </p:nvCxnSpPr>
        <p:spPr>
          <a:xfrm flipH="1">
            <a:off x="4887623" y="2308615"/>
            <a:ext cx="213495" cy="378198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H="1">
            <a:off x="5967658" y="1513222"/>
            <a:ext cx="1496221" cy="1172608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6482558" y="1956556"/>
            <a:ext cx="452108" cy="729297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ounded Rectangle 31"/>
          <p:cNvSpPr/>
          <p:nvPr/>
        </p:nvSpPr>
        <p:spPr>
          <a:xfrm>
            <a:off x="3115927" y="3104009"/>
            <a:ext cx="7283267" cy="1004021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775146" y="4512246"/>
            <a:ext cx="2750155" cy="872841"/>
            <a:chOff x="0" y="0"/>
            <a:chExt cx="1576705" cy="481965"/>
          </a:xfrm>
        </p:grpSpPr>
        <p:sp>
          <p:nvSpPr>
            <p:cNvPr id="34" name="Cloud Callout 33"/>
            <p:cNvSpPr/>
            <p:nvPr/>
          </p:nvSpPr>
          <p:spPr>
            <a:xfrm>
              <a:off x="0" y="0"/>
              <a:ext cx="1576705" cy="481965"/>
            </a:xfrm>
            <a:prstGeom prst="cloudCallout">
              <a:avLst>
                <a:gd name="adj1" fmla="val -30423"/>
                <a:gd name="adj2" fmla="val -79419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180000" y="0"/>
              <a:ext cx="1331595" cy="481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nằm ngoài hình chữ nhật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50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2" grpId="0" animBg="1"/>
      <p:bldP spid="3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73" y="694317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19275" y="1155982"/>
            <a:ext cx="190186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 tự tính: 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89" y="1727946"/>
            <a:ext cx="456887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2,3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 . 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188" y="2215452"/>
            <a:ext cx="456887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0,2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1,3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2,4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 . 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187" y="2702958"/>
            <a:ext cx="456887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0,3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1,4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2,5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 . 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906" y="3190464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. . . . . . . . .</a:t>
            </a:r>
            <a:endParaRPr lang="en-US" sz="240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905066" y="1369915"/>
            <a:ext cx="7303280" cy="3714863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0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0366" y="3357847"/>
            <a:ext cx="5510385" cy="841611"/>
          </a:xfrm>
          <a:prstGeom prst="round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473943" y="2408920"/>
            <a:ext cx="2437641" cy="675409"/>
            <a:chOff x="-58419" y="180585"/>
            <a:chExt cx="1605280" cy="290564"/>
          </a:xfrm>
        </p:grpSpPr>
        <p:sp>
          <p:nvSpPr>
            <p:cNvPr id="15" name="Cloud Callout 14"/>
            <p:cNvSpPr/>
            <p:nvPr/>
          </p:nvSpPr>
          <p:spPr>
            <a:xfrm>
              <a:off x="-58419" y="180585"/>
              <a:ext cx="1605280" cy="290564"/>
            </a:xfrm>
            <a:prstGeom prst="cloudCallout">
              <a:avLst>
                <a:gd name="adj1" fmla="val -32419"/>
                <a:gd name="adj2" fmla="val 87512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-22579" y="222959"/>
              <a:ext cx="1533600" cy="20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i="1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 đường đi bị loại</a:t>
              </a:r>
              <a:endParaRPr lang="en-US" sz="200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14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038" y="1096759"/>
            <a:ext cx="244009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hợp kết quả: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61376" y="2433754"/>
            <a:ext cx="7392472" cy="2068195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86649" y="1340511"/>
            <a:ext cx="2714165" cy="1491491"/>
            <a:chOff x="0" y="0"/>
            <a:chExt cx="1511935" cy="500896"/>
          </a:xfrm>
        </p:grpSpPr>
        <p:sp>
          <p:nvSpPr>
            <p:cNvPr id="9" name="Cloud Callout 8"/>
            <p:cNvSpPr/>
            <p:nvPr/>
          </p:nvSpPr>
          <p:spPr>
            <a:xfrm>
              <a:off x="0" y="0"/>
              <a:ext cx="1511935" cy="367150"/>
            </a:xfrm>
            <a:prstGeom prst="cloudCallout">
              <a:avLst>
                <a:gd name="adj1" fmla="val -22304"/>
                <a:gd name="adj2" fmla="val 80148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89967" y="25696"/>
              <a:ext cx="1332000" cy="47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Tính số đường đi cần loại bỏ</a:t>
              </a:r>
              <a:endParaRPr lang="en-US" sz="240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43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421142" y="167425"/>
            <a:ext cx="811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 độ phức tạp bậc đa thức với </a:t>
            </a:r>
            <a:r>
              <a:rPr lang="en-US" sz="2000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113" y="602382"/>
            <a:ext cx="2635658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IV_a: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1942" y="1152712"/>
            <a:ext cx="6096000" cy="44392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ff first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ss second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"route.inp"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"route.ou2"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9388" y="2240084"/>
            <a:ext cx="6096000" cy="24633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]/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]/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750" y="1655636"/>
            <a:ext cx="1086322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)||(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9388" y="1751528"/>
            <a:ext cx="7899042" cy="324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5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1750" y="856981"/>
            <a:ext cx="10097037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--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--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2421142" y="167425"/>
            <a:ext cx="2225289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IV_a: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5921" y="5100034"/>
            <a:ext cx="8512935" cy="605307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41102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8682" y="41102"/>
            <a:ext cx="2225289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IV_a: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787" y="461809"/>
            <a:ext cx="11580323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 "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85228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6533" y="167425"/>
            <a:ext cx="529343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8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8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3627" y="913089"/>
                <a:ext cx="6168612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Hệ số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 nhị thức Newton tăng rất nhanh:</a:t>
                </a:r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" y="913089"/>
                <a:ext cx="6168612" cy="496354"/>
              </a:xfrm>
              <a:prstGeom prst="rect">
                <a:avLst/>
              </a:prstGeom>
              <a:blipFill rotWithShape="0">
                <a:blip r:embed="rId4"/>
                <a:stretch>
                  <a:fillRect l="-1581" t="-9877" r="-9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30152" y="802033"/>
                <a:ext cx="1439818" cy="718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52" y="802033"/>
                <a:ext cx="1439818" cy="718466"/>
              </a:xfrm>
              <a:prstGeom prst="rect">
                <a:avLst/>
              </a:prstGeom>
              <a:blipFill rotWithShape="0"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3627" y="1617876"/>
                <a:ext cx="787100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Giải thuật đòi hỏi phải tính nhiều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 các </a:t>
                </a:r>
                <a:r>
                  <a:rPr lang="en-US" sz="2400" b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400" b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khác nhau</a:t>
                </a:r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" y="1617876"/>
                <a:ext cx="7871001" cy="496354"/>
              </a:xfrm>
              <a:prstGeom prst="rect">
                <a:avLst/>
              </a:prstGeom>
              <a:blipFill rotWithShape="0">
                <a:blip r:embed="rId6"/>
                <a:stretch>
                  <a:fillRect l="-1239" t="-9756" r="-77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83627" y="2631981"/>
            <a:ext cx="45752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giảm độ phức tạp của giải thuật: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813" y="3128335"/>
            <a:ext cx="760015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7"/>
              </a:buBlip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trữ bảng giá trị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q!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0, 1, 2, . . ., 2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69813" y="3549412"/>
                <a:ext cx="9625541" cy="1125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Blip>
                    <a:blip r:embed="rId7"/>
                  </a:buBlip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 công thức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bSup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!×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en-US" sz="2400" i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thay việc thực hiện phép chia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 cách </a:t>
                </a:r>
                <a:r>
                  <a:rPr lang="en-US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 nghịch đảo theo mô đun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13" y="3549412"/>
                <a:ext cx="9625541" cy="1125565"/>
              </a:xfrm>
              <a:prstGeom prst="rect">
                <a:avLst/>
              </a:prstGeom>
              <a:blipFill rotWithShape="0">
                <a:blip r:embed="rId8"/>
                <a:stretch>
                  <a:fillRect r="-1457" b="-1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Callout 12"/>
          <p:cNvSpPr/>
          <p:nvPr/>
        </p:nvSpPr>
        <p:spPr>
          <a:xfrm>
            <a:off x="5113570" y="2423548"/>
            <a:ext cx="1793069" cy="615033"/>
          </a:xfrm>
          <a:prstGeom prst="wedgeEllipseCallout">
            <a:avLst>
              <a:gd name="adj1" fmla="val -57710"/>
              <a:gd name="adj2" fmla="val 79862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 tố</a:t>
            </a: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9291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1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1142" y="167425"/>
            <a:ext cx="38282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963" y="887500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556963" y="1438297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x!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556963" y="1989094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y!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0038" y="2783118"/>
                <a:ext cx="2604111" cy="688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!×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en-US" sz="2400" b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(</a:t>
                </a:r>
                <a:r>
                  <a:rPr lang="en-US" sz="24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b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38" y="2783118"/>
                <a:ext cx="2604111" cy="688650"/>
              </a:xfrm>
              <a:prstGeom prst="rect">
                <a:avLst/>
              </a:prstGeom>
              <a:blipFill rotWithShape="0">
                <a:blip r:embed="rId4"/>
                <a:stretch>
                  <a:fillRect r="-2576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17575" y="2896610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z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b×c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7018690" y="2896609"/>
            <a:ext cx="1096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a=z×r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9736428" y="2896608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b×c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>
              <a:solidFill>
                <a:srgbClr val="00B0F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8324" y="3644662"/>
            <a:ext cx="2108939" cy="941765"/>
            <a:chOff x="5194963" y="2096815"/>
            <a:chExt cx="2108939" cy="941765"/>
          </a:xfrm>
        </p:grpSpPr>
        <p:sp>
          <p:nvSpPr>
            <p:cNvPr id="14" name="Oval Callout 13"/>
            <p:cNvSpPr/>
            <p:nvPr/>
          </p:nvSpPr>
          <p:spPr>
            <a:xfrm>
              <a:off x="5194963" y="2096815"/>
              <a:ext cx="2108939" cy="941765"/>
            </a:xfrm>
            <a:prstGeom prst="wedgeEllipseCallout">
              <a:avLst>
                <a:gd name="adj1" fmla="val -41832"/>
                <a:gd name="adj2" fmla="val -88344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46422" y="2213755"/>
              <a:ext cx="18060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smtClean="0">
                  <a:solidFill>
                    <a:srgbClr val="833C0B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Tử </a:t>
              </a:r>
              <a:r>
                <a:rPr lang="en-US" sz="2000" i="1">
                  <a:solidFill>
                    <a:srgbClr val="833C0B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số chia hết cho mẫu số</a:t>
              </a:r>
              <a:endParaRPr lang="en-US" sz="200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797263" y="3127441"/>
            <a:ext cx="684585" cy="0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6249434" y="3127441"/>
            <a:ext cx="769256" cy="1"/>
          </a:xfrm>
          <a:prstGeom prst="straightConnector1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504921" y="2990012"/>
            <a:ext cx="0" cy="852130"/>
          </a:xfrm>
          <a:prstGeom prst="line">
            <a:avLst/>
          </a:prstGeom>
          <a:ln w="19050">
            <a:solidFill>
              <a:srgbClr val="00B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59515" y="3039803"/>
            <a:ext cx="10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r>
              <a:rPr lang="en-US" sz="2400" b="1" baseline="30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p-2</a:t>
            </a:r>
            <a:endParaRPr lang="en-US" sz="2400" b="1" baseline="30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94985" y="3413829"/>
            <a:ext cx="2195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240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r>
              <a:rPr lang="en-US" sz="2400" b="1" baseline="30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p-2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=z×r</a:t>
            </a:r>
            <a:r>
              <a:rPr lang="en-US" sz="2400" b="1" baseline="300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p-1</a:t>
            </a:r>
            <a:endParaRPr lang="en-US" sz="2400" baseline="30000"/>
          </a:p>
        </p:txBody>
      </p:sp>
      <p:sp>
        <p:nvSpPr>
          <p:cNvPr id="26" name="Rectangle 25"/>
          <p:cNvSpPr/>
          <p:nvPr/>
        </p:nvSpPr>
        <p:spPr>
          <a:xfrm>
            <a:off x="7018690" y="3931049"/>
            <a:ext cx="1697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z=a</a:t>
            </a:r>
            <a:r>
              <a:rPr lang="en-US" sz="240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r>
              <a:rPr lang="en-US" sz="2400" b="1" baseline="30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p-2</a:t>
            </a:r>
            <a:endParaRPr lang="en-US" sz="2400" baseline="30000"/>
          </a:p>
        </p:txBody>
      </p:sp>
      <p:sp>
        <p:nvSpPr>
          <p:cNvPr id="27" name="Cloud Callout 26"/>
          <p:cNvSpPr/>
          <p:nvPr/>
        </p:nvSpPr>
        <p:spPr>
          <a:xfrm>
            <a:off x="7579956" y="4700788"/>
            <a:ext cx="2435726" cy="991673"/>
          </a:xfrm>
          <a:prstGeom prst="cloudCallout">
            <a:avLst>
              <a:gd name="adj1" fmla="val -30350"/>
              <a:gd name="adj2" fmla="val -79167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nhanh lũy thừa</a:t>
            </a:r>
            <a:endParaRPr lang="en-US" sz="2000" i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40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22" grpId="0"/>
      <p:bldP spid="23" grpId="0"/>
      <p:bldP spid="26" grpId="0"/>
      <p:bldP spid="26" grpId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1142" y="167425"/>
            <a:ext cx="38282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0816" y="1133342"/>
            <a:ext cx="5849224" cy="4439229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&gt;&gt;=</a:t>
            </a:r>
            <a:r>
              <a:rPr lang="en-US" sz="240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14435" y="1133342"/>
            <a:ext cx="6095321" cy="3648884"/>
          </a:xfrm>
          <a:prstGeom prst="rect">
            <a:avLst/>
          </a:prstGeom>
          <a:pattFill prst="pct5">
            <a:fgClr>
              <a:srgbClr val="7030A0"/>
            </a:fgClr>
            <a:bgClr>
              <a:srgbClr val="FFFF99"/>
            </a:bgClr>
          </a:patt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mtClean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]%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133" y="5676713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 đồ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dp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và dẫn xuất kết quả: 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5218040" y="5651311"/>
            <a:ext cx="41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Tương tự như ở </a:t>
            </a:r>
            <a:r>
              <a:rPr lang="en-US" sz="2400" i="1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Giải thuật IV_a</a:t>
            </a:r>
            <a:r>
              <a:rPr 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i="1"/>
          </a:p>
        </p:txBody>
      </p:sp>
      <p:sp>
        <p:nvSpPr>
          <p:cNvPr id="10" name="Rectangle 9"/>
          <p:cNvSpPr/>
          <p:nvPr/>
        </p:nvSpPr>
        <p:spPr>
          <a:xfrm>
            <a:off x="5218039" y="6100279"/>
            <a:ext cx="2643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 phức tạp: O(k</a:t>
            </a:r>
            <a:r>
              <a:rPr lang="en-US" sz="2400" i="1" baseline="300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294867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1142" y="167425"/>
            <a:ext cx="38282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7381" y="812678"/>
            <a:ext cx="6096000" cy="4834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ff first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ss second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"route.inp"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"route.ou3"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2000001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7544" y="1207849"/>
            <a:ext cx="6096000" cy="44392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1434" y="1405436"/>
            <a:ext cx="6096000" cy="36488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]%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pw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358" y="1603022"/>
            <a:ext cx="11791642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)||(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3144" y="1379423"/>
            <a:ext cx="792480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6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5154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Phát biểu nguyên lý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21105" y="546819"/>
            <a:ext cx="249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tập hợp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1642" y="546819"/>
            <a:ext cx="304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(Abraham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Moivre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05" y="1478578"/>
            <a:ext cx="10912642" cy="1030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5438274" y="2803358"/>
            <a:ext cx="439152" cy="770021"/>
          </a:xfrm>
          <a:prstGeom prst="downArrow">
            <a:avLst/>
          </a:prstGeom>
          <a:gradFill flip="none" rotWithShape="1">
            <a:gsLst>
              <a:gs pos="31000">
                <a:srgbClr val="A2FCDA"/>
              </a:gs>
              <a:gs pos="9000">
                <a:srgbClr val="0070C0"/>
              </a:gs>
              <a:gs pos="54000">
                <a:schemeClr val="tx1">
                  <a:lumMod val="9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03" y="3868073"/>
            <a:ext cx="5064693" cy="1107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33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1142" y="167425"/>
            <a:ext cx="38282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07" y="856981"/>
            <a:ext cx="9878096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2000000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--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--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2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573" y="167425"/>
            <a:ext cx="2294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lượng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đường </a:t>
            </a:r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1142" y="167425"/>
            <a:ext cx="38282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thuật IV_b</a:t>
            </a:r>
            <a:r>
              <a:rPr lang="en-US" sz="2000" i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giải bài toán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549" y="567384"/>
            <a:ext cx="11487955" cy="591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))%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all_r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)%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]*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get_cb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))%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)-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)%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 "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336771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03031"/>
            <a:ext cx="229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8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63" y="103031"/>
            <a:ext cx="7816404" cy="6824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113" y="811369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toán học</a:t>
            </a:r>
            <a:endParaRPr lang="en-US" sz="24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224" y="1440953"/>
            <a:ext cx="358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nhóm 3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224" y="1971454"/>
            <a:ext cx="3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số cặp (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thỏa mãn: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76" y="2768958"/>
            <a:ext cx="22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880" y="3230623"/>
            <a:ext cx="22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347" y="3692288"/>
            <a:ext cx="264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285" y="4426355"/>
            <a:ext cx="272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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610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113" y="103031"/>
            <a:ext cx="197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511" y="643944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510" y="1105609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750" y="1567274"/>
            <a:ext cx="4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9964" y="643944"/>
            <a:ext cx="544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4203" y="1105608"/>
            <a:ext cx="544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9964" y="1567274"/>
            <a:ext cx="544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9388" y="2118968"/>
            <a:ext cx="711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số cặp 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có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113" y="2817474"/>
            <a:ext cx="956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của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ghi nhận một lần trong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một lần trong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113" y="3234124"/>
            <a:ext cx="663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tự như vậy với mỗi phần tử của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113" y="4016651"/>
            <a:ext cx="1203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của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ghi nhận một lần trong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lần trong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một lần trong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99" y="5176823"/>
            <a:ext cx="638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(s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ab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ac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bc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)+3s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abc</a:t>
            </a:r>
            <a:endParaRPr lang="en-US" sz="2400" b="1" baseline="-25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6387922" y="6078828"/>
            <a:ext cx="2575774" cy="669060"/>
          </a:xfrm>
          <a:prstGeom prst="cloudCallout">
            <a:avLst>
              <a:gd name="adj1" fmla="val -24333"/>
              <a:gd name="adj2" fmla="val -103766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s</a:t>
            </a:r>
            <a:r>
              <a:rPr lang="en-US" sz="2400" b="1" baseline="-2500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abc</a:t>
            </a:r>
            <a:endParaRPr lang="en-US" sz="2400" i="1" baseline="-2500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5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03031"/>
            <a:ext cx="197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113" y="503141"/>
            <a:ext cx="2297424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i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 chức dữ liệu: </a:t>
            </a:r>
            <a:endParaRPr 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679" y="1099898"/>
            <a:ext cx="11681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int va[101]={0},vb[101]={0},vc[101]={0}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va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lưu trữ số người có giá trị chỉ số thứ nhất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tương tự như vậy với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và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vc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679" y="2059575"/>
            <a:ext cx="11681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int vab[101][101]={0},vac[101][101]={0},vbc[101][101]={0}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vab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lưu trữ số ngưới có giá trị chỉ số thứ nhất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và giá trị chỉ số thứ 2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sz="240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679" y="3019252"/>
            <a:ext cx="11681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"/>
            </a:pP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int vabc[101][101] [101]={0}: vabc</a:t>
            </a:r>
            <a:r>
              <a:rPr lang="en-US" sz="24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i,j,k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lưu trữ số ngưới có giá trị chỉ số thứ nhất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, giá trị chỉ số thứ 2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và giá trị chỉ số thứ 3 bằng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40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88" y="4381222"/>
            <a:ext cx="434285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i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 phức tạp của giải thuật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O(</a:t>
            </a:r>
            <a:r>
              <a:rPr 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2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03031"/>
            <a:ext cx="197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681" y="1072872"/>
            <a:ext cx="10989973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smtClean="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 &lt;bits/stdc++.h&gt;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NAME "onlyone."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"inp"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"out</a:t>
            </a:r>
            <a:r>
              <a:rPr lang="en-US" sz="2400" b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101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]={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</a:pP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657" y="103031"/>
            <a:ext cx="2359941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b="1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trình: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9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03031"/>
            <a:ext cx="197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975" y="715565"/>
            <a:ext cx="8397025" cy="568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1750" y="1738648"/>
            <a:ext cx="6735650" cy="2382592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6864439" y="503141"/>
            <a:ext cx="3400023" cy="881484"/>
          </a:xfrm>
          <a:prstGeom prst="cloudCallout">
            <a:avLst>
              <a:gd name="adj1" fmla="val -33333"/>
              <a:gd name="adj2" fmla="val 84876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tần số</a:t>
            </a:r>
            <a:endParaRPr lang="en-US" sz="2400" i="1" baseline="-2500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750" y="4288665"/>
            <a:ext cx="5065867" cy="208733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6653908" y="3522295"/>
            <a:ext cx="3365855" cy="759854"/>
          </a:xfrm>
          <a:prstGeom prst="wedgeEllipseCallout">
            <a:avLst>
              <a:gd name="adj1" fmla="val -61012"/>
              <a:gd name="adj2" fmla="val 89619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 lũy sa, sb, sc</a:t>
            </a:r>
            <a:endParaRPr lang="en-US" sz="2400" i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8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13" y="103031"/>
            <a:ext cx="197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Số </a:t>
            </a:r>
            <a:r>
              <a:rPr lang="en-US" sz="2000" b="1" smtClean="0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nhóm 3</a:t>
            </a: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9388" y="142041"/>
            <a:ext cx="9354354" cy="6605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{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2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vac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2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vbc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en-US" sz="22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;++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vabc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ans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2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sec"</a:t>
            </a: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b="1"/>
          </a:p>
        </p:txBody>
      </p:sp>
      <p:sp>
        <p:nvSpPr>
          <p:cNvPr id="5" name="Rounded Rectangle 4"/>
          <p:cNvSpPr/>
          <p:nvPr/>
        </p:nvSpPr>
        <p:spPr>
          <a:xfrm>
            <a:off x="2129388" y="142041"/>
            <a:ext cx="7323705" cy="276858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9775065" y="503141"/>
            <a:ext cx="2009103" cy="759854"/>
          </a:xfrm>
          <a:prstGeom prst="wedgeEllipseCallout">
            <a:avLst>
              <a:gd name="adj1" fmla="val -61012"/>
              <a:gd name="adj2" fmla="val 89619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Khử lặp</a:t>
            </a:r>
            <a:endParaRPr lang="en-US" sz="2400" i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4259" y="3065172"/>
            <a:ext cx="5125792" cy="25371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7753082" y="3123957"/>
            <a:ext cx="2884868" cy="881484"/>
          </a:xfrm>
          <a:prstGeom prst="cloudCallout">
            <a:avLst>
              <a:gd name="adj1" fmla="val -50297"/>
              <a:gd name="adj2" fmla="val 83415"/>
            </a:avLst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Bù số lượng bị loại</a:t>
            </a:r>
            <a:endParaRPr lang="en-US" sz="2400" i="1" baseline="-250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5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67" y="22860"/>
            <a:ext cx="7342064" cy="6783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615" y="6004571"/>
            <a:ext cx="371429" cy="3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113" y="148590"/>
            <a:ext cx="320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113" y="1234279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toán học</a:t>
            </a:r>
            <a:endParaRPr lang="en-US" sz="24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86" y="1708501"/>
            <a:ext cx="306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 {(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305" y="2131780"/>
            <a:ext cx="31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loại khoảng cách: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8262" y="2508762"/>
            <a:ext cx="16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Mahattan,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8262" y="2942564"/>
            <a:ext cx="16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665" y="3635062"/>
            <a:ext cx="137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479" y="4096727"/>
            <a:ext cx="371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số cặp điểm có khoảng cách như nhau theo 2 cách tính.</a:t>
            </a:r>
            <a:endParaRPr lang="en-US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0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5711"/>
            <a:ext cx="37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34" y="505043"/>
            <a:ext cx="15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  <a:endParaRPr lang="en-US" sz="2400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423" y="966708"/>
            <a:ext cx="303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lưu {(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423" y="1428372"/>
            <a:ext cx="116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1214" y="1428371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i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 b="1" i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|+|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en-US" sz="2400" b="1" i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en-US" sz="2400" b="1" i="1" baseline="-25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j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422" y="2120866"/>
            <a:ext cx="116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741839" y="1890036"/>
                <a:ext cx="2758383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39" y="1890036"/>
                <a:ext cx="2758383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30655" y="1428371"/>
            <a:ext cx="2044432" cy="46166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04250" y="966708"/>
            <a:ext cx="1286725" cy="46166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249" y="1890036"/>
            <a:ext cx="1286725" cy="46166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07059" y="1197541"/>
            <a:ext cx="697190" cy="461662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07059" y="1764406"/>
            <a:ext cx="697190" cy="356460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611" y="2871989"/>
            <a:ext cx="410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thứ tự tăng dần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4893972" y="3102822"/>
            <a:ext cx="708338" cy="986"/>
          </a:xfrm>
          <a:prstGeom prst="straightConnector1">
            <a:avLst/>
          </a:prstGeom>
          <a:ln w="28575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41380" y="2871989"/>
            <a:ext cx="558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phần tử có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đứng liên tiếp nhau.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610" y="3374724"/>
            <a:ext cx="629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đoạn các phần tử liên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 nhau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4592" y="3374724"/>
            <a:ext cx="369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điểm đầu,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điểm cuối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9388" y="4056845"/>
            <a:ext cx="647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</a:t>
            </a:r>
            <a:r>
              <a:rPr lang="en-US" sz="2400" b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* * * *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</a:t>
            </a:r>
            <a:r>
              <a:rPr lang="en-US" sz="2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# # #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0082" y="4754757"/>
            <a:ext cx="39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4646" y="4754757"/>
            <a:ext cx="39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49900" y="4364951"/>
            <a:ext cx="0" cy="467080"/>
          </a:xfrm>
          <a:prstGeom prst="straightConnector1">
            <a:avLst/>
          </a:prstGeom>
          <a:ln w="19050">
            <a:solidFill>
              <a:schemeClr val="accent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00222" y="4364951"/>
            <a:ext cx="0" cy="467080"/>
          </a:xfrm>
          <a:prstGeom prst="straightConnector1">
            <a:avLst/>
          </a:prstGeom>
          <a:ln w="1905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2629" y="5357562"/>
            <a:ext cx="58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chuyển sang đoạn mới: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đều tăng.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73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209 L 0.07162 0.04051 C 0.08659 0.04908 0.10899 0.05394 0.13256 0.05394 C 0.15925 0.05394 0.18073 0.04908 0.19571 0.04051 L 0.26745 0.00209 " pathEditMode="relative" rAng="0" ptsTypes="AAAAA">
                                      <p:cBhvr>
                                        <p:cTn id="1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25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209 L 0.07161 0.04051 C 0.08659 0.04908 0.10898 0.05394 0.13255 0.05394 C 0.15925 0.05394 0.18073 0.04908 0.1957 0.04051 L 0.26745 0.00209 " pathEditMode="relative" rAng="0" ptsTypes="AAAAA">
                                      <p:cBhvr>
                                        <p:cTn id="1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09 L 0.06445 0.04051 C 0.07787 0.04908 0.09792 0.05394 0.11914 0.05394 C 0.1431 0.05394 0.16237 0.04908 0.17578 0.04051 L 0.24037 0.00209 " pathEditMode="relative" rAng="0" ptsTypes="AAAAA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259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09 L 0.06445 0.04051 C 0.07787 0.04908 0.09792 0.05394 0.11914 0.05394 C 0.1431 0.05394 0.16237 0.04908 0.17578 0.04051 L 0.24037 0.00209 " pathEditMode="relative" rAng="0" ptsTypes="AAAAA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3" grpId="0" animBg="1"/>
      <p:bldP spid="14" grpId="0" animBg="1"/>
      <p:bldP spid="22" grpId="0"/>
      <p:bldP spid="25" grpId="0"/>
      <p:bldP spid="27" grpId="0"/>
      <p:bldP spid="28" grpId="0"/>
      <p:bldP spid="29" grpId="0"/>
      <p:bldP spid="30" grpId="0"/>
      <p:bldP spid="30" grpId="1"/>
      <p:bldP spid="31" grpId="0"/>
      <p:bldP spid="31" grpId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849" y="546819"/>
            <a:ext cx="193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Biểu đồ Venn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154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Phát biểu nguyên lý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116" y="436301"/>
            <a:ext cx="3741821" cy="32846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3182" y="1198280"/>
            <a:ext cx="7978787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Xây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dựng dựa trên lý thuyết và ngôn ngữ của đại số tập hợp.</a:t>
            </a:r>
            <a:endParaRPr lang="en-US" sz="240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90" y="1563683"/>
            <a:ext cx="7607735" cy="399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6849" y="2234897"/>
            <a:ext cx="2067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đồ Euler 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182" y="2792948"/>
            <a:ext cx="560794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Xây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dựng dựa trên lý thuyết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Đại số Bool</a:t>
            </a:r>
            <a:endParaRPr lang="en-US" sz="240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6366" y="2999744"/>
            <a:ext cx="538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2400" i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 Tam đoạn luận của </a:t>
            </a:r>
            <a:r>
              <a:rPr lang="en-US" sz="2400" i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Aristotle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6850" y="3490088"/>
            <a:ext cx="309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sánh 2 loại biểu đồ</a:t>
            </a:r>
            <a:endParaRPr 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6030" y="3803709"/>
            <a:ext cx="1997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 3 tập hợp: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9791" y="4498263"/>
            <a:ext cx="2872101" cy="78483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{1, 2,5}</a:t>
            </a:r>
          </a:p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{1, 6}</a:t>
            </a:r>
          </a:p>
          <a:p>
            <a:pPr marR="328930" algn="just">
              <a:lnSpc>
                <a:spcPts val="144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{4, 7}</a:t>
            </a:r>
            <a:endParaRPr lang="en-US" sz="2400" b="1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057780" y="4156238"/>
            <a:ext cx="2954491" cy="1978091"/>
            <a:chOff x="0" y="0"/>
            <a:chExt cx="2954740" cy="1978925"/>
          </a:xfrm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2954740" cy="1978925"/>
            </a:xfrm>
            <a:prstGeom prst="roundRect">
              <a:avLst/>
            </a:prstGeom>
            <a:blipFill>
              <a:blip r:embed="rId7"/>
              <a:tile tx="0" ty="0" sx="100000" sy="100000" flip="none" algn="tl"/>
            </a:blip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https://upload.wikimedia.org/wikipedia/commons/thumb/4/4d/3-set_Euler_diagram.svg/1280px-3-set_Euler_diagram.svg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77" y="109182"/>
              <a:ext cx="2709545" cy="17672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Group 16"/>
          <p:cNvGrpSpPr/>
          <p:nvPr/>
        </p:nvGrpSpPr>
        <p:grpSpPr>
          <a:xfrm>
            <a:off x="1607326" y="4101671"/>
            <a:ext cx="2244867" cy="2087227"/>
            <a:chOff x="0" y="0"/>
            <a:chExt cx="2245056" cy="208810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2245056" cy="2088107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https://upload.wikimedia.org/wikipedia/commons/thumb/1/19/3-set_Venn_diagram.svg/800px-3-set_Venn_diagram.svg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21" y="61415"/>
              <a:ext cx="1817370" cy="16986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17131" y="6304378"/>
            <a:ext cx="1625258" cy="33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 đồ Venn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8551008" y="6169568"/>
            <a:ext cx="2352554" cy="57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 đồ Euler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000" b="1" i="1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 tròn Euler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12" grpId="0"/>
      <p:bldP spid="13" grpId="0"/>
      <p:bldP spid="14" grpId="0" animBg="1"/>
      <p:bldP spid="1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5711"/>
            <a:ext cx="37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60821" y="2176530"/>
            <a:ext cx="4557422" cy="2372821"/>
            <a:chOff x="0" y="0"/>
            <a:chExt cx="2375450" cy="1159200"/>
          </a:xfrm>
        </p:grpSpPr>
        <p:sp>
          <p:nvSpPr>
            <p:cNvPr id="14" name="Oval 13"/>
            <p:cNvSpPr/>
            <p:nvPr/>
          </p:nvSpPr>
          <p:spPr>
            <a:xfrm>
              <a:off x="489600" y="0"/>
              <a:ext cx="1332000" cy="1159200"/>
            </a:xfrm>
            <a:prstGeom prst="ellipse">
              <a:avLst/>
            </a:prstGeom>
            <a:pattFill prst="sphere">
              <a:fgClr>
                <a:srgbClr val="00B05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Moon 14"/>
            <p:cNvSpPr/>
            <p:nvPr/>
          </p:nvSpPr>
          <p:spPr>
            <a:xfrm>
              <a:off x="0" y="0"/>
              <a:ext cx="1187450" cy="1158875"/>
            </a:xfrm>
            <a:prstGeom prst="moon">
              <a:avLst>
                <a:gd name="adj" fmla="val 69310"/>
              </a:avLst>
            </a:prstGeom>
            <a:pattFill prst="pct5">
              <a:fgClr>
                <a:srgbClr val="7030A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Moon 15"/>
            <p:cNvSpPr/>
            <p:nvPr/>
          </p:nvSpPr>
          <p:spPr>
            <a:xfrm flipH="1">
              <a:off x="1188000" y="0"/>
              <a:ext cx="1187450" cy="1158875"/>
            </a:xfrm>
            <a:prstGeom prst="moon">
              <a:avLst>
                <a:gd name="adj" fmla="val 74767"/>
              </a:avLst>
            </a:prstGeom>
            <a:pattFill prst="dashHorz">
              <a:fgClr>
                <a:srgbClr val="00206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7356" y="421200"/>
              <a:ext cx="791845" cy="259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kumimoji="0" lang="en-US" sz="2400" b="1" i="1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kumimoji="0" lang="en-US" sz="24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x</a:t>
              </a:r>
              <a:r>
                <a:rPr kumimoji="0" lang="en-US" sz="2400" b="1" i="1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512000" y="410400"/>
              <a:ext cx="791845" cy="259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kumimoji="0" lang="en-US" sz="2400" b="1" i="1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kumimoji="0" lang="en-US" sz="24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y</a:t>
              </a:r>
              <a:r>
                <a:rPr kumimoji="0" lang="en-US" sz="2400" b="1" i="1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2000" y="352800"/>
              <a:ext cx="791845" cy="395880"/>
              <a:chOff x="0" y="0"/>
              <a:chExt cx="791845" cy="395880"/>
            </a:xfrm>
          </p:grpSpPr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91845" cy="259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sz="2400" b="1" i="1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x</a:t>
                </a:r>
                <a:r>
                  <a:rPr kumimoji="0" lang="en-US" sz="2400" b="1" i="1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0" y="136800"/>
                <a:ext cx="791845" cy="259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sz="2400" b="1" i="1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sz="2400" b="1" i="1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y</a:t>
                </a:r>
                <a:r>
                  <a:rPr kumimoji="0" lang="en-US" sz="2400" b="1" i="1" u="none" strike="noStrike" kern="0" cap="none" spc="0" normalizeH="0" baseline="-2500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02275" y="86849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mỗi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91586" y="867824"/>
            <a:ext cx="4673295" cy="462330"/>
            <a:chOff x="2591586" y="867824"/>
            <a:chExt cx="4673295" cy="462330"/>
          </a:xfrm>
        </p:grpSpPr>
        <p:sp>
          <p:nvSpPr>
            <p:cNvPr id="22" name="Rectangle 21"/>
            <p:cNvSpPr/>
            <p:nvPr/>
          </p:nvSpPr>
          <p:spPr>
            <a:xfrm>
              <a:off x="4331065" y="868489"/>
              <a:ext cx="2933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(q-p)</a:t>
              </a: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  <a:sym typeface="Symbol" panose="05050102010706020507" pitchFamily="18" charset="2"/>
                </a:rPr>
                <a:t></a:t>
              </a: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(q-p+1)/2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91586" y="867824"/>
              <a:ext cx="2047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 lượng cặp:</a:t>
              </a:r>
              <a:endPara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5334531" y="1330155"/>
            <a:ext cx="365381" cy="1396325"/>
          </a:xfrm>
          <a:prstGeom prst="straightConnector1">
            <a:avLst/>
          </a:prstGeom>
          <a:ln w="28575">
            <a:solidFill>
              <a:srgbClr val="00B05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0144" y="1329489"/>
            <a:ext cx="1277755" cy="1387953"/>
          </a:xfrm>
          <a:prstGeom prst="straightConnector1">
            <a:avLst/>
          </a:prstGeom>
          <a:ln w="28575">
            <a:solidFill>
              <a:srgbClr val="7030A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79151" y="505043"/>
            <a:ext cx="140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vị trí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388699" y="505043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baseline="-25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672034" y="412039"/>
            <a:ext cx="489397" cy="180389"/>
          </a:xfrm>
          <a:custGeom>
            <a:avLst/>
            <a:gdLst>
              <a:gd name="connsiteX0" fmla="*/ 0 w 489397"/>
              <a:gd name="connsiteY0" fmla="*/ 180389 h 180389"/>
              <a:gd name="connsiteX1" fmla="*/ 257577 w 489397"/>
              <a:gd name="connsiteY1" fmla="*/ 85 h 180389"/>
              <a:gd name="connsiteX2" fmla="*/ 489397 w 489397"/>
              <a:gd name="connsiteY2" fmla="*/ 154631 h 180389"/>
              <a:gd name="connsiteX3" fmla="*/ 489397 w 489397"/>
              <a:gd name="connsiteY3" fmla="*/ 154631 h 1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7" h="180389">
                <a:moveTo>
                  <a:pt x="0" y="180389"/>
                </a:moveTo>
                <a:cubicBezTo>
                  <a:pt x="88005" y="92383"/>
                  <a:pt x="176011" y="4378"/>
                  <a:pt x="257577" y="85"/>
                </a:cubicBezTo>
                <a:cubicBezTo>
                  <a:pt x="339143" y="-4208"/>
                  <a:pt x="489397" y="154631"/>
                  <a:pt x="489397" y="154631"/>
                </a:cubicBezTo>
                <a:lnTo>
                  <a:pt x="489397" y="154631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800000">
            <a:off x="9723550" y="969517"/>
            <a:ext cx="489397" cy="180389"/>
          </a:xfrm>
          <a:custGeom>
            <a:avLst/>
            <a:gdLst>
              <a:gd name="connsiteX0" fmla="*/ 0 w 489397"/>
              <a:gd name="connsiteY0" fmla="*/ 180389 h 180389"/>
              <a:gd name="connsiteX1" fmla="*/ 257577 w 489397"/>
              <a:gd name="connsiteY1" fmla="*/ 85 h 180389"/>
              <a:gd name="connsiteX2" fmla="*/ 489397 w 489397"/>
              <a:gd name="connsiteY2" fmla="*/ 154631 h 180389"/>
              <a:gd name="connsiteX3" fmla="*/ 489397 w 489397"/>
              <a:gd name="connsiteY3" fmla="*/ 154631 h 1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7" h="180389">
                <a:moveTo>
                  <a:pt x="0" y="180389"/>
                </a:moveTo>
                <a:cubicBezTo>
                  <a:pt x="88005" y="92383"/>
                  <a:pt x="176011" y="4378"/>
                  <a:pt x="257577" y="85"/>
                </a:cubicBezTo>
                <a:cubicBezTo>
                  <a:pt x="339143" y="-4208"/>
                  <a:pt x="489397" y="154631"/>
                  <a:pt x="489397" y="154631"/>
                </a:cubicBezTo>
                <a:lnTo>
                  <a:pt x="489397" y="154631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968248" y="1201423"/>
            <a:ext cx="0" cy="693976"/>
          </a:xfrm>
          <a:prstGeom prst="straightConnector1">
            <a:avLst/>
          </a:prstGeom>
          <a:ln w="28575">
            <a:solidFill>
              <a:srgbClr val="0070C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44377" y="1802250"/>
            <a:ext cx="2047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được số lượng cặp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96259" y="2542147"/>
            <a:ext cx="2527260" cy="473785"/>
          </a:xfrm>
          <a:prstGeom prst="straightConnector1">
            <a:avLst/>
          </a:prstGeom>
          <a:ln w="28575">
            <a:solidFill>
              <a:schemeClr val="accent6">
                <a:lumMod val="50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484427" y="2536366"/>
            <a:ext cx="1304705" cy="1073901"/>
          </a:xfrm>
          <a:prstGeom prst="straightConnector1">
            <a:avLst/>
          </a:prstGeom>
          <a:ln w="28575"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004333" y="4681812"/>
            <a:ext cx="3132047" cy="1224157"/>
            <a:chOff x="3129566" y="4905232"/>
            <a:chExt cx="3132047" cy="1224157"/>
          </a:xfrm>
        </p:grpSpPr>
        <p:sp>
          <p:nvSpPr>
            <p:cNvPr id="43" name="Cloud Callout 42"/>
            <p:cNvSpPr/>
            <p:nvPr/>
          </p:nvSpPr>
          <p:spPr>
            <a:xfrm>
              <a:off x="3129566" y="4905232"/>
              <a:ext cx="3132047" cy="1224157"/>
            </a:xfrm>
            <a:prstGeom prst="cloudCallout">
              <a:avLst>
                <a:gd name="adj1" fmla="val 36757"/>
                <a:gd name="adj2" fmla="val -83144"/>
              </a:avLst>
            </a:prstGeom>
            <a:gradFill flip="none" rotWithShape="1">
              <a:gsLst>
                <a:gs pos="11000">
                  <a:srgbClr val="00B0F0"/>
                </a:gs>
                <a:gs pos="32000">
                  <a:srgbClr val="FFFF00"/>
                </a:gs>
                <a:gs pos="57000">
                  <a:srgbClr val="F5FDC3"/>
                </a:gs>
                <a:gs pos="81000">
                  <a:srgbClr val="FB7DF5"/>
                </a:gs>
              </a:gsLst>
              <a:lin ang="13500000" scaled="1"/>
              <a:tileRect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US" sz="2400" i="1" baseline="-25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4127" y="5101811"/>
              <a:ext cx="2730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 các đoạn có </a:t>
              </a:r>
              <a:r>
                <a:rPr lang="en-US" sz="2400" b="1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4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2400" b="1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sz="2400" b="1" baseline="-2500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4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r>
                <a:rPr lang="en-US" sz="240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2400" b="1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en-US" sz="2400" b="1" baseline="-2500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2400" b="1" baseline="-2500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1133605" y="2717442"/>
            <a:ext cx="2678814" cy="1058430"/>
          </a:xfrm>
          <a:prstGeom prst="ellipse">
            <a:avLst/>
          </a:prstGeom>
          <a:gradFill flip="none" rotWithShape="1">
            <a:gsLst>
              <a:gs pos="11000">
                <a:srgbClr val="00B0F0"/>
              </a:gs>
              <a:gs pos="32000">
                <a:srgbClr val="FFFF00"/>
              </a:gs>
              <a:gs pos="57000">
                <a:srgbClr val="F5FDC3"/>
              </a:gs>
              <a:gs pos="81000">
                <a:srgbClr val="FB7DF5"/>
              </a:gs>
            </a:gsLst>
            <a:lin ang="135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điều kiện tìmđiểm đầu và cuối</a:t>
            </a:r>
            <a:endParaRPr lang="en-US" sz="2000" i="1" baseline="-250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endCxn id="45" idx="0"/>
          </p:cNvCxnSpPr>
          <p:nvPr/>
        </p:nvCxnSpPr>
        <p:spPr>
          <a:xfrm>
            <a:off x="1861214" y="1329489"/>
            <a:ext cx="611798" cy="1387953"/>
          </a:xfrm>
          <a:prstGeom prst="straightConnector1">
            <a:avLst/>
          </a:prstGeom>
          <a:ln w="28575"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01420" y="3775872"/>
            <a:ext cx="1230628" cy="1387287"/>
          </a:xfrm>
          <a:prstGeom prst="straightConnector1">
            <a:avLst/>
          </a:prstGeom>
          <a:ln w="28575"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37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  <p:bldP spid="33" grpId="0" animBg="1"/>
      <p:bldP spid="34" grpId="0" animBg="1"/>
      <p:bldP spid="37" grpId="0"/>
      <p:bldP spid="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879" y="135711"/>
            <a:ext cx="37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54" y="505043"/>
            <a:ext cx="94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en-US" sz="2400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869" y="570230"/>
            <a:ext cx="585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</a:t>
            </a:r>
            <a:r>
              <a:rPr lang="en-US" sz="2400" i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 tham số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 các </a:t>
            </a:r>
            <a:r>
              <a:rPr lang="en-US" sz="2400" i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 riêng biệt.</a:t>
            </a:r>
            <a:endParaRPr lang="en-US" sz="2400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40" y="4156035"/>
            <a:ext cx="5760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8234" y="1604145"/>
            <a:ext cx="5843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get_ep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]){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891" y="1604145"/>
            <a:ext cx="5760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b="1" smtClean="0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 smtClean="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8234" y="4156035"/>
            <a:ext cx="5789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get_eq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]!=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]){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;}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40192" y="1604145"/>
            <a:ext cx="0" cy="1890279"/>
          </a:xfrm>
          <a:prstGeom prst="line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0192" y="3949559"/>
            <a:ext cx="0" cy="1890279"/>
          </a:xfrm>
          <a:prstGeom prst="line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7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879" y="135711"/>
            <a:ext cx="37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679" y="780477"/>
            <a:ext cx="50141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1e9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9741" y="780477"/>
            <a:ext cx="5499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calc_e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1e9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get_ep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get_eq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000" b="1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75797" y="780477"/>
            <a:ext cx="0" cy="4924864"/>
          </a:xfrm>
          <a:prstGeom prst="line">
            <a:avLst/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9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879" y="135711"/>
            <a:ext cx="37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lý bù – trừ và 2 con trỏ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113" y="674484"/>
            <a:ext cx="43315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&lt;bits/stdc++.h&gt;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ff first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ss second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"eq.inp"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"eq.out"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5685" y="135711"/>
            <a:ext cx="797631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++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 {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1e9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ff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>
                <a:solidFill>
                  <a:srgbClr val="00A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-=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calc_e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"\nTime: 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()/(</a:t>
            </a:r>
            <a:r>
              <a:rPr lang="en-US" sz="2000" b="1">
                <a:solidFill>
                  <a:srgbClr val="0000A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F00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sec"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313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Phát biểu nguyên lý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536849" y="546819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Chứng minh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5465" y="1008484"/>
            <a:ext cx="442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 hợp hình thành từ các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3" y="499166"/>
            <a:ext cx="3968215" cy="1188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67137" y="1977717"/>
            <a:ext cx="247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chứng minh: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5606" y="1977717"/>
            <a:ext cx="575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b="1" baseline="-25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được đếm đúng một lần.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136" y="2670214"/>
            <a:ext cx="9437493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marR="333375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Xét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phần tử bất kỳ thuộc đúng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tập hợp trong số các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sz="2400" b="1" baseline="-25000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1).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5050" y="3105888"/>
            <a:ext cx="11286949" cy="31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33375" lvl="0" indent="-342900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5"/>
              </a:buBlip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 số các tập hợp toán hạng có </a:t>
            </a:r>
            <a:r>
              <a:rPr lang="en-US" sz="2400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= 1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được tính đúng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lần với dấu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US" sz="240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15049" y="3567553"/>
                <a:ext cx="10939218" cy="845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333375" lvl="0" indent="-342900" algn="just">
                  <a:buFont typeface="Symbol" panose="05050102010706020507" pitchFamily="18" charset="2"/>
                  <a:buBlip>
                    <a:blip r:embed="rId5"/>
                  </a:buBlip>
                </a:pPr>
                <a:r>
                  <a:rPr lang="en-US" sz="2400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 số các tập hợp toán hạng có </a:t>
                </a:r>
                <a:r>
                  <a:rPr lang="en-US" sz="2400" i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size</a:t>
                </a:r>
                <a:r>
                  <a:rPr lang="en-US" sz="240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400" b="1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 2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400" b="1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được tính đúng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lần với dấu trừ (-)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vì </a:t>
                </a:r>
                <a:r>
                  <a:rPr lang="en-US" sz="2400" b="1">
                    <a:solidFill>
                      <a:srgbClr val="424242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được tính trong các cặp tập hợp có chứa nó,</a:t>
                </a:r>
                <a:endParaRPr lang="en-US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49" y="3567553"/>
                <a:ext cx="10939218" cy="845616"/>
              </a:xfrm>
              <a:prstGeom prst="rect">
                <a:avLst/>
              </a:prstGeom>
              <a:blipFill rotWithShape="0">
                <a:blip r:embed="rId6"/>
                <a:stretch>
                  <a:fillRect t="-6475" b="-16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75973" y="4525541"/>
            <a:ext cx="3757951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33375" lvl="0" indent="-342900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6"/>
              </a:buBlip>
            </a:pP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. . . . . . .</a:t>
            </a:r>
            <a:endParaRPr lang="en-US" sz="2400" b="1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75973" y="4987205"/>
                <a:ext cx="10627005" cy="855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333375" lvl="0" indent="-342900" algn="just">
                  <a:spcBef>
                    <a:spcPts val="0"/>
                  </a:spcBef>
                  <a:buFont typeface="Symbol" panose="05050102010706020507" pitchFamily="18" charset="2"/>
                  <a:buBlip>
                    <a:blip r:embed="rId5"/>
                  </a:buBlip>
                </a:pPr>
                <a:r>
                  <a:rPr lang="en-US" sz="2400">
                    <a:solidFill>
                      <a:srgbClr val="42424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 số các tập hợp toán hạng có </a:t>
                </a:r>
                <a:r>
                  <a:rPr lang="en-US" sz="2400" i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size</a:t>
                </a:r>
                <a:r>
                  <a:rPr lang="en-US" sz="240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400" b="1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 </a:t>
                </a:r>
                <a:r>
                  <a:rPr lang="en-US" sz="2400" b="1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k</a:t>
                </a:r>
                <a:r>
                  <a:rPr lang="en-US" sz="2400">
                    <a:solidFill>
                      <a:srgbClr val="42424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400" b="1" smtClean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được tính đúng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lần với dấu </a:t>
                </a:r>
                <a:r>
                  <a:rPr lang="en-US" sz="2400" b="1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(-1)</a:t>
                </a:r>
                <a:r>
                  <a:rPr lang="en-US" sz="2400" b="1" baseline="300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k-1</a:t>
                </a:r>
                <a:r>
                  <a:rPr lang="en-US" sz="240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73" y="4987205"/>
                <a:ext cx="10627005" cy="855234"/>
              </a:xfrm>
              <a:prstGeom prst="rect">
                <a:avLst/>
              </a:prstGeom>
              <a:blipFill rotWithShape="0">
                <a:blip r:embed="rId7"/>
                <a:stretch>
                  <a:fillRect t="-5000" b="-1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75973" y="5873299"/>
            <a:ext cx="1052691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33375" lvl="0" indent="-342900" algn="just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Blip>
                <a:blip r:embed="rId5"/>
              </a:buBlip>
            </a:pP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Trong số các tập hợp toán hạng có </a:t>
            </a:r>
            <a:r>
              <a:rPr lang="en-US" sz="2400" i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&gt; </a:t>
            </a:r>
            <a:r>
              <a:rPr lang="en-US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không được tính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lần nào.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1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313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Phát biểu nguyên lý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418679" y="609419"/>
            <a:ext cx="406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T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tính được đối với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96" y="1241968"/>
            <a:ext cx="7585209" cy="64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Rectangle 5"/>
          <p:cNvSpPr/>
          <p:nvPr/>
        </p:nvSpPr>
        <p:spPr>
          <a:xfrm>
            <a:off x="258250" y="2062248"/>
            <a:ext cx="4464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 nhị thức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Newton 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baseline="30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/>
          </a:p>
        </p:txBody>
      </p:sp>
      <p:pic>
        <p:nvPicPr>
          <p:cNvPr id="7" name="Picture 6"/>
          <p:cNvPicPr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96" y="2694798"/>
            <a:ext cx="7585209" cy="71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Rectangle 8"/>
          <p:cNvSpPr/>
          <p:nvPr/>
        </p:nvSpPr>
        <p:spPr>
          <a:xfrm>
            <a:off x="550824" y="3515077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smtClean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3463070" y="3854390"/>
            <a:ext cx="2367956" cy="46166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– (1-</a:t>
            </a:r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baseline="30000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k</a:t>
            </a:r>
            <a:r>
              <a:rPr lang="en-US" sz="24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409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98" y="168442"/>
            <a:ext cx="1561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Ứng dụng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129388" y="168441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Bài toán hoán vị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60998" y="760512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 dãy các chữ số từ 0 đến 9.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998" y="1222177"/>
            <a:ext cx="1092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bao nhiêu cách đổi chổ các chữ số để </a:t>
            </a:r>
            <a:r>
              <a:rPr lang="en-US" sz="2400" b="1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 số đầu tiên lớn hơn 1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 b="1" i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 số cuối cùng nhỏ hơn 8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998" y="2183580"/>
            <a:ext cx="213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Hoán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 “xấu</a:t>
            </a:r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249" y="2625889"/>
            <a:ext cx="9425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đầu tiên nhỏ hơn 2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 số cuối cùng lớn hơn hoặc bằng 8.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679" y="3337423"/>
            <a:ext cx="6415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tập các hoán vị cho chữ số đầu tiên nhỏ hơn 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79" y="3818125"/>
            <a:ext cx="650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tập các hoán vị cho chữ số cuối cùng lớn hơn 7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679" y="4307406"/>
            <a:ext cx="4373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 các hoán vị cần loại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281633" y="4348066"/>
                <a:ext cx="2677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smtClean="0">
                    <a:solidFill>
                      <a:schemeClr val="bg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|X|+|Y|-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4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33" y="4348066"/>
                <a:ext cx="26779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409" t="-9211" r="-90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19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C1FFEF"/>
            </a:gs>
            <a:gs pos="100000">
              <a:srgbClr val="FFFF97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3" y="6376000"/>
            <a:ext cx="1975275" cy="371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98" y="168442"/>
            <a:ext cx="1561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63500" dist="50800" dir="16200000" sx="0" sy="0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Ứng dụng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129388" y="168441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Bài toán hoán vị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60998" y="630106"/>
            <a:ext cx="5381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bắt đầu bằng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 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9!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354" y="1002617"/>
            <a:ext cx="5381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bắt đầu bằng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 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9!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5388359" y="631423"/>
            <a:ext cx="206325" cy="832858"/>
          </a:xfrm>
          <a:prstGeom prst="rightBracket">
            <a:avLst>
              <a:gd name="adj" fmla="val 0"/>
            </a:avLst>
          </a:prstGeom>
          <a:ln w="19050">
            <a:solidFill>
              <a:schemeClr val="accent6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892" y="771784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2×9!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354" y="1543267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 luận tương </a:t>
            </a:r>
            <a:r>
              <a:rPr lang="en-US" sz="2400" smtClean="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1999" y="1553436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242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 = 2×9!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637" y="2353974"/>
            <a:ext cx="715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 bằng 0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 bằng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8: 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5637" y="2768314"/>
            <a:ext cx="715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 bằng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 bằng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8: 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637" y="3181858"/>
            <a:ext cx="715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 bằng 0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 bằng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9: 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637" y="3596198"/>
            <a:ext cx="7157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các hoán vị </a:t>
            </a: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 bằng </a:t>
            </a:r>
            <a:r>
              <a:rPr lang="en-US" sz="2400" smtClean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thúc bằng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9: 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6327" y="3114562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8!</a:t>
            </a:r>
            <a:endParaRPr lang="en-US" sz="2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87389" y="2584806"/>
            <a:ext cx="1058779" cy="507310"/>
          </a:xfrm>
          <a:prstGeom prst="straightConnector1">
            <a:avLst/>
          </a:prstGeom>
          <a:ln w="12700">
            <a:solidFill>
              <a:schemeClr val="accent5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5516" y="2999146"/>
            <a:ext cx="1022684" cy="230832"/>
          </a:xfrm>
          <a:prstGeom prst="straightConnector1">
            <a:avLst/>
          </a:prstGeom>
          <a:ln w="12700">
            <a:solidFill>
              <a:schemeClr val="accent5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87389" y="3412690"/>
            <a:ext cx="1058779" cy="45645"/>
          </a:xfrm>
          <a:prstGeom prst="straightConnector1">
            <a:avLst/>
          </a:prstGeom>
          <a:ln w="12700">
            <a:solidFill>
              <a:schemeClr val="accent5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35516" y="3528505"/>
            <a:ext cx="1010652" cy="298525"/>
          </a:xfrm>
          <a:prstGeom prst="straightConnector1">
            <a:avLst/>
          </a:prstGeom>
          <a:ln w="12700">
            <a:solidFill>
              <a:schemeClr val="accent5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613617" y="4154675"/>
                <a:ext cx="5036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smtClean="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|X|+|Y|-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sz="2400" b="0">
                    <a:solidFill>
                      <a:srgbClr val="00206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2×9! + 2×9! –  4×8! </a:t>
                </a:r>
                <a:endParaRPr lang="en-US" sz="2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617" y="4154675"/>
                <a:ext cx="503676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37" t="-10667" r="-84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28441" y="4902943"/>
            <a:ext cx="12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42424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3250480" y="4778319"/>
            <a:ext cx="4482082" cy="41555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9525">
            <a:solidFill>
              <a:srgbClr val="70AD47">
                <a:lumMod val="40000"/>
                <a:lumOff val="60000"/>
              </a:srgb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10!–(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2×9!+2×9!–4×8!)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2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4" grpId="0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0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5330</Words>
  <Application>Microsoft Office PowerPoint</Application>
  <PresentationFormat>Widescreen</PresentationFormat>
  <Paragraphs>922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Yu Gothic</vt:lpstr>
      <vt:lpstr>Arial</vt:lpstr>
      <vt:lpstr>Calibri</vt:lpstr>
      <vt:lpstr>Calibri Light</vt:lpstr>
      <vt:lpstr>Cambria Math</vt:lpstr>
      <vt:lpstr>Century Gothic</vt:lpstr>
      <vt:lpstr>Courier New</vt:lpstr>
      <vt:lpstr>French Script MT</vt:lpstr>
      <vt:lpstr>Symbol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NT</dc:creator>
  <cp:lastModifiedBy>Tung NT</cp:lastModifiedBy>
  <cp:revision>118</cp:revision>
  <dcterms:created xsi:type="dcterms:W3CDTF">2019-04-10T02:53:05Z</dcterms:created>
  <dcterms:modified xsi:type="dcterms:W3CDTF">2019-04-13T08:50:04Z</dcterms:modified>
</cp:coreProperties>
</file>