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4"/>
  </p:handoutMasterIdLst>
  <p:sldIdLst>
    <p:sldId id="256" r:id="rId2"/>
    <p:sldId id="299" r:id="rId3"/>
    <p:sldId id="263" r:id="rId4"/>
    <p:sldId id="257" r:id="rId5"/>
    <p:sldId id="300" r:id="rId6"/>
    <p:sldId id="301" r:id="rId7"/>
    <p:sldId id="258" r:id="rId8"/>
    <p:sldId id="266" r:id="rId9"/>
    <p:sldId id="259" r:id="rId10"/>
    <p:sldId id="260" r:id="rId11"/>
    <p:sldId id="261" r:id="rId12"/>
    <p:sldId id="267" r:id="rId13"/>
    <p:sldId id="281" r:id="rId14"/>
    <p:sldId id="284" r:id="rId15"/>
    <p:sldId id="262" r:id="rId16"/>
    <p:sldId id="297" r:id="rId17"/>
    <p:sldId id="298" r:id="rId18"/>
    <p:sldId id="268" r:id="rId19"/>
    <p:sldId id="282" r:id="rId20"/>
    <p:sldId id="283" r:id="rId21"/>
    <p:sldId id="285" r:id="rId22"/>
    <p:sldId id="286" r:id="rId23"/>
    <p:sldId id="287" r:id="rId24"/>
    <p:sldId id="288" r:id="rId25"/>
    <p:sldId id="289" r:id="rId26"/>
    <p:sldId id="269" r:id="rId27"/>
    <p:sldId id="290" r:id="rId28"/>
    <p:sldId id="271" r:id="rId29"/>
    <p:sldId id="291" r:id="rId30"/>
    <p:sldId id="273" r:id="rId31"/>
    <p:sldId id="292" r:id="rId32"/>
    <p:sldId id="274" r:id="rId33"/>
    <p:sldId id="293" r:id="rId34"/>
    <p:sldId id="275" r:id="rId35"/>
    <p:sldId id="294" r:id="rId36"/>
    <p:sldId id="276" r:id="rId37"/>
    <p:sldId id="295" r:id="rId38"/>
    <p:sldId id="277" r:id="rId39"/>
    <p:sldId id="296" r:id="rId40"/>
    <p:sldId id="278" r:id="rId41"/>
    <p:sldId id="279" r:id="rId42"/>
    <p:sldId id="280" r:id="rId43"/>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E72D1E-6D73-4711-94AF-2A15CD72FFCD}" type="datetimeFigureOut">
              <a:rPr lang="vi-VN" smtClean="0"/>
              <a:t>27/10/2020</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538B3A-0EE3-45A2-B18F-94EEF581A075}" type="slidenum">
              <a:rPr lang="vi-VN" smtClean="0"/>
              <a:t>‹#›</a:t>
            </a:fld>
            <a:endParaRPr lang="vi-VN"/>
          </a:p>
        </p:txBody>
      </p:sp>
    </p:spTree>
    <p:extLst>
      <p:ext uri="{BB962C8B-B14F-4D97-AF65-F5344CB8AC3E}">
        <p14:creationId xmlns:p14="http://schemas.microsoft.com/office/powerpoint/2010/main" val="32751274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243686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91459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926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43911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49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95853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112903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61477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254121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F641B-86E1-414D-B11D-31F63BF0CFD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02637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F641B-86E1-414D-B11D-31F63BF0CFD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76283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F641B-86E1-414D-B11D-31F63BF0CFD0}"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41252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F641B-86E1-414D-B11D-31F63BF0CFD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72069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F641B-86E1-414D-B11D-31F63BF0CFD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47976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F641B-86E1-414D-B11D-31F63BF0CFD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186047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F641B-86E1-414D-B11D-31F63BF0CFD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89FE0-F2CF-4D8B-B96B-7739BC797814}" type="slidenum">
              <a:rPr lang="en-US" smtClean="0"/>
              <a:t>‹#›</a:t>
            </a:fld>
            <a:endParaRPr lang="en-US"/>
          </a:p>
        </p:txBody>
      </p:sp>
    </p:spTree>
    <p:extLst>
      <p:ext uri="{BB962C8B-B14F-4D97-AF65-F5344CB8AC3E}">
        <p14:creationId xmlns:p14="http://schemas.microsoft.com/office/powerpoint/2010/main" val="318870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F641B-86E1-414D-B11D-31F63BF0CFD0}" type="datetimeFigureOut">
              <a:rPr lang="en-US" smtClean="0"/>
              <a:t>10/27/2020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C89FE0-F2CF-4D8B-B96B-7739BC797814}" type="slidenum">
              <a:rPr lang="en-US" smtClean="0"/>
              <a:t>‹#›</a:t>
            </a:fld>
            <a:endParaRPr lang="en-US"/>
          </a:p>
        </p:txBody>
      </p:sp>
    </p:spTree>
    <p:extLst>
      <p:ext uri="{BB962C8B-B14F-4D97-AF65-F5344CB8AC3E}">
        <p14:creationId xmlns:p14="http://schemas.microsoft.com/office/powerpoint/2010/main" val="3146827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b="0"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rgbClr val="FF0000"/>
                </a:solidFill>
              </a:rPr>
              <a:t>THUẬT TOÁN HÌNH HỌC</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7534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0000"/>
                </a:solidFill>
              </a:rPr>
              <a:t>MỘT SỐ PHÉP TOÁN CƠ BẢN</a:t>
            </a:r>
          </a:p>
        </p:txBody>
      </p:sp>
      <p:sp>
        <p:nvSpPr>
          <p:cNvPr id="3" name="Content Placeholder 2"/>
          <p:cNvSpPr>
            <a:spLocks noGrp="1"/>
          </p:cNvSpPr>
          <p:nvPr>
            <p:ph idx="1"/>
          </p:nvPr>
        </p:nvSpPr>
        <p:spPr>
          <a:xfrm>
            <a:off x="677333" y="1256553"/>
            <a:ext cx="8708713" cy="5305612"/>
          </a:xfrm>
        </p:spPr>
        <p:txBody>
          <a:bodyPr>
            <a:noAutofit/>
          </a:bodyPr>
          <a:lstStyle/>
          <a:p>
            <a:r>
              <a:rPr lang="en-US" sz="2000" dirty="0" err="1">
                <a:solidFill>
                  <a:schemeClr val="tx1"/>
                </a:solidFill>
                <a:latin typeface="Times New Roman" panose="02020603050405020304" pitchFamily="18" charset="0"/>
                <a:cs typeface="Times New Roman" panose="02020603050405020304" pitchFamily="18" charset="0"/>
              </a:rPr>
              <a:t>Xác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nằm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D(1),D(2),…,D(N):</a:t>
            </a:r>
          </a:p>
          <a:p>
            <a:pPr lvl="1"/>
            <a:r>
              <a:rPr lang="en-US" sz="2000" dirty="0">
                <a:solidFill>
                  <a:schemeClr val="tx1"/>
                </a:solidFill>
                <a:latin typeface="Times New Roman" panose="02020603050405020304" pitchFamily="18" charset="0"/>
                <a:cs typeface="Times New Roman" panose="02020603050405020304" pitchFamily="18" charset="0"/>
              </a:rPr>
              <a:t>TH1: M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1 </a:t>
            </a:r>
            <a:r>
              <a:rPr lang="en-US" sz="2000" dirty="0" err="1">
                <a:solidFill>
                  <a:schemeClr val="tx1"/>
                </a:solidFill>
                <a:latin typeface="Times New Roman" panose="02020603050405020304" pitchFamily="18" charset="0"/>
                <a:cs typeface="Times New Roman" panose="02020603050405020304" pitchFamily="18" charset="0"/>
              </a:rPr>
              <a:t>cạnh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TH2: </a:t>
            </a:r>
            <a:r>
              <a:rPr lang="en-US" sz="2000" dirty="0" err="1">
                <a:solidFill>
                  <a:schemeClr val="tx1"/>
                </a:solidFill>
                <a:latin typeface="Times New Roman" panose="02020603050405020304" pitchFamily="18" charset="0"/>
                <a:cs typeface="Times New Roman" panose="02020603050405020304" pitchFamily="18" charset="0"/>
              </a:rPr>
              <a:t>Kẻ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MN song </a:t>
            </a:r>
            <a:r>
              <a:rPr lang="en-US" sz="2000" dirty="0" err="1">
                <a:solidFill>
                  <a:schemeClr val="tx1"/>
                </a:solidFill>
                <a:latin typeface="Times New Roman" panose="02020603050405020304" pitchFamily="18" charset="0"/>
                <a:cs typeface="Times New Roman" panose="02020603050405020304" pitchFamily="18" charset="0"/>
              </a:rPr>
              <a:t>song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 </a:t>
            </a:r>
            <a:r>
              <a:rPr lang="en-US" sz="2000" dirty="0" err="1">
                <a:solidFill>
                  <a:schemeClr val="tx1"/>
                </a:solidFill>
                <a:latin typeface="Times New Roman" panose="02020603050405020304" pitchFamily="18" charset="0"/>
                <a:cs typeface="Times New Roman" panose="02020603050405020304" pitchFamily="18" charset="0"/>
              </a:rPr>
              <a:t>lớn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hơn</a:t>
            </a:r>
            <a:r>
              <a:rPr lang="en-US" sz="2000" dirty="0">
                <a:solidFill>
                  <a:schemeClr val="tx1"/>
                </a:solidFill>
                <a:latin typeface="Times New Roman" panose="02020603050405020304" pitchFamily="18" charset="0"/>
                <a:cs typeface="Times New Roman" panose="02020603050405020304" pitchFamily="18" charset="0"/>
              </a:rPr>
              <a:t> Max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nếu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thì</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nằm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nằm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ngoài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Cách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a:t>
            </a:r>
          </a:p>
          <a:p>
            <a:pPr lvl="2"/>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3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d[i+1]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d[i+2] </a:t>
            </a:r>
            <a:r>
              <a:rPr lang="en-US" sz="2000" dirty="0" err="1">
                <a:solidFill>
                  <a:schemeClr val="tx1"/>
                </a:solidFill>
                <a:latin typeface="Times New Roman" panose="02020603050405020304" pitchFamily="18" charset="0"/>
                <a:cs typeface="Times New Roman" panose="02020603050405020304" pitchFamily="18" charset="0"/>
              </a:rPr>
              <a:t>nếu</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đi</a:t>
            </a:r>
            <a:r>
              <a:rPr lang="en-US" sz="2000" dirty="0">
                <a:solidFill>
                  <a:schemeClr val="tx1"/>
                </a:solidFill>
                <a:latin typeface="Times New Roman" panose="02020603050405020304" pitchFamily="18" charset="0"/>
                <a:cs typeface="Times New Roman" panose="02020603050405020304" pitchFamily="18" charset="0"/>
              </a:rPr>
              <a:t> qua d[i+1], 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d[i+2]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phía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1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endParaRPr lang="en-US" sz="2000" dirty="0">
              <a:solidFill>
                <a:schemeClr val="tx1"/>
              </a:solidFill>
              <a:latin typeface="Times New Roman" panose="02020603050405020304" pitchFamily="18" charset="0"/>
              <a:cs typeface="Times New Roman" panose="02020603050405020304" pitchFamily="18" charset="0"/>
            </a:endParaRPr>
          </a:p>
          <a:p>
            <a:pPr lvl="2"/>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4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d[i-1],d[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d[i+1], d[i+2]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d[i+1]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d[i-1]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d[i+2]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phía</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1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endParaRPr lang="en-US" sz="2000" dirty="0">
              <a:solidFill>
                <a:schemeClr val="tx1"/>
              </a:solidFill>
              <a:latin typeface="Times New Roman" panose="02020603050405020304" pitchFamily="18" charset="0"/>
              <a:cs typeface="Times New Roman" panose="02020603050405020304" pitchFamily="18" charset="0"/>
            </a:endParaRPr>
          </a:p>
          <a:p>
            <a:pPr lvl="2"/>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2 </a:t>
            </a:r>
            <a:r>
              <a:rPr lang="en-US" sz="2000" dirty="0" err="1">
                <a:solidFill>
                  <a:schemeClr val="tx1"/>
                </a:solidFill>
                <a:latin typeface="Times New Roman" panose="02020603050405020304" pitchFamily="18" charset="0"/>
                <a:cs typeface="Times New Roman" panose="02020603050405020304" pitchFamily="18" charset="0"/>
              </a:rPr>
              <a:t>đỉnh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giác</a:t>
            </a:r>
            <a:r>
              <a:rPr lang="en-US" sz="2000" dirty="0">
                <a:solidFill>
                  <a:schemeClr val="tx1"/>
                </a:solidFill>
                <a:latin typeface="Times New Roman" panose="02020603050405020304" pitchFamily="18" charset="0"/>
                <a:cs typeface="Times New Roman" panose="02020603050405020304" pitchFamily="18" charset="0"/>
              </a:rPr>
              <a:t> 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d[i+1]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cạnh</a:t>
            </a:r>
            <a:r>
              <a:rPr lang="en-US" sz="2000" dirty="0">
                <a:solidFill>
                  <a:schemeClr val="tx1"/>
                </a:solidFill>
                <a:latin typeface="Times New Roman" panose="02020603050405020304" pitchFamily="18" charset="0"/>
                <a:cs typeface="Times New Roman" panose="02020603050405020304" pitchFamily="18" charset="0"/>
              </a:rPr>
              <a:t> (d[</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],d[i+1]) </a:t>
            </a:r>
            <a:r>
              <a:rPr lang="en-US" sz="2000" dirty="0" err="1">
                <a:solidFill>
                  <a:schemeClr val="tx1"/>
                </a:solidFill>
                <a:latin typeface="Times New Roman" panose="02020603050405020304" pitchFamily="18" charset="0"/>
                <a:cs typeface="Times New Roman" panose="02020603050405020304" pitchFamily="18" charset="0"/>
              </a:rPr>
              <a:t>cắt</a:t>
            </a:r>
            <a:r>
              <a:rPr lang="en-US" sz="2000" dirty="0">
                <a:solidFill>
                  <a:schemeClr val="tx1"/>
                </a:solidFill>
                <a:latin typeface="Times New Roman" panose="02020603050405020304" pitchFamily="18" charset="0"/>
                <a:cs typeface="Times New Roman" panose="02020603050405020304" pitchFamily="18" charset="0"/>
              </a:rPr>
              <a:t> MN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1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39403"/>
                <a:ext cx="10462892" cy="5061397"/>
              </a:xfrm>
            </p:spPr>
            <p:txBody>
              <a:bodyPr>
                <a:normAutofit/>
              </a:bodyPr>
              <a:lstStyle/>
              <a:p>
                <a:r>
                  <a:rPr lang="en-US" b="1">
                    <a:latin typeface="Times New Roman" panose="02020603050405020304" pitchFamily="18" charset="0"/>
                    <a:cs typeface="Times New Roman" panose="02020603050405020304" pitchFamily="18" charset="0"/>
                  </a:rPr>
                  <a:t>Hình vẽ</a:t>
                </a:r>
              </a:p>
              <a:p>
                <a:pPr lvl="1"/>
                <a:endParaRPr lang="en-US"/>
              </a:p>
              <a:p>
                <a:pPr lvl="1"/>
                <a:endParaRPr lang="en-US"/>
              </a:p>
              <a:p>
                <a:pPr lvl="1"/>
                <a:endParaRPr lang="en-US"/>
              </a:p>
              <a:p>
                <a:endParaRPr lang="en-US"/>
              </a:p>
              <a:p>
                <a:endParaRPr lang="en-US"/>
              </a:p>
              <a:p>
                <a:endParaRPr lang="en-US"/>
              </a:p>
              <a:p>
                <a:endParaRPr lang="en-US"/>
              </a:p>
              <a:p>
                <a:r>
                  <a:rPr lang="en-US" b="1">
                    <a:solidFill>
                      <a:schemeClr val="tx1"/>
                    </a:solidFill>
                    <a:latin typeface="Times New Roman" panose="02020603050405020304" pitchFamily="18" charset="0"/>
                    <a:cs typeface="Times New Roman" panose="02020603050405020304" pitchFamily="18" charset="0"/>
                  </a:rPr>
                  <a:t>Kiểm tra một đa giác có N đỉnh là đa giác lồi: </a:t>
                </a:r>
              </a:p>
              <a:p>
                <a:pPr lvl="1"/>
                <a:r>
                  <a:rPr lang="en-US" sz="2000" b="1">
                    <a:solidFill>
                      <a:schemeClr val="tx1"/>
                    </a:solidFill>
                    <a:latin typeface="Times New Roman" panose="02020603050405020304" pitchFamily="18" charset="0"/>
                    <a:cs typeface="Times New Roman" panose="02020603050405020304" pitchFamily="18" charset="0"/>
                  </a:rPr>
                  <a:t>Thuật toán: Xét các cạnh nối đỉnh i(</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𝟏</m:t>
                    </m:r>
                    <m:r>
                      <a:rPr lang="en-US" sz="2000" b="1" i="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i</a:t>
                </a:r>
                <a:r>
                  <a:rPr lang="en-US" sz="2000" b="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Cambria Math" panose="02040503050406030204" pitchFamily="18" charset="0"/>
                      </a:rPr>
                      <m:t>𝐍</m:t>
                    </m:r>
                    <m:r>
                      <a:rPr lang="en-US" sz="2000" b="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 với đỉnh i+1 ( đỉnh N+1 coi như là đỉnh 1). Nếu mọi đỉnh j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𝟏</m:t>
                    </m:r>
                    <m:r>
                      <a:rPr lang="en-US" sz="2000" b="1" i="1">
                        <a:solidFill>
                          <a:schemeClr val="tx1"/>
                        </a:solidFill>
                        <a:latin typeface="Cambria Math" panose="02040503050406030204" pitchFamily="18" charset="0"/>
                        <a:ea typeface="Cambria Math" panose="02040503050406030204" pitchFamily="18" charset="0"/>
                      </a:rPr>
                      <m:t>≤</m:t>
                    </m:r>
                    <m:r>
                      <a:rPr lang="en-US" sz="2000" b="1" i="0" smtClean="0">
                        <a:solidFill>
                          <a:schemeClr val="tx1"/>
                        </a:solidFill>
                        <a:latin typeface="Cambria Math" panose="02040503050406030204" pitchFamily="18" charset="0"/>
                        <a:ea typeface="Cambria Math" panose="02040503050406030204" pitchFamily="18" charset="0"/>
                      </a:rPr>
                      <m:t>𝐣</m:t>
                    </m:r>
                  </m:oMath>
                </a14:m>
                <a:r>
                  <a:rPr lang="en-US" sz="2000" b="1">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1" i="1">
                        <a:solidFill>
                          <a:schemeClr val="tx1"/>
                        </a:solidFill>
                        <a:latin typeface="Cambria Math" panose="02040503050406030204" pitchFamily="18" charset="0"/>
                        <a:ea typeface="Cambria Math" panose="02040503050406030204" pitchFamily="18" charset="0"/>
                      </a:rPr>
                      <m:t>≤</m:t>
                    </m:r>
                    <m:r>
                      <a:rPr lang="en-US" sz="2000" b="1" i="1">
                        <a:solidFill>
                          <a:schemeClr val="tx1"/>
                        </a:solidFill>
                        <a:latin typeface="Cambria Math" panose="02040503050406030204" pitchFamily="18" charset="0"/>
                        <a:ea typeface="Cambria Math" panose="02040503050406030204" pitchFamily="18" charset="0"/>
                      </a:rPr>
                      <m:t>𝐍</m:t>
                    </m:r>
                    <m:r>
                      <a:rPr lang="en-US" sz="2000" b="1">
                        <a:solidFill>
                          <a:schemeClr val="tx1"/>
                        </a:solidFill>
                        <a:latin typeface="Cambria Math" panose="02040503050406030204" pitchFamily="18" charset="0"/>
                        <a:ea typeface="Cambria Math" panose="02040503050406030204" pitchFamily="18" charset="0"/>
                      </a:rPr>
                      <m:t>)</m:t>
                    </m:r>
                  </m:oMath>
                </a14:m>
                <a:r>
                  <a:rPr lang="en-US" sz="2000" b="1">
                    <a:solidFill>
                      <a:schemeClr val="tx1"/>
                    </a:solidFill>
                    <a:latin typeface="Times New Roman" panose="02020603050405020304" pitchFamily="18" charset="0"/>
                    <a:cs typeface="Times New Roman" panose="02020603050405020304" pitchFamily="18" charset="0"/>
                  </a:rPr>
                  <a:t> và đỉnh i+2 luôn cùng phía so với đường thẳng chứa cạnh (i, i+1) thì đa giác N đỉnh là đa giác lồi.</a:t>
                </a:r>
              </a:p>
              <a:p>
                <a:pPr lvl="1"/>
                <a:endParaRPr lang="en-US" sz="2000">
                  <a:solidFill>
                    <a:schemeClr val="tx1"/>
                  </a:solidFill>
                  <a:latin typeface="Times New Roman" panose="02020603050405020304" pitchFamily="18" charset="0"/>
                  <a:cs typeface="Times New Roman" panose="02020603050405020304" pitchFamily="18" charset="0"/>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39403"/>
                <a:ext cx="10462892" cy="5061397"/>
              </a:xfrm>
              <a:blipFill rotWithShape="0">
                <a:blip r:embed="rId2"/>
                <a:stretch>
                  <a:fillRect l="-117" t="-72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77333" y="1610575"/>
            <a:ext cx="3340876" cy="2446270"/>
          </a:xfrm>
          <a:prstGeom prst="rect">
            <a:avLst/>
          </a:prstGeom>
        </p:spPr>
      </p:pic>
      <p:pic>
        <p:nvPicPr>
          <p:cNvPr id="9" name="Picture 8"/>
          <p:cNvPicPr>
            <a:picLocks noChangeAspect="1"/>
          </p:cNvPicPr>
          <p:nvPr/>
        </p:nvPicPr>
        <p:blipFill>
          <a:blip r:embed="rId4"/>
          <a:stretch>
            <a:fillRect/>
          </a:stretch>
        </p:blipFill>
        <p:spPr>
          <a:xfrm>
            <a:off x="3934492" y="1440106"/>
            <a:ext cx="3657608" cy="2787207"/>
          </a:xfrm>
          <a:prstGeom prst="rect">
            <a:avLst/>
          </a:prstGeom>
        </p:spPr>
      </p:pic>
      <p:pic>
        <p:nvPicPr>
          <p:cNvPr id="10" name="Picture 9"/>
          <p:cNvPicPr>
            <a:picLocks noChangeAspect="1"/>
          </p:cNvPicPr>
          <p:nvPr/>
        </p:nvPicPr>
        <p:blipFill>
          <a:blip r:embed="rId5"/>
          <a:stretch>
            <a:fillRect/>
          </a:stretch>
        </p:blipFill>
        <p:spPr>
          <a:xfrm>
            <a:off x="7407529" y="1610575"/>
            <a:ext cx="3762720" cy="2558247"/>
          </a:xfrm>
          <a:prstGeom prst="rect">
            <a:avLst/>
          </a:prstGeom>
        </p:spPr>
      </p:pic>
    </p:spTree>
    <p:extLst>
      <p:ext uri="{BB962C8B-B14F-4D97-AF65-F5344CB8AC3E}">
        <p14:creationId xmlns:p14="http://schemas.microsoft.com/office/powerpoint/2010/main" val="33960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439757"/>
            <a:ext cx="8596668" cy="5256877"/>
          </a:xfrm>
        </p:spPr>
        <p:txBody>
          <a:bodyPr>
            <a:normAutofit fontScale="55000" lnSpcReduction="20000"/>
          </a:bodyPr>
          <a:lstStyle/>
          <a:p>
            <a:r>
              <a:rPr lang="en-US" sz="4000" b="1">
                <a:solidFill>
                  <a:schemeClr val="tx1"/>
                </a:solidFill>
                <a:latin typeface="Times New Roman" panose="02020603050405020304" pitchFamily="18" charset="0"/>
                <a:cs typeface="Times New Roman" panose="02020603050405020304" pitchFamily="18" charset="0"/>
              </a:rPr>
              <a:t>Tính diện tích đa giác lồi gồm có các đỉnh (x</a:t>
            </a:r>
            <a:r>
              <a:rPr lang="en-US" sz="4000" b="1" baseline="-25000">
                <a:solidFill>
                  <a:schemeClr val="tx1"/>
                </a:solidFill>
                <a:latin typeface="Times New Roman" panose="02020603050405020304" pitchFamily="18" charset="0"/>
                <a:cs typeface="Times New Roman" panose="02020603050405020304" pitchFamily="18" charset="0"/>
              </a:rPr>
              <a:t>1</a:t>
            </a:r>
            <a:r>
              <a:rPr lang="en-US" sz="4000" b="1">
                <a:solidFill>
                  <a:schemeClr val="tx1"/>
                </a:solidFill>
                <a:latin typeface="Times New Roman" panose="02020603050405020304" pitchFamily="18" charset="0"/>
                <a:cs typeface="Times New Roman" panose="02020603050405020304" pitchFamily="18" charset="0"/>
              </a:rPr>
              <a:t>,y</a:t>
            </a:r>
            <a:r>
              <a:rPr lang="en-US" sz="4000" b="1" baseline="-25000">
                <a:solidFill>
                  <a:schemeClr val="tx1"/>
                </a:solidFill>
                <a:latin typeface="Times New Roman" panose="02020603050405020304" pitchFamily="18" charset="0"/>
                <a:cs typeface="Times New Roman" panose="02020603050405020304" pitchFamily="18" charset="0"/>
              </a:rPr>
              <a:t>1</a:t>
            </a:r>
            <a:r>
              <a:rPr lang="en-US" sz="4000" b="1">
                <a:solidFill>
                  <a:schemeClr val="tx1"/>
                </a:solidFill>
                <a:latin typeface="Times New Roman" panose="02020603050405020304" pitchFamily="18" charset="0"/>
                <a:cs typeface="Times New Roman" panose="02020603050405020304" pitchFamily="18" charset="0"/>
              </a:rPr>
              <a:t>);(x</a:t>
            </a:r>
            <a:r>
              <a:rPr lang="en-US" sz="4000" b="1" baseline="-25000">
                <a:solidFill>
                  <a:schemeClr val="tx1"/>
                </a:solidFill>
                <a:latin typeface="Times New Roman" panose="02020603050405020304" pitchFamily="18" charset="0"/>
                <a:cs typeface="Times New Roman" panose="02020603050405020304" pitchFamily="18" charset="0"/>
              </a:rPr>
              <a:t>2</a:t>
            </a:r>
            <a:r>
              <a:rPr lang="en-US" sz="4000" b="1">
                <a:solidFill>
                  <a:schemeClr val="tx1"/>
                </a:solidFill>
                <a:latin typeface="Times New Roman" panose="02020603050405020304" pitchFamily="18" charset="0"/>
                <a:cs typeface="Times New Roman" panose="02020603050405020304" pitchFamily="18" charset="0"/>
              </a:rPr>
              <a:t>,y</a:t>
            </a:r>
            <a:r>
              <a:rPr lang="en-US" sz="4000" b="1" baseline="-25000">
                <a:solidFill>
                  <a:schemeClr val="tx1"/>
                </a:solidFill>
                <a:latin typeface="Times New Roman" panose="02020603050405020304" pitchFamily="18" charset="0"/>
                <a:cs typeface="Times New Roman" panose="02020603050405020304" pitchFamily="18" charset="0"/>
              </a:rPr>
              <a:t>2</a:t>
            </a:r>
            <a:r>
              <a:rPr lang="en-US" sz="4000" b="1">
                <a:solidFill>
                  <a:schemeClr val="tx1"/>
                </a:solidFill>
                <a:latin typeface="Times New Roman" panose="02020603050405020304" pitchFamily="18" charset="0"/>
                <a:cs typeface="Times New Roman" panose="02020603050405020304" pitchFamily="18" charset="0"/>
              </a:rPr>
              <a:t>)…,(x</a:t>
            </a:r>
            <a:r>
              <a:rPr lang="en-US" sz="4000" b="1" baseline="-25000">
                <a:solidFill>
                  <a:schemeClr val="tx1"/>
                </a:solidFill>
                <a:latin typeface="Times New Roman" panose="02020603050405020304" pitchFamily="18" charset="0"/>
                <a:cs typeface="Times New Roman" panose="02020603050405020304" pitchFamily="18" charset="0"/>
              </a:rPr>
              <a:t>n</a:t>
            </a:r>
            <a:r>
              <a:rPr lang="en-US" sz="4000" b="1">
                <a:solidFill>
                  <a:schemeClr val="tx1"/>
                </a:solidFill>
                <a:latin typeface="Times New Roman" panose="02020603050405020304" pitchFamily="18" charset="0"/>
                <a:cs typeface="Times New Roman" panose="02020603050405020304" pitchFamily="18" charset="0"/>
              </a:rPr>
              <a:t>,y</a:t>
            </a:r>
            <a:r>
              <a:rPr lang="en-US" sz="4000" b="1" baseline="-25000">
                <a:solidFill>
                  <a:schemeClr val="tx1"/>
                </a:solidFill>
                <a:latin typeface="Times New Roman" panose="02020603050405020304" pitchFamily="18" charset="0"/>
                <a:cs typeface="Times New Roman" panose="02020603050405020304" pitchFamily="18" charset="0"/>
              </a:rPr>
              <a:t>n</a:t>
            </a:r>
            <a:r>
              <a:rPr lang="en-US" sz="4000" b="1">
                <a:solidFill>
                  <a:schemeClr val="tx1"/>
                </a:solidFill>
                <a:latin typeface="Times New Roman" panose="02020603050405020304" pitchFamily="18" charset="0"/>
                <a:cs typeface="Times New Roman" panose="02020603050405020304" pitchFamily="18" charset="0"/>
              </a:rPr>
              <a:t>):</a:t>
            </a:r>
          </a:p>
          <a:p>
            <a:pPr lvl="1"/>
            <a:endParaRPr lang="en-US" sz="4000">
              <a:solidFill>
                <a:schemeClr val="tx1"/>
              </a:solidFill>
              <a:latin typeface="Times New Roman" panose="02020603050405020304" pitchFamily="18" charset="0"/>
              <a:cs typeface="Times New Roman" panose="02020603050405020304" pitchFamily="18" charset="0"/>
            </a:endParaRPr>
          </a:p>
          <a:p>
            <a:pPr lvl="1"/>
            <a:endParaRPr lang="en-US" sz="4000">
              <a:solidFill>
                <a:schemeClr val="tx1"/>
              </a:solidFill>
              <a:latin typeface="Times New Roman" panose="02020603050405020304" pitchFamily="18" charset="0"/>
              <a:cs typeface="Times New Roman" panose="02020603050405020304" pitchFamily="18" charset="0"/>
            </a:endParaRPr>
          </a:p>
          <a:p>
            <a:pPr lvl="1"/>
            <a:endParaRPr lang="en-US" sz="4000">
              <a:solidFill>
                <a:schemeClr val="tx1"/>
              </a:solidFill>
              <a:latin typeface="Times New Roman" panose="02020603050405020304" pitchFamily="18" charset="0"/>
              <a:cs typeface="Times New Roman" panose="02020603050405020304" pitchFamily="18" charset="0"/>
            </a:endParaRPr>
          </a:p>
          <a:p>
            <a:pPr lvl="1"/>
            <a:r>
              <a:rPr lang="en-US" sz="4000">
                <a:solidFill>
                  <a:schemeClr val="tx1"/>
                </a:solidFill>
                <a:latin typeface="Times New Roman" panose="02020603050405020304" pitchFamily="18" charset="0"/>
                <a:cs typeface="Times New Roman" panose="02020603050405020304" pitchFamily="18" charset="0"/>
              </a:rPr>
              <a:t>Trong đó: (x</a:t>
            </a:r>
            <a:r>
              <a:rPr lang="en-US" sz="4000" baseline="-25000">
                <a:solidFill>
                  <a:schemeClr val="tx1"/>
                </a:solidFill>
                <a:latin typeface="Times New Roman" panose="02020603050405020304" pitchFamily="18" charset="0"/>
                <a:cs typeface="Times New Roman" panose="02020603050405020304" pitchFamily="18" charset="0"/>
              </a:rPr>
              <a:t>1</a:t>
            </a:r>
            <a:r>
              <a:rPr lang="en-US" sz="4000">
                <a:solidFill>
                  <a:schemeClr val="tx1"/>
                </a:solidFill>
                <a:latin typeface="Times New Roman" panose="02020603050405020304" pitchFamily="18" charset="0"/>
                <a:cs typeface="Times New Roman" panose="02020603050405020304" pitchFamily="18" charset="0"/>
              </a:rPr>
              <a:t>,y</a:t>
            </a:r>
            <a:r>
              <a:rPr lang="en-US" sz="4000" baseline="-25000">
                <a:solidFill>
                  <a:schemeClr val="tx1"/>
                </a:solidFill>
                <a:latin typeface="Times New Roman" panose="02020603050405020304" pitchFamily="18" charset="0"/>
                <a:cs typeface="Times New Roman" panose="02020603050405020304" pitchFamily="18" charset="0"/>
              </a:rPr>
              <a:t>1</a:t>
            </a:r>
            <a:r>
              <a:rPr lang="en-US" sz="4000">
                <a:solidFill>
                  <a:schemeClr val="tx1"/>
                </a:solidFill>
                <a:latin typeface="Times New Roman" panose="02020603050405020304" pitchFamily="18" charset="0"/>
                <a:cs typeface="Times New Roman" panose="02020603050405020304" pitchFamily="18" charset="0"/>
              </a:rPr>
              <a:t>)= (x</a:t>
            </a:r>
            <a:r>
              <a:rPr lang="en-US" sz="4000" baseline="-25000">
                <a:solidFill>
                  <a:schemeClr val="tx1"/>
                </a:solidFill>
                <a:latin typeface="Times New Roman" panose="02020603050405020304" pitchFamily="18" charset="0"/>
                <a:cs typeface="Times New Roman" panose="02020603050405020304" pitchFamily="18" charset="0"/>
              </a:rPr>
              <a:t>n+1</a:t>
            </a:r>
            <a:r>
              <a:rPr lang="en-US" sz="4000">
                <a:solidFill>
                  <a:schemeClr val="tx1"/>
                </a:solidFill>
                <a:latin typeface="Times New Roman" panose="02020603050405020304" pitchFamily="18" charset="0"/>
                <a:cs typeface="Times New Roman" panose="02020603050405020304" pitchFamily="18" charset="0"/>
              </a:rPr>
              <a:t>,y</a:t>
            </a:r>
            <a:r>
              <a:rPr lang="en-US" sz="4000" baseline="-25000">
                <a:solidFill>
                  <a:schemeClr val="tx1"/>
                </a:solidFill>
                <a:latin typeface="Times New Roman" panose="02020603050405020304" pitchFamily="18" charset="0"/>
                <a:cs typeface="Times New Roman" panose="02020603050405020304" pitchFamily="18" charset="0"/>
              </a:rPr>
              <a:t>n+1</a:t>
            </a:r>
            <a:r>
              <a:rPr lang="en-US" sz="4000">
                <a:solidFill>
                  <a:schemeClr val="tx1"/>
                </a:solidFill>
                <a:latin typeface="Times New Roman" panose="02020603050405020304" pitchFamily="18" charset="0"/>
                <a:cs typeface="Times New Roman" panose="02020603050405020304" pitchFamily="18" charset="0"/>
              </a:rPr>
              <a:t>).</a:t>
            </a:r>
          </a:p>
          <a:p>
            <a:pPr lvl="1"/>
            <a:r>
              <a:rPr lang="en-US" sz="4000">
                <a:solidFill>
                  <a:schemeClr val="tx1"/>
                </a:solidFill>
                <a:latin typeface="Times New Roman" panose="02020603050405020304" pitchFamily="18" charset="0"/>
                <a:cs typeface="Times New Roman" panose="02020603050405020304" pitchFamily="18" charset="0"/>
              </a:rPr>
              <a:t>Nếu đa giác với các đỉnh có tọa độ nguyên thì ta có công thức liên hệ giữa số điểm nguyên trong đa giác và diện tích đa giác như sau:</a:t>
            </a:r>
          </a:p>
          <a:p>
            <a:pPr lvl="1"/>
            <a:endParaRPr lang="en-US" sz="4000">
              <a:solidFill>
                <a:schemeClr val="tx1"/>
              </a:solidFill>
              <a:latin typeface="Times New Roman" panose="02020603050405020304" pitchFamily="18" charset="0"/>
              <a:cs typeface="Times New Roman" panose="02020603050405020304" pitchFamily="18" charset="0"/>
            </a:endParaRPr>
          </a:p>
          <a:p>
            <a:pPr lvl="1"/>
            <a:endParaRPr lang="en-US" sz="400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4000">
              <a:solidFill>
                <a:schemeClr val="tx1"/>
              </a:solidFill>
              <a:latin typeface="Times New Roman" panose="02020603050405020304" pitchFamily="18" charset="0"/>
              <a:cs typeface="Times New Roman" panose="02020603050405020304" pitchFamily="18" charset="0"/>
            </a:endParaRPr>
          </a:p>
          <a:p>
            <a:pPr lvl="1"/>
            <a:r>
              <a:rPr lang="en-US" sz="4000">
                <a:solidFill>
                  <a:schemeClr val="tx1"/>
                </a:solidFill>
                <a:latin typeface="Times New Roman" panose="02020603050405020304" pitchFamily="18" charset="0"/>
                <a:cs typeface="Times New Roman" panose="02020603050405020304" pitchFamily="18" charset="0"/>
              </a:rPr>
              <a:t>Trong đó : n là số điểm nguyên nằm trong đa giác, m là số điểm nguyên nằm trên cạnh đa giác.</a:t>
            </a:r>
          </a:p>
          <a:p>
            <a:pPr lvl="1"/>
            <a:endParaRPr lang="en-US" sz="2600">
              <a:latin typeface="Times New Roman" panose="02020603050405020304" pitchFamily="18" charset="0"/>
              <a:cs typeface="Times New Roman" panose="02020603050405020304" pitchFamily="18" charset="0"/>
            </a:endParaRPr>
          </a:p>
          <a:p>
            <a:pPr lvl="1"/>
            <a:endParaRPr lang="en-US" sz="200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45110778"/>
              </p:ext>
            </p:extLst>
          </p:nvPr>
        </p:nvGraphicFramePr>
        <p:xfrm>
          <a:off x="3044825" y="1895475"/>
          <a:ext cx="3714750" cy="852488"/>
        </p:xfrm>
        <a:graphic>
          <a:graphicData uri="http://schemas.openxmlformats.org/presentationml/2006/ole">
            <mc:AlternateContent xmlns:mc="http://schemas.openxmlformats.org/markup-compatibility/2006">
              <mc:Choice xmlns:v="urn:schemas-microsoft-com:vml" Requires="v">
                <p:oleObj spid="_x0000_s4225" name="Equation" r:id="rId3" imgW="1663560" imgH="431640" progId="Equation.DSMT4">
                  <p:embed/>
                </p:oleObj>
              </mc:Choice>
              <mc:Fallback>
                <p:oleObj name="Equation" r:id="rId3" imgW="1663560" imgH="431640" progId="Equation.DSMT4">
                  <p:embed/>
                  <p:pic>
                    <p:nvPicPr>
                      <p:cNvPr id="0" name=""/>
                      <p:cNvPicPr/>
                      <p:nvPr/>
                    </p:nvPicPr>
                    <p:blipFill>
                      <a:blip r:embed="rId4"/>
                      <a:stretch>
                        <a:fillRect/>
                      </a:stretch>
                    </p:blipFill>
                    <p:spPr>
                      <a:xfrm>
                        <a:off x="3044825" y="1895475"/>
                        <a:ext cx="3714750" cy="8524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16993853"/>
              </p:ext>
            </p:extLst>
          </p:nvPr>
        </p:nvGraphicFramePr>
        <p:xfrm>
          <a:off x="2944906" y="3981598"/>
          <a:ext cx="2056281" cy="980688"/>
        </p:xfrm>
        <a:graphic>
          <a:graphicData uri="http://schemas.openxmlformats.org/presentationml/2006/ole">
            <mc:AlternateContent xmlns:mc="http://schemas.openxmlformats.org/markup-compatibility/2006">
              <mc:Choice xmlns:v="urn:schemas-microsoft-com:vml" Requires="v">
                <p:oleObj spid="_x0000_s4226" name="Equation" r:id="rId5" imgW="825480" imgH="393480" progId="Equation.DSMT4">
                  <p:embed/>
                </p:oleObj>
              </mc:Choice>
              <mc:Fallback>
                <p:oleObj name="Equation" r:id="rId5" imgW="825480" imgH="393480" progId="Equation.DSMT4">
                  <p:embed/>
                  <p:pic>
                    <p:nvPicPr>
                      <p:cNvPr id="0" name=""/>
                      <p:cNvPicPr/>
                      <p:nvPr/>
                    </p:nvPicPr>
                    <p:blipFill>
                      <a:blip r:embed="rId6"/>
                      <a:stretch>
                        <a:fillRect/>
                      </a:stretch>
                    </p:blipFill>
                    <p:spPr>
                      <a:xfrm>
                        <a:off x="2944906" y="3981598"/>
                        <a:ext cx="2056281" cy="980688"/>
                      </a:xfrm>
                      <a:prstGeom prst="rect">
                        <a:avLst/>
                      </a:prstGeom>
                    </p:spPr>
                  </p:pic>
                </p:oleObj>
              </mc:Fallback>
            </mc:AlternateContent>
          </a:graphicData>
        </a:graphic>
      </p:graphicFrame>
    </p:spTree>
    <p:extLst>
      <p:ext uri="{BB962C8B-B14F-4D97-AF65-F5344CB8AC3E}">
        <p14:creationId xmlns:p14="http://schemas.microsoft.com/office/powerpoint/2010/main" val="19845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439757"/>
            <a:ext cx="8596668" cy="5256877"/>
          </a:xfrm>
        </p:spPr>
        <p:txBody>
          <a:bodyPr>
            <a:normAutofit/>
          </a:bodyPr>
          <a:lstStyle/>
          <a:p>
            <a:r>
              <a:rPr lang="en-US" sz="2000" b="1">
                <a:solidFill>
                  <a:schemeClr val="tx1"/>
                </a:solidFill>
                <a:latin typeface="Times New Roman" panose="02020603050405020304" pitchFamily="18" charset="0"/>
                <a:cs typeface="Times New Roman" panose="02020603050405020304" pitchFamily="18" charset="0"/>
              </a:rPr>
              <a:t>Tính diện tích đa giác gồm có các đỉnh (x</a:t>
            </a:r>
            <a:r>
              <a:rPr lang="en-US" sz="2000" b="1" baseline="-25000">
                <a:solidFill>
                  <a:schemeClr val="tx1"/>
                </a:solidFill>
                <a:latin typeface="Times New Roman" panose="02020603050405020304" pitchFamily="18" charset="0"/>
                <a:cs typeface="Times New Roman" panose="02020603050405020304" pitchFamily="18" charset="0"/>
              </a:rPr>
              <a:t>1</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1</a:t>
            </a:r>
            <a:r>
              <a:rPr lang="en-US" sz="2000" b="1">
                <a:solidFill>
                  <a:schemeClr val="tx1"/>
                </a:solidFill>
                <a:latin typeface="Times New Roman" panose="02020603050405020304" pitchFamily="18" charset="0"/>
                <a:cs typeface="Times New Roman" panose="02020603050405020304" pitchFamily="18" charset="0"/>
              </a:rPr>
              <a:t>);(x</a:t>
            </a:r>
            <a:r>
              <a:rPr lang="en-US" sz="2000" b="1" baseline="-25000">
                <a:solidFill>
                  <a:schemeClr val="tx1"/>
                </a:solidFill>
                <a:latin typeface="Times New Roman" panose="02020603050405020304" pitchFamily="18" charset="0"/>
                <a:cs typeface="Times New Roman" panose="02020603050405020304" pitchFamily="18" charset="0"/>
              </a:rPr>
              <a:t>2</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2</a:t>
            </a:r>
            <a:r>
              <a:rPr lang="en-US" sz="2000" b="1">
                <a:solidFill>
                  <a:schemeClr val="tx1"/>
                </a:solidFill>
                <a:latin typeface="Times New Roman" panose="02020603050405020304" pitchFamily="18" charset="0"/>
                <a:cs typeface="Times New Roman" panose="02020603050405020304" pitchFamily="18" charset="0"/>
              </a:rPr>
              <a:t>)…,(x</a:t>
            </a:r>
            <a:r>
              <a:rPr lang="en-US" sz="2000" b="1" baseline="-25000">
                <a:solidFill>
                  <a:schemeClr val="tx1"/>
                </a:solidFill>
                <a:latin typeface="Times New Roman" panose="02020603050405020304" pitchFamily="18" charset="0"/>
                <a:cs typeface="Times New Roman" panose="02020603050405020304" pitchFamily="18" charset="0"/>
              </a:rPr>
              <a:t>n</a:t>
            </a:r>
            <a:r>
              <a:rPr lang="en-US" sz="2000" b="1">
                <a:solidFill>
                  <a:schemeClr val="tx1"/>
                </a:solidFill>
                <a:latin typeface="Times New Roman" panose="02020603050405020304" pitchFamily="18" charset="0"/>
                <a:cs typeface="Times New Roman" panose="02020603050405020304" pitchFamily="18" charset="0"/>
              </a:rPr>
              <a:t>,y</a:t>
            </a:r>
            <a:r>
              <a:rPr lang="en-US" sz="2000" b="1" baseline="-25000">
                <a:solidFill>
                  <a:schemeClr val="tx1"/>
                </a:solidFill>
                <a:latin typeface="Times New Roman" panose="02020603050405020304" pitchFamily="18" charset="0"/>
                <a:cs typeface="Times New Roman" panose="02020603050405020304" pitchFamily="18" charset="0"/>
              </a:rPr>
              <a:t>n</a:t>
            </a:r>
            <a:r>
              <a:rPr lang="en-US" sz="2000" b="1">
                <a:solidFill>
                  <a:schemeClr val="tx1"/>
                </a:solidFill>
                <a:latin typeface="Times New Roman" panose="02020603050405020304" pitchFamily="18" charset="0"/>
                <a:cs typeface="Times New Roman" panose="02020603050405020304" pitchFamily="18" charset="0"/>
              </a:rPr>
              <a:t>):</a:t>
            </a:r>
          </a:p>
          <a:p>
            <a:r>
              <a:rPr lang="en-US" sz="2000" b="1">
                <a:solidFill>
                  <a:schemeClr val="tx1"/>
                </a:solidFill>
                <a:latin typeface="Times New Roman" panose="02020603050405020304" pitchFamily="18" charset="0"/>
                <a:cs typeface="Times New Roman" panose="02020603050405020304" pitchFamily="18" charset="0"/>
              </a:rPr>
              <a:t>Bước 1. </a:t>
            </a:r>
            <a:r>
              <a:rPr lang="en-US" sz="2000">
                <a:solidFill>
                  <a:schemeClr val="tx1"/>
                </a:solidFill>
                <a:latin typeface="Times New Roman" panose="02020603050405020304" pitchFamily="18" charset="0"/>
                <a:cs typeface="Times New Roman" panose="02020603050405020304" pitchFamily="18" charset="0"/>
              </a:rPr>
              <a:t>Gắn thêm đỉnh phụ: </a:t>
            </a:r>
          </a:p>
          <a:p>
            <a:pPr marL="0" indent="0">
              <a:buNone/>
            </a:pPr>
            <a:r>
              <a:rPr lang="en-US" sz="2000">
                <a:solidFill>
                  <a:schemeClr val="tx1"/>
                </a:solidFill>
                <a:latin typeface="Times New Roman" panose="02020603050405020304" pitchFamily="18" charset="0"/>
                <a:cs typeface="Times New Roman" panose="02020603050405020304" pitchFamily="18" charset="0"/>
              </a:rPr>
              <a:t>     		</a:t>
            </a:r>
            <a:r>
              <a:rPr lang="pt-BR" sz="2000">
                <a:solidFill>
                  <a:schemeClr val="tx1"/>
                </a:solidFill>
                <a:latin typeface="Times New Roman" panose="02020603050405020304" pitchFamily="18" charset="0"/>
                <a:cs typeface="Times New Roman" panose="02020603050405020304" pitchFamily="18" charset="0"/>
              </a:rPr>
              <a:t>a[n+1].x:=a[1].x;  a[n+1].y:=a[1].y;</a:t>
            </a:r>
            <a:endParaRPr lang="en-US" sz="2000">
              <a:solidFill>
                <a:schemeClr val="tx1"/>
              </a:solidFill>
              <a:latin typeface="Times New Roman" panose="02020603050405020304" pitchFamily="18" charset="0"/>
              <a:cs typeface="Times New Roman" panose="02020603050405020304" pitchFamily="18" charset="0"/>
            </a:endParaRPr>
          </a:p>
          <a:p>
            <a:r>
              <a:rPr lang="pt-BR" sz="2000">
                <a:solidFill>
                  <a:schemeClr val="tx1"/>
                </a:solidFill>
                <a:latin typeface="Times New Roman" panose="02020603050405020304" pitchFamily="18" charset="0"/>
                <a:cs typeface="Times New Roman" panose="02020603050405020304" pitchFamily="18" charset="0"/>
              </a:rPr>
              <a:t>	</a:t>
            </a:r>
            <a:r>
              <a:rPr lang="pt-BR" sz="2000" b="1">
                <a:solidFill>
                  <a:schemeClr val="tx1"/>
                </a:solidFill>
                <a:latin typeface="Times New Roman" panose="02020603050405020304" pitchFamily="18" charset="0"/>
                <a:cs typeface="Times New Roman" panose="02020603050405020304" pitchFamily="18" charset="0"/>
              </a:rPr>
              <a:t>Bước 2</a:t>
            </a:r>
            <a:r>
              <a:rPr lang="pt-BR" sz="2000">
                <a:solidFill>
                  <a:schemeClr val="tx1"/>
                </a:solidFill>
                <a:latin typeface="Times New Roman" panose="02020603050405020304" pitchFamily="18" charset="0"/>
                <a:cs typeface="Times New Roman" panose="02020603050405020304" pitchFamily="18" charset="0"/>
              </a:rPr>
              <a:t>. Tính diện tích đa giác tính theo công thức.</a:t>
            </a:r>
            <a:endParaRPr lang="en-US" sz="2000">
              <a:solidFill>
                <a:schemeClr val="tx1"/>
              </a:solidFill>
              <a:latin typeface="Times New Roman" panose="02020603050405020304" pitchFamily="18" charset="0"/>
              <a:cs typeface="Times New Roman" panose="02020603050405020304" pitchFamily="18" charset="0"/>
            </a:endParaRPr>
          </a:p>
          <a:p>
            <a:endParaRPr lang="en-US" sz="2800" b="1">
              <a:solidFill>
                <a:schemeClr val="tx1"/>
              </a:solidFill>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pPr lvl="1"/>
            <a:endParaRPr lang="en-US" sz="2000">
              <a:latin typeface="Times New Roman" panose="02020603050405020304" pitchFamily="18" charset="0"/>
              <a:cs typeface="Times New Roman" panose="02020603050405020304" pitchFamily="18" charset="0"/>
            </a:endParaRPr>
          </a:p>
        </p:txBody>
      </p:sp>
      <p:sp>
        <p:nvSpPr>
          <p:cNvPr id="6" name="Rectangle 5"/>
          <p:cNvSpPr/>
          <p:nvPr/>
        </p:nvSpPr>
        <p:spPr>
          <a:xfrm>
            <a:off x="936812" y="3153794"/>
            <a:ext cx="8337190" cy="3477875"/>
          </a:xfrm>
          <a:prstGeom prst="rect">
            <a:avLst/>
          </a:prstGeom>
        </p:spPr>
        <p:txBody>
          <a:bodyPr wrap="square">
            <a:spAutoFit/>
          </a:bodyPr>
          <a:lstStyle/>
          <a:p>
            <a:r>
              <a:rPr lang="en-US" sz="2200">
                <a:latin typeface="Times New Roman" panose="02020603050405020304" pitchFamily="18" charset="0"/>
                <a:cs typeface="Times New Roman" panose="02020603050405020304" pitchFamily="18" charset="0"/>
              </a:rPr>
              <a:t>procedure Dientich;</a:t>
            </a:r>
          </a:p>
          <a:p>
            <a:r>
              <a:rPr lang="en-US" sz="2200">
                <a:latin typeface="Times New Roman" panose="02020603050405020304" pitchFamily="18" charset="0"/>
                <a:cs typeface="Times New Roman" panose="02020603050405020304" pitchFamily="18" charset="0"/>
              </a:rPr>
              <a:t>begin</a:t>
            </a:r>
          </a:p>
          <a:p>
            <a:r>
              <a:rPr lang="en-US" sz="2200">
                <a:latin typeface="Times New Roman" panose="02020603050405020304" pitchFamily="18" charset="0"/>
                <a:cs typeface="Times New Roman" panose="02020603050405020304" pitchFamily="18" charset="0"/>
              </a:rPr>
              <a:t>     s:=0;</a:t>
            </a:r>
          </a:p>
          <a:p>
            <a:r>
              <a:rPr lang="en-US" sz="2200">
                <a:latin typeface="Times New Roman" panose="02020603050405020304" pitchFamily="18" charset="0"/>
                <a:cs typeface="Times New Roman" panose="02020603050405020304" pitchFamily="18" charset="0"/>
              </a:rPr>
              <a:t>     </a:t>
            </a:r>
            <a:r>
              <a:rPr lang="pt-BR" sz="2200">
                <a:latin typeface="Times New Roman" panose="02020603050405020304" pitchFamily="18" charset="0"/>
                <a:cs typeface="Times New Roman" panose="02020603050405020304" pitchFamily="18" charset="0"/>
              </a:rPr>
              <a:t>a[n+1].x:=a[1].x;</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a[n+1].y:=a[1].y;</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for i:=1 to n do</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s:=s+(a[i+1].x-a[i].x)*(a[i+1].y+a[i].y)/2;</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     </a:t>
            </a:r>
            <a:r>
              <a:rPr lang="de-DE" sz="2200">
                <a:latin typeface="Times New Roman" panose="02020603050405020304" pitchFamily="18" charset="0"/>
                <a:cs typeface="Times New Roman" panose="02020603050405020304" pitchFamily="18" charset="0"/>
              </a:rPr>
              <a:t>writeln('Dien tich da giac  :', abs(s):0:2);</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readln;</a:t>
            </a:r>
          </a:p>
          <a:p>
            <a:r>
              <a:rPr lang="en-US" sz="220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127869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571223"/>
            <a:ext cx="8596668" cy="4470139"/>
          </a:xfrm>
        </p:spPr>
        <p:txBody>
          <a:bodyPr>
            <a:normAutofit/>
          </a:bodyPr>
          <a:lstStyle/>
          <a:p>
            <a:r>
              <a:rPr lang="en-US" sz="2400" b="1">
                <a:solidFill>
                  <a:schemeClr val="tx1"/>
                </a:solidFill>
                <a:latin typeface="Times New Roman" panose="02020603050405020304" pitchFamily="18" charset="0"/>
                <a:cs typeface="Times New Roman" panose="02020603050405020304" pitchFamily="18" charset="0"/>
              </a:rPr>
              <a:t>Tìm bao lồi:</a:t>
            </a:r>
          </a:p>
          <a:p>
            <a:pPr lvl="1"/>
            <a:r>
              <a:rPr lang="en-US" sz="2400" b="1">
                <a:solidFill>
                  <a:schemeClr val="tx1"/>
                </a:solidFill>
                <a:latin typeface="Times New Roman" panose="02020603050405020304" pitchFamily="18" charset="0"/>
                <a:cs typeface="Times New Roman" panose="02020603050405020304" pitchFamily="18" charset="0"/>
              </a:rPr>
              <a:t>Bao lồi </a:t>
            </a:r>
            <a:r>
              <a:rPr lang="en-US" sz="2400">
                <a:solidFill>
                  <a:schemeClr val="tx1"/>
                </a:solidFill>
                <a:latin typeface="Times New Roman" panose="02020603050405020304" pitchFamily="18" charset="0"/>
                <a:cs typeface="Times New Roman" panose="02020603050405020304" pitchFamily="18" charset="0"/>
              </a:rPr>
              <a:t>của một tập hợp điểm được định nghĩa là một đa giác lồi nhỏ nhất chứa toàn bộ tập điểm này. Một cách tương đương, bao lồi là một đường ngắn nhất bao quanh tập điểm. </a:t>
            </a:r>
          </a:p>
          <a:p>
            <a:pPr lvl="1"/>
            <a:r>
              <a:rPr lang="en-US" sz="2400" b="1">
                <a:solidFill>
                  <a:schemeClr val="tx1"/>
                </a:solidFill>
                <a:latin typeface="Times New Roman" panose="02020603050405020304" pitchFamily="18" charset="0"/>
                <a:cs typeface="Times New Roman" panose="02020603050405020304" pitchFamily="18" charset="0"/>
              </a:rPr>
              <a:t>Bao lồi </a:t>
            </a:r>
            <a:r>
              <a:rPr lang="en-US" sz="2400">
                <a:solidFill>
                  <a:schemeClr val="tx1"/>
                </a:solidFill>
                <a:latin typeface="Times New Roman" panose="02020603050405020304" pitchFamily="18" charset="0"/>
                <a:cs typeface="Times New Roman" panose="02020603050405020304" pitchFamily="18" charset="0"/>
              </a:rPr>
              <a:t>có một số tính chất dễ dàng nhận ra là: các đỉnh của nó phải thuộc tập điểm đã cho; với một đường thẳng bất kỳ nằm ngoài bao khi dời về phía bao thì sẽ chạm một trong các đỉnh của bao.</a:t>
            </a:r>
          </a:p>
        </p:txBody>
      </p:sp>
    </p:spTree>
    <p:extLst>
      <p:ext uri="{BB962C8B-B14F-4D97-AF65-F5344CB8AC3E}">
        <p14:creationId xmlns:p14="http://schemas.microsoft.com/office/powerpoint/2010/main" val="32546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677334" y="1571223"/>
            <a:ext cx="8596668" cy="4470139"/>
          </a:xfrm>
        </p:spPr>
        <p:txBody>
          <a:bodyPr>
            <a:normAutofit/>
          </a:bodyPr>
          <a:lstStyle/>
          <a:p>
            <a:r>
              <a:rPr lang="en-US" sz="2200" b="1">
                <a:solidFill>
                  <a:schemeClr val="tx1"/>
                </a:solidFill>
                <a:latin typeface="Times New Roman" panose="02020603050405020304" pitchFamily="18" charset="0"/>
                <a:cs typeface="Times New Roman" panose="02020603050405020304" pitchFamily="18" charset="0"/>
              </a:rPr>
              <a:t>Cách tìm bao lồi chứa tập điểm M cho trước.</a:t>
            </a:r>
          </a:p>
          <a:p>
            <a:pPr lvl="1"/>
            <a:r>
              <a:rPr lang="en-US" sz="2200">
                <a:solidFill>
                  <a:schemeClr val="tx1"/>
                </a:solidFill>
                <a:latin typeface="Times New Roman" panose="02020603050405020304" pitchFamily="18" charset="0"/>
                <a:cs typeface="Times New Roman" panose="02020603050405020304" pitchFamily="18" charset="0"/>
              </a:rPr>
              <a:t>Sắp xếp các điểm trong M theo tung độ giảm dần.</a:t>
            </a:r>
          </a:p>
          <a:p>
            <a:pPr lvl="1"/>
            <a:r>
              <a:rPr lang="en-US" sz="2200">
                <a:solidFill>
                  <a:schemeClr val="tx1"/>
                </a:solidFill>
                <a:latin typeface="Times New Roman" panose="02020603050405020304" pitchFamily="18" charset="0"/>
                <a:cs typeface="Times New Roman" panose="02020603050405020304" pitchFamily="18" charset="0"/>
              </a:rPr>
              <a:t>Lần lượt chọn các đỉnh lập thành đa giác P.</a:t>
            </a:r>
          </a:p>
          <a:p>
            <a:pPr lvl="2"/>
            <a:r>
              <a:rPr lang="en-US" sz="2200">
                <a:solidFill>
                  <a:schemeClr val="tx1"/>
                </a:solidFill>
                <a:latin typeface="Times New Roman" panose="02020603050405020304" pitchFamily="18" charset="0"/>
                <a:cs typeface="Times New Roman" panose="02020603050405020304" pitchFamily="18" charset="0"/>
              </a:rPr>
              <a:t>Khởi tạo: Chọn đỉnh thứ nhất là điểm có tung độ lớn nhất.</a:t>
            </a:r>
          </a:p>
          <a:p>
            <a:pPr lvl="2"/>
            <a:r>
              <a:rPr lang="en-US" sz="2200">
                <a:solidFill>
                  <a:schemeClr val="tx1"/>
                </a:solidFill>
                <a:latin typeface="Times New Roman" panose="02020603050405020304" pitchFamily="18" charset="0"/>
                <a:cs typeface="Times New Roman" panose="02020603050405020304" pitchFamily="18" charset="0"/>
              </a:rPr>
              <a:t>Lặp: Giả sử chọn được các điểm A</a:t>
            </a:r>
            <a:r>
              <a:rPr lang="en-US" sz="2200" baseline="-25000">
                <a:solidFill>
                  <a:schemeClr val="tx1"/>
                </a:solidFill>
                <a:latin typeface="Times New Roman" panose="02020603050405020304" pitchFamily="18" charset="0"/>
                <a:cs typeface="Times New Roman" panose="02020603050405020304" pitchFamily="18" charset="0"/>
              </a:rPr>
              <a:t>1</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2</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3</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i </a:t>
            </a:r>
            <a:r>
              <a:rPr lang="en-US" sz="2200">
                <a:solidFill>
                  <a:schemeClr val="tx1"/>
                </a:solidFill>
                <a:latin typeface="Times New Roman" panose="02020603050405020304" pitchFamily="18" charset="0"/>
                <a:cs typeface="Times New Roman" panose="02020603050405020304" pitchFamily="18" charset="0"/>
              </a:rPr>
              <a:t>thỏa mãn điều kiện với mọi j&lt;i, tập điểm M nằm ở cùng một phía của đường thẳng đi qua đoạn [A</a:t>
            </a:r>
            <a:r>
              <a:rPr lang="en-US" sz="2200" baseline="-25000">
                <a:solidFill>
                  <a:schemeClr val="tx1"/>
                </a:solidFill>
                <a:latin typeface="Times New Roman" panose="02020603050405020304" pitchFamily="18" charset="0"/>
                <a:cs typeface="Times New Roman" panose="02020603050405020304" pitchFamily="18" charset="0"/>
              </a:rPr>
              <a:t>j</a:t>
            </a:r>
            <a:r>
              <a:rPr lang="en-US" sz="2200">
                <a:solidFill>
                  <a:schemeClr val="tx1"/>
                </a:solidFill>
                <a:latin typeface="Times New Roman" panose="02020603050405020304" pitchFamily="18" charset="0"/>
                <a:cs typeface="Times New Roman" panose="02020603050405020304" pitchFamily="18" charset="0"/>
              </a:rPr>
              <a:t>, A</a:t>
            </a:r>
            <a:r>
              <a:rPr lang="en-US" sz="2200" baseline="-25000">
                <a:solidFill>
                  <a:schemeClr val="tx1"/>
                </a:solidFill>
                <a:latin typeface="Times New Roman" panose="02020603050405020304" pitchFamily="18" charset="0"/>
                <a:cs typeface="Times New Roman" panose="02020603050405020304" pitchFamily="18" charset="0"/>
              </a:rPr>
              <a:t>j</a:t>
            </a:r>
            <a:r>
              <a:rPr lang="en-US" sz="2200">
                <a:solidFill>
                  <a:schemeClr val="tx1"/>
                </a:solidFill>
                <a:latin typeface="Times New Roman" panose="02020603050405020304" pitchFamily="18" charset="0"/>
                <a:cs typeface="Times New Roman" panose="02020603050405020304" pitchFamily="18" charset="0"/>
              </a:rPr>
              <a:t>+1]. Chọn điểm 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+1 thỏa mãn điều kiện: chưa được chọn và tập M nằm cùng một phía của đường thẳng đi qua [A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,A</a:t>
            </a:r>
            <a:r>
              <a:rPr lang="en-US" sz="2200" baseline="-25000">
                <a:solidFill>
                  <a:schemeClr val="tx1"/>
                </a:solidFill>
                <a:latin typeface="Times New Roman" panose="02020603050405020304" pitchFamily="18" charset="0"/>
                <a:cs typeface="Times New Roman" panose="02020603050405020304" pitchFamily="18" charset="0"/>
              </a:rPr>
              <a:t>i</a:t>
            </a:r>
            <a:r>
              <a:rPr lang="en-US" sz="220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6880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Ví dụ bao lồi theo thuật toán</a:t>
            </a:r>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pPr marL="0" indent="0">
              <a:buNone/>
            </a:pPr>
            <a:r>
              <a:rPr lang="en-US" b="1">
                <a:solidFill>
                  <a:schemeClr val="tx1"/>
                </a:solidFill>
                <a:latin typeface="Times New Roman" panose="02020603050405020304" pitchFamily="18" charset="0"/>
                <a:cs typeface="Times New Roman" panose="02020603050405020304" pitchFamily="18" charset="0"/>
              </a:rPr>
              <a:t>Giả sử nếu chọn được điểm A1,A2,A3,A4 thuộc bao lồi thì các điểm A1,A2,A3 nằm cùng phía các đường thẳng A1A2,A2A3,A3A4. Chọn điểm A5 tiếp theo nếu các điểm A1,A2,A3,A4,A5 nằm cùng phía với các đường thẳng A1A2,A2A3,A3A4,A4A5. Quá trình lặp lại cho đến khi điểm được chọn là A1, lúc này ta được đa giác lồi.</a:t>
            </a:r>
          </a:p>
        </p:txBody>
      </p:sp>
      <p:pic>
        <p:nvPicPr>
          <p:cNvPr id="10" name="Picture 9"/>
          <p:cNvPicPr>
            <a:picLocks noChangeAspect="1"/>
          </p:cNvPicPr>
          <p:nvPr/>
        </p:nvPicPr>
        <p:blipFill>
          <a:blip r:embed="rId2"/>
          <a:stretch>
            <a:fillRect/>
          </a:stretch>
        </p:blipFill>
        <p:spPr>
          <a:xfrm>
            <a:off x="2535330" y="2160589"/>
            <a:ext cx="3375529" cy="2176743"/>
          </a:xfrm>
          <a:prstGeom prst="rect">
            <a:avLst/>
          </a:prstGeom>
        </p:spPr>
      </p:pic>
    </p:spTree>
    <p:extLst>
      <p:ext uri="{BB962C8B-B14F-4D97-AF65-F5344CB8AC3E}">
        <p14:creationId xmlns:p14="http://schemas.microsoft.com/office/powerpoint/2010/main" val="89575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Chạy chương trình</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70932954"/>
              </p:ext>
            </p:extLst>
          </p:nvPr>
        </p:nvGraphicFramePr>
        <p:xfrm>
          <a:off x="1010838" y="1004331"/>
          <a:ext cx="8133162" cy="3192219"/>
        </p:xfrm>
        <a:graphic>
          <a:graphicData uri="http://schemas.openxmlformats.org/drawingml/2006/table">
            <a:tbl>
              <a:tblPr firstRow="1" bandRow="1">
                <a:tableStyleId>{5C22544A-7EE6-4342-B048-85BDC9FD1C3A}</a:tableStyleId>
              </a:tblPr>
              <a:tblGrid>
                <a:gridCol w="4066581">
                  <a:extLst>
                    <a:ext uri="{9D8B030D-6E8A-4147-A177-3AD203B41FA5}">
                      <a16:colId xmlns:a16="http://schemas.microsoft.com/office/drawing/2014/main" xmlns="" val="20000"/>
                    </a:ext>
                  </a:extLst>
                </a:gridCol>
                <a:gridCol w="4066581">
                  <a:extLst>
                    <a:ext uri="{9D8B030D-6E8A-4147-A177-3AD203B41FA5}">
                      <a16:colId xmlns:a16="http://schemas.microsoft.com/office/drawing/2014/main" xmlns="" val="20001"/>
                    </a:ext>
                  </a:extLst>
                </a:gridCol>
              </a:tblGrid>
              <a:tr h="418539">
                <a:tc>
                  <a:txBody>
                    <a:bodyPr/>
                    <a:lstStyle/>
                    <a:p>
                      <a:r>
                        <a:rPr lang="en-US">
                          <a:solidFill>
                            <a:srgbClr val="FF0000"/>
                          </a:solidFill>
                        </a:rPr>
                        <a:t>baoloi.inp</a:t>
                      </a:r>
                    </a:p>
                  </a:txBody>
                  <a:tcPr/>
                </a:tc>
                <a:tc>
                  <a:txBody>
                    <a:bodyPr/>
                    <a:lstStyle/>
                    <a:p>
                      <a:r>
                        <a:rPr lang="en-US">
                          <a:solidFill>
                            <a:srgbClr val="FF0000"/>
                          </a:solidFill>
                        </a:rPr>
                        <a:t>baoloi.out</a:t>
                      </a:r>
                    </a:p>
                  </a:txBody>
                  <a:tcPr/>
                </a:tc>
                <a:extLst>
                  <a:ext uri="{0D108BD9-81ED-4DB2-BD59-A6C34878D82A}">
                    <a16:rowId xmlns:a16="http://schemas.microsoft.com/office/drawing/2014/main" xmlns="" val="10000"/>
                  </a:ext>
                </a:extLst>
              </a:tr>
              <a:tr h="2301964">
                <a:tc>
                  <a:txBody>
                    <a:bodyPr/>
                    <a:lstStyle/>
                    <a:p>
                      <a:r>
                        <a:rPr lang="en-US" sz="2200">
                          <a:latin typeface="Times New Roman" panose="02020603050405020304" pitchFamily="18" charset="0"/>
                          <a:cs typeface="Times New Roman" panose="02020603050405020304" pitchFamily="18" charset="0"/>
                        </a:rPr>
                        <a:t>7</a:t>
                      </a:r>
                    </a:p>
                    <a:p>
                      <a:r>
                        <a:rPr lang="en-US" sz="2200">
                          <a:latin typeface="Times New Roman" panose="02020603050405020304" pitchFamily="18" charset="0"/>
                          <a:cs typeface="Times New Roman" panose="02020603050405020304" pitchFamily="18" charset="0"/>
                        </a:rPr>
                        <a:t>-3 4</a:t>
                      </a:r>
                    </a:p>
                    <a:p>
                      <a:r>
                        <a:rPr lang="en-US" sz="2200">
                          <a:latin typeface="Times New Roman" panose="02020603050405020304" pitchFamily="18" charset="0"/>
                          <a:cs typeface="Times New Roman" panose="02020603050405020304" pitchFamily="18" charset="0"/>
                        </a:rPr>
                        <a:t> -1 1</a:t>
                      </a:r>
                    </a:p>
                    <a:p>
                      <a:r>
                        <a:rPr lang="en-US" sz="2200">
                          <a:latin typeface="Times New Roman" panose="02020603050405020304" pitchFamily="18" charset="0"/>
                          <a:cs typeface="Times New Roman" panose="02020603050405020304" pitchFamily="18" charset="0"/>
                        </a:rPr>
                        <a:t> 2 1</a:t>
                      </a:r>
                    </a:p>
                    <a:p>
                      <a:r>
                        <a:rPr lang="en-US" sz="2200">
                          <a:latin typeface="Times New Roman" panose="02020603050405020304" pitchFamily="18" charset="0"/>
                          <a:cs typeface="Times New Roman" panose="02020603050405020304" pitchFamily="18" charset="0"/>
                        </a:rPr>
                        <a:t> 1 3</a:t>
                      </a:r>
                    </a:p>
                    <a:p>
                      <a:r>
                        <a:rPr lang="en-US" sz="2200">
                          <a:latin typeface="Times New Roman" panose="02020603050405020304" pitchFamily="18" charset="0"/>
                          <a:cs typeface="Times New Roman" panose="02020603050405020304" pitchFamily="18" charset="0"/>
                        </a:rPr>
                        <a:t> 3 5</a:t>
                      </a:r>
                    </a:p>
                    <a:p>
                      <a:r>
                        <a:rPr lang="en-US" sz="2200">
                          <a:latin typeface="Times New Roman" panose="02020603050405020304" pitchFamily="18" charset="0"/>
                          <a:cs typeface="Times New Roman" panose="02020603050405020304" pitchFamily="18" charset="0"/>
                        </a:rPr>
                        <a:t> 5 3</a:t>
                      </a:r>
                    </a:p>
                    <a:p>
                      <a:r>
                        <a:rPr lang="en-US" sz="2200">
                          <a:latin typeface="Times New Roman" panose="02020603050405020304" pitchFamily="18" charset="0"/>
                          <a:cs typeface="Times New Roman" panose="02020603050405020304" pitchFamily="18" charset="0"/>
                        </a:rPr>
                        <a:t> 7 6</a:t>
                      </a:r>
                    </a:p>
                  </a:txBody>
                  <a:tcPr/>
                </a:tc>
                <a:tc>
                  <a:txBody>
                    <a:bodyPr/>
                    <a:lstStyle/>
                    <a:p>
                      <a:r>
                        <a:rPr lang="en-US" sz="2200" b="0">
                          <a:latin typeface="Times New Roman" panose="02020603050405020304" pitchFamily="18" charset="0"/>
                          <a:cs typeface="Times New Roman" panose="02020603050405020304" pitchFamily="18" charset="0"/>
                        </a:rPr>
                        <a:t>5 {bao lồi</a:t>
                      </a:r>
                      <a:r>
                        <a:rPr lang="en-US" sz="2200" b="0" baseline="0">
                          <a:latin typeface="Times New Roman" panose="02020603050405020304" pitchFamily="18" charset="0"/>
                          <a:cs typeface="Times New Roman" panose="02020603050405020304" pitchFamily="18" charset="0"/>
                        </a:rPr>
                        <a:t> gồm 5 điểm}</a:t>
                      </a:r>
                      <a:endParaRPr lang="en-US" sz="2200" b="0">
                        <a:latin typeface="Times New Roman" panose="02020603050405020304" pitchFamily="18" charset="0"/>
                        <a:cs typeface="Times New Roman" panose="02020603050405020304" pitchFamily="18" charset="0"/>
                      </a:endParaRPr>
                    </a:p>
                    <a:p>
                      <a:r>
                        <a:rPr lang="en-US" sz="2200" b="0">
                          <a:latin typeface="Times New Roman" panose="02020603050405020304" pitchFamily="18" charset="0"/>
                          <a:cs typeface="Times New Roman" panose="02020603050405020304" pitchFamily="18" charset="0"/>
                        </a:rPr>
                        <a:t>-1 1{toa độ</a:t>
                      </a:r>
                      <a:r>
                        <a:rPr lang="en-US" sz="2200" b="0" baseline="0">
                          <a:latin typeface="Times New Roman" panose="02020603050405020304" pitchFamily="18" charset="0"/>
                          <a:cs typeface="Times New Roman" panose="02020603050405020304" pitchFamily="18" charset="0"/>
                        </a:rPr>
                        <a:t> điểm của bao lồi}</a:t>
                      </a:r>
                      <a:endParaRPr lang="en-US" sz="2200" b="0">
                        <a:latin typeface="Times New Roman" panose="02020603050405020304" pitchFamily="18" charset="0"/>
                        <a:cs typeface="Times New Roman" panose="02020603050405020304" pitchFamily="18" charset="0"/>
                      </a:endParaRPr>
                    </a:p>
                    <a:p>
                      <a:r>
                        <a:rPr lang="en-US" sz="2200" b="0">
                          <a:latin typeface="Times New Roman" panose="02020603050405020304" pitchFamily="18" charset="0"/>
                          <a:cs typeface="Times New Roman" panose="02020603050405020304" pitchFamily="18" charset="0"/>
                        </a:rPr>
                        <a:t>2 1</a:t>
                      </a:r>
                    </a:p>
                    <a:p>
                      <a:r>
                        <a:rPr lang="en-US" sz="2200" b="0">
                          <a:latin typeface="Times New Roman" panose="02020603050405020304" pitchFamily="18" charset="0"/>
                          <a:cs typeface="Times New Roman" panose="02020603050405020304" pitchFamily="18" charset="0"/>
                        </a:rPr>
                        <a:t>5 3</a:t>
                      </a:r>
                    </a:p>
                    <a:p>
                      <a:r>
                        <a:rPr lang="en-US" sz="2200" b="0">
                          <a:latin typeface="Times New Roman" panose="02020603050405020304" pitchFamily="18" charset="0"/>
                          <a:cs typeface="Times New Roman" panose="02020603050405020304" pitchFamily="18" charset="0"/>
                        </a:rPr>
                        <a:t>7 6</a:t>
                      </a:r>
                    </a:p>
                    <a:p>
                      <a:r>
                        <a:rPr lang="en-US" sz="2200" b="0">
                          <a:latin typeface="Times New Roman" panose="02020603050405020304" pitchFamily="18" charset="0"/>
                          <a:cs typeface="Times New Roman" panose="02020603050405020304" pitchFamily="18" charset="0"/>
                        </a:rPr>
                        <a:t>-3 4</a:t>
                      </a:r>
                    </a:p>
                    <a:p>
                      <a:endParaRPr lang="en-US"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000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93" y="221061"/>
            <a:ext cx="8596668" cy="1320800"/>
          </a:xfrm>
        </p:spPr>
        <p:txBody>
          <a:bodyPr/>
          <a:lstStyle/>
          <a:p>
            <a:pPr algn="ctr"/>
            <a:r>
              <a:rPr lang="en-US" dirty="0" err="1">
                <a:solidFill>
                  <a:srgbClr val="FF0000"/>
                </a:solidFill>
              </a:rPr>
              <a:t>Thuật</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a:solidFill>
                  <a:srgbClr val="FF0000"/>
                </a:solidFill>
              </a:rPr>
              <a:t>tìm</a:t>
            </a:r>
            <a:r>
              <a:rPr lang="en-US" dirty="0">
                <a:solidFill>
                  <a:srgbClr val="FF0000"/>
                </a:solidFill>
              </a:rPr>
              <a:t> bao </a:t>
            </a:r>
            <a:r>
              <a:rPr lang="en-US" dirty="0" err="1">
                <a:solidFill>
                  <a:srgbClr val="FF0000"/>
                </a:solidFill>
              </a:rPr>
              <a:t>lồi</a:t>
            </a:r>
            <a:r>
              <a:rPr lang="en-US" dirty="0">
                <a:solidFill>
                  <a:srgbClr val="FF0000"/>
                </a:solidFill>
              </a:rPr>
              <a:t> </a:t>
            </a:r>
            <a:r>
              <a:rPr lang="en-US" dirty="0" err="1">
                <a:solidFill>
                  <a:srgbClr val="FF0000"/>
                </a:solidFill>
              </a:rPr>
              <a:t>kiến</a:t>
            </a:r>
            <a:r>
              <a:rPr lang="en-US" dirty="0">
                <a:solidFill>
                  <a:srgbClr val="FF0000"/>
                </a:solidFill>
              </a:rPr>
              <a:t> </a:t>
            </a:r>
            <a:r>
              <a:rPr lang="en-US" dirty="0" err="1">
                <a:solidFill>
                  <a:srgbClr val="FF0000"/>
                </a:solidFill>
              </a:rPr>
              <a:t>thức</a:t>
            </a:r>
            <a:r>
              <a:rPr lang="en-US" dirty="0">
                <a:solidFill>
                  <a:srgbClr val="FF0000"/>
                </a:solidFill>
              </a:rPr>
              <a:t> </a:t>
            </a:r>
            <a:r>
              <a:rPr lang="en-US" dirty="0" err="1">
                <a:solidFill>
                  <a:srgbClr val="FF0000"/>
                </a:solidFill>
              </a:rPr>
              <a:t>bổ</a:t>
            </a:r>
            <a:r>
              <a:rPr lang="en-US" dirty="0">
                <a:solidFill>
                  <a:srgbClr val="FF0000"/>
                </a:solidFill>
              </a:rPr>
              <a:t> sung</a:t>
            </a:r>
          </a:p>
        </p:txBody>
      </p:sp>
      <p:sp>
        <p:nvSpPr>
          <p:cNvPr id="3" name="Content Placeholder 2"/>
          <p:cNvSpPr>
            <a:spLocks noGrp="1"/>
          </p:cNvSpPr>
          <p:nvPr>
            <p:ph idx="1"/>
          </p:nvPr>
        </p:nvSpPr>
        <p:spPr>
          <a:xfrm>
            <a:off x="836816" y="881461"/>
            <a:ext cx="8499549" cy="5588000"/>
          </a:xfrm>
        </p:spPr>
        <p:txBody>
          <a:bodyPr>
            <a:normAutofit/>
          </a:bodyPr>
          <a:lstStyle/>
          <a:p>
            <a:pPr marL="0" lvl="1" indent="0">
              <a:buNone/>
            </a:pPr>
            <a:r>
              <a:rPr lang="en-US" sz="2200" b="1" dirty="0" err="1">
                <a:solidFill>
                  <a:schemeClr val="tx1"/>
                </a:solidFill>
                <a:latin typeface="Times New Roman" panose="02020603050405020304" pitchFamily="18" charset="0"/>
                <a:cs typeface="Times New Roman" panose="02020603050405020304" pitchFamily="18" charset="0"/>
              </a:rPr>
              <a:t>Hàm</a:t>
            </a:r>
            <a:r>
              <a:rPr lang="en-US" sz="2200" b="1" dirty="0">
                <a:solidFill>
                  <a:schemeClr val="tx1"/>
                </a:solidFill>
                <a:latin typeface="Times New Roman" panose="02020603050405020304" pitchFamily="18" charset="0"/>
                <a:cs typeface="Times New Roman" panose="02020603050405020304" pitchFamily="18" charset="0"/>
              </a:rPr>
              <a:t> CCW: quay </a:t>
            </a:r>
            <a:r>
              <a:rPr lang="en-US" sz="2200" b="1" dirty="0" err="1">
                <a:solidFill>
                  <a:schemeClr val="tx1"/>
                </a:solidFill>
                <a:latin typeface="Times New Roman" panose="02020603050405020304" pitchFamily="18" charset="0"/>
                <a:cs typeface="Times New Roman" panose="02020603050405020304" pitchFamily="18" charset="0"/>
              </a:rPr>
              <a:t>trái</a:t>
            </a:r>
            <a:r>
              <a:rPr lang="en-US" sz="2200" b="1" dirty="0">
                <a:solidFill>
                  <a:schemeClr val="tx1"/>
                </a:solidFill>
                <a:latin typeface="Times New Roman" panose="02020603050405020304" pitchFamily="18" charset="0"/>
                <a:cs typeface="Times New Roman" panose="02020603050405020304" pitchFamily="18" charset="0"/>
              </a:rPr>
              <a:t>, quay </a:t>
            </a:r>
            <a:r>
              <a:rPr lang="en-US" sz="2200" b="1" dirty="0" err="1">
                <a:solidFill>
                  <a:schemeClr val="tx1"/>
                </a:solidFill>
                <a:latin typeface="Times New Roman" panose="02020603050405020304" pitchFamily="18" charset="0"/>
                <a:cs typeface="Times New Roman" panose="02020603050405020304" pitchFamily="18" charset="0"/>
              </a:rPr>
              <a:t>phải</a:t>
            </a:r>
            <a:endParaRPr lang="en-US" sz="2200" b="1" dirty="0">
              <a:solidFill>
                <a:schemeClr val="tx1"/>
              </a:solidFill>
              <a:latin typeface="Times New Roman" panose="02020603050405020304" pitchFamily="18" charset="0"/>
              <a:cs typeface="Times New Roman" panose="02020603050405020304" pitchFamily="18" charset="0"/>
            </a:endParaRPr>
          </a:p>
          <a:p>
            <a:pPr lvl="1"/>
            <a:endParaRPr lang="en-US" sz="2200" b="1" dirty="0">
              <a:solidFill>
                <a:schemeClr val="tx1"/>
              </a:solidFill>
              <a:latin typeface="Times New Roman" panose="02020603050405020304" pitchFamily="18" charset="0"/>
              <a:cs typeface="Times New Roman" panose="02020603050405020304" pitchFamily="18" charset="0"/>
            </a:endParaRPr>
          </a:p>
          <a:p>
            <a:pPr lvl="1"/>
            <a:endParaRPr lang="en-US" sz="2200" b="1" dirty="0">
              <a:solidFill>
                <a:schemeClr val="tx1"/>
              </a:solidFill>
              <a:latin typeface="Times New Roman" panose="02020603050405020304" pitchFamily="18" charset="0"/>
              <a:cs typeface="Times New Roman" panose="02020603050405020304" pitchFamily="18" charset="0"/>
            </a:endParaRPr>
          </a:p>
          <a:p>
            <a:pPr marL="1371600" lvl="3" indent="0">
              <a:buNone/>
            </a:pPr>
            <a:r>
              <a:rPr lang="en-US" sz="2200" i="1" dirty="0" err="1">
                <a:solidFill>
                  <a:schemeClr val="tx1"/>
                </a:solidFill>
                <a:latin typeface="Times New Roman" panose="02020603050405020304" pitchFamily="18" charset="0"/>
                <a:cs typeface="Times New Roman" panose="02020603050405020304" pitchFamily="18" charset="0"/>
              </a:rPr>
              <a:t>Rẽ</a:t>
            </a:r>
            <a:r>
              <a:rPr lang="en-US" sz="2200" i="1" dirty="0">
                <a:solidFill>
                  <a:schemeClr val="tx1"/>
                </a:solidFill>
                <a:latin typeface="Times New Roman" panose="02020603050405020304" pitchFamily="18" charset="0"/>
                <a:cs typeface="Times New Roman" panose="02020603050405020304" pitchFamily="18" charset="0"/>
              </a:rPr>
              <a:t> </a:t>
            </a:r>
            <a:r>
              <a:rPr lang="en-US" sz="2200" i="1" dirty="0" err="1">
                <a:solidFill>
                  <a:schemeClr val="tx1"/>
                </a:solidFill>
                <a:latin typeface="Times New Roman" panose="02020603050405020304" pitchFamily="18" charset="0"/>
                <a:cs typeface="Times New Roman" panose="02020603050405020304" pitchFamily="18" charset="0"/>
              </a:rPr>
              <a:t>phải</a:t>
            </a:r>
            <a:r>
              <a:rPr lang="en-US" sz="2200" i="1" dirty="0">
                <a:solidFill>
                  <a:schemeClr val="tx1"/>
                </a:solidFill>
                <a:latin typeface="Times New Roman" panose="02020603050405020304" pitchFamily="18" charset="0"/>
                <a:cs typeface="Times New Roman" panose="02020603050405020304" pitchFamily="18" charset="0"/>
              </a:rPr>
              <a:t> 			 </a:t>
            </a:r>
            <a:r>
              <a:rPr lang="en-US" sz="2200" i="1" dirty="0" err="1">
                <a:solidFill>
                  <a:schemeClr val="tx1"/>
                </a:solidFill>
                <a:latin typeface="Times New Roman" panose="02020603050405020304" pitchFamily="18" charset="0"/>
                <a:cs typeface="Times New Roman" panose="02020603050405020304" pitchFamily="18" charset="0"/>
              </a:rPr>
              <a:t>Rẽ</a:t>
            </a:r>
            <a:r>
              <a:rPr lang="en-US" sz="2200" i="1" dirty="0">
                <a:solidFill>
                  <a:schemeClr val="tx1"/>
                </a:solidFill>
                <a:latin typeface="Times New Roman" panose="02020603050405020304" pitchFamily="18" charset="0"/>
                <a:cs typeface="Times New Roman" panose="02020603050405020304" pitchFamily="18" charset="0"/>
              </a:rPr>
              <a:t> </a:t>
            </a:r>
            <a:r>
              <a:rPr lang="en-US" sz="2200" i="1" dirty="0" err="1">
                <a:solidFill>
                  <a:schemeClr val="tx1"/>
                </a:solidFill>
                <a:latin typeface="Times New Roman" panose="02020603050405020304" pitchFamily="18" charset="0"/>
                <a:cs typeface="Times New Roman" panose="02020603050405020304" pitchFamily="18" charset="0"/>
              </a:rPr>
              <a:t>trái</a:t>
            </a:r>
            <a:endParaRPr lang="en-US" sz="2200" i="1"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Ta </a:t>
            </a:r>
            <a:r>
              <a:rPr lang="en-US" sz="2200" dirty="0" err="1">
                <a:solidFill>
                  <a:schemeClr val="tx1"/>
                </a:solidFill>
                <a:latin typeface="Times New Roman" panose="02020603050405020304" pitchFamily="18" charset="0"/>
                <a:cs typeface="Times New Roman" panose="02020603050405020304" pitchFamily="18" charset="0"/>
              </a:rPr>
              <a:t>có</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thể</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dùng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tích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có</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hướng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trong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gian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để</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giải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quyết</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vấn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đề</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này</a:t>
            </a:r>
            <a:r>
              <a:rPr lang="en-US" sz="2200" dirty="0">
                <a:solidFill>
                  <a:schemeClr val="tx1"/>
                </a:solidFill>
                <a:latin typeface="Times New Roman" panose="02020603050405020304" pitchFamily="18" charset="0"/>
                <a:cs typeface="Times New Roman" panose="02020603050405020304" pitchFamily="18" charset="0"/>
              </a:rPr>
              <a:t>. Ta </a:t>
            </a:r>
            <a:r>
              <a:rPr lang="en-US" sz="2200" dirty="0" err="1">
                <a:solidFill>
                  <a:schemeClr val="tx1"/>
                </a:solidFill>
                <a:latin typeface="Times New Roman" panose="02020603050405020304" pitchFamily="18" charset="0"/>
                <a:cs typeface="Times New Roman" panose="02020603050405020304" pitchFamily="18" charset="0"/>
              </a:rPr>
              <a:t>đang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làm</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việc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trong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gian</a:t>
            </a:r>
            <a:r>
              <a:rPr lang="en-US" sz="2200" dirty="0">
                <a:solidFill>
                  <a:schemeClr val="tx1"/>
                </a:solidFill>
                <a:latin typeface="Times New Roman" panose="02020603050405020304" pitchFamily="18" charset="0"/>
                <a:cs typeface="Times New Roman" panose="02020603050405020304" pitchFamily="18" charset="0"/>
              </a:rPr>
              <a:t> 2 </a:t>
            </a:r>
            <a:r>
              <a:rPr lang="en-US" sz="2200" dirty="0" err="1">
                <a:solidFill>
                  <a:schemeClr val="tx1"/>
                </a:solidFill>
                <a:latin typeface="Times New Roman" panose="02020603050405020304" pitchFamily="18" charset="0"/>
                <a:cs typeface="Times New Roman" panose="02020603050405020304" pitchFamily="18" charset="0"/>
              </a:rPr>
              <a:t>chiều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mặt</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phẳng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vì</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vậy</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đối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với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chiều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thứ</a:t>
            </a:r>
            <a:r>
              <a:rPr lang="en-US" sz="2200" dirty="0">
                <a:solidFill>
                  <a:schemeClr val="tx1"/>
                </a:solidFill>
                <a:latin typeface="Times New Roman" panose="02020603050405020304" pitchFamily="18" charset="0"/>
                <a:cs typeface="Times New Roman" panose="02020603050405020304" pitchFamily="18" charset="0"/>
              </a:rPr>
              <a:t> 3 </a:t>
            </a:r>
            <a:r>
              <a:rPr lang="en-US" sz="2200" dirty="0" err="1">
                <a:solidFill>
                  <a:schemeClr val="tx1"/>
                </a:solidFill>
                <a:latin typeface="Times New Roman" panose="02020603050405020304" pitchFamily="18" charset="0"/>
                <a:cs typeface="Times New Roman" panose="02020603050405020304" pitchFamily="18" charset="0"/>
              </a:rPr>
              <a:t>thì</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mọi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giá</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trị</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đều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là</a:t>
            </a:r>
            <a:r>
              <a:rPr lang="en-US" sz="2200" dirty="0">
                <a:solidFill>
                  <a:schemeClr val="tx1"/>
                </a:solidFill>
                <a:latin typeface="Times New Roman" panose="02020603050405020304" pitchFamily="18" charset="0"/>
                <a:cs typeface="Times New Roman" panose="02020603050405020304" pitchFamily="18" charset="0"/>
              </a:rPr>
              <a:t> Zero.</a:t>
            </a:r>
          </a:p>
          <a:p>
            <a:r>
              <a:rPr lang="en-US" sz="2200" dirty="0" err="1">
                <a:solidFill>
                  <a:schemeClr val="tx1"/>
                </a:solidFill>
                <a:latin typeface="Times New Roman" panose="02020603050405020304" pitchFamily="18" charset="0"/>
                <a:cs typeface="Times New Roman" panose="02020603050405020304" pitchFamily="18" charset="0"/>
              </a:rPr>
              <a:t>Hàm</a:t>
            </a:r>
            <a:r>
              <a:rPr lang="en-US" sz="2200" dirty="0">
                <a:solidFill>
                  <a:schemeClr val="tx1"/>
                </a:solidFill>
                <a:latin typeface="Times New Roman" panose="02020603050405020304" pitchFamily="18" charset="0"/>
                <a:cs typeface="Times New Roman" panose="02020603050405020304" pitchFamily="18" charset="0"/>
              </a:rPr>
              <a:t> CCW </a:t>
            </a:r>
            <a:r>
              <a:rPr lang="en-US" sz="2200" dirty="0" err="1">
                <a:solidFill>
                  <a:schemeClr val="tx1"/>
                </a:solidFill>
                <a:latin typeface="Times New Roman" panose="02020603050405020304" pitchFamily="18" charset="0"/>
                <a:cs typeface="Times New Roman" panose="02020603050405020304" pitchFamily="18" charset="0"/>
              </a:rPr>
              <a:t>sau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trả</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ra</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nếu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là</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rẽ</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trái</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nếu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rẽ</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phải</a:t>
            </a:r>
            <a:r>
              <a:rPr lang="en-US" sz="2200" dirty="0">
                <a:solidFill>
                  <a:schemeClr val="tx1"/>
                </a:solidFill>
                <a:latin typeface="Times New Roman" panose="02020603050405020304" pitchFamily="18" charset="0"/>
                <a:cs typeface="Times New Roman" panose="02020603050405020304" pitchFamily="18" charset="0"/>
              </a:rPr>
              <a:t>, 0 </a:t>
            </a:r>
            <a:r>
              <a:rPr lang="en-US" sz="2200" dirty="0" err="1">
                <a:solidFill>
                  <a:schemeClr val="tx1"/>
                </a:solidFill>
                <a:latin typeface="Times New Roman" panose="02020603050405020304" pitchFamily="18" charset="0"/>
                <a:cs typeface="Times New Roman" panose="02020603050405020304" pitchFamily="18" charset="0"/>
              </a:rPr>
              <a:t>nếu</a:t>
            </a:r>
            <a:r>
              <a:rPr lang="en-US" sz="2200" dirty="0">
                <a:solidFill>
                  <a:schemeClr val="tx1"/>
                </a:solidFill>
                <a:latin typeface="Times New Roman" panose="02020603050405020304" pitchFamily="18" charset="0"/>
                <a:cs typeface="Times New Roman" panose="02020603050405020304" pitchFamily="18" charset="0"/>
              </a:rPr>
              <a:t> 3 </a:t>
            </a:r>
            <a:r>
              <a:rPr lang="en-US" sz="2200" dirty="0" err="1">
                <a:solidFill>
                  <a:schemeClr val="tx1"/>
                </a:solidFill>
                <a:latin typeface="Times New Roman" panose="02020603050405020304" pitchFamily="18" charset="0"/>
                <a:cs typeface="Times New Roman" panose="02020603050405020304" pitchFamily="18" charset="0"/>
              </a:rPr>
              <a:t>điểm</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thẳng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hàng</a:t>
            </a:r>
            <a:r>
              <a:rPr lang="en-US" dirty="0">
                <a:solidFill>
                  <a:schemeClr val="tx1"/>
                </a:solidFill>
              </a:rPr>
              <a:t>. </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8" name="Group 20"/>
          <p:cNvGrpSpPr>
            <a:grpSpLocks noChangeAspect="1"/>
          </p:cNvGrpSpPr>
          <p:nvPr/>
        </p:nvGrpSpPr>
        <p:grpSpPr bwMode="auto">
          <a:xfrm>
            <a:off x="2052666" y="1425262"/>
            <a:ext cx="4173322" cy="1030765"/>
            <a:chOff x="3422" y="7447"/>
            <a:chExt cx="7054" cy="1898"/>
          </a:xfrm>
        </p:grpSpPr>
        <p:sp>
          <p:nvSpPr>
            <p:cNvPr id="19" name="AutoShape 31"/>
            <p:cNvSpPr>
              <a:spLocks noChangeAspect="1" noChangeArrowheads="1" noTextEdit="1"/>
            </p:cNvSpPr>
            <p:nvPr/>
          </p:nvSpPr>
          <p:spPr bwMode="auto">
            <a:xfrm>
              <a:off x="3422" y="7447"/>
              <a:ext cx="7054" cy="18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0" name="Text Box 30"/>
            <p:cNvSpPr txBox="1">
              <a:spLocks noChangeArrowheads="1"/>
            </p:cNvSpPr>
            <p:nvPr/>
          </p:nvSpPr>
          <p:spPr bwMode="auto">
            <a:xfrm>
              <a:off x="4022" y="8639"/>
              <a:ext cx="451"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Text Box 29"/>
            <p:cNvSpPr txBox="1">
              <a:spLocks noChangeArrowheads="1"/>
            </p:cNvSpPr>
            <p:nvPr/>
          </p:nvSpPr>
          <p:spPr bwMode="auto">
            <a:xfrm>
              <a:off x="4473"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 Box 28"/>
            <p:cNvSpPr txBox="1">
              <a:spLocks noChangeArrowheads="1"/>
            </p:cNvSpPr>
            <p:nvPr/>
          </p:nvSpPr>
          <p:spPr bwMode="auto">
            <a:xfrm>
              <a:off x="5373"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7"/>
            <p:cNvSpPr>
              <a:spLocks noChangeShapeType="1"/>
            </p:cNvSpPr>
            <p:nvPr/>
          </p:nvSpPr>
          <p:spPr bwMode="auto">
            <a:xfrm flipV="1">
              <a:off x="4323" y="8043"/>
              <a:ext cx="300" cy="745"/>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6"/>
            <p:cNvSpPr>
              <a:spLocks noChangeShapeType="1"/>
            </p:cNvSpPr>
            <p:nvPr/>
          </p:nvSpPr>
          <p:spPr bwMode="auto">
            <a:xfrm>
              <a:off x="4623" y="8043"/>
              <a:ext cx="900" cy="1"/>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 Box 25"/>
            <p:cNvSpPr txBox="1">
              <a:spLocks noChangeArrowheads="1"/>
            </p:cNvSpPr>
            <p:nvPr/>
          </p:nvSpPr>
          <p:spPr bwMode="auto">
            <a:xfrm>
              <a:off x="7324" y="8640"/>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 Box 24"/>
            <p:cNvSpPr txBox="1">
              <a:spLocks noChangeArrowheads="1"/>
            </p:cNvSpPr>
            <p:nvPr/>
          </p:nvSpPr>
          <p:spPr bwMode="auto">
            <a:xfrm>
              <a:off x="8585" y="7745"/>
              <a:ext cx="451"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23"/>
            <p:cNvSpPr txBox="1">
              <a:spLocks noChangeArrowheads="1"/>
            </p:cNvSpPr>
            <p:nvPr/>
          </p:nvSpPr>
          <p:spPr bwMode="auto">
            <a:xfrm>
              <a:off x="7684" y="7745"/>
              <a:ext cx="450" cy="29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Line 22"/>
            <p:cNvSpPr>
              <a:spLocks noChangeShapeType="1"/>
            </p:cNvSpPr>
            <p:nvPr/>
          </p:nvSpPr>
          <p:spPr bwMode="auto">
            <a:xfrm flipV="1">
              <a:off x="7624" y="8043"/>
              <a:ext cx="1051" cy="745"/>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1"/>
            <p:cNvSpPr>
              <a:spLocks noChangeShapeType="1"/>
            </p:cNvSpPr>
            <p:nvPr/>
          </p:nvSpPr>
          <p:spPr bwMode="auto">
            <a:xfrm flipH="1">
              <a:off x="7925" y="8043"/>
              <a:ext cx="750" cy="1"/>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xmlns="" id="{73938667-381F-415F-ADDB-0D21B71CB269}"/>
              </a:ext>
            </a:extLst>
          </p:cNvPr>
          <p:cNvPicPr>
            <a:picLocks noChangeAspect="1"/>
          </p:cNvPicPr>
          <p:nvPr/>
        </p:nvPicPr>
        <p:blipFill>
          <a:blip r:embed="rId2"/>
          <a:stretch>
            <a:fillRect/>
          </a:stretch>
        </p:blipFill>
        <p:spPr>
          <a:xfrm>
            <a:off x="774452" y="4789249"/>
            <a:ext cx="8499549" cy="820443"/>
          </a:xfrm>
          <a:prstGeom prst="rect">
            <a:avLst/>
          </a:prstGeom>
        </p:spPr>
      </p:pic>
      <p:pic>
        <p:nvPicPr>
          <p:cNvPr id="7" name="Picture 6">
            <a:extLst>
              <a:ext uri="{FF2B5EF4-FFF2-40B4-BE49-F238E27FC236}">
                <a16:creationId xmlns:a16="http://schemas.microsoft.com/office/drawing/2014/main" xmlns="" id="{FEC85047-5CBE-48D5-8B46-DA1B9D83087C}"/>
              </a:ext>
            </a:extLst>
          </p:cNvPr>
          <p:cNvPicPr>
            <a:picLocks noChangeAspect="1"/>
          </p:cNvPicPr>
          <p:nvPr/>
        </p:nvPicPr>
        <p:blipFill>
          <a:blip r:embed="rId3"/>
          <a:stretch>
            <a:fillRect/>
          </a:stretch>
        </p:blipFill>
        <p:spPr>
          <a:xfrm>
            <a:off x="2778348" y="5699496"/>
            <a:ext cx="2937584" cy="880481"/>
          </a:xfrm>
          <a:prstGeom prst="rect">
            <a:avLst/>
          </a:prstGeom>
        </p:spPr>
      </p:pic>
    </p:spTree>
    <p:extLst>
      <p:ext uri="{BB962C8B-B14F-4D97-AF65-F5344CB8AC3E}">
        <p14:creationId xmlns:p14="http://schemas.microsoft.com/office/powerpoint/2010/main" val="239737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Thuật toán tìm bao lồi</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232202"/>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function CCW(p1, p2, p3: Point): Integer;</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var</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a1, b1, a2, b2, t: Real;</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begin</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a1 := p2.x – p1.x;</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b1 := p2.y – p1.y;</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a2 := p3.x – p2.x;</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b2 := p3.y – p2.y;</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t := a1*b2 – a2*b1;</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if Abs(t) &lt; Eps then CCW := 0</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else </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if t &gt; 0 then CCW := 1</a:t>
            </a:r>
            <a:endParaRPr lang="en-US" altLang="en-US" sz="1400"/>
          </a:p>
          <a:p>
            <a:pPr lvl="0" algn="just" eaLnBrk="0" fontAlgn="base" hangingPunct="0">
              <a:spcBef>
                <a:spcPct val="0"/>
              </a:spcBef>
              <a:spcAft>
                <a:spcPct val="0"/>
              </a:spcAft>
              <a:tabLst>
                <a:tab pos="342900" algn="l"/>
              </a:tabLst>
            </a:pPr>
            <a:r>
              <a:rPr lang="en-US" altLang="en-US">
                <a:latin typeface="Courier New" panose="02070309020205020404" pitchFamily="49" charset="0"/>
                <a:ea typeface="Times New Roman" panose="02020603050405020304" pitchFamily="18" charset="0"/>
                <a:cs typeface="Courier New" panose="02070309020205020404" pitchFamily="49" charset="0"/>
              </a:rPr>
              <a:t>	else CCW := -1;</a:t>
            </a:r>
          </a:p>
          <a:p>
            <a:pPr lvl="0" algn="just" eaLnBrk="0" fontAlgn="base" hangingPunct="0">
              <a:spcBef>
                <a:spcPct val="0"/>
              </a:spcBef>
              <a:spcAft>
                <a:spcPct val="0"/>
              </a:spcAft>
              <a:tabLst>
                <a:tab pos="342900" algn="l"/>
              </a:tabLst>
            </a:pPr>
            <a:endParaRPr lang="en-US" altLang="en-US" sz="2000">
              <a:latin typeface="Courier New" panose="02070309020205020404" pitchFamily="49" charset="0"/>
              <a:cs typeface="Courier New" panose="02070309020205020404" pitchFamily="49" charset="0"/>
            </a:endParaRPr>
          </a:p>
          <a:p>
            <a:pPr lvl="0" algn="just" eaLnBrk="0" fontAlgn="base" hangingPunct="0">
              <a:spcBef>
                <a:spcPct val="0"/>
              </a:spcBef>
              <a:spcAft>
                <a:spcPct val="0"/>
              </a:spcAft>
              <a:tabLst>
                <a:tab pos="342900" algn="l"/>
              </a:tabLst>
            </a:pPr>
            <a:r>
              <a:rPr lang="en-US" altLang="en-US" sz="2400">
                <a:latin typeface="Times New Roman" panose="02020603050405020304" pitchFamily="18" charset="0"/>
                <a:cs typeface="Times New Roman" panose="02020603050405020304" pitchFamily="18" charset="0"/>
              </a:rPr>
              <a:t>Trong đó EPS =10</a:t>
            </a:r>
            <a:r>
              <a:rPr lang="en-US" altLang="en-US" sz="2400" baseline="30000">
                <a:latin typeface="Times New Roman" panose="02020603050405020304" pitchFamily="18" charset="0"/>
                <a:cs typeface="Times New Roman" panose="02020603050405020304" pitchFamily="18" charset="0"/>
              </a:rPr>
              <a:t>-10</a:t>
            </a:r>
            <a:r>
              <a:rPr lang="en-US" altLang="en-US" sz="2400">
                <a:latin typeface="Times New Roman" panose="02020603050405020304" pitchFamily="18" charset="0"/>
                <a:cs typeface="Times New Roman" panose="02020603050405020304" pitchFamily="18" charset="0"/>
              </a:rPr>
              <a:t> và p2,p1,p3 là các điểm trong mặt phẳng</a:t>
            </a:r>
          </a:p>
          <a:p>
            <a:pPr lvl="0" algn="just" eaLnBrk="0" fontAlgn="base" hangingPunct="0">
              <a:spcBef>
                <a:spcPct val="0"/>
              </a:spcBef>
              <a:spcAft>
                <a:spcPct val="0"/>
              </a:spcAft>
              <a:tabLst>
                <a:tab pos="342900" algn="l"/>
              </a:tabLst>
            </a:pPr>
            <a:endParaRPr lang="en-US" altLang="en-US" sz="1400"/>
          </a:p>
          <a:p>
            <a:endParaRPr lang="en-US"/>
          </a:p>
        </p:txBody>
      </p:sp>
    </p:spTree>
    <p:extLst>
      <p:ext uri="{BB962C8B-B14F-4D97-AF65-F5344CB8AC3E}">
        <p14:creationId xmlns:p14="http://schemas.microsoft.com/office/powerpoint/2010/main" val="189905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down)">
                                      <p:cBhvr>
                                        <p:cTn id="7" dur="500"/>
                                        <p:tgtEl>
                                          <p:spTgt spid="3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wipe(down)">
                                      <p:cBhvr>
                                        <p:cTn id="10" dur="500"/>
                                        <p:tgtEl>
                                          <p:spTgt spid="3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animEffect transition="in" filter="wipe(down)">
                                      <p:cBhvr>
                                        <p:cTn id="13" dur="500"/>
                                        <p:tgtEl>
                                          <p:spTgt spid="3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
                                            <p:txEl>
                                              <p:pRg st="3" end="3"/>
                                            </p:txEl>
                                          </p:spTgt>
                                        </p:tgtEl>
                                        <p:attrNameLst>
                                          <p:attrName>style.visibility</p:attrName>
                                        </p:attrNameLst>
                                      </p:cBhvr>
                                      <p:to>
                                        <p:strVal val="visible"/>
                                      </p:to>
                                    </p:set>
                                    <p:animEffect transition="in" filter="wipe(down)">
                                      <p:cBhvr>
                                        <p:cTn id="16" dur="500"/>
                                        <p:tgtEl>
                                          <p:spTgt spid="3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xEl>
                                              <p:pRg st="4" end="4"/>
                                            </p:txEl>
                                          </p:spTgt>
                                        </p:tgtEl>
                                        <p:attrNameLst>
                                          <p:attrName>style.visibility</p:attrName>
                                        </p:attrNameLst>
                                      </p:cBhvr>
                                      <p:to>
                                        <p:strVal val="visible"/>
                                      </p:to>
                                    </p:set>
                                    <p:animEffect transition="in" filter="wipe(down)">
                                      <p:cBhvr>
                                        <p:cTn id="19" dur="500"/>
                                        <p:tgtEl>
                                          <p:spTgt spid="3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xEl>
                                              <p:pRg st="5" end="5"/>
                                            </p:txEl>
                                          </p:spTgt>
                                        </p:tgtEl>
                                        <p:attrNameLst>
                                          <p:attrName>style.visibility</p:attrName>
                                        </p:attrNameLst>
                                      </p:cBhvr>
                                      <p:to>
                                        <p:strVal val="visible"/>
                                      </p:to>
                                    </p:set>
                                    <p:animEffect transition="in" filter="wipe(down)">
                                      <p:cBhvr>
                                        <p:cTn id="22" dur="500"/>
                                        <p:tgtEl>
                                          <p:spTgt spid="3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2">
                                            <p:txEl>
                                              <p:pRg st="6" end="6"/>
                                            </p:txEl>
                                          </p:spTgt>
                                        </p:tgtEl>
                                        <p:attrNameLst>
                                          <p:attrName>style.visibility</p:attrName>
                                        </p:attrNameLst>
                                      </p:cBhvr>
                                      <p:to>
                                        <p:strVal val="visible"/>
                                      </p:to>
                                    </p:set>
                                    <p:animEffect transition="in" filter="wipe(down)">
                                      <p:cBhvr>
                                        <p:cTn id="25" dur="500"/>
                                        <p:tgtEl>
                                          <p:spTgt spid="32">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2">
                                            <p:txEl>
                                              <p:pRg st="7" end="7"/>
                                            </p:txEl>
                                          </p:spTgt>
                                        </p:tgtEl>
                                        <p:attrNameLst>
                                          <p:attrName>style.visibility</p:attrName>
                                        </p:attrNameLst>
                                      </p:cBhvr>
                                      <p:to>
                                        <p:strVal val="visible"/>
                                      </p:to>
                                    </p:set>
                                    <p:animEffect transition="in" filter="wipe(down)">
                                      <p:cBhvr>
                                        <p:cTn id="28" dur="500"/>
                                        <p:tgtEl>
                                          <p:spTgt spid="32">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xEl>
                                              <p:pRg st="8" end="8"/>
                                            </p:txEl>
                                          </p:spTgt>
                                        </p:tgtEl>
                                        <p:attrNameLst>
                                          <p:attrName>style.visibility</p:attrName>
                                        </p:attrNameLst>
                                      </p:cBhvr>
                                      <p:to>
                                        <p:strVal val="visible"/>
                                      </p:to>
                                    </p:set>
                                    <p:animEffect transition="in" filter="wipe(down)">
                                      <p:cBhvr>
                                        <p:cTn id="31" dur="500"/>
                                        <p:tgtEl>
                                          <p:spTgt spid="32">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2">
                                            <p:txEl>
                                              <p:pRg st="9" end="9"/>
                                            </p:txEl>
                                          </p:spTgt>
                                        </p:tgtEl>
                                        <p:attrNameLst>
                                          <p:attrName>style.visibility</p:attrName>
                                        </p:attrNameLst>
                                      </p:cBhvr>
                                      <p:to>
                                        <p:strVal val="visible"/>
                                      </p:to>
                                    </p:set>
                                    <p:animEffect transition="in" filter="wipe(down)">
                                      <p:cBhvr>
                                        <p:cTn id="34" dur="500"/>
                                        <p:tgtEl>
                                          <p:spTgt spid="32">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2">
                                            <p:txEl>
                                              <p:pRg st="10" end="10"/>
                                            </p:txEl>
                                          </p:spTgt>
                                        </p:tgtEl>
                                        <p:attrNameLst>
                                          <p:attrName>style.visibility</p:attrName>
                                        </p:attrNameLst>
                                      </p:cBhvr>
                                      <p:to>
                                        <p:strVal val="visible"/>
                                      </p:to>
                                    </p:set>
                                    <p:animEffect transition="in" filter="wipe(down)">
                                      <p:cBhvr>
                                        <p:cTn id="37" dur="500"/>
                                        <p:tgtEl>
                                          <p:spTgt spid="32">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2">
                                            <p:txEl>
                                              <p:pRg st="11" end="11"/>
                                            </p:txEl>
                                          </p:spTgt>
                                        </p:tgtEl>
                                        <p:attrNameLst>
                                          <p:attrName>style.visibility</p:attrName>
                                        </p:attrNameLst>
                                      </p:cBhvr>
                                      <p:to>
                                        <p:strVal val="visible"/>
                                      </p:to>
                                    </p:set>
                                    <p:animEffect transition="in" filter="wipe(down)">
                                      <p:cBhvr>
                                        <p:cTn id="40" dur="500"/>
                                        <p:tgtEl>
                                          <p:spTgt spid="32">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xEl>
                                              <p:pRg st="12" end="12"/>
                                            </p:txEl>
                                          </p:spTgt>
                                        </p:tgtEl>
                                        <p:attrNameLst>
                                          <p:attrName>style.visibility</p:attrName>
                                        </p:attrNameLst>
                                      </p:cBhvr>
                                      <p:to>
                                        <p:strVal val="visible"/>
                                      </p:to>
                                    </p:set>
                                    <p:animEffect transition="in" filter="wipe(down)">
                                      <p:cBhvr>
                                        <p:cTn id="43" dur="500"/>
                                        <p:tgtEl>
                                          <p:spTgt spid="32">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2">
                                            <p:txEl>
                                              <p:pRg st="14" end="14"/>
                                            </p:txEl>
                                          </p:spTgt>
                                        </p:tgtEl>
                                        <p:attrNameLst>
                                          <p:attrName>style.visibility</p:attrName>
                                        </p:attrNameLst>
                                      </p:cBhvr>
                                      <p:to>
                                        <p:strVal val="visible"/>
                                      </p:to>
                                    </p:set>
                                    <p:animEffect transition="in" filter="wipe(down)">
                                      <p:cBhvr>
                                        <p:cTn id="46" dur="500"/>
                                        <p:tgtEl>
                                          <p:spTgt spid="3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BIỂU DIỄN HÌNH HỌC TRÊN MÁY TÍNH</a:t>
            </a:r>
            <a:endParaRPr lang="vi-VN">
              <a:solidFill>
                <a:srgbClr val="FF0000"/>
              </a:solidFill>
            </a:endParaRPr>
          </a:p>
        </p:txBody>
      </p:sp>
      <p:sp>
        <p:nvSpPr>
          <p:cNvPr id="3" name="Content Placeholder 2"/>
          <p:cNvSpPr>
            <a:spLocks noGrp="1"/>
          </p:cNvSpPr>
          <p:nvPr>
            <p:ph idx="1"/>
          </p:nvPr>
        </p:nvSpPr>
        <p:spPr/>
        <p:txBody>
          <a:bodyPr>
            <a:normAutofit lnSpcReduction="10000"/>
          </a:bodyPr>
          <a:lstStyle/>
          <a:p>
            <a:r>
              <a:rPr lang="en-US"/>
              <a:t>Điểm: </a:t>
            </a:r>
            <a:endParaRPr lang="vi-VN"/>
          </a:p>
          <a:p>
            <a:pPr marL="0" indent="0">
              <a:buNone/>
            </a:pPr>
            <a:r>
              <a:rPr lang="en-US"/>
              <a:t>Point = record</a:t>
            </a:r>
            <a:endParaRPr lang="vi-VN"/>
          </a:p>
          <a:p>
            <a:pPr marL="0" indent="0">
              <a:buNone/>
            </a:pPr>
            <a:r>
              <a:rPr lang="en-US"/>
              <a:t>  x, y: Real;</a:t>
            </a:r>
            <a:endParaRPr lang="vi-VN"/>
          </a:p>
          <a:p>
            <a:pPr marL="0" indent="0">
              <a:buNone/>
            </a:pPr>
            <a:r>
              <a:rPr lang="en-US"/>
              <a:t>end;</a:t>
            </a:r>
            <a:endParaRPr lang="vi-VN"/>
          </a:p>
          <a:p>
            <a:r>
              <a:rPr lang="en-US"/>
              <a:t>Đường thẳng:</a:t>
            </a:r>
            <a:endParaRPr lang="vi-VN"/>
          </a:p>
          <a:p>
            <a:pPr marL="0" indent="0">
              <a:buNone/>
            </a:pPr>
            <a:r>
              <a:rPr lang="en-US"/>
              <a:t>Line = Record</a:t>
            </a:r>
            <a:endParaRPr lang="vi-VN"/>
          </a:p>
          <a:p>
            <a:pPr marL="0" indent="0">
              <a:buNone/>
            </a:pPr>
            <a:r>
              <a:rPr lang="en-US"/>
              <a:t>  p1, p2: Point;</a:t>
            </a:r>
            <a:endParaRPr lang="vi-VN"/>
          </a:p>
          <a:p>
            <a:pPr marL="0" indent="0">
              <a:buNone/>
            </a:pPr>
            <a:r>
              <a:rPr lang="en-US"/>
              <a:t>end;</a:t>
            </a:r>
            <a:endParaRPr lang="vi-VN"/>
          </a:p>
          <a:p>
            <a:r>
              <a:rPr lang="en-US"/>
              <a:t>Đa giác:</a:t>
            </a:r>
            <a:endParaRPr lang="vi-VN"/>
          </a:p>
          <a:p>
            <a:pPr marL="0" indent="0">
              <a:buNone/>
            </a:pPr>
            <a:r>
              <a:rPr lang="en-US"/>
              <a:t>Polygon = array[1..n] of Point;</a:t>
            </a:r>
            <a:endParaRPr lang="vi-VN"/>
          </a:p>
          <a:p>
            <a:endParaRPr lang="vi-VN"/>
          </a:p>
        </p:txBody>
      </p:sp>
    </p:spTree>
    <p:extLst>
      <p:ext uri="{BB962C8B-B14F-4D97-AF65-F5344CB8AC3E}">
        <p14:creationId xmlns:p14="http://schemas.microsoft.com/office/powerpoint/2010/main" val="4268440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Thuật toán Graham</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pic>
        <p:nvPicPr>
          <p:cNvPr id="4" name="Picture 3"/>
          <p:cNvPicPr>
            <a:picLocks noChangeAspect="1"/>
          </p:cNvPicPr>
          <p:nvPr/>
        </p:nvPicPr>
        <p:blipFill>
          <a:blip r:embed="rId2"/>
          <a:stretch>
            <a:fillRect/>
          </a:stretch>
        </p:blipFill>
        <p:spPr>
          <a:xfrm>
            <a:off x="318247" y="1562388"/>
            <a:ext cx="9465777" cy="4219848"/>
          </a:xfrm>
          <a:prstGeom prst="rect">
            <a:avLst/>
          </a:prstGeom>
        </p:spPr>
      </p:pic>
    </p:spTree>
    <p:extLst>
      <p:ext uri="{BB962C8B-B14F-4D97-AF65-F5344CB8AC3E}">
        <p14:creationId xmlns:p14="http://schemas.microsoft.com/office/powerpoint/2010/main" val="26350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Minh họa thuật toán Graham</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pic>
        <p:nvPicPr>
          <p:cNvPr id="4" name="Picture 3"/>
          <p:cNvPicPr>
            <a:picLocks noChangeAspect="1"/>
          </p:cNvPicPr>
          <p:nvPr/>
        </p:nvPicPr>
        <p:blipFill>
          <a:blip r:embed="rId2"/>
          <a:stretch>
            <a:fillRect/>
          </a:stretch>
        </p:blipFill>
        <p:spPr>
          <a:xfrm>
            <a:off x="1531881" y="1181848"/>
            <a:ext cx="5935272" cy="1839551"/>
          </a:xfrm>
          <a:prstGeom prst="rect">
            <a:avLst/>
          </a:prstGeom>
        </p:spPr>
      </p:pic>
      <p:pic>
        <p:nvPicPr>
          <p:cNvPr id="5" name="Picture 4"/>
          <p:cNvPicPr>
            <a:picLocks noChangeAspect="1"/>
          </p:cNvPicPr>
          <p:nvPr/>
        </p:nvPicPr>
        <p:blipFill>
          <a:blip r:embed="rId3"/>
          <a:stretch>
            <a:fillRect/>
          </a:stretch>
        </p:blipFill>
        <p:spPr>
          <a:xfrm>
            <a:off x="1758589" y="3112468"/>
            <a:ext cx="5708563" cy="1709449"/>
          </a:xfrm>
          <a:prstGeom prst="rect">
            <a:avLst/>
          </a:prstGeom>
        </p:spPr>
      </p:pic>
      <p:pic>
        <p:nvPicPr>
          <p:cNvPr id="6" name="Picture 5"/>
          <p:cNvPicPr>
            <a:picLocks noChangeAspect="1"/>
          </p:cNvPicPr>
          <p:nvPr/>
        </p:nvPicPr>
        <p:blipFill>
          <a:blip r:embed="rId4"/>
          <a:stretch>
            <a:fillRect/>
          </a:stretch>
        </p:blipFill>
        <p:spPr>
          <a:xfrm>
            <a:off x="1901800" y="4821917"/>
            <a:ext cx="5565352" cy="1667154"/>
          </a:xfrm>
          <a:prstGeom prst="rect">
            <a:avLst/>
          </a:prstGeom>
        </p:spPr>
      </p:pic>
    </p:spTree>
    <p:extLst>
      <p:ext uri="{BB962C8B-B14F-4D97-AF65-F5344CB8AC3E}">
        <p14:creationId xmlns:p14="http://schemas.microsoft.com/office/powerpoint/2010/main" val="381576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Xây dựng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568823" y="1562387"/>
            <a:ext cx="6849035" cy="4801314"/>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Ý tưởng thuật toán</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1: </a:t>
            </a:r>
            <a:r>
              <a:rPr lang="en-US">
                <a:latin typeface="Times New Roman" panose="02020603050405020304" pitchFamily="18" charset="0"/>
                <a:ea typeface="Times New Roman" panose="02020603050405020304" pitchFamily="18" charset="0"/>
              </a:rPr>
              <a:t>Chọn điểm chốt có tung độ y </a:t>
            </a:r>
            <a:r>
              <a:rPr lang="en-US" b="1">
                <a:latin typeface="Times New Roman" panose="02020603050405020304" pitchFamily="18" charset="0"/>
                <a:ea typeface="Times New Roman" panose="02020603050405020304" pitchFamily="18" charset="0"/>
              </a:rPr>
              <a:t>lớn</a:t>
            </a:r>
            <a:r>
              <a:rPr lang="en-US">
                <a:latin typeface="Times New Roman" panose="02020603050405020304" pitchFamily="18" charset="0"/>
                <a:ea typeface="Times New Roman" panose="02020603050405020304" pitchFamily="18" charset="0"/>
              </a:rPr>
              <a:t> nhất trong các điểm.</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2: </a:t>
            </a:r>
            <a:r>
              <a:rPr lang="en-US">
                <a:latin typeface="Times New Roman" panose="02020603050405020304" pitchFamily="18" charset="0"/>
                <a:ea typeface="Times New Roman" panose="02020603050405020304" pitchFamily="18" charset="0"/>
              </a:rPr>
              <a:t>Chuyển điểm chốt về vị trí 1 để tiện cho tính toán. </a:t>
            </a:r>
          </a:p>
          <a:p>
            <a:pPr marL="742950" lvl="1"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Bước 3: </a:t>
            </a:r>
            <a:r>
              <a:rPr lang="en-US">
                <a:latin typeface="Times New Roman" panose="02020603050405020304" pitchFamily="18" charset="0"/>
                <a:ea typeface="Times New Roman" panose="02020603050405020304" pitchFamily="18" charset="0"/>
              </a:rPr>
              <a:t>Ta sắp xếp các điểm theo khoá là góc tạo bởi điểm đó và điểm chốt với trục hoành theo thứ tự tăng dần. Khi đi theo thứ tự p[1], p[2], …p[N], p[1] ta thu được một đa giác khép kín đơn.</a:t>
            </a:r>
            <a:endParaRPr lang="en-US" sz="160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Xậy dựng thuật toán:</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1: Nhập dữ liệu ( tìm max y)</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2: Xây dựng hàm CCW.</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3: Xây dựng hàm Distance (Khoảng cách hai điểm dùng để tính góc).</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4: Xây dựng hàm Init (khởi tạo, tính góc từ điểm  2</a:t>
            </a:r>
            <a:r>
              <a:rPr lang="en-US">
                <a:latin typeface="Times New Roman" panose="02020603050405020304" pitchFamily="18" charset="0"/>
                <a:ea typeface="Times New Roman" panose="02020603050405020304" pitchFamily="18" charset="0"/>
                <a:sym typeface="Wingdings" panose="05000000000000000000" pitchFamily="2" charset="2"/>
              </a:rPr>
              <a:t> điểm N với điểm 1</a:t>
            </a:r>
            <a:r>
              <a:rPr lang="en-US">
                <a:latin typeface="Times New Roman" panose="02020603050405020304" pitchFamily="18" charset="0"/>
                <a:ea typeface="Times New Roman" panose="02020603050405020304" pitchFamily="18" charset="0"/>
              </a:rPr>
              <a:t>)</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5: Xây dựng hàm QuickSort với khóa là các góc.</a:t>
            </a:r>
          </a:p>
          <a:p>
            <a:pPr marL="742950" lvl="1" indent="-285750" algn="just">
              <a:buFont typeface="Wingdings" panose="05000000000000000000" pitchFamily="2" charset="2"/>
              <a:buChar char="Ø"/>
            </a:pPr>
            <a:r>
              <a:rPr lang="en-US">
                <a:latin typeface="Times New Roman" panose="02020603050405020304" pitchFamily="18" charset="0"/>
                <a:ea typeface="Times New Roman" panose="02020603050405020304" pitchFamily="18" charset="0"/>
              </a:rPr>
              <a:t>Bước 6: Lặp từ điểm 3 dùng hàm CCW điểm nạp vào, nếu CCW &gt;=0 loại điểm đó ngược lại nạp điểm đó vào bao.</a:t>
            </a:r>
          </a:p>
        </p:txBody>
      </p:sp>
    </p:spTree>
    <p:extLst>
      <p:ext uri="{BB962C8B-B14F-4D97-AF65-F5344CB8AC3E}">
        <p14:creationId xmlns:p14="http://schemas.microsoft.com/office/powerpoint/2010/main" val="5329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down)">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006" y="696029"/>
            <a:ext cx="8596668" cy="1320800"/>
          </a:xfrm>
        </p:spPr>
        <p:txBody>
          <a:bodyPr/>
          <a:lstStyle/>
          <a:p>
            <a:pPr algn="ctr"/>
            <a:r>
              <a:rPr lang="en-US">
                <a:solidFill>
                  <a:srgbClr val="FF0000"/>
                </a:solidFill>
              </a:rPr>
              <a:t>Một số hàm trong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568823" y="1562387"/>
            <a:ext cx="6849035" cy="3970318"/>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Hàm Distance:</a:t>
            </a:r>
          </a:p>
          <a:p>
            <a:pPr algn="just"/>
            <a:r>
              <a:rPr lang="en-US">
                <a:latin typeface="Times New Roman" panose="02020603050405020304" pitchFamily="18" charset="0"/>
                <a:ea typeface="Times New Roman" panose="02020603050405020304" pitchFamily="18" charset="0"/>
              </a:rPr>
              <a:t>Function Distance(i,j:integer):real;</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Distance:=sqrt(sqr(p[i].x-p[j].x)+sqr(p[i].y-p[j].y));</a:t>
            </a:r>
          </a:p>
          <a:p>
            <a:pPr algn="just"/>
            <a:r>
              <a:rPr lang="en-US">
                <a:latin typeface="Times New Roman" panose="02020603050405020304" pitchFamily="18" charset="0"/>
                <a:ea typeface="Times New Roman" panose="02020603050405020304" pitchFamily="18" charset="0"/>
              </a:rPr>
              <a:t>End;</a:t>
            </a:r>
          </a:p>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Thủ tục Init</a:t>
            </a:r>
          </a:p>
          <a:p>
            <a:pPr algn="just"/>
            <a:r>
              <a:rPr lang="en-US">
                <a:latin typeface="Times New Roman" panose="02020603050405020304" pitchFamily="18" charset="0"/>
                <a:ea typeface="Times New Roman" panose="02020603050405020304" pitchFamily="18" charset="0"/>
              </a:rPr>
              <a:t>Procedure Init;</a:t>
            </a:r>
          </a:p>
          <a:p>
            <a:pPr algn="just"/>
            <a:r>
              <a:rPr lang="en-US">
                <a:latin typeface="Times New Roman" panose="02020603050405020304" pitchFamily="18" charset="0"/>
                <a:ea typeface="Times New Roman" panose="02020603050405020304" pitchFamily="18" charset="0"/>
              </a:rPr>
              <a:t>Var</a:t>
            </a:r>
          </a:p>
          <a:p>
            <a:pPr algn="just"/>
            <a:r>
              <a:rPr lang="en-US">
                <a:latin typeface="Times New Roman" panose="02020603050405020304" pitchFamily="18" charset="0"/>
                <a:ea typeface="Times New Roman" panose="02020603050405020304" pitchFamily="18" charset="0"/>
              </a:rPr>
              <a:t>   i:integer;</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For i:=2 to n do</a:t>
            </a:r>
          </a:p>
          <a:p>
            <a:pPr algn="just"/>
            <a:r>
              <a:rPr lang="en-US">
                <a:latin typeface="Times New Roman" panose="02020603050405020304" pitchFamily="18" charset="0"/>
                <a:ea typeface="Times New Roman" panose="02020603050405020304" pitchFamily="18" charset="0"/>
              </a:rPr>
              <a:t>       p[i].angel:=(p[i].x-p[1].x)/Distance(1,i);</a:t>
            </a:r>
          </a:p>
          <a:p>
            <a:pPr algn="just"/>
            <a:r>
              <a:rPr lang="en-US">
                <a:latin typeface="Times New Roman" panose="02020603050405020304" pitchFamily="18" charset="0"/>
                <a:ea typeface="Times New Roman" panose="02020603050405020304" pitchFamily="18" charset="0"/>
              </a:rPr>
              <a:t>End</a:t>
            </a:r>
            <a:r>
              <a:rPr lang="en-US" b="1">
                <a:latin typeface="Times New Roman" panose="02020603050405020304" pitchFamily="18" charset="0"/>
                <a:ea typeface="Times New Roman" panose="02020603050405020304" pitchFamily="18" charset="0"/>
              </a:rPr>
              <a:t>;</a:t>
            </a:r>
          </a:p>
          <a:p>
            <a:pPr algn="just"/>
            <a:endParaRPr lang="en-US" b="1">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65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Một số hàm trong thuật toán</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sp>
        <p:nvSpPr>
          <p:cNvPr id="3" name="Rectangle 2"/>
          <p:cNvSpPr/>
          <p:nvPr/>
        </p:nvSpPr>
        <p:spPr>
          <a:xfrm>
            <a:off x="1810872" y="635000"/>
            <a:ext cx="6849035" cy="6463308"/>
          </a:xfrm>
          <a:prstGeom prst="rect">
            <a:avLst/>
          </a:prstGeom>
        </p:spPr>
        <p:txBody>
          <a:bodyPr wrap="square">
            <a:spAutoFit/>
          </a:bodyPr>
          <a:lstStyle/>
          <a:p>
            <a:pPr marL="285750" indent="-285750" algn="just">
              <a:buFont typeface="Wingdings" panose="05000000000000000000" pitchFamily="2" charset="2"/>
              <a:buChar char="Ø"/>
            </a:pPr>
            <a:r>
              <a:rPr lang="en-US" b="1">
                <a:latin typeface="Times New Roman" panose="02020603050405020304" pitchFamily="18" charset="0"/>
                <a:ea typeface="Times New Roman" panose="02020603050405020304" pitchFamily="18" charset="0"/>
              </a:rPr>
              <a:t>Thủ tục xử lí:</a:t>
            </a:r>
          </a:p>
          <a:p>
            <a:pPr algn="just"/>
            <a:r>
              <a:rPr lang="en-US">
                <a:latin typeface="Times New Roman" panose="02020603050405020304" pitchFamily="18" charset="0"/>
                <a:ea typeface="Times New Roman" panose="02020603050405020304" pitchFamily="18" charset="0"/>
              </a:rPr>
              <a:t>Procedure Solve;</a:t>
            </a:r>
          </a:p>
          <a:p>
            <a:pPr algn="just"/>
            <a:r>
              <a:rPr lang="en-US">
                <a:latin typeface="Times New Roman" panose="02020603050405020304" pitchFamily="18" charset="0"/>
                <a:ea typeface="Times New Roman" panose="02020603050405020304" pitchFamily="18" charset="0"/>
              </a:rPr>
              <a:t>Var</a:t>
            </a:r>
          </a:p>
          <a:p>
            <a:pPr algn="just"/>
            <a:r>
              <a:rPr lang="en-US">
                <a:latin typeface="Times New Roman" panose="02020603050405020304" pitchFamily="18" charset="0"/>
                <a:ea typeface="Times New Roman" panose="02020603050405020304" pitchFamily="18" charset="0"/>
              </a:rPr>
              <a:t>   i:integer;</a:t>
            </a:r>
          </a:p>
          <a:p>
            <a:pPr algn="just"/>
            <a:r>
              <a:rPr lang="en-US">
                <a:latin typeface="Times New Roman" panose="02020603050405020304" pitchFamily="18" charset="0"/>
                <a:ea typeface="Times New Roman" panose="02020603050405020304" pitchFamily="18" charset="0"/>
              </a:rPr>
              <a:t>Begin</a:t>
            </a:r>
          </a:p>
          <a:p>
            <a:pPr algn="just"/>
            <a:r>
              <a:rPr lang="en-US">
                <a:latin typeface="Times New Roman" panose="02020603050405020304" pitchFamily="18" charset="0"/>
                <a:ea typeface="Times New Roman" panose="02020603050405020304" pitchFamily="18" charset="0"/>
              </a:rPr>
              <a:t>   Swap(p[1],p[center]);</a:t>
            </a:r>
          </a:p>
          <a:p>
            <a:pPr algn="just"/>
            <a:r>
              <a:rPr lang="en-US">
                <a:latin typeface="Times New Roman" panose="02020603050405020304" pitchFamily="18" charset="0"/>
                <a:ea typeface="Times New Roman" panose="02020603050405020304" pitchFamily="18" charset="0"/>
              </a:rPr>
              <a:t>   Init;</a:t>
            </a:r>
          </a:p>
          <a:p>
            <a:pPr algn="just"/>
            <a:r>
              <a:rPr lang="en-US">
                <a:latin typeface="Times New Roman" panose="02020603050405020304" pitchFamily="18" charset="0"/>
                <a:ea typeface="Times New Roman" panose="02020603050405020304" pitchFamily="18" charset="0"/>
              </a:rPr>
              <a:t>   Quicksort(2,n);</a:t>
            </a:r>
          </a:p>
          <a:p>
            <a:pPr algn="just"/>
            <a:r>
              <a:rPr lang="en-US">
                <a:latin typeface="Times New Roman" panose="02020603050405020304" pitchFamily="18" charset="0"/>
                <a:ea typeface="Times New Roman" panose="02020603050405020304" pitchFamily="18" charset="0"/>
              </a:rPr>
              <a:t>   Bound[1]:=1;{Bound mảng chứa điểm trong bao}</a:t>
            </a:r>
          </a:p>
          <a:p>
            <a:pPr algn="just"/>
            <a:r>
              <a:rPr lang="en-US">
                <a:latin typeface="Times New Roman" panose="02020603050405020304" pitchFamily="18" charset="0"/>
                <a:ea typeface="Times New Roman" panose="02020603050405020304" pitchFamily="18" charset="0"/>
              </a:rPr>
              <a:t>   Bound[2]:=2;{Mảng P chứa các đỉnh đa giác}</a:t>
            </a:r>
          </a:p>
          <a:p>
            <a:pPr algn="just"/>
            <a:r>
              <a:rPr lang="en-US">
                <a:latin typeface="Times New Roman" panose="02020603050405020304" pitchFamily="18" charset="0"/>
                <a:ea typeface="Times New Roman" panose="02020603050405020304" pitchFamily="18" charset="0"/>
              </a:rPr>
              <a:t>   nBound:=2;</a:t>
            </a:r>
          </a:p>
          <a:p>
            <a:pPr algn="just"/>
            <a:r>
              <a:rPr lang="en-US">
                <a:latin typeface="Times New Roman" panose="02020603050405020304" pitchFamily="18" charset="0"/>
                <a:ea typeface="Times New Roman" panose="02020603050405020304" pitchFamily="18" charset="0"/>
              </a:rPr>
              <a:t>   p[n+1]:=p[1];</a:t>
            </a:r>
          </a:p>
          <a:p>
            <a:pPr algn="just"/>
            <a:r>
              <a:rPr lang="en-US">
                <a:latin typeface="Times New Roman" panose="02020603050405020304" pitchFamily="18" charset="0"/>
                <a:ea typeface="Times New Roman" panose="02020603050405020304" pitchFamily="18" charset="0"/>
              </a:rPr>
              <a:t>   For i:=3 to n+1 do</a:t>
            </a:r>
          </a:p>
          <a:p>
            <a:pPr algn="just"/>
            <a:r>
              <a:rPr lang="en-US">
                <a:latin typeface="Times New Roman" panose="02020603050405020304" pitchFamily="18" charset="0"/>
                <a:ea typeface="Times New Roman" panose="02020603050405020304" pitchFamily="18" charset="0"/>
              </a:rPr>
              <a:t>       Begin</a:t>
            </a:r>
          </a:p>
          <a:p>
            <a:pPr algn="just"/>
            <a:r>
              <a:rPr lang="en-US">
                <a:latin typeface="Times New Roman" panose="02020603050405020304" pitchFamily="18" charset="0"/>
                <a:ea typeface="Times New Roman" panose="02020603050405020304" pitchFamily="18" charset="0"/>
              </a:rPr>
              <a:t>           While CCW(p[bound[nbound-1]],p[bound[nbound]],p[i])&gt;=0 do</a:t>
            </a:r>
          </a:p>
          <a:p>
            <a:pPr algn="just"/>
            <a:r>
              <a:rPr lang="en-US">
                <a:latin typeface="Times New Roman" panose="02020603050405020304" pitchFamily="18" charset="0"/>
                <a:ea typeface="Times New Roman" panose="02020603050405020304" pitchFamily="18" charset="0"/>
              </a:rPr>
              <a:t>               Begin</a:t>
            </a:r>
          </a:p>
          <a:p>
            <a:pPr algn="just"/>
            <a:r>
              <a:rPr lang="en-US">
                <a:latin typeface="Times New Roman" panose="02020603050405020304" pitchFamily="18" charset="0"/>
                <a:ea typeface="Times New Roman" panose="02020603050405020304" pitchFamily="18" charset="0"/>
              </a:rPr>
              <a:t>                   dec(nbound);</a:t>
            </a:r>
          </a:p>
          <a:p>
            <a:pPr algn="just"/>
            <a:r>
              <a:rPr lang="en-US">
                <a:latin typeface="Times New Roman" panose="02020603050405020304" pitchFamily="18" charset="0"/>
                <a:ea typeface="Times New Roman" panose="02020603050405020304" pitchFamily="18" charset="0"/>
              </a:rPr>
              <a:t>               End;</a:t>
            </a:r>
          </a:p>
          <a:p>
            <a:pPr algn="just"/>
            <a:r>
              <a:rPr lang="en-US">
                <a:latin typeface="Times New Roman" panose="02020603050405020304" pitchFamily="18" charset="0"/>
                <a:ea typeface="Times New Roman" panose="02020603050405020304" pitchFamily="18" charset="0"/>
              </a:rPr>
              <a:t>           inc(nbound);</a:t>
            </a:r>
          </a:p>
          <a:p>
            <a:pPr algn="just"/>
            <a:r>
              <a:rPr lang="en-US">
                <a:latin typeface="Times New Roman" panose="02020603050405020304" pitchFamily="18" charset="0"/>
                <a:ea typeface="Times New Roman" panose="02020603050405020304" pitchFamily="18" charset="0"/>
              </a:rPr>
              <a:t>           Bound[nbound]:=i;</a:t>
            </a:r>
          </a:p>
          <a:p>
            <a:pPr algn="just"/>
            <a:r>
              <a:rPr lang="en-US">
                <a:latin typeface="Times New Roman" panose="02020603050405020304" pitchFamily="18" charset="0"/>
                <a:ea typeface="Times New Roman" panose="02020603050405020304" pitchFamily="18" charset="0"/>
              </a:rPr>
              <a:t>       End;</a:t>
            </a:r>
          </a:p>
          <a:p>
            <a:pPr algn="just"/>
            <a:r>
              <a:rPr lang="en-US">
                <a:latin typeface="Times New Roman" panose="02020603050405020304" pitchFamily="18" charset="0"/>
                <a:ea typeface="Times New Roman" panose="02020603050405020304" pitchFamily="18" charset="0"/>
              </a:rPr>
              <a:t>End;</a:t>
            </a:r>
          </a:p>
          <a:p>
            <a:pPr algn="just"/>
            <a:endParaRPr lang="en-US" b="1">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01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a:solidFill>
                  <a:srgbClr val="FF0000"/>
                </a:solidFill>
              </a:rPr>
              <a:t>Chạy chương trình</a:t>
            </a:r>
          </a:p>
        </p:txBody>
      </p:sp>
      <p:sp>
        <p:nvSpPr>
          <p:cNvPr id="17" name="Rectangle 32"/>
          <p:cNvSpPr>
            <a:spLocks noChangeArrowheads="1"/>
          </p:cNvSpPr>
          <p:nvPr/>
        </p:nvSpPr>
        <p:spPr bwMode="auto">
          <a:xfrm>
            <a:off x="677334" y="259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1010838" y="1270000"/>
            <a:ext cx="7649069" cy="584775"/>
          </a:xfrm>
          <a:prstGeom prst="rect">
            <a:avLst/>
          </a:prstGeom>
          <a:noFill/>
        </p:spPr>
        <p:txBody>
          <a:bodyPr wrap="square" rtlCol="0">
            <a:spAutoFit/>
          </a:bodyPr>
          <a:lstStyle/>
          <a:p>
            <a:pPr lvl="0" algn="just" eaLnBrk="0" fontAlgn="base" hangingPunct="0">
              <a:spcBef>
                <a:spcPct val="0"/>
              </a:spcBef>
              <a:spcAft>
                <a:spcPct val="0"/>
              </a:spcAft>
              <a:tabLst>
                <a:tab pos="342900" algn="l"/>
              </a:tabLst>
            </a:pPr>
            <a:endParaRPr lang="en-US" altLang="en-US" sz="1400"/>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27900842"/>
              </p:ext>
            </p:extLst>
          </p:nvPr>
        </p:nvGraphicFramePr>
        <p:xfrm>
          <a:off x="1010838" y="1004331"/>
          <a:ext cx="8133162" cy="2856939"/>
        </p:xfrm>
        <a:graphic>
          <a:graphicData uri="http://schemas.openxmlformats.org/drawingml/2006/table">
            <a:tbl>
              <a:tblPr firstRow="1" bandRow="1">
                <a:tableStyleId>{5C22544A-7EE6-4342-B048-85BDC9FD1C3A}</a:tableStyleId>
              </a:tblPr>
              <a:tblGrid>
                <a:gridCol w="4066581">
                  <a:extLst>
                    <a:ext uri="{9D8B030D-6E8A-4147-A177-3AD203B41FA5}">
                      <a16:colId xmlns:a16="http://schemas.microsoft.com/office/drawing/2014/main" xmlns="" val="20000"/>
                    </a:ext>
                  </a:extLst>
                </a:gridCol>
                <a:gridCol w="4066581">
                  <a:extLst>
                    <a:ext uri="{9D8B030D-6E8A-4147-A177-3AD203B41FA5}">
                      <a16:colId xmlns:a16="http://schemas.microsoft.com/office/drawing/2014/main" xmlns="" val="20001"/>
                    </a:ext>
                  </a:extLst>
                </a:gridCol>
              </a:tblGrid>
              <a:tr h="418539">
                <a:tc>
                  <a:txBody>
                    <a:bodyPr/>
                    <a:lstStyle/>
                    <a:p>
                      <a:r>
                        <a:rPr lang="en-US">
                          <a:solidFill>
                            <a:srgbClr val="FF0000"/>
                          </a:solidFill>
                        </a:rPr>
                        <a:t>Graham.inp</a:t>
                      </a:r>
                    </a:p>
                  </a:txBody>
                  <a:tcPr/>
                </a:tc>
                <a:tc>
                  <a:txBody>
                    <a:bodyPr/>
                    <a:lstStyle/>
                    <a:p>
                      <a:r>
                        <a:rPr lang="en-US">
                          <a:solidFill>
                            <a:srgbClr val="FF0000"/>
                          </a:solidFill>
                        </a:rPr>
                        <a:t>Graham.out</a:t>
                      </a:r>
                    </a:p>
                  </a:txBody>
                  <a:tcPr/>
                </a:tc>
                <a:extLst>
                  <a:ext uri="{0D108BD9-81ED-4DB2-BD59-A6C34878D82A}">
                    <a16:rowId xmlns:a16="http://schemas.microsoft.com/office/drawing/2014/main" xmlns="" val="10000"/>
                  </a:ext>
                </a:extLst>
              </a:tr>
              <a:tr h="2301964">
                <a:tc>
                  <a:txBody>
                    <a:bodyPr/>
                    <a:lstStyle/>
                    <a:p>
                      <a:r>
                        <a:rPr lang="en-US" sz="2200">
                          <a:latin typeface="Times New Roman" panose="02020603050405020304" pitchFamily="18" charset="0"/>
                          <a:cs typeface="Times New Roman" panose="02020603050405020304" pitchFamily="18" charset="0"/>
                        </a:rPr>
                        <a:t>7</a:t>
                      </a:r>
                    </a:p>
                    <a:p>
                      <a:r>
                        <a:rPr lang="en-US" sz="2200">
                          <a:latin typeface="Times New Roman" panose="02020603050405020304" pitchFamily="18" charset="0"/>
                          <a:cs typeface="Times New Roman" panose="02020603050405020304" pitchFamily="18" charset="0"/>
                        </a:rPr>
                        <a:t>-3 4 -1 1 2 1 1 3 3 5 5 3 7 6</a:t>
                      </a:r>
                    </a:p>
                  </a:txBody>
                  <a:tcPr/>
                </a:tc>
                <a:tc>
                  <a:txBody>
                    <a:bodyPr/>
                    <a:lstStyle/>
                    <a:p>
                      <a:r>
                        <a:rPr lang="en-US" sz="2200" b="0">
                          <a:latin typeface="Times New Roman" panose="02020603050405020304" pitchFamily="18" charset="0"/>
                          <a:cs typeface="Times New Roman" panose="02020603050405020304" pitchFamily="18" charset="0"/>
                        </a:rPr>
                        <a:t>5</a:t>
                      </a:r>
                    </a:p>
                    <a:p>
                      <a:r>
                        <a:rPr lang="en-US" sz="2200" b="0">
                          <a:latin typeface="Times New Roman" panose="02020603050405020304" pitchFamily="18" charset="0"/>
                          <a:cs typeface="Times New Roman" panose="02020603050405020304" pitchFamily="18" charset="0"/>
                        </a:rPr>
                        <a:t>-1 1</a:t>
                      </a:r>
                    </a:p>
                    <a:p>
                      <a:r>
                        <a:rPr lang="en-US" sz="2200" b="0">
                          <a:latin typeface="Times New Roman" panose="02020603050405020304" pitchFamily="18" charset="0"/>
                          <a:cs typeface="Times New Roman" panose="02020603050405020304" pitchFamily="18" charset="0"/>
                        </a:rPr>
                        <a:t>2 1</a:t>
                      </a:r>
                    </a:p>
                    <a:p>
                      <a:r>
                        <a:rPr lang="en-US" sz="2200" b="0">
                          <a:latin typeface="Times New Roman" panose="02020603050405020304" pitchFamily="18" charset="0"/>
                          <a:cs typeface="Times New Roman" panose="02020603050405020304" pitchFamily="18" charset="0"/>
                        </a:rPr>
                        <a:t>5 3</a:t>
                      </a:r>
                    </a:p>
                    <a:p>
                      <a:r>
                        <a:rPr lang="en-US" sz="2200" b="0">
                          <a:latin typeface="Times New Roman" panose="02020603050405020304" pitchFamily="18" charset="0"/>
                          <a:cs typeface="Times New Roman" panose="02020603050405020304" pitchFamily="18" charset="0"/>
                        </a:rPr>
                        <a:t>7 6</a:t>
                      </a:r>
                    </a:p>
                    <a:p>
                      <a:r>
                        <a:rPr lang="en-US" sz="2200" b="0">
                          <a:latin typeface="Times New Roman" panose="02020603050405020304" pitchFamily="18" charset="0"/>
                          <a:cs typeface="Times New Roman" panose="02020603050405020304" pitchFamily="18" charset="0"/>
                        </a:rPr>
                        <a:t>-3 4</a:t>
                      </a:r>
                    </a:p>
                    <a:p>
                      <a:endParaRPr lang="en-US"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5017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4969437"/>
          </a:xfrm>
          <a:prstGeom prst="rect">
            <a:avLst/>
          </a:prstGeom>
        </p:spPr>
        <p:txBody>
          <a:bodyPr wrap="square">
            <a:spAutoFit/>
          </a:bodyPr>
          <a:lstStyle/>
          <a:p>
            <a:pPr fontAlgn="base">
              <a:lnSpc>
                <a:spcPts val="4050"/>
              </a:lnSpc>
              <a:spcAft>
                <a:spcPts val="1500"/>
              </a:spcAft>
            </a:pPr>
            <a:r>
              <a:rPr lang="en-US" sz="2800" b="1">
                <a:latin typeface="Times New Roman" panose="02020603050405020304" pitchFamily="18" charset="0"/>
                <a:cs typeface="Times New Roman" panose="02020603050405020304" pitchFamily="18" charset="0"/>
              </a:rPr>
              <a:t>Bài 1: </a:t>
            </a:r>
            <a:r>
              <a:rPr lang="en-US" sz="2800">
                <a:latin typeface="Times New Roman" panose="02020603050405020304" pitchFamily="18" charset="0"/>
                <a:cs typeface="Times New Roman" panose="02020603050405020304" pitchFamily="18" charset="0"/>
              </a:rPr>
              <a:t>VTTĐ của điểm so với đường thẳng</a:t>
            </a:r>
          </a:p>
          <a:p>
            <a:pPr fontAlgn="base">
              <a:lnSpc>
                <a:spcPts val="4050"/>
              </a:lnSpc>
              <a:spcAft>
                <a:spcPts val="1500"/>
              </a:spcAft>
            </a:pPr>
            <a:r>
              <a:rPr lang="en-US" sz="2800">
                <a:latin typeface="Times New Roman" panose="02020603050405020304" pitchFamily="18" charset="0"/>
                <a:cs typeface="Times New Roman" panose="02020603050405020304" pitchFamily="18" charset="0"/>
              </a:rPr>
              <a:t>Tìm vị trí tương đối của điểm M(x0, y0) so với đường thẳng đi qua hai điểm A(x1, y1) và B(x2, y2).</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r>
              <a:rPr lang="en-US" sz="2800">
                <a:latin typeface="Times New Roman" panose="02020603050405020304" pitchFamily="18" charset="0"/>
                <a:cs typeface="Times New Roman" panose="02020603050405020304" pitchFamily="18" charset="0"/>
              </a:rPr>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tọa độ lần lượt của A, B và M (ghi hoành độ đến tung độ).</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 :</a:t>
            </a:r>
            <a:r>
              <a:rPr lang="en-US" sz="2800">
                <a:latin typeface="Times New Roman" panose="02020603050405020304" pitchFamily="18" charset="0"/>
                <a:cs typeface="Times New Roman" panose="02020603050405020304" pitchFamily="18" charset="0"/>
              </a:rPr>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Viết ra vị trí tương đối của điểm M so với đường thẳng đi qua A và B (thuộc hoặc không thuộc).</a:t>
            </a:r>
          </a:p>
        </p:txBody>
      </p:sp>
    </p:spTree>
    <p:extLst>
      <p:ext uri="{BB962C8B-B14F-4D97-AF65-F5344CB8AC3E}">
        <p14:creationId xmlns:p14="http://schemas.microsoft.com/office/powerpoint/2010/main" val="244685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1476204667"/>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3521635">
                  <a:extLst>
                    <a:ext uri="{9D8B030D-6E8A-4147-A177-3AD203B41FA5}">
                      <a16:colId xmlns:a16="http://schemas.microsoft.com/office/drawing/2014/main" xmlns="" val="20000"/>
                    </a:ext>
                  </a:extLst>
                </a:gridCol>
                <a:gridCol w="4606365">
                  <a:extLst>
                    <a:ext uri="{9D8B030D-6E8A-4147-A177-3AD203B41FA5}">
                      <a16:colId xmlns:a16="http://schemas.microsoft.com/office/drawing/2014/main" xmlns="" val="20001"/>
                    </a:ext>
                  </a:extLst>
                </a:gridCol>
              </a:tblGrid>
              <a:tr h="900773">
                <a:tc>
                  <a:txBody>
                    <a:bodyPr/>
                    <a:lstStyle/>
                    <a:p>
                      <a:r>
                        <a:rPr lang="en-US">
                          <a:solidFill>
                            <a:srgbClr val="FF0000"/>
                          </a:solidFill>
                        </a:rPr>
                        <a:t>Diemdthang.inp</a:t>
                      </a:r>
                    </a:p>
                  </a:txBody>
                  <a:tcPr/>
                </a:tc>
                <a:tc>
                  <a:txBody>
                    <a:bodyPr/>
                    <a:lstStyle/>
                    <a:p>
                      <a:r>
                        <a:rPr lang="en-US">
                          <a:solidFill>
                            <a:srgbClr val="FF0000"/>
                          </a:solidFill>
                        </a:rPr>
                        <a:t>Diemdthang.out</a:t>
                      </a:r>
                    </a:p>
                  </a:txBody>
                  <a:tcPr/>
                </a:tc>
                <a:extLst>
                  <a:ext uri="{0D108BD9-81ED-4DB2-BD59-A6C34878D82A}">
                    <a16:rowId xmlns:a16="http://schemas.microsoft.com/office/drawing/2014/main" xmlns="" val="10000"/>
                  </a:ext>
                </a:extLst>
              </a:tr>
              <a:tr h="900773">
                <a:tc>
                  <a:txBody>
                    <a:bodyPr/>
                    <a:lstStyle/>
                    <a:p>
                      <a:r>
                        <a:rPr lang="en-US"/>
                        <a:t>1 1 3 3 2 2</a:t>
                      </a:r>
                    </a:p>
                    <a:p>
                      <a:r>
                        <a:rPr lang="en-US"/>
                        <a:t>1 1 3 3 2 1</a:t>
                      </a:r>
                    </a:p>
                    <a:p>
                      <a:r>
                        <a:rPr lang="en-US"/>
                        <a:t>1 1 3 3 4 4</a:t>
                      </a:r>
                    </a:p>
                  </a:txBody>
                  <a:tcPr/>
                </a:tc>
                <a:tc>
                  <a:txBody>
                    <a:bodyPr/>
                    <a:lstStyle/>
                    <a:p>
                      <a:r>
                        <a:rPr lang="it-IT"/>
                        <a:t>M thuoc duong thang di qua A va B.</a:t>
                      </a:r>
                    </a:p>
                    <a:p>
                      <a:r>
                        <a:rPr lang="it-IT"/>
                        <a:t>M khong thuoc duong thang di qua A va B.</a:t>
                      </a:r>
                    </a:p>
                    <a:p>
                      <a:r>
                        <a:rPr lang="it-IT"/>
                        <a:t>M thuoc duong thang di qua A va B.</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472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2: </a:t>
            </a:r>
            <a:r>
              <a:rPr lang="en-US" sz="2800" dirty="0">
                <a:latin typeface="Times New Roman" panose="02020603050405020304" pitchFamily="18" charset="0"/>
                <a:cs typeface="Times New Roman" panose="02020603050405020304" pitchFamily="18" charset="0"/>
              </a:rPr>
              <a:t>VTTĐ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so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thẳng</a:t>
            </a:r>
            <a:endParaRPr lang="en-US" sz="2800" dirty="0">
              <a:latin typeface="Times New Roman" panose="02020603050405020304" pitchFamily="18" charset="0"/>
              <a:cs typeface="Times New Roman" panose="02020603050405020304" pitchFamily="18" charset="0"/>
            </a:endParaRPr>
          </a:p>
          <a:p>
            <a:pPr fontAlgn="base"/>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M(x</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y</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thẳng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y</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B(x</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y</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tọa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 B, M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Trả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7452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2288377623"/>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2943411">
                  <a:extLst>
                    <a:ext uri="{9D8B030D-6E8A-4147-A177-3AD203B41FA5}">
                      <a16:colId xmlns:a16="http://schemas.microsoft.com/office/drawing/2014/main" xmlns="" val="20000"/>
                    </a:ext>
                  </a:extLst>
                </a:gridCol>
                <a:gridCol w="5184589">
                  <a:extLst>
                    <a:ext uri="{9D8B030D-6E8A-4147-A177-3AD203B41FA5}">
                      <a16:colId xmlns:a16="http://schemas.microsoft.com/office/drawing/2014/main" xmlns="" val="20001"/>
                    </a:ext>
                  </a:extLst>
                </a:gridCol>
              </a:tblGrid>
              <a:tr h="900773">
                <a:tc>
                  <a:txBody>
                    <a:bodyPr/>
                    <a:lstStyle/>
                    <a:p>
                      <a:r>
                        <a:rPr lang="en-US">
                          <a:solidFill>
                            <a:srgbClr val="FF0000"/>
                          </a:solidFill>
                        </a:rPr>
                        <a:t>Diemdoanthang.inp</a:t>
                      </a:r>
                    </a:p>
                  </a:txBody>
                  <a:tcPr/>
                </a:tc>
                <a:tc>
                  <a:txBody>
                    <a:bodyPr/>
                    <a:lstStyle/>
                    <a:p>
                      <a:r>
                        <a:rPr lang="en-US">
                          <a:solidFill>
                            <a:srgbClr val="FF0000"/>
                          </a:solidFill>
                        </a:rPr>
                        <a:t>Diemdoanthang.out</a:t>
                      </a:r>
                    </a:p>
                  </a:txBody>
                  <a:tcPr/>
                </a:tc>
                <a:extLst>
                  <a:ext uri="{0D108BD9-81ED-4DB2-BD59-A6C34878D82A}">
                    <a16:rowId xmlns:a16="http://schemas.microsoft.com/office/drawing/2014/main" xmlns="" val="10000"/>
                  </a:ext>
                </a:extLst>
              </a:tr>
              <a:tr h="900773">
                <a:tc>
                  <a:txBody>
                    <a:bodyPr/>
                    <a:lstStyle/>
                    <a:p>
                      <a:r>
                        <a:rPr lang="en-US"/>
                        <a:t>1 1 3 3 2 2</a:t>
                      </a:r>
                    </a:p>
                    <a:p>
                      <a:r>
                        <a:rPr lang="en-US"/>
                        <a:t>1 1 3 3 2 1</a:t>
                      </a:r>
                    </a:p>
                    <a:p>
                      <a:r>
                        <a:rPr lang="en-US"/>
                        <a:t>1 1 3 3 4 4</a:t>
                      </a:r>
                    </a:p>
                  </a:txBody>
                  <a:tcPr/>
                </a:tc>
                <a:tc>
                  <a:txBody>
                    <a:bodyPr/>
                    <a:lstStyle/>
                    <a:p>
                      <a:r>
                        <a:rPr lang="en-US"/>
                        <a:t>M thuoc doan thang noi 2 diem A va B.</a:t>
                      </a:r>
                    </a:p>
                    <a:p>
                      <a:r>
                        <a:rPr lang="en-US"/>
                        <a:t>M khong thuoc doan thang noi 2 diem A va B.</a:t>
                      </a:r>
                    </a:p>
                    <a:p>
                      <a:r>
                        <a:rPr lang="en-US"/>
                        <a:t>M khong thuoc doan thang noi 2 diem A va B.</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7347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KIẾN THỨC TOÁN HỌC CẦN BIẾT</a:t>
            </a:r>
          </a:p>
        </p:txBody>
      </p:sp>
      <p:sp>
        <p:nvSpPr>
          <p:cNvPr id="3" name="Content Placeholder 2"/>
          <p:cNvSpPr>
            <a:spLocks noGrp="1"/>
          </p:cNvSpPr>
          <p:nvPr>
            <p:ph idx="1"/>
          </p:nvPr>
        </p:nvSpPr>
        <p:spPr>
          <a:xfrm>
            <a:off x="677334" y="1568161"/>
            <a:ext cx="9110610" cy="5289839"/>
          </a:xfrm>
        </p:spPr>
        <p:txBody>
          <a:bodyPr/>
          <a:lstStyle/>
          <a:p>
            <a:pPr marL="0" indent="0">
              <a:buNone/>
            </a:pPr>
            <a:r>
              <a:rPr lang="en-US" sz="2000" dirty="0"/>
              <a:t>1. </a:t>
            </a:r>
            <a:r>
              <a:rPr lang="en-US" sz="2000" dirty="0">
                <a:solidFill>
                  <a:schemeClr val="tx1"/>
                </a:solidFill>
              </a:rPr>
              <a:t>G</a:t>
            </a:r>
            <a:r>
              <a:rPr lang="vi-VN" sz="2000" dirty="0">
                <a:solidFill>
                  <a:schemeClr val="tx1"/>
                </a:solidFill>
              </a:rPr>
              <a:t>óc.</a:t>
            </a:r>
          </a:p>
          <a:p>
            <a:pPr lvl="1"/>
            <a:r>
              <a:rPr lang="vi-VN" sz="2000" dirty="0">
                <a:solidFill>
                  <a:schemeClr val="tx1"/>
                </a:solidFill>
              </a:rPr>
              <a:t>Góc giữa hai đường thẳng A</a:t>
            </a:r>
            <a:r>
              <a:rPr lang="vi-VN" sz="2000" baseline="-25000" dirty="0">
                <a:solidFill>
                  <a:schemeClr val="tx1"/>
                </a:solidFill>
              </a:rPr>
              <a:t>1</a:t>
            </a:r>
            <a:r>
              <a:rPr lang="vi-VN" sz="2000" dirty="0">
                <a:solidFill>
                  <a:schemeClr val="tx1"/>
                </a:solidFill>
              </a:rPr>
              <a:t>X+B</a:t>
            </a:r>
            <a:r>
              <a:rPr lang="vi-VN" sz="2000" baseline="-25000" dirty="0">
                <a:solidFill>
                  <a:schemeClr val="tx1"/>
                </a:solidFill>
              </a:rPr>
              <a:t>1</a:t>
            </a:r>
            <a:r>
              <a:rPr lang="vi-VN" sz="2000" dirty="0">
                <a:solidFill>
                  <a:schemeClr val="tx1"/>
                </a:solidFill>
              </a:rPr>
              <a:t>Y+C</a:t>
            </a:r>
            <a:r>
              <a:rPr lang="vi-VN" sz="2000" baseline="-25000" dirty="0">
                <a:solidFill>
                  <a:schemeClr val="tx1"/>
                </a:solidFill>
              </a:rPr>
              <a:t>1</a:t>
            </a:r>
            <a:r>
              <a:rPr lang="vi-VN" sz="2000" dirty="0">
                <a:solidFill>
                  <a:schemeClr val="tx1"/>
                </a:solidFill>
              </a:rPr>
              <a:t>=0 và A</a:t>
            </a:r>
            <a:r>
              <a:rPr lang="vi-VN" sz="2000" baseline="-25000" dirty="0">
                <a:solidFill>
                  <a:schemeClr val="tx1"/>
                </a:solidFill>
              </a:rPr>
              <a:t>2</a:t>
            </a:r>
            <a:r>
              <a:rPr lang="vi-VN" sz="2000" dirty="0">
                <a:solidFill>
                  <a:schemeClr val="tx1"/>
                </a:solidFill>
              </a:rPr>
              <a:t>X+B</a:t>
            </a:r>
            <a:r>
              <a:rPr lang="vi-VN" sz="2000" baseline="-25000" dirty="0">
                <a:solidFill>
                  <a:schemeClr val="tx1"/>
                </a:solidFill>
              </a:rPr>
              <a:t>2</a:t>
            </a:r>
            <a:r>
              <a:rPr lang="vi-VN" sz="2000" dirty="0">
                <a:solidFill>
                  <a:schemeClr val="tx1"/>
                </a:solidFill>
              </a:rPr>
              <a:t>Y+C</a:t>
            </a:r>
            <a:r>
              <a:rPr lang="vi-VN" sz="2000" baseline="-25000" dirty="0">
                <a:solidFill>
                  <a:schemeClr val="tx1"/>
                </a:solidFill>
              </a:rPr>
              <a:t>2</a:t>
            </a:r>
            <a:r>
              <a:rPr lang="vi-VN" sz="2000" dirty="0">
                <a:solidFill>
                  <a:schemeClr val="tx1"/>
                </a:solidFill>
              </a:rPr>
              <a:t>=0</a:t>
            </a:r>
          </a:p>
          <a:p>
            <a:endParaRPr lang="vi-VN" sz="2000" dirty="0">
              <a:solidFill>
                <a:schemeClr val="tx1"/>
              </a:solidFill>
            </a:endParaRPr>
          </a:p>
          <a:p>
            <a:pPr marL="457200" lvl="1" indent="0">
              <a:buNone/>
            </a:pPr>
            <a:endParaRPr lang="en-US" sz="2000" dirty="0">
              <a:solidFill>
                <a:schemeClr val="tx1"/>
              </a:solidFill>
            </a:endParaRPr>
          </a:p>
          <a:p>
            <a:pPr marL="0" lvl="1" indent="0">
              <a:buNone/>
            </a:pPr>
            <a:r>
              <a:rPr lang="en-US" sz="2000" dirty="0">
                <a:solidFill>
                  <a:schemeClr val="tx1"/>
                </a:solidFill>
              </a:rPr>
              <a:t>2. </a:t>
            </a:r>
            <a:r>
              <a:rPr lang="en-US" sz="2000" dirty="0" err="1">
                <a:solidFill>
                  <a:schemeClr val="tx1"/>
                </a:solidFill>
              </a:rPr>
              <a:t>Khoảng</a:t>
            </a:r>
            <a:r>
              <a:rPr lang="en-US" sz="2000" dirty="0">
                <a:solidFill>
                  <a:schemeClr val="tx1"/>
                </a:solidFill>
              </a:rPr>
              <a:t> </a:t>
            </a:r>
            <a:r>
              <a:rPr lang="en-US" sz="2000" dirty="0" err="1">
                <a:solidFill>
                  <a:schemeClr val="tx1"/>
                </a:solidFill>
              </a:rPr>
              <a:t>cách</a:t>
            </a:r>
            <a:r>
              <a:rPr lang="en-US" sz="2000" dirty="0">
                <a:solidFill>
                  <a:schemeClr val="tx1"/>
                </a:solidFill>
              </a:rPr>
              <a:t>:</a:t>
            </a:r>
          </a:p>
          <a:p>
            <a:pPr lvl="1"/>
            <a:r>
              <a:rPr lang="vi-VN" sz="2000" dirty="0">
                <a:solidFill>
                  <a:schemeClr val="tx1"/>
                </a:solidFill>
              </a:rPr>
              <a:t>Khoảng cách từ M</a:t>
            </a:r>
            <a:r>
              <a:rPr lang="vi-VN" sz="2000" baseline="-25000" dirty="0">
                <a:solidFill>
                  <a:schemeClr val="tx1"/>
                </a:solidFill>
              </a:rPr>
              <a:t>0</a:t>
            </a:r>
            <a:r>
              <a:rPr lang="vi-VN" sz="2000" dirty="0">
                <a:solidFill>
                  <a:schemeClr val="tx1"/>
                </a:solidFill>
              </a:rPr>
              <a:t>(X</a:t>
            </a:r>
            <a:r>
              <a:rPr lang="vi-VN" sz="2000" baseline="-25000" dirty="0">
                <a:solidFill>
                  <a:schemeClr val="tx1"/>
                </a:solidFill>
              </a:rPr>
              <a:t>0</a:t>
            </a:r>
            <a:r>
              <a:rPr lang="vi-VN" sz="2000" dirty="0">
                <a:solidFill>
                  <a:schemeClr val="tx1"/>
                </a:solidFill>
              </a:rPr>
              <a:t>,Y</a:t>
            </a:r>
            <a:r>
              <a:rPr lang="vi-VN" sz="2000" baseline="-25000" dirty="0">
                <a:solidFill>
                  <a:schemeClr val="tx1"/>
                </a:solidFill>
              </a:rPr>
              <a:t>0</a:t>
            </a:r>
            <a:r>
              <a:rPr lang="vi-VN" sz="2000" dirty="0">
                <a:solidFill>
                  <a:schemeClr val="tx1"/>
                </a:solidFill>
              </a:rPr>
              <a:t>) đến: A</a:t>
            </a:r>
            <a:r>
              <a:rPr lang="vi-VN" sz="2000" baseline="-25000" dirty="0">
                <a:solidFill>
                  <a:schemeClr val="tx1"/>
                </a:solidFill>
              </a:rPr>
              <a:t>1</a:t>
            </a:r>
            <a:r>
              <a:rPr lang="vi-VN" sz="2000" dirty="0">
                <a:solidFill>
                  <a:schemeClr val="tx1"/>
                </a:solidFill>
              </a:rPr>
              <a:t>X+B</a:t>
            </a:r>
            <a:r>
              <a:rPr lang="vi-VN" sz="2000" baseline="-25000" dirty="0">
                <a:solidFill>
                  <a:schemeClr val="tx1"/>
                </a:solidFill>
              </a:rPr>
              <a:t>1</a:t>
            </a:r>
            <a:r>
              <a:rPr lang="vi-VN" sz="2000" dirty="0">
                <a:solidFill>
                  <a:schemeClr val="tx1"/>
                </a:solidFill>
              </a:rPr>
              <a:t>Y+C</a:t>
            </a:r>
            <a:r>
              <a:rPr lang="vi-VN" sz="2000" baseline="-25000" dirty="0">
                <a:solidFill>
                  <a:schemeClr val="tx1"/>
                </a:solidFill>
              </a:rPr>
              <a:t>1</a:t>
            </a:r>
            <a:r>
              <a:rPr lang="vi-VN" sz="2000" dirty="0">
                <a:solidFill>
                  <a:schemeClr val="tx1"/>
                </a:solidFill>
              </a:rPr>
              <a:t>=0 </a:t>
            </a:r>
          </a:p>
          <a:p>
            <a:endParaRPr lang="vi-VN"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r>
              <a:rPr lang="vi-VN" sz="2000" dirty="0">
                <a:solidFill>
                  <a:schemeClr val="tx1"/>
                </a:solidFill>
              </a:rPr>
              <a:t>Hai đường thẳng vuông góc:  </a:t>
            </a:r>
            <a:r>
              <a:rPr lang="en-US" sz="2000" dirty="0">
                <a:solidFill>
                  <a:schemeClr val="tx1"/>
                </a:solidFill>
              </a:rPr>
              <a:t>A</a:t>
            </a:r>
            <a:r>
              <a:rPr lang="en-US" sz="2000" baseline="-25000" dirty="0">
                <a:solidFill>
                  <a:schemeClr val="tx1"/>
                </a:solidFill>
              </a:rPr>
              <a:t>1</a:t>
            </a:r>
            <a:r>
              <a:rPr lang="en-US" sz="2000" dirty="0">
                <a:solidFill>
                  <a:schemeClr val="tx1"/>
                </a:solidFill>
              </a:rPr>
              <a:t>A</a:t>
            </a:r>
            <a:r>
              <a:rPr lang="en-US" sz="2000" baseline="-25000" dirty="0">
                <a:solidFill>
                  <a:schemeClr val="tx1"/>
                </a:solidFill>
              </a:rPr>
              <a:t>2</a:t>
            </a:r>
            <a:r>
              <a:rPr lang="en-US" sz="2000" dirty="0">
                <a:solidFill>
                  <a:schemeClr val="tx1"/>
                </a:solidFill>
              </a:rPr>
              <a:t>+B</a:t>
            </a:r>
            <a:r>
              <a:rPr lang="en-US" sz="2000" baseline="-25000" dirty="0">
                <a:solidFill>
                  <a:schemeClr val="tx1"/>
                </a:solidFill>
              </a:rPr>
              <a:t>1</a:t>
            </a:r>
            <a:r>
              <a:rPr lang="en-US" sz="2000" dirty="0">
                <a:solidFill>
                  <a:schemeClr val="tx1"/>
                </a:solidFill>
              </a:rPr>
              <a:t>B</a:t>
            </a:r>
            <a:r>
              <a:rPr lang="en-US" sz="2000" baseline="-25000" dirty="0">
                <a:solidFill>
                  <a:schemeClr val="tx1"/>
                </a:solidFill>
              </a:rPr>
              <a:t>2</a:t>
            </a:r>
            <a:r>
              <a:rPr lang="en-US" sz="2000" dirty="0">
                <a:solidFill>
                  <a:schemeClr val="tx1"/>
                </a:solidFill>
              </a:rPr>
              <a:t>=0</a:t>
            </a:r>
          </a:p>
          <a:p>
            <a:pPr lvl="1"/>
            <a:endParaRPr lang="en-US" sz="2000" dirty="0"/>
          </a:p>
          <a:p>
            <a:pPr lvl="1"/>
            <a:endParaRPr lang="en-US" dirty="0"/>
          </a:p>
        </p:txBody>
      </p:sp>
      <p:pic>
        <p:nvPicPr>
          <p:cNvPr id="15" name="Picture 14"/>
          <p:cNvPicPr>
            <a:picLocks noChangeAspect="1"/>
          </p:cNvPicPr>
          <p:nvPr/>
        </p:nvPicPr>
        <p:blipFill>
          <a:blip r:embed="rId2"/>
          <a:stretch>
            <a:fillRect/>
          </a:stretch>
        </p:blipFill>
        <p:spPr>
          <a:xfrm>
            <a:off x="1828174" y="2371500"/>
            <a:ext cx="3731448" cy="1009014"/>
          </a:xfrm>
          <a:prstGeom prst="rect">
            <a:avLst/>
          </a:prstGeom>
        </p:spPr>
      </p:pic>
      <p:pic>
        <p:nvPicPr>
          <p:cNvPr id="16" name="Picture 15"/>
          <p:cNvPicPr>
            <a:picLocks noChangeAspect="1"/>
          </p:cNvPicPr>
          <p:nvPr/>
        </p:nvPicPr>
        <p:blipFill>
          <a:blip r:embed="rId3"/>
          <a:stretch>
            <a:fillRect/>
          </a:stretch>
        </p:blipFill>
        <p:spPr>
          <a:xfrm>
            <a:off x="2046198" y="4338855"/>
            <a:ext cx="3241611" cy="863256"/>
          </a:xfrm>
          <a:prstGeom prst="rect">
            <a:avLst/>
          </a:prstGeom>
        </p:spPr>
      </p:pic>
    </p:spTree>
    <p:extLst>
      <p:ext uri="{BB962C8B-B14F-4D97-AF65-F5344CB8AC3E}">
        <p14:creationId xmlns:p14="http://schemas.microsoft.com/office/powerpoint/2010/main" val="4049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3: </a:t>
            </a:r>
            <a:r>
              <a:rPr lang="en-US" sz="2800">
                <a:latin typeface="Times New Roman" panose="02020603050405020304" pitchFamily="18" charset="0"/>
                <a:cs typeface="Times New Roman" panose="02020603050405020304" pitchFamily="18" charset="0"/>
              </a:rPr>
              <a:t>VTTĐ của điểm so với </a:t>
            </a:r>
            <a:r>
              <a:rPr lang="en-US" sz="2800" b="1">
                <a:latin typeface="Times New Roman" panose="02020603050405020304" pitchFamily="18" charset="0"/>
                <a:cs typeface="Times New Roman" panose="02020603050405020304" pitchFamily="18" charset="0"/>
              </a:rPr>
              <a:t>tia</a:t>
            </a:r>
          </a:p>
          <a:p>
            <a:pPr fontAlgn="base"/>
            <a:r>
              <a:rPr lang="en-US" sz="2800">
                <a:latin typeface="Times New Roman" panose="02020603050405020304" pitchFamily="18" charset="0"/>
                <a:cs typeface="Times New Roman" panose="02020603050405020304" pitchFamily="18" charset="0"/>
              </a:rPr>
              <a:t>Điểm M(x0, y0) có thuộc tia AB hay không? Với 2 điểm A(x1, y1) và B(x2, y2).</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r>
              <a:rPr lang="en-US" sz="2800">
                <a:latin typeface="Times New Roman" panose="02020603050405020304" pitchFamily="18" charset="0"/>
                <a:cs typeface="Times New Roman" panose="02020603050405020304" pitchFamily="18" charset="0"/>
              </a:rPr>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tọa độ lần lượt của A, B, M (Ghi hoành độ rồi đến tung độ).</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 :</a:t>
            </a:r>
            <a:r>
              <a:rPr lang="en-US" sz="2800">
                <a:latin typeface="Times New Roman" panose="02020603050405020304" pitchFamily="18" charset="0"/>
                <a:cs typeface="Times New Roman" panose="02020603050405020304" pitchFamily="18" charset="0"/>
              </a:rPr>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Trả lời theo yêu cầu đề bài (Có hoặc không).</a:t>
            </a:r>
          </a:p>
        </p:txBody>
      </p:sp>
    </p:spTree>
    <p:extLst>
      <p:ext uri="{BB962C8B-B14F-4D97-AF65-F5344CB8AC3E}">
        <p14:creationId xmlns:p14="http://schemas.microsoft.com/office/powerpoint/2010/main" val="119040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528259307"/>
              </p:ext>
            </p:extLst>
          </p:nvPr>
        </p:nvGraphicFramePr>
        <p:xfrm>
          <a:off x="1050365" y="2151888"/>
          <a:ext cx="8128000" cy="1815173"/>
        </p:xfrm>
        <a:graphic>
          <a:graphicData uri="http://schemas.openxmlformats.org/drawingml/2006/table">
            <a:tbl>
              <a:tblPr firstRow="1" bandRow="1">
                <a:tableStyleId>{5C22544A-7EE6-4342-B048-85BDC9FD1C3A}</a:tableStyleId>
              </a:tblPr>
              <a:tblGrid>
                <a:gridCol w="2943411">
                  <a:extLst>
                    <a:ext uri="{9D8B030D-6E8A-4147-A177-3AD203B41FA5}">
                      <a16:colId xmlns:a16="http://schemas.microsoft.com/office/drawing/2014/main" xmlns="" val="20000"/>
                    </a:ext>
                  </a:extLst>
                </a:gridCol>
                <a:gridCol w="5184589">
                  <a:extLst>
                    <a:ext uri="{9D8B030D-6E8A-4147-A177-3AD203B41FA5}">
                      <a16:colId xmlns:a16="http://schemas.microsoft.com/office/drawing/2014/main" xmlns="" val="20001"/>
                    </a:ext>
                  </a:extLst>
                </a:gridCol>
              </a:tblGrid>
              <a:tr h="900773">
                <a:tc>
                  <a:txBody>
                    <a:bodyPr/>
                    <a:lstStyle/>
                    <a:p>
                      <a:r>
                        <a:rPr lang="en-US">
                          <a:solidFill>
                            <a:srgbClr val="FF0000"/>
                          </a:solidFill>
                        </a:rPr>
                        <a:t>Diemtia.inp</a:t>
                      </a:r>
                    </a:p>
                  </a:txBody>
                  <a:tcPr/>
                </a:tc>
                <a:tc>
                  <a:txBody>
                    <a:bodyPr/>
                    <a:lstStyle/>
                    <a:p>
                      <a:r>
                        <a:rPr lang="en-US">
                          <a:solidFill>
                            <a:srgbClr val="FF0000"/>
                          </a:solidFill>
                        </a:rPr>
                        <a:t>Diemtia.out</a:t>
                      </a:r>
                    </a:p>
                  </a:txBody>
                  <a:tcPr/>
                </a:tc>
                <a:extLst>
                  <a:ext uri="{0D108BD9-81ED-4DB2-BD59-A6C34878D82A}">
                    <a16:rowId xmlns:a16="http://schemas.microsoft.com/office/drawing/2014/main" xmlns="" val="10000"/>
                  </a:ext>
                </a:extLst>
              </a:tr>
              <a:tr h="900773">
                <a:tc>
                  <a:txBody>
                    <a:bodyPr/>
                    <a:lstStyle/>
                    <a:p>
                      <a:r>
                        <a:rPr lang="en-US"/>
                        <a:t>1 1 3 3 2 2</a:t>
                      </a:r>
                    </a:p>
                    <a:p>
                      <a:r>
                        <a:rPr lang="en-US"/>
                        <a:t>1 1 3 3 2 1</a:t>
                      </a:r>
                    </a:p>
                    <a:p>
                      <a:r>
                        <a:rPr lang="en-US"/>
                        <a:t>1 1 3 3 4 4</a:t>
                      </a:r>
                    </a:p>
                  </a:txBody>
                  <a:tcPr/>
                </a:tc>
                <a:tc>
                  <a:txBody>
                    <a:bodyPr/>
                    <a:lstStyle/>
                    <a:p>
                      <a:r>
                        <a:rPr lang="en-US"/>
                        <a:t>M thuoc tia AB.</a:t>
                      </a:r>
                    </a:p>
                    <a:p>
                      <a:r>
                        <a:rPr lang="en-US"/>
                        <a:t>M khong thuoc tia AB.</a:t>
                      </a:r>
                    </a:p>
                    <a:p>
                      <a:r>
                        <a:rPr lang="en-US"/>
                        <a:t>M thuoc tia AB.</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038905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4832092"/>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4: </a:t>
            </a:r>
            <a:r>
              <a:rPr lang="en-US" sz="2800">
                <a:latin typeface="Times New Roman" panose="02020603050405020304" pitchFamily="18" charset="0"/>
                <a:cs typeface="Times New Roman" panose="02020603050405020304" pitchFamily="18" charset="0"/>
              </a:rPr>
              <a:t>Giao của hai đường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Tìm giao điểm nếu có của hai đường thẳng có phương trình tổng quát : 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x + B</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 + C</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0 và 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 + B</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y + C</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0.</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a:t>
            </a:r>
            <a:r>
              <a:rPr lang="en-US" sz="2800">
                <a:latin typeface="Times New Roman" panose="02020603050405020304" pitchFamily="18" charset="0"/>
                <a:cs typeface="Times New Roman" panose="02020603050405020304" pitchFamily="18" charset="0"/>
              </a:rPr>
              <a:t> : gồm N dòng ( N chẵn) chứa N/2 cặp đường thẳng. Mỗi cặp gồm hai dòng:</a:t>
            </a:r>
          </a:p>
          <a:p>
            <a:pPr marL="457200" indent="-457200" fontAlgn="base">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Dòng thứ nhất ghi các hệ số 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B</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C</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a:t>
            </a:r>
          </a:p>
          <a:p>
            <a:pPr fontAlgn="base">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  Dòng thứ hai ghi các hệ số 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B</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C</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 Nếu cắt nhau thì ghi ra tọa độ giao điểm đó, nếu không thì ghi ra vị trí tương đối của 2 đường thẳng đó.</a:t>
            </a:r>
          </a:p>
        </p:txBody>
      </p:sp>
    </p:spTree>
    <p:extLst>
      <p:ext uri="{BB962C8B-B14F-4D97-AF65-F5344CB8AC3E}">
        <p14:creationId xmlns:p14="http://schemas.microsoft.com/office/powerpoint/2010/main" val="3696432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32088547"/>
              </p:ext>
            </p:extLst>
          </p:nvPr>
        </p:nvGraphicFramePr>
        <p:xfrm>
          <a:off x="1050365" y="2151888"/>
          <a:ext cx="8128000" cy="2638133"/>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xmlns="" val="20000"/>
                    </a:ext>
                  </a:extLst>
                </a:gridCol>
                <a:gridCol w="5695577">
                  <a:extLst>
                    <a:ext uri="{9D8B030D-6E8A-4147-A177-3AD203B41FA5}">
                      <a16:colId xmlns:a16="http://schemas.microsoft.com/office/drawing/2014/main" xmlns="" val="20001"/>
                    </a:ext>
                  </a:extLst>
                </a:gridCol>
              </a:tblGrid>
              <a:tr h="900773">
                <a:tc>
                  <a:txBody>
                    <a:bodyPr/>
                    <a:lstStyle/>
                    <a:p>
                      <a:r>
                        <a:rPr lang="en-US">
                          <a:solidFill>
                            <a:srgbClr val="FF0000"/>
                          </a:solidFill>
                        </a:rPr>
                        <a:t>Diemduong</a:t>
                      </a:r>
                      <a:r>
                        <a:rPr lang="en-US" baseline="0">
                          <a:solidFill>
                            <a:srgbClr val="FF0000"/>
                          </a:solidFill>
                        </a:rPr>
                        <a:t>thang</a:t>
                      </a:r>
                      <a:r>
                        <a:rPr lang="en-US">
                          <a:solidFill>
                            <a:srgbClr val="FF0000"/>
                          </a:solidFill>
                        </a:rPr>
                        <a:t>.inp</a:t>
                      </a:r>
                    </a:p>
                  </a:txBody>
                  <a:tcPr/>
                </a:tc>
                <a:tc>
                  <a:txBody>
                    <a:bodyPr/>
                    <a:lstStyle/>
                    <a:p>
                      <a:r>
                        <a:rPr lang="en-US">
                          <a:solidFill>
                            <a:srgbClr val="FF0000"/>
                          </a:solidFill>
                        </a:rPr>
                        <a:t>Diemduong</a:t>
                      </a:r>
                      <a:r>
                        <a:rPr lang="en-US" baseline="0">
                          <a:solidFill>
                            <a:srgbClr val="FF0000"/>
                          </a:solidFill>
                        </a:rPr>
                        <a:t>thang</a:t>
                      </a:r>
                      <a:r>
                        <a:rPr lang="en-US">
                          <a:solidFill>
                            <a:srgbClr val="FF0000"/>
                          </a:solidFill>
                        </a:rPr>
                        <a:t>.out</a:t>
                      </a:r>
                    </a:p>
                  </a:txBody>
                  <a:tcPr/>
                </a:tc>
                <a:extLst>
                  <a:ext uri="{0D108BD9-81ED-4DB2-BD59-A6C34878D82A}">
                    <a16:rowId xmlns:a16="http://schemas.microsoft.com/office/drawing/2014/main" xmlns="" val="10000"/>
                  </a:ext>
                </a:extLst>
              </a:tr>
              <a:tr h="900773">
                <a:tc>
                  <a:txBody>
                    <a:bodyPr/>
                    <a:lstStyle/>
                    <a:p>
                      <a:r>
                        <a:rPr lang="en-US"/>
                        <a:t>1 3 2 </a:t>
                      </a:r>
                    </a:p>
                    <a:p>
                      <a:r>
                        <a:rPr lang="en-US"/>
                        <a:t>1 1 3 </a:t>
                      </a:r>
                    </a:p>
                    <a:p>
                      <a:r>
                        <a:rPr lang="en-US"/>
                        <a:t>1 1 2</a:t>
                      </a:r>
                    </a:p>
                    <a:p>
                      <a:r>
                        <a:rPr lang="en-US"/>
                        <a:t>1 1 3</a:t>
                      </a:r>
                    </a:p>
                    <a:p>
                      <a:r>
                        <a:rPr lang="en-US"/>
                        <a:t>1 1 4</a:t>
                      </a:r>
                    </a:p>
                    <a:p>
                      <a:r>
                        <a:rPr lang="en-US"/>
                        <a:t>1 1 4</a:t>
                      </a:r>
                    </a:p>
                  </a:txBody>
                  <a:tcPr/>
                </a:tc>
                <a:tc>
                  <a:txBody>
                    <a:bodyPr/>
                    <a:lstStyle/>
                    <a:p>
                      <a:r>
                        <a:rPr lang="pt-BR"/>
                        <a:t>Hai duong thang cat nhau tao diem co toa do (-3.50000000000000E+000,  5.00000000000000E-001).</a:t>
                      </a:r>
                    </a:p>
                    <a:p>
                      <a:r>
                        <a:rPr lang="pt-BR"/>
                        <a:t>Hai duong thang song song.</a:t>
                      </a:r>
                    </a:p>
                    <a:p>
                      <a:r>
                        <a:rPr lang="pt-BR"/>
                        <a:t>Hai duong thang trung nhau.</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2477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5:</a:t>
            </a:r>
            <a:r>
              <a:rPr lang="en-US" sz="2800">
                <a:latin typeface="Times New Roman" panose="02020603050405020304" pitchFamily="18" charset="0"/>
                <a:cs typeface="Times New Roman" panose="02020603050405020304" pitchFamily="18" charset="0"/>
              </a:rPr>
              <a:t> Giao của hai đoạn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Cho hai đoạn thẳng AB và CD, tọa độ các điểm mút là A(x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B(x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C(x</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D(x</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Hãy xét xem hai đoạn thẳng này có giao nhau không?</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 </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Gồm nhiều dòng ghi các số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Ghi ra theo yêu cầu đề bài (Có hoặc không).</a:t>
            </a:r>
          </a:p>
        </p:txBody>
      </p:sp>
    </p:spTree>
    <p:extLst>
      <p:ext uri="{BB962C8B-B14F-4D97-AF65-F5344CB8AC3E}">
        <p14:creationId xmlns:p14="http://schemas.microsoft.com/office/powerpoint/2010/main" val="235260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2644247165"/>
              </p:ext>
            </p:extLst>
          </p:nvPr>
        </p:nvGraphicFramePr>
        <p:xfrm>
          <a:off x="1050365" y="2151888"/>
          <a:ext cx="8128000" cy="180154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xmlns="" val="20000"/>
                    </a:ext>
                  </a:extLst>
                </a:gridCol>
                <a:gridCol w="5695577">
                  <a:extLst>
                    <a:ext uri="{9D8B030D-6E8A-4147-A177-3AD203B41FA5}">
                      <a16:colId xmlns:a16="http://schemas.microsoft.com/office/drawing/2014/main" xmlns="" val="20001"/>
                    </a:ext>
                  </a:extLst>
                </a:gridCol>
              </a:tblGrid>
              <a:tr h="900773">
                <a:tc>
                  <a:txBody>
                    <a:bodyPr/>
                    <a:lstStyle/>
                    <a:p>
                      <a:r>
                        <a:rPr lang="en-US">
                          <a:solidFill>
                            <a:srgbClr val="FF0000"/>
                          </a:solidFill>
                        </a:rPr>
                        <a:t>Diemdoanthang.inp</a:t>
                      </a:r>
                    </a:p>
                  </a:txBody>
                  <a:tcPr/>
                </a:tc>
                <a:tc>
                  <a:txBody>
                    <a:bodyPr/>
                    <a:lstStyle/>
                    <a:p>
                      <a:r>
                        <a:rPr lang="en-US">
                          <a:solidFill>
                            <a:srgbClr val="FF0000"/>
                          </a:solidFill>
                        </a:rPr>
                        <a:t>Diemdoanthang.out</a:t>
                      </a:r>
                    </a:p>
                  </a:txBody>
                  <a:tcPr/>
                </a:tc>
                <a:extLst>
                  <a:ext uri="{0D108BD9-81ED-4DB2-BD59-A6C34878D82A}">
                    <a16:rowId xmlns:a16="http://schemas.microsoft.com/office/drawing/2014/main" xmlns="" val="10000"/>
                  </a:ext>
                </a:extLst>
              </a:tr>
              <a:tr h="900773">
                <a:tc>
                  <a:txBody>
                    <a:bodyPr/>
                    <a:lstStyle/>
                    <a:p>
                      <a:r>
                        <a:rPr lang="en-US"/>
                        <a:t>1 3 2 3 4 1 2 6</a:t>
                      </a:r>
                    </a:p>
                    <a:p>
                      <a:r>
                        <a:rPr lang="en-US"/>
                        <a:t>1 1 3 3 1 3 3 1</a:t>
                      </a:r>
                    </a:p>
                  </a:txBody>
                  <a:tcPr/>
                </a:tc>
                <a:tc>
                  <a:txBody>
                    <a:bodyPr/>
                    <a:lstStyle/>
                    <a:p>
                      <a:r>
                        <a:rPr lang="pt-BR"/>
                        <a:t>AB va CD khong giao nhau.</a:t>
                      </a:r>
                    </a:p>
                    <a:p>
                      <a:r>
                        <a:rPr lang="pt-BR"/>
                        <a:t>AB va CD giao nhau.</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7847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3539430"/>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6: </a:t>
            </a:r>
            <a:r>
              <a:rPr lang="en-US" sz="2800">
                <a:latin typeface="Times New Roman" panose="02020603050405020304" pitchFamily="18" charset="0"/>
                <a:cs typeface="Times New Roman" panose="02020603050405020304" pitchFamily="18" charset="0"/>
              </a:rPr>
              <a:t>Giao của tia và đoạn thẳng</a:t>
            </a:r>
            <a:endParaRPr lang="en-US" sz="2800" b="1">
              <a:latin typeface="Times New Roman" panose="02020603050405020304" pitchFamily="18" charset="0"/>
              <a:cs typeface="Times New Roman" panose="02020603050405020304" pitchFamily="18" charset="0"/>
            </a:endParaRPr>
          </a:p>
          <a:p>
            <a:pPr fontAlgn="base"/>
            <a:r>
              <a:rPr lang="en-US" sz="2800">
                <a:latin typeface="Times New Roman" panose="02020603050405020304" pitchFamily="18" charset="0"/>
                <a:cs typeface="Times New Roman" panose="02020603050405020304" pitchFamily="18" charset="0"/>
              </a:rPr>
              <a:t>Cho tia AM chứa điểm B (khác A) và đoạn thẳng CD.  Biết tọa độ của các điểm A(x1, y1), B(x2, y2), C(x3, y3), D(x4, y4). Hãy xét xem tia AM có cắt đoạn thẳng CD hay không ?</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Input</a:t>
            </a:r>
            <a:r>
              <a:rPr lang="en-US" sz="2800">
                <a:latin typeface="Times New Roman" panose="02020603050405020304" pitchFamily="18" charset="0"/>
                <a:cs typeface="Times New Roman" panose="02020603050405020304" pitchFamily="18" charset="0"/>
              </a:rPr>
              <a:t> : Gồm nhiều dòng ghi tọa độ của 4 điểm A, B, C, D lần lượt ghi từ hoành độ đến tung độ của từng điểm.</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Output</a:t>
            </a:r>
            <a:r>
              <a:rPr lang="en-US" sz="2800">
                <a:latin typeface="Times New Roman" panose="02020603050405020304" pitchFamily="18" charset="0"/>
                <a:cs typeface="Times New Roman" panose="02020603050405020304" pitchFamily="18" charset="0"/>
              </a:rPr>
              <a:t> : Kết luận theo yêu cầu đề bài ( có hoặc không)</a:t>
            </a:r>
          </a:p>
        </p:txBody>
      </p:sp>
    </p:spTree>
    <p:extLst>
      <p:ext uri="{BB962C8B-B14F-4D97-AF65-F5344CB8AC3E}">
        <p14:creationId xmlns:p14="http://schemas.microsoft.com/office/powerpoint/2010/main" val="241271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1683403023"/>
              </p:ext>
            </p:extLst>
          </p:nvPr>
        </p:nvGraphicFramePr>
        <p:xfrm>
          <a:off x="1050365" y="2151888"/>
          <a:ext cx="8128000" cy="180154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xmlns="" val="20000"/>
                    </a:ext>
                  </a:extLst>
                </a:gridCol>
                <a:gridCol w="5695577">
                  <a:extLst>
                    <a:ext uri="{9D8B030D-6E8A-4147-A177-3AD203B41FA5}">
                      <a16:colId xmlns:a16="http://schemas.microsoft.com/office/drawing/2014/main" xmlns="" val="20001"/>
                    </a:ext>
                  </a:extLst>
                </a:gridCol>
              </a:tblGrid>
              <a:tr h="900773">
                <a:tc>
                  <a:txBody>
                    <a:bodyPr/>
                    <a:lstStyle/>
                    <a:p>
                      <a:r>
                        <a:rPr lang="en-US">
                          <a:solidFill>
                            <a:srgbClr val="FF0000"/>
                          </a:solidFill>
                        </a:rPr>
                        <a:t>Diemtia.inp</a:t>
                      </a:r>
                    </a:p>
                  </a:txBody>
                  <a:tcPr/>
                </a:tc>
                <a:tc>
                  <a:txBody>
                    <a:bodyPr/>
                    <a:lstStyle/>
                    <a:p>
                      <a:r>
                        <a:rPr lang="en-US">
                          <a:solidFill>
                            <a:srgbClr val="FF0000"/>
                          </a:solidFill>
                        </a:rPr>
                        <a:t>Diemtia.out</a:t>
                      </a:r>
                    </a:p>
                  </a:txBody>
                  <a:tcPr/>
                </a:tc>
                <a:extLst>
                  <a:ext uri="{0D108BD9-81ED-4DB2-BD59-A6C34878D82A}">
                    <a16:rowId xmlns:a16="http://schemas.microsoft.com/office/drawing/2014/main" xmlns="" val="10000"/>
                  </a:ext>
                </a:extLst>
              </a:tr>
              <a:tr h="900773">
                <a:tc>
                  <a:txBody>
                    <a:bodyPr/>
                    <a:lstStyle/>
                    <a:p>
                      <a:r>
                        <a:rPr lang="en-US"/>
                        <a:t>1 3 2 3 4 1 2 6</a:t>
                      </a:r>
                    </a:p>
                    <a:p>
                      <a:r>
                        <a:rPr lang="en-US"/>
                        <a:t>1 1 3 3 0 2 2 4</a:t>
                      </a:r>
                    </a:p>
                  </a:txBody>
                  <a:tcPr/>
                </a:tc>
                <a:tc>
                  <a:txBody>
                    <a:bodyPr/>
                    <a:lstStyle/>
                    <a:p>
                      <a:r>
                        <a:rPr lang="en-US"/>
                        <a:t>Tia AM cat doan thang CD.</a:t>
                      </a:r>
                    </a:p>
                    <a:p>
                      <a:r>
                        <a:rPr lang="en-US"/>
                        <a:t>Tia AM khong cat doan thang CD.</a:t>
                      </a:r>
                      <a:endParaRPr lang="pt-B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33365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sp>
        <p:nvSpPr>
          <p:cNvPr id="4" name="Rectangle 3"/>
          <p:cNvSpPr/>
          <p:nvPr/>
        </p:nvSpPr>
        <p:spPr>
          <a:xfrm>
            <a:off x="874059" y="1467839"/>
            <a:ext cx="8122023" cy="2677656"/>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7: </a:t>
            </a:r>
            <a:r>
              <a:rPr lang="en-US" sz="2800">
                <a:latin typeface="Times New Roman" panose="02020603050405020304" pitchFamily="18" charset="0"/>
                <a:cs typeface="Times New Roman" panose="02020603050405020304" pitchFamily="18" charset="0"/>
              </a:rPr>
              <a:t>Kiểm tra một đa giác N đỉnh có phải là đa giác lồi hay không.</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vào</a:t>
            </a:r>
            <a:r>
              <a:rPr lang="en-US" sz="2800">
                <a:latin typeface="Times New Roman" panose="02020603050405020304" pitchFamily="18" charset="0"/>
                <a:cs typeface="Times New Roman" panose="02020603050405020304" pitchFamily="18" charset="0"/>
              </a:rPr>
              <a:t> : Gồm N dòng, mỗi dòng ghi tọa độ của mỗi đỉnh của đa giác.</a:t>
            </a:r>
            <a:br>
              <a:rPr lang="en-US" sz="2800">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Dữ liệu ra</a:t>
            </a:r>
            <a:r>
              <a:rPr lang="en-US" sz="2800">
                <a:latin typeface="Times New Roman" panose="02020603050405020304" pitchFamily="18" charset="0"/>
                <a:cs typeface="Times New Roman" panose="02020603050405020304" pitchFamily="18" charset="0"/>
              </a:rPr>
              <a:t> : Ghi ra câu trả lời theo yêu cầu đề bài( có hoặc không)</a:t>
            </a:r>
          </a:p>
        </p:txBody>
      </p:sp>
    </p:spTree>
    <p:extLst>
      <p:ext uri="{BB962C8B-B14F-4D97-AF65-F5344CB8AC3E}">
        <p14:creationId xmlns:p14="http://schemas.microsoft.com/office/powerpoint/2010/main" val="4003530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BÀI TẬP</a:t>
            </a:r>
          </a:p>
        </p:txBody>
      </p:sp>
      <p:graphicFrame>
        <p:nvGraphicFramePr>
          <p:cNvPr id="3" name="Table 2"/>
          <p:cNvGraphicFramePr>
            <a:graphicFrameLocks noGrp="1"/>
          </p:cNvGraphicFramePr>
          <p:nvPr>
            <p:extLst>
              <p:ext uri="{D42A27DB-BD31-4B8C-83A1-F6EECF244321}">
                <p14:modId xmlns:p14="http://schemas.microsoft.com/office/powerpoint/2010/main" val="3454381331"/>
              </p:ext>
            </p:extLst>
          </p:nvPr>
        </p:nvGraphicFramePr>
        <p:xfrm>
          <a:off x="1146002" y="1385406"/>
          <a:ext cx="8128000" cy="2126966"/>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xmlns="" val="20000"/>
                    </a:ext>
                  </a:extLst>
                </a:gridCol>
                <a:gridCol w="5695577">
                  <a:extLst>
                    <a:ext uri="{9D8B030D-6E8A-4147-A177-3AD203B41FA5}">
                      <a16:colId xmlns:a16="http://schemas.microsoft.com/office/drawing/2014/main" xmlns="" val="20001"/>
                    </a:ext>
                  </a:extLst>
                </a:gridCol>
              </a:tblGrid>
              <a:tr h="389606">
                <a:tc>
                  <a:txBody>
                    <a:bodyPr/>
                    <a:lstStyle/>
                    <a:p>
                      <a:r>
                        <a:rPr lang="en-US">
                          <a:solidFill>
                            <a:srgbClr val="FF0000"/>
                          </a:solidFill>
                        </a:rPr>
                        <a:t>dagiac.inp</a:t>
                      </a:r>
                    </a:p>
                  </a:txBody>
                  <a:tcPr/>
                </a:tc>
                <a:tc>
                  <a:txBody>
                    <a:bodyPr/>
                    <a:lstStyle/>
                    <a:p>
                      <a:r>
                        <a:rPr lang="en-US">
                          <a:solidFill>
                            <a:srgbClr val="FF0000"/>
                          </a:solidFill>
                        </a:rPr>
                        <a:t>dagiac.out</a:t>
                      </a:r>
                    </a:p>
                  </a:txBody>
                  <a:tcPr/>
                </a:tc>
                <a:extLst>
                  <a:ext uri="{0D108BD9-81ED-4DB2-BD59-A6C34878D82A}">
                    <a16:rowId xmlns:a16="http://schemas.microsoft.com/office/drawing/2014/main" xmlns="" val="10000"/>
                  </a:ext>
                </a:extLst>
              </a:tr>
              <a:tr h="900773">
                <a:tc>
                  <a:txBody>
                    <a:bodyPr/>
                    <a:lstStyle/>
                    <a:p>
                      <a:r>
                        <a:rPr lang="en-US"/>
                        <a:t>5</a:t>
                      </a:r>
                    </a:p>
                    <a:p>
                      <a:r>
                        <a:rPr lang="en-US"/>
                        <a:t>2 2</a:t>
                      </a:r>
                    </a:p>
                    <a:p>
                      <a:r>
                        <a:rPr lang="en-US"/>
                        <a:t>3 4</a:t>
                      </a:r>
                    </a:p>
                    <a:p>
                      <a:r>
                        <a:rPr lang="en-US"/>
                        <a:t>5 4</a:t>
                      </a:r>
                    </a:p>
                    <a:p>
                      <a:r>
                        <a:rPr lang="en-US"/>
                        <a:t>6 3</a:t>
                      </a:r>
                    </a:p>
                    <a:p>
                      <a:r>
                        <a:rPr lang="en-US"/>
                        <a:t>4 1</a:t>
                      </a:r>
                    </a:p>
                  </a:txBody>
                  <a:tcPr/>
                </a:tc>
                <a:tc>
                  <a:txBody>
                    <a:bodyPr/>
                    <a:lstStyle/>
                    <a:p>
                      <a:r>
                        <a:rPr lang="en-US"/>
                        <a:t>Da giac loi.</a:t>
                      </a:r>
                      <a:endParaRPr lang="pt-BR"/>
                    </a:p>
                  </a:txBody>
                  <a:tcPr/>
                </a:tc>
                <a:extLst>
                  <a:ext uri="{0D108BD9-81ED-4DB2-BD59-A6C34878D82A}">
                    <a16:rowId xmlns:a16="http://schemas.microsoft.com/office/drawing/2014/main" xmlns=""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02850496"/>
              </p:ext>
            </p:extLst>
          </p:nvPr>
        </p:nvGraphicFramePr>
        <p:xfrm>
          <a:off x="1146002" y="3789561"/>
          <a:ext cx="8128000" cy="2103120"/>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xmlns="" val="20000"/>
                    </a:ext>
                  </a:extLst>
                </a:gridCol>
                <a:gridCol w="5695577">
                  <a:extLst>
                    <a:ext uri="{9D8B030D-6E8A-4147-A177-3AD203B41FA5}">
                      <a16:colId xmlns:a16="http://schemas.microsoft.com/office/drawing/2014/main" xmlns="" val="20001"/>
                    </a:ext>
                  </a:extLst>
                </a:gridCol>
              </a:tblGrid>
              <a:tr h="298345">
                <a:tc>
                  <a:txBody>
                    <a:bodyPr/>
                    <a:lstStyle/>
                    <a:p>
                      <a:r>
                        <a:rPr lang="en-US">
                          <a:solidFill>
                            <a:srgbClr val="FF0000"/>
                          </a:solidFill>
                        </a:rPr>
                        <a:t>dagiac.inp</a:t>
                      </a:r>
                    </a:p>
                  </a:txBody>
                  <a:tcPr/>
                </a:tc>
                <a:tc>
                  <a:txBody>
                    <a:bodyPr/>
                    <a:lstStyle/>
                    <a:p>
                      <a:r>
                        <a:rPr lang="en-US">
                          <a:solidFill>
                            <a:srgbClr val="FF0000"/>
                          </a:solidFill>
                        </a:rPr>
                        <a:t>dagiac.out</a:t>
                      </a:r>
                    </a:p>
                  </a:txBody>
                  <a:tcPr/>
                </a:tc>
                <a:extLst>
                  <a:ext uri="{0D108BD9-81ED-4DB2-BD59-A6C34878D82A}">
                    <a16:rowId xmlns:a16="http://schemas.microsoft.com/office/drawing/2014/main" xmlns="" val="10000"/>
                  </a:ext>
                </a:extLst>
              </a:tr>
              <a:tr h="900773">
                <a:tc>
                  <a:txBody>
                    <a:bodyPr/>
                    <a:lstStyle/>
                    <a:p>
                      <a:r>
                        <a:rPr lang="en-US"/>
                        <a:t>5</a:t>
                      </a:r>
                    </a:p>
                    <a:p>
                      <a:r>
                        <a:rPr lang="en-US"/>
                        <a:t>8 1</a:t>
                      </a:r>
                    </a:p>
                    <a:p>
                      <a:r>
                        <a:rPr lang="en-US"/>
                        <a:t>10 1</a:t>
                      </a:r>
                    </a:p>
                    <a:p>
                      <a:r>
                        <a:rPr lang="en-US"/>
                        <a:t>9 3</a:t>
                      </a:r>
                    </a:p>
                    <a:p>
                      <a:r>
                        <a:rPr lang="en-US"/>
                        <a:t>8 4</a:t>
                      </a:r>
                    </a:p>
                    <a:p>
                      <a:r>
                        <a:rPr lang="en-US"/>
                        <a:t>10 4</a:t>
                      </a:r>
                    </a:p>
                  </a:txBody>
                  <a:tcPr/>
                </a:tc>
                <a:tc>
                  <a:txBody>
                    <a:bodyPr/>
                    <a:lstStyle/>
                    <a:p>
                      <a:r>
                        <a:rPr lang="en-US"/>
                        <a:t>Da giac khong loi.</a:t>
                      </a:r>
                      <a:endParaRPr lang="pt-B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1722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2863" y="1595813"/>
                <a:ext cx="8547349" cy="4320893"/>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Tìm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đối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M</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a:t>
                </a:r>
                <a:r>
                  <a:rPr lang="en-US" sz="2000" dirty="0">
                    <a:solidFill>
                      <a:schemeClr val="tx1"/>
                    </a:solidFill>
                    <a:latin typeface="Times New Roman" panose="02020603050405020304" pitchFamily="18" charset="0"/>
                    <a:cs typeface="Times New Roman" panose="02020603050405020304" pitchFamily="18" charset="0"/>
                  </a:rPr>
                  <a:t> qua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B(X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Viết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a:t>
                </a:r>
                <a:r>
                  <a:rPr lang="en-US" sz="2000" dirty="0">
                    <a:solidFill>
                      <a:schemeClr val="tx1"/>
                    </a:solidFill>
                    <a:latin typeface="Times New Roman" panose="02020603050405020304" pitchFamily="18" charset="0"/>
                    <a:cs typeface="Times New Roman" panose="02020603050405020304" pitchFamily="18" charset="0"/>
                  </a:rPr>
                  <a:t> qua A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B: (Y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 0</a:t>
                </a:r>
              </a:p>
              <a:p>
                <a:pPr lvl="1"/>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F(X,Y)= </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err="1" smtClean="0">
                    <a:solidFill>
                      <a:schemeClr val="tx1"/>
                    </a:solidFill>
                    <a:latin typeface="Times New Roman" panose="02020603050405020304" pitchFamily="18" charset="0"/>
                    <a:cs typeface="Times New Roman" panose="02020603050405020304" pitchFamily="18" charset="0"/>
                  </a:rPr>
                  <a:t>Tính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F(X</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ta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trí</a:t>
                </a:r>
                <a:r>
                  <a:rPr lang="en-US" sz="2000" dirty="0">
                    <a:solidFill>
                      <a:schemeClr val="tx1"/>
                    </a:solidFill>
                    <a:latin typeface="Times New Roman" panose="02020603050405020304" pitchFamily="18" charset="0"/>
                    <a:cs typeface="Times New Roman" panose="02020603050405020304" pitchFamily="18" charset="0"/>
                  </a:rPr>
                  <a:t> M</a:t>
                </a:r>
                <a:r>
                  <a:rPr lang="en-US" sz="2000" baseline="-25000" dirty="0">
                    <a:solidFill>
                      <a:schemeClr val="tx1"/>
                    </a:solidFill>
                    <a:latin typeface="Times New Roman" panose="02020603050405020304" pitchFamily="18" charset="0"/>
                    <a:cs typeface="Times New Roman" panose="02020603050405020304" pitchFamily="18" charset="0"/>
                  </a:rPr>
                  <a:t>0</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err="1">
                    <a:solidFill>
                      <a:schemeClr val="tx1"/>
                    </a:solidFill>
                    <a:latin typeface="Times New Roman" panose="02020603050405020304" pitchFamily="18" charset="0"/>
                    <a:cs typeface="Times New Roman" panose="02020603050405020304" pitchFamily="18" charset="0"/>
                  </a:rPr>
                  <a:t>Tìm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phía</a:t>
                </a:r>
                <a:r>
                  <a:rPr lang="en-US" sz="2000" dirty="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Viết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b="1" dirty="0">
                    <a:solidFill>
                      <a:schemeClr val="tx1"/>
                    </a:solidFill>
                    <a:latin typeface="Times New Roman" panose="02020603050405020304" pitchFamily="18" charset="0"/>
                    <a:cs typeface="Times New Roman" panose="02020603050405020304" pitchFamily="18" charset="0"/>
                  </a:rPr>
                  <a:t>Hai </a:t>
                </a:r>
                <a:r>
                  <a:rPr lang="en-US" sz="2000" b="1" dirty="0" err="1">
                    <a:solidFill>
                      <a:schemeClr val="tx1"/>
                    </a:solidFill>
                    <a:latin typeface="Times New Roman" panose="02020603050405020304" pitchFamily="18" charset="0"/>
                    <a:cs typeface="Times New Roman" panose="02020603050405020304" pitchFamily="18" charset="0"/>
                  </a:rPr>
                  <a:t>điểm</a:t>
                </a:r>
                <a:r>
                  <a:rPr lang="en-US" sz="2000" b="1" dirty="0">
                    <a:solidFill>
                      <a:schemeClr val="tx1"/>
                    </a:solidFill>
                    <a:latin typeface="Times New Roman" panose="02020603050405020304" pitchFamily="18" charset="0"/>
                    <a:cs typeface="Times New Roman" panose="02020603050405020304" pitchFamily="18" charset="0"/>
                  </a:rPr>
                  <a:t> M(X</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và</a:t>
                </a:r>
                <a:r>
                  <a:rPr lang="en-US" sz="2000" b="1" dirty="0">
                    <a:solidFill>
                      <a:schemeClr val="tx1"/>
                    </a:solidFill>
                    <a:latin typeface="Times New Roman" panose="02020603050405020304" pitchFamily="18" charset="0"/>
                    <a:cs typeface="Times New Roman" panose="02020603050405020304" pitchFamily="18" charset="0"/>
                  </a:rPr>
                  <a:t> N(X</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khác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phía</a:t>
                </a:r>
                <a:r>
                  <a:rPr lang="en-US" sz="2000" b="1" dirty="0">
                    <a:solidFill>
                      <a:schemeClr val="tx1"/>
                    </a:solidFill>
                    <a:latin typeface="Times New Roman" panose="02020603050405020304" pitchFamily="18" charset="0"/>
                    <a:cs typeface="Times New Roman" panose="02020603050405020304" pitchFamily="18" charset="0"/>
                  </a:rPr>
                  <a:t> so </a:t>
                </a:r>
                <a:r>
                  <a:rPr lang="en-US" sz="2000" b="1" dirty="0" err="1">
                    <a:solidFill>
                      <a:schemeClr val="tx1"/>
                    </a:solidFill>
                    <a:latin typeface="Times New Roman" panose="02020603050405020304" pitchFamily="18" charset="0"/>
                    <a:cs typeface="Times New Roman" panose="02020603050405020304" pitchFamily="18" charset="0"/>
                  </a:rPr>
                  <a:t>với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đường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thẳng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đi</a:t>
                </a:r>
                <a:r>
                  <a:rPr lang="en-US" sz="2000" b="1" dirty="0">
                    <a:solidFill>
                      <a:schemeClr val="tx1"/>
                    </a:solidFill>
                    <a:latin typeface="Times New Roman" panose="02020603050405020304" pitchFamily="18" charset="0"/>
                    <a:cs typeface="Times New Roman" panose="02020603050405020304" pitchFamily="18" charset="0"/>
                  </a:rPr>
                  <a:t> qua </a:t>
                </a:r>
                <a:r>
                  <a:rPr lang="en-US" sz="2000" b="1" dirty="0" err="1">
                    <a:solidFill>
                      <a:schemeClr val="tx1"/>
                    </a:solidFill>
                    <a:latin typeface="Times New Roman" panose="02020603050405020304" pitchFamily="18" charset="0"/>
                    <a:cs typeface="Times New Roman" panose="02020603050405020304" pitchFamily="18" charset="0"/>
                  </a:rPr>
                  <a:t>hai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điểm</a:t>
                </a:r>
                <a:r>
                  <a:rPr lang="en-US" sz="2000" b="1" dirty="0">
                    <a:solidFill>
                      <a:schemeClr val="tx1"/>
                    </a:solidFill>
                    <a:latin typeface="Times New Roman" panose="02020603050405020304" pitchFamily="18" charset="0"/>
                    <a:cs typeface="Times New Roman" panose="02020603050405020304" pitchFamily="18" charset="0"/>
                  </a:rPr>
                  <a:t> A(X</a:t>
                </a:r>
                <a:r>
                  <a:rPr lang="en-US" sz="2000" b="1" baseline="-25000" dirty="0">
                    <a:solidFill>
                      <a:schemeClr val="tx1"/>
                    </a:solidFill>
                    <a:latin typeface="Times New Roman" panose="02020603050405020304" pitchFamily="18" charset="0"/>
                    <a:cs typeface="Times New Roman" panose="02020603050405020304" pitchFamily="18" charset="0"/>
                  </a:rPr>
                  <a:t>1</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1</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và</a:t>
                </a:r>
                <a:r>
                  <a:rPr lang="en-US" sz="2000" b="1" dirty="0">
                    <a:solidFill>
                      <a:schemeClr val="tx1"/>
                    </a:solidFill>
                    <a:latin typeface="Times New Roman" panose="02020603050405020304" pitchFamily="18" charset="0"/>
                    <a:cs typeface="Times New Roman" panose="02020603050405020304" pitchFamily="18" charset="0"/>
                  </a:rPr>
                  <a:t>  B(X</a:t>
                </a:r>
                <a:r>
                  <a:rPr lang="en-US" sz="2000" b="1" baseline="-25000" dirty="0">
                    <a:solidFill>
                      <a:schemeClr val="tx1"/>
                    </a:solidFill>
                    <a:latin typeface="Times New Roman" panose="02020603050405020304" pitchFamily="18" charset="0"/>
                    <a:cs typeface="Times New Roman" panose="02020603050405020304" pitchFamily="18" charset="0"/>
                  </a:rPr>
                  <a:t>2</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2</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khi</a:t>
                </a:r>
                <a:r>
                  <a:rPr lang="en-US" sz="2000" b="1" dirty="0">
                    <a:solidFill>
                      <a:schemeClr val="tx1"/>
                    </a:solidFill>
                    <a:latin typeface="Times New Roman" panose="02020603050405020304" pitchFamily="18" charset="0"/>
                    <a:cs typeface="Times New Roman" panose="02020603050405020304" pitchFamily="18" charset="0"/>
                  </a:rPr>
                  <a:t>  F(X</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)*F(X</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)&lt;0.{ </a:t>
                </a:r>
                <a:r>
                  <a:rPr lang="en-US" sz="2000" b="1" dirty="0" err="1">
                    <a:solidFill>
                      <a:schemeClr val="tx1"/>
                    </a:solidFill>
                    <a:latin typeface="Times New Roman" panose="02020603050405020304" pitchFamily="18" charset="0"/>
                    <a:cs typeface="Times New Roman" panose="02020603050405020304" pitchFamily="18" charset="0"/>
                  </a:rPr>
                  <a:t>cùng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phía</a:t>
                </a:r>
                <a:r>
                  <a:rPr lang="en-US" sz="2000" b="1" dirty="0">
                    <a:solidFill>
                      <a:schemeClr val="tx1"/>
                    </a:solidFill>
                    <a:latin typeface="Times New Roman" panose="02020603050405020304" pitchFamily="18" charset="0"/>
                    <a:cs typeface="Times New Roman" panose="02020603050405020304" pitchFamily="18" charset="0"/>
                  </a:rPr>
                  <a:t> F(X</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3</a:t>
                </a:r>
                <a:r>
                  <a:rPr lang="en-US" sz="2000" b="1" dirty="0">
                    <a:solidFill>
                      <a:schemeClr val="tx1"/>
                    </a:solidFill>
                    <a:latin typeface="Times New Roman" panose="02020603050405020304" pitchFamily="18" charset="0"/>
                    <a:cs typeface="Times New Roman" panose="02020603050405020304" pitchFamily="18" charset="0"/>
                  </a:rPr>
                  <a:t>)*F(X</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,Y</a:t>
                </a:r>
                <a:r>
                  <a:rPr lang="en-US" sz="2000" b="1" baseline="-25000" dirty="0">
                    <a:solidFill>
                      <a:schemeClr val="tx1"/>
                    </a:solidFill>
                    <a:latin typeface="Times New Roman" panose="02020603050405020304" pitchFamily="18" charset="0"/>
                    <a:cs typeface="Times New Roman" panose="02020603050405020304" pitchFamily="18" charset="0"/>
                  </a:rPr>
                  <a:t>4</a:t>
                </a:r>
                <a:r>
                  <a:rPr lang="en-US" sz="2000"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sz="20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r>
                      <a:rPr lang="en-US" sz="20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dirty="0">
                    <a:solidFill>
                      <a:schemeClr val="tx1"/>
                    </a:solidFill>
                    <a:latin typeface="Times New Roman" panose="02020603050405020304" pitchFamily="18" charset="0"/>
                    <a:cs typeface="Times New Roman" panose="02020603050405020304" pitchFamily="18" charset="0"/>
                  </a:rPr>
                  <a:t>0}</a:t>
                </a:r>
              </a:p>
              <a:p>
                <a:pPr marL="0" indent="0">
                  <a:buNone/>
                </a:pPr>
                <a:endParaRPr lang="en-US" sz="2000" baseline="-25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2863" y="1595813"/>
                <a:ext cx="8547349" cy="4320893"/>
              </a:xfrm>
              <a:blipFill rotWithShape="0">
                <a:blip r:embed="rId2"/>
                <a:stretch>
                  <a:fillRect l="-285" t="-846"/>
                </a:stretch>
              </a:blipFill>
            </p:spPr>
            <p:txBody>
              <a:bodyPr/>
              <a:lstStyle/>
              <a:p>
                <a:r>
                  <a:rPr lang="en-US">
                    <a:noFill/>
                  </a:rPr>
                  <a:t> </a:t>
                </a:r>
              </a:p>
            </p:txBody>
          </p:sp>
        </mc:Fallback>
      </mc:AlternateContent>
    </p:spTree>
    <p:extLst>
      <p:ext uri="{BB962C8B-B14F-4D97-AF65-F5344CB8AC3E}">
        <p14:creationId xmlns:p14="http://schemas.microsoft.com/office/powerpoint/2010/main" val="40684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8122023" cy="5693866"/>
          </a:xfrm>
          <a:prstGeom prst="rect">
            <a:avLst/>
          </a:prstGeom>
        </p:spPr>
        <p:txBody>
          <a:bodyPr wrap="square">
            <a:spAutoFit/>
          </a:bodyPr>
          <a:lstStyle/>
          <a:p>
            <a:pPr fontAlgn="base"/>
            <a:r>
              <a:rPr lang="en-US" sz="2800" b="1">
                <a:latin typeface="Times New Roman" panose="02020603050405020304" pitchFamily="18" charset="0"/>
                <a:cs typeface="Times New Roman" panose="02020603050405020304" pitchFamily="18" charset="0"/>
              </a:rPr>
              <a:t>Bài 1: </a:t>
            </a:r>
            <a:r>
              <a:rPr lang="en-US" sz="2800">
                <a:latin typeface="Times New Roman" panose="02020603050405020304" pitchFamily="18" charset="0"/>
                <a:cs typeface="Times New Roman" panose="02020603050405020304" pitchFamily="18" charset="0"/>
              </a:rPr>
              <a:t>Phương trình tổng quát của đường thẳng đi qua A và B có dạng F(x, y) = (y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 +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  + (x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Nếu thay tọa độ điểm M vào hàm F(x ,y) mà có giá trị bằng 0 thì điểm M thuộc, ngược lại là không.</a:t>
            </a:r>
          </a:p>
          <a:p>
            <a:pPr fontAlgn="base"/>
            <a:r>
              <a:rPr lang="en-US" sz="2800" b="1">
                <a:latin typeface="Times New Roman" panose="02020603050405020304" pitchFamily="18" charset="0"/>
                <a:cs typeface="Times New Roman" panose="02020603050405020304" pitchFamily="18" charset="0"/>
              </a:rPr>
              <a:t>Bài 2: </a:t>
            </a:r>
            <a:r>
              <a:rPr lang="en-US" sz="2800">
                <a:latin typeface="Times New Roman" panose="02020603050405020304" pitchFamily="18" charset="0"/>
                <a:cs typeface="Times New Roman" panose="02020603050405020304" pitchFamily="18" charset="0"/>
              </a:rPr>
              <a:t>Điểm M thuộc đoạn thẳng AB nếu thỏa mãn M thuộc đường thẳng nối 2 điểm A, B và (Max(x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x0 ≥ Min(x</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x</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và (Max(y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y0 ≥ Min(y</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y</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a:t>
            </a:r>
          </a:p>
          <a:p>
            <a:pPr fontAlgn="base"/>
            <a:r>
              <a:rPr lang="en-US" sz="2800" b="1">
                <a:latin typeface="Times New Roman" panose="02020603050405020304" pitchFamily="18" charset="0"/>
                <a:cs typeface="Times New Roman" panose="02020603050405020304" pitchFamily="18" charset="0"/>
              </a:rPr>
              <a:t>Bài 3:</a:t>
            </a:r>
            <a:r>
              <a:rPr lang="en-US" sz="2800">
                <a:latin typeface="Times New Roman" panose="02020603050405020304" pitchFamily="18" charset="0"/>
                <a:cs typeface="Times New Roman" panose="02020603050405020304" pitchFamily="18" charset="0"/>
              </a:rPr>
              <a:t>Điểm M(x0, y0) thuộc tia AB nếu M thuộc đường thẳng AB và               với k ≥ 0. Do đó tọa độ của M phải thõa mãn các điều kiện F(x0, y0) = 0, (x0-x1)*(x2-x1) ≥ 0 và (y0-y1)*(y2-y1) ≥ 0.</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67779356"/>
              </p:ext>
            </p:extLst>
          </p:nvPr>
        </p:nvGraphicFramePr>
        <p:xfrm>
          <a:off x="3686147" y="4679578"/>
          <a:ext cx="1235475" cy="443752"/>
        </p:xfrm>
        <a:graphic>
          <a:graphicData uri="http://schemas.openxmlformats.org/presentationml/2006/ole">
            <mc:AlternateContent xmlns:mc="http://schemas.openxmlformats.org/markup-compatibility/2006">
              <mc:Choice xmlns:v="urn:schemas-microsoft-com:vml" Requires="v">
                <p:oleObj spid="_x0000_s5183" name="Equation" r:id="rId3" imgW="736280" imgH="215806" progId="Equation.DSMT4">
                  <p:embed/>
                </p:oleObj>
              </mc:Choice>
              <mc:Fallback>
                <p:oleObj name="Equation" r:id="rId3" imgW="736280"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47" y="4679578"/>
                        <a:ext cx="1235475" cy="443752"/>
                      </a:xfrm>
                      <a:prstGeom prst="rect">
                        <a:avLst/>
                      </a:prstGeom>
                      <a:noFill/>
                    </p:spPr>
                  </p:pic>
                </p:oleObj>
              </mc:Fallback>
            </mc:AlternateContent>
          </a:graphicData>
        </a:graphic>
      </p:graphicFrame>
    </p:spTree>
    <p:extLst>
      <p:ext uri="{BB962C8B-B14F-4D97-AF65-F5344CB8AC3E}">
        <p14:creationId xmlns:p14="http://schemas.microsoft.com/office/powerpoint/2010/main" val="3767949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7839636" cy="5478423"/>
          </a:xfrm>
          <a:prstGeom prst="rect">
            <a:avLst/>
          </a:prstGeom>
        </p:spPr>
        <p:txBody>
          <a:bodyPr wrap="square">
            <a:spAutoFit/>
          </a:bodyPr>
          <a:lstStyle/>
          <a:p>
            <a:pPr fontAlgn="base"/>
            <a:r>
              <a:rPr lang="en-US" sz="2300" b="1">
                <a:latin typeface="Times New Roman" panose="02020603050405020304" pitchFamily="18" charset="0"/>
                <a:cs typeface="Times New Roman" panose="02020603050405020304" pitchFamily="18" charset="0"/>
              </a:rPr>
              <a:t>Bài 4: </a:t>
            </a:r>
            <a:r>
              <a:rPr lang="en-US" sz="2300">
                <a:latin typeface="Times New Roman" panose="02020603050405020304" pitchFamily="18" charset="0"/>
                <a:cs typeface="Times New Roman" panose="02020603050405020304" pitchFamily="18" charset="0"/>
              </a:rPr>
              <a:t>Dựa vào giải và biện luận hệ hai phương trình bậc nhất hai ẩn suy ra kết luận cần tìm. Lưu ý khi chuyển vế cho đúng dạng của hệ phương trình thì hệ số C bị đổi dấu.</a:t>
            </a:r>
          </a:p>
          <a:p>
            <a:pPr fontAlgn="base"/>
            <a:r>
              <a:rPr lang="en-US" sz="2300" b="1">
                <a:latin typeface="Times New Roman" panose="02020603050405020304" pitchFamily="18" charset="0"/>
                <a:cs typeface="Times New Roman" panose="02020603050405020304" pitchFamily="18" charset="0"/>
              </a:rPr>
              <a:t>Bài 5:</a:t>
            </a:r>
          </a:p>
          <a:p>
            <a:pPr fontAlgn="base"/>
            <a:r>
              <a:rPr lang="en-US" sz="2300">
                <a:latin typeface="Times New Roman" panose="02020603050405020304" pitchFamily="18" charset="0"/>
                <a:cs typeface="Times New Roman" panose="02020603050405020304" pitchFamily="18" charset="0"/>
              </a:rPr>
              <a:t>Đoạn thẳng AB cắt đoạn thẳng CD trong các trường hợp sau :</a:t>
            </a:r>
          </a:p>
          <a:p>
            <a:pPr lvl="0" fontAlgn="base"/>
            <a:r>
              <a:rPr lang="en-US" sz="2300">
                <a:latin typeface="Times New Roman" panose="02020603050405020304" pitchFamily="18" charset="0"/>
                <a:cs typeface="Times New Roman" panose="02020603050405020304" pitchFamily="18" charset="0"/>
              </a:rPr>
              <a:t>A hoặc B thuộc đoạn thẳng CD.</a:t>
            </a:r>
          </a:p>
          <a:p>
            <a:pPr lvl="0" fontAlgn="base"/>
            <a:r>
              <a:rPr lang="en-US" sz="2300">
                <a:latin typeface="Times New Roman" panose="02020603050405020304" pitchFamily="18" charset="0"/>
                <a:cs typeface="Times New Roman" panose="02020603050405020304" pitchFamily="18" charset="0"/>
              </a:rPr>
              <a:t>C hoặc D thuộc đoạn thẳng AB.</a:t>
            </a:r>
          </a:p>
          <a:p>
            <a:pPr lvl="0" fontAlgn="base"/>
            <a:r>
              <a:rPr lang="en-US" sz="2300">
                <a:latin typeface="Times New Roman" panose="02020603050405020304" pitchFamily="18" charset="0"/>
                <a:cs typeface="Times New Roman" panose="02020603050405020304" pitchFamily="18" charset="0"/>
              </a:rPr>
              <a:t>Đoạn thẳng AB và đoạn thẳng CD giao nhau tại điểm M khác đầu mút của hai đoạn thẳng này khi : A, B khác phía nhau so với đường thẳng CD đồng thời C, D khác phía nhau so với đường thẳng AB. Gọi phương trình đường thẳng AB là F(x, y) = 0, phương trình đường thẳng CD là G(x, y) = 0 thì điều kiện để đoạn thẳng AB và đoạn thẳng CD giao nhau là : F(x3, y3)*F(x4, y4) &lt; 0 và G(x1, y1)*G(x2, y2) &lt; 0.</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950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87" y="165847"/>
            <a:ext cx="8493559" cy="640977"/>
          </a:xfrm>
        </p:spPr>
        <p:txBody>
          <a:bodyPr/>
          <a:lstStyle/>
          <a:p>
            <a:pPr algn="ctr"/>
            <a:r>
              <a:rPr lang="en-US" b="1">
                <a:solidFill>
                  <a:srgbClr val="FF0000"/>
                </a:solidFill>
              </a:rPr>
              <a:t>Gợi ý làm bài tập</a:t>
            </a:r>
          </a:p>
        </p:txBody>
      </p:sp>
      <p:sp>
        <p:nvSpPr>
          <p:cNvPr id="4" name="Rectangle 3"/>
          <p:cNvSpPr/>
          <p:nvPr/>
        </p:nvSpPr>
        <p:spPr>
          <a:xfrm>
            <a:off x="806823" y="806824"/>
            <a:ext cx="7839636" cy="5309146"/>
          </a:xfrm>
          <a:prstGeom prst="rect">
            <a:avLst/>
          </a:prstGeom>
        </p:spPr>
        <p:txBody>
          <a:bodyPr wrap="square">
            <a:spAutoFit/>
          </a:bodyPr>
          <a:lstStyle/>
          <a:p>
            <a:pPr fontAlgn="base"/>
            <a:r>
              <a:rPr lang="en-US" sz="2300" b="1">
                <a:latin typeface="Times New Roman" panose="02020603050405020304" pitchFamily="18" charset="0"/>
                <a:cs typeface="Times New Roman" panose="02020603050405020304" pitchFamily="18" charset="0"/>
              </a:rPr>
              <a:t>Bài 6: </a:t>
            </a:r>
            <a:r>
              <a:rPr lang="en-US" sz="2400">
                <a:latin typeface="Times New Roman" panose="02020603050405020304" pitchFamily="18" charset="0"/>
                <a:cs typeface="Times New Roman" panose="02020603050405020304" pitchFamily="18" charset="0"/>
              </a:rPr>
              <a:t>Tia AM cắt đoạn thẳng CD trong các trường hợp sau :</a:t>
            </a:r>
          </a:p>
          <a:p>
            <a:pPr lvl="0" fontAlgn="base"/>
            <a:r>
              <a:rPr lang="en-US" sz="2400">
                <a:latin typeface="Times New Roman" panose="02020603050405020304" pitchFamily="18" charset="0"/>
                <a:cs typeface="Times New Roman" panose="02020603050405020304" pitchFamily="18" charset="0"/>
              </a:rPr>
              <a:t>A thuộc đoạn thẳng CD.</a:t>
            </a:r>
          </a:p>
          <a:p>
            <a:pPr lvl="0" fontAlgn="base"/>
            <a:r>
              <a:rPr lang="en-US" sz="2400">
                <a:latin typeface="Times New Roman" panose="02020603050405020304" pitchFamily="18" charset="0"/>
                <a:cs typeface="Times New Roman" panose="02020603050405020304" pitchFamily="18" charset="0"/>
              </a:rPr>
              <a:t>C hoặc D thuộc tia AM.</a:t>
            </a:r>
          </a:p>
          <a:p>
            <a:pPr lvl="0" fontAlgn="base"/>
            <a:r>
              <a:rPr lang="en-US" sz="2400">
                <a:latin typeface="Times New Roman" panose="02020603050405020304" pitchFamily="18" charset="0"/>
                <a:cs typeface="Times New Roman" panose="02020603050405020304" pitchFamily="18" charset="0"/>
              </a:rPr>
              <a:t>C và D khác phía nhau so với đường thẳng nối hai điểm A và B đồng thời trên tia AM nếu chọn một điểm M(x5, y5) khá xa A thì A và M khác phía nhau so với đường thẳng nối hai điểm C và D. Điểm M được gọi là khá xa so với A nếu |x5| ≥ Max(|x3|, |x4|) và |y5| ≥ Max(|y3|, |y4|).</a:t>
            </a:r>
          </a:p>
          <a:p>
            <a:pPr fontAlgn="base"/>
            <a:r>
              <a:rPr lang="en-US" sz="2300" b="1">
                <a:latin typeface="Times New Roman" panose="02020603050405020304" pitchFamily="18" charset="0"/>
                <a:cs typeface="Times New Roman" panose="02020603050405020304" pitchFamily="18" charset="0"/>
              </a:rPr>
              <a:t>Bài 7:</a:t>
            </a:r>
          </a:p>
          <a:p>
            <a:r>
              <a:rPr lang="en-US" sz="2400">
                <a:latin typeface="Times New Roman" panose="02020603050405020304" pitchFamily="18" charset="0"/>
                <a:cs typeface="Times New Roman" panose="02020603050405020304" pitchFamily="18" charset="0"/>
              </a:rPr>
              <a:t>Một đa giác là đa giác lồi nếu với mọi cạnh nối đỉnh i (1 ≤ i ≤ N) với đỉnh i + 1 (Đỉnh N + 1 coi như đỉnh 1) thì mọi đỉnh j (1 ≤ j ≤ N) và đỉnh i+2 (Đỉnh N + 2 coi như đỉnh 2) phải luôn luôn cùng phía so với đường thẳng chứa cạnh (i, i+1).</a:t>
            </a:r>
          </a:p>
          <a:p>
            <a:pPr fontAlgn="base"/>
            <a:endParaRPr lang="en-US" sz="2800" b="1"/>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605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endParaRPr lang="en-US"/>
          </a:p>
        </p:txBody>
      </p:sp>
      <p:sp>
        <p:nvSpPr>
          <p:cNvPr id="3" name="Content Placeholder 2"/>
          <p:cNvSpPr>
            <a:spLocks noGrp="1"/>
          </p:cNvSpPr>
          <p:nvPr>
            <p:ph idx="1"/>
          </p:nvPr>
        </p:nvSpPr>
        <p:spPr>
          <a:xfrm>
            <a:off x="784774" y="1582365"/>
            <a:ext cx="8596668" cy="3880773"/>
          </a:xfrm>
        </p:spPr>
        <p:txBody>
          <a:bodyPr>
            <a:normAutofit/>
          </a:bodyPr>
          <a:lstStyle/>
          <a:p>
            <a:r>
              <a:rPr lang="en-US" sz="2000" b="1" dirty="0" err="1">
                <a:solidFill>
                  <a:schemeClr val="tx1"/>
                </a:solidFill>
                <a:latin typeface="Times New Roman" panose="02020603050405020304" pitchFamily="18" charset="0"/>
                <a:cs typeface="Times New Roman" panose="02020603050405020304" pitchFamily="18" charset="0"/>
              </a:rPr>
              <a:t>Tính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diện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tích</a:t>
            </a:r>
            <a:r>
              <a:rPr lang="en-US" sz="2000" b="1" dirty="0">
                <a:solidFill>
                  <a:schemeClr val="tx1"/>
                </a:solidFill>
                <a:latin typeface="Times New Roman" panose="02020603050405020304" pitchFamily="18" charset="0"/>
                <a:cs typeface="Times New Roman" panose="02020603050405020304" pitchFamily="18" charset="0"/>
              </a:rPr>
              <a:t> tam </a:t>
            </a:r>
            <a:r>
              <a:rPr lang="en-US" sz="2000" b="1" dirty="0" err="1">
                <a:solidFill>
                  <a:schemeClr val="tx1"/>
                </a:solidFill>
                <a:latin typeface="Times New Roman" panose="02020603050405020304" pitchFamily="18" charset="0"/>
                <a:cs typeface="Times New Roman" panose="02020603050405020304" pitchFamily="18" charset="0"/>
              </a:rPr>
              <a:t>giác</a:t>
            </a:r>
            <a:r>
              <a:rPr lang="en-US" sz="2000" b="1" dirty="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200" dirty="0" err="1">
                <a:solidFill>
                  <a:schemeClr val="tx1"/>
                </a:solidFill>
                <a:latin typeface="Times New Roman" panose="02020603050405020304" pitchFamily="18" charset="0"/>
                <a:cs typeface="Times New Roman" panose="02020603050405020304" pitchFamily="18" charset="0"/>
              </a:rPr>
              <a:t>Trong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đó</a:t>
            </a:r>
            <a:r>
              <a:rPr lang="en-US" sz="2200" dirty="0">
                <a:solidFill>
                  <a:schemeClr val="tx1"/>
                </a:solidFill>
                <a:latin typeface="Times New Roman" panose="02020603050405020304" pitchFamily="18" charset="0"/>
                <a:cs typeface="Times New Roman" panose="02020603050405020304" pitchFamily="18" charset="0"/>
              </a:rPr>
              <a:t>:</a:t>
            </a:r>
          </a:p>
          <a:p>
            <a:pPr lvl="2"/>
            <a:r>
              <a:rPr lang="en-US" sz="2200" dirty="0" err="1">
                <a:solidFill>
                  <a:schemeClr val="tx1"/>
                </a:solidFill>
                <a:latin typeface="Times New Roman" panose="02020603050405020304" pitchFamily="18" charset="0"/>
                <a:cs typeface="Times New Roman" panose="02020603050405020304" pitchFamily="18" charset="0"/>
              </a:rPr>
              <a:t>a,b,c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là</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độ</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dài</a:t>
            </a:r>
            <a:r>
              <a:rPr lang="en-US" sz="2200" dirty="0">
                <a:solidFill>
                  <a:schemeClr val="tx1"/>
                </a:solidFill>
                <a:latin typeface="Times New Roman" panose="02020603050405020304" pitchFamily="18" charset="0"/>
                <a:cs typeface="Times New Roman" panose="02020603050405020304" pitchFamily="18" charset="0"/>
              </a:rPr>
              <a:t> 3 </a:t>
            </a:r>
            <a:r>
              <a:rPr lang="en-US" sz="2200" dirty="0" err="1">
                <a:solidFill>
                  <a:schemeClr val="tx1"/>
                </a:solidFill>
                <a:latin typeface="Times New Roman" panose="02020603050405020304" pitchFamily="18" charset="0"/>
                <a:cs typeface="Times New Roman" panose="02020603050405020304" pitchFamily="18" charset="0"/>
              </a:rPr>
              <a:t>cạnh</a:t>
            </a:r>
            <a:r>
              <a:rPr lang="en-US" sz="2200" dirty="0">
                <a:solidFill>
                  <a:schemeClr val="tx1"/>
                </a:solidFill>
                <a:latin typeface="Times New Roman" panose="02020603050405020304" pitchFamily="18" charset="0"/>
                <a:cs typeface="Times New Roman" panose="02020603050405020304" pitchFamily="18" charset="0"/>
              </a:rPr>
              <a:t> tam </a:t>
            </a:r>
            <a:r>
              <a:rPr lang="en-US" sz="2200" dirty="0" err="1">
                <a:solidFill>
                  <a:schemeClr val="tx1"/>
                </a:solidFill>
                <a:latin typeface="Times New Roman" panose="02020603050405020304" pitchFamily="18" charset="0"/>
                <a:cs typeface="Times New Roman" panose="02020603050405020304" pitchFamily="18" charset="0"/>
              </a:rPr>
              <a:t>giác</a:t>
            </a:r>
            <a:r>
              <a:rPr lang="en-US" sz="2200" dirty="0">
                <a:solidFill>
                  <a:schemeClr val="tx1"/>
                </a:solidFill>
                <a:latin typeface="Times New Roman" panose="02020603050405020304" pitchFamily="18" charset="0"/>
                <a:cs typeface="Times New Roman" panose="02020603050405020304" pitchFamily="18" charset="0"/>
              </a:rPr>
              <a:t>.</a:t>
            </a:r>
          </a:p>
          <a:p>
            <a:pPr lvl="2"/>
            <a:r>
              <a:rPr lang="en-US" sz="2200" dirty="0">
                <a:solidFill>
                  <a:schemeClr val="tx1"/>
                </a:solidFill>
                <a:latin typeface="Times New Roman" panose="02020603050405020304" pitchFamily="18" charset="0"/>
                <a:cs typeface="Times New Roman" panose="02020603050405020304" pitchFamily="18" charset="0"/>
              </a:rPr>
              <a:t>P: </a:t>
            </a:r>
            <a:r>
              <a:rPr lang="en-US" sz="2200" dirty="0" err="1">
                <a:solidFill>
                  <a:schemeClr val="tx1"/>
                </a:solidFill>
                <a:latin typeface="Times New Roman" panose="02020603050405020304" pitchFamily="18" charset="0"/>
                <a:cs typeface="Times New Roman" panose="02020603050405020304" pitchFamily="18" charset="0"/>
              </a:rPr>
              <a:t>nữa</a:t>
            </a:r>
            <a:r>
              <a:rPr lang="en-US" sz="2200" dirty="0">
                <a:solidFill>
                  <a:schemeClr val="tx1"/>
                </a:solidFill>
                <a:latin typeface="Times New Roman" panose="02020603050405020304" pitchFamily="18" charset="0"/>
                <a:cs typeface="Times New Roman" panose="02020603050405020304" pitchFamily="18" charset="0"/>
              </a:rPr>
              <a:t> chu vi tam </a:t>
            </a:r>
            <a:r>
              <a:rPr lang="en-US" sz="2200" dirty="0" err="1">
                <a:solidFill>
                  <a:schemeClr val="tx1"/>
                </a:solidFill>
                <a:latin typeface="Times New Roman" panose="02020603050405020304" pitchFamily="18" charset="0"/>
                <a:cs typeface="Times New Roman" panose="02020603050405020304" pitchFamily="18" charset="0"/>
              </a:rPr>
              <a:t>giác</a:t>
            </a:r>
            <a:r>
              <a:rPr lang="en-US" sz="2200" dirty="0">
                <a:solidFill>
                  <a:schemeClr val="tx1"/>
                </a:solidFill>
                <a:latin typeface="Times New Roman" panose="02020603050405020304" pitchFamily="18" charset="0"/>
                <a:cs typeface="Times New Roman" panose="02020603050405020304" pitchFamily="18" charset="0"/>
              </a:rPr>
              <a:t> </a:t>
            </a:r>
          </a:p>
          <a:p>
            <a:pPr lvl="2"/>
            <a:r>
              <a:rPr lang="en-US" sz="2200" dirty="0">
                <a:solidFill>
                  <a:schemeClr val="tx1"/>
                </a:solidFill>
                <a:latin typeface="Times New Roman" panose="02020603050405020304" pitchFamily="18" charset="0"/>
                <a:cs typeface="Times New Roman" panose="02020603050405020304" pitchFamily="18" charset="0"/>
              </a:rPr>
              <a:t>R: </a:t>
            </a:r>
            <a:r>
              <a:rPr lang="en-US" sz="2200" dirty="0" err="1">
                <a:solidFill>
                  <a:schemeClr val="tx1"/>
                </a:solidFill>
                <a:latin typeface="Times New Roman" panose="02020603050405020304" pitchFamily="18" charset="0"/>
                <a:cs typeface="Times New Roman" panose="02020603050405020304" pitchFamily="18" charset="0"/>
              </a:rPr>
              <a:t>bán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kính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đường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tròn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ngoại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tiếp</a:t>
            </a:r>
            <a:r>
              <a:rPr lang="en-US" sz="2200" dirty="0">
                <a:solidFill>
                  <a:schemeClr val="tx1"/>
                </a:solidFill>
                <a:latin typeface="Times New Roman" panose="02020603050405020304" pitchFamily="18" charset="0"/>
                <a:cs typeface="Times New Roman" panose="02020603050405020304" pitchFamily="18" charset="0"/>
              </a:rPr>
              <a:t>, r: </a:t>
            </a:r>
            <a:r>
              <a:rPr lang="en-US" sz="2200" dirty="0" err="1">
                <a:solidFill>
                  <a:schemeClr val="tx1"/>
                </a:solidFill>
                <a:latin typeface="Times New Roman" panose="02020603050405020304" pitchFamily="18" charset="0"/>
                <a:cs typeface="Times New Roman" panose="02020603050405020304" pitchFamily="18" charset="0"/>
              </a:rPr>
              <a:t>bán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kính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đường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tròn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nội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tiếp</a:t>
            </a:r>
            <a:r>
              <a:rPr lang="en-US" sz="2200" dirty="0">
                <a:solidFill>
                  <a:schemeClr val="tx1"/>
                </a:solidFill>
                <a:latin typeface="Times New Roman" panose="02020603050405020304" pitchFamily="18" charset="0"/>
                <a:cs typeface="Times New Roman" panose="02020603050405020304" pitchFamily="18" charset="0"/>
              </a:rPr>
              <a:t>.</a:t>
            </a:r>
          </a:p>
          <a:p>
            <a:pPr lvl="2"/>
            <a:endParaRPr lang="en-US"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nvPr>
        </p:nvGraphicFramePr>
        <p:xfrm>
          <a:off x="1448578" y="2048883"/>
          <a:ext cx="7731158" cy="680869"/>
        </p:xfrm>
        <a:graphic>
          <a:graphicData uri="http://schemas.openxmlformats.org/presentationml/2006/ole">
            <mc:AlternateContent xmlns:mc="http://schemas.openxmlformats.org/markup-compatibility/2006">
              <mc:Choice xmlns:v="urn:schemas-microsoft-com:vml" Requires="v">
                <p:oleObj spid="_x0000_s7178" name="Equation" r:id="rId3" imgW="4470120" imgH="393480" progId="Equation.DSMT4">
                  <p:embed/>
                </p:oleObj>
              </mc:Choice>
              <mc:Fallback>
                <p:oleObj name="Equation" r:id="rId3" imgW="4470120" imgH="393480" progId="Equation.DSMT4">
                  <p:embed/>
                  <p:pic>
                    <p:nvPicPr>
                      <p:cNvPr id="4" name="Object 3"/>
                      <p:cNvPicPr/>
                      <p:nvPr/>
                    </p:nvPicPr>
                    <p:blipFill>
                      <a:blip r:embed="rId4"/>
                      <a:stretch>
                        <a:fillRect/>
                      </a:stretch>
                    </p:blipFill>
                    <p:spPr>
                      <a:xfrm>
                        <a:off x="1448578" y="2048883"/>
                        <a:ext cx="7731158" cy="680869"/>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531659" y="3689070"/>
          <a:ext cx="2998694" cy="660127"/>
        </p:xfrm>
        <a:graphic>
          <a:graphicData uri="http://schemas.openxmlformats.org/presentationml/2006/ole">
            <mc:AlternateContent xmlns:mc="http://schemas.openxmlformats.org/markup-compatibility/2006">
              <mc:Choice xmlns:v="urn:schemas-microsoft-com:vml" Requires="v">
                <p:oleObj spid="_x0000_s7179" name="Equation" r:id="rId5" imgW="812520" imgH="393480" progId="Equation.DSMT4">
                  <p:embed/>
                </p:oleObj>
              </mc:Choice>
              <mc:Fallback>
                <p:oleObj name="Equation" r:id="rId5" imgW="812520" imgH="393480" progId="Equation.DSMT4">
                  <p:embed/>
                  <p:pic>
                    <p:nvPicPr>
                      <p:cNvPr id="5" name="Object 4"/>
                      <p:cNvPicPr/>
                      <p:nvPr/>
                    </p:nvPicPr>
                    <p:blipFill>
                      <a:blip r:embed="rId6"/>
                      <a:stretch>
                        <a:fillRect/>
                      </a:stretch>
                    </p:blipFill>
                    <p:spPr>
                      <a:xfrm>
                        <a:off x="4531659" y="3689070"/>
                        <a:ext cx="2998694" cy="660127"/>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xmlns="" id="{025EF87C-6B09-4BAF-AD98-391088584E67}"/>
              </a:ext>
            </a:extLst>
          </p:cNvPr>
          <p:cNvPicPr>
            <a:picLocks noChangeAspect="1"/>
          </p:cNvPicPr>
          <p:nvPr/>
        </p:nvPicPr>
        <p:blipFill>
          <a:blip r:embed="rId7"/>
          <a:stretch>
            <a:fillRect/>
          </a:stretch>
        </p:blipFill>
        <p:spPr>
          <a:xfrm>
            <a:off x="933252" y="4953686"/>
            <a:ext cx="7731158" cy="660127"/>
          </a:xfrm>
          <a:prstGeom prst="rect">
            <a:avLst/>
          </a:prstGeom>
        </p:spPr>
      </p:pic>
      <p:pic>
        <p:nvPicPr>
          <p:cNvPr id="11" name="Picture 10">
            <a:extLst>
              <a:ext uri="{FF2B5EF4-FFF2-40B4-BE49-F238E27FC236}">
                <a16:creationId xmlns:a16="http://schemas.microsoft.com/office/drawing/2014/main" xmlns="" id="{43FD4680-F4D8-4657-8A66-7AF02D1908BC}"/>
              </a:ext>
            </a:extLst>
          </p:cNvPr>
          <p:cNvPicPr>
            <a:picLocks noChangeAspect="1"/>
          </p:cNvPicPr>
          <p:nvPr/>
        </p:nvPicPr>
        <p:blipFill>
          <a:blip r:embed="rId8"/>
          <a:stretch>
            <a:fillRect/>
          </a:stretch>
        </p:blipFill>
        <p:spPr>
          <a:xfrm>
            <a:off x="837055" y="5764489"/>
            <a:ext cx="7731159" cy="660128"/>
          </a:xfrm>
          <a:prstGeom prst="rect">
            <a:avLst/>
          </a:prstGeom>
        </p:spPr>
      </p:pic>
    </p:spTree>
    <p:extLst>
      <p:ext uri="{BB962C8B-B14F-4D97-AF65-F5344CB8AC3E}">
        <p14:creationId xmlns:p14="http://schemas.microsoft.com/office/powerpoint/2010/main" val="40401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inVertical)">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E7CA5-F11E-437C-839E-13B230530264}"/>
              </a:ext>
            </a:extLst>
          </p:cNvPr>
          <p:cNvSpPr>
            <a:spLocks noGrp="1"/>
          </p:cNvSpPr>
          <p:nvPr>
            <p:ph type="title"/>
          </p:nvPr>
        </p:nvSpPr>
        <p:spPr/>
        <p:txBody>
          <a:bodyPr/>
          <a:lstStyle/>
          <a:p>
            <a:pPr algn="ctr"/>
            <a:r>
              <a:rPr lang="en-US" dirty="0">
                <a:solidFill>
                  <a:srgbClr val="FF0000"/>
                </a:solidFill>
              </a:rPr>
              <a:t>MỘT SỐ PHÉP TOÁN C</a:t>
            </a:r>
            <a:r>
              <a:rPr lang="vi-VN" dirty="0">
                <a:solidFill>
                  <a:srgbClr val="FF0000"/>
                </a:solidFill>
              </a:rPr>
              <a:t>Ơ</a:t>
            </a:r>
            <a:r>
              <a:rPr lang="en-US" dirty="0">
                <a:solidFill>
                  <a:srgbClr val="FF0000"/>
                </a:solidFill>
              </a:rPr>
              <a:t> BẢN</a:t>
            </a:r>
          </a:p>
        </p:txBody>
      </p:sp>
      <p:sp>
        <p:nvSpPr>
          <p:cNvPr id="5" name="Rectangle 3">
            <a:extLst>
              <a:ext uri="{FF2B5EF4-FFF2-40B4-BE49-F238E27FC236}">
                <a16:creationId xmlns:a16="http://schemas.microsoft.com/office/drawing/2014/main" xmlns="" id="{BBE25D09-6FB2-42B8-9DC6-954E1A8A9239}"/>
              </a:ext>
            </a:extLst>
          </p:cNvPr>
          <p:cNvSpPr>
            <a:spLocks noChangeArrowheads="1"/>
          </p:cNvSpPr>
          <p:nvPr/>
        </p:nvSpPr>
        <p:spPr bwMode="auto">
          <a:xfrm>
            <a:off x="269222" y="1270000"/>
            <a:ext cx="1017939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Cho 2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đường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thẳng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cắt</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nhau</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(d</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1</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1</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x + b</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1</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y + C</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1</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0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và</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(d</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2</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2</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x + B</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2</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y + C</a:t>
            </a:r>
            <a:r>
              <a:rPr kumimoji="0" lang="en-US" altLang="en-US" sz="2200" b="0" i="0" u="none" strike="noStrike" cap="none" normalizeH="0" baseline="-30000" dirty="0">
                <a:ln>
                  <a:noFill/>
                </a:ln>
                <a:solidFill>
                  <a:srgbClr val="000000"/>
                </a:solidFill>
                <a:effectLst/>
                <a:latin typeface="Open Sans" panose="020B0606030504020204" pitchFamily="34" charset="0"/>
                <a:cs typeface="Open Sans" panose="020B0606030504020204" pitchFamily="34" charset="0"/>
              </a:rPr>
              <a:t>2</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 0.</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Phương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trình</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các</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đường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phân</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giác</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của</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góc</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tạo</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bởi</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2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đường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thẳng</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đó</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000000"/>
                </a:solidFill>
                <a:effectLst/>
                <a:latin typeface="Open Sans" panose="020B0606030504020204" pitchFamily="34" charset="0"/>
                <a:cs typeface="Open Sans" panose="020B0606030504020204" pitchFamily="34" charset="0"/>
              </a:rPr>
              <a:t>Chú</a:t>
            </a:r>
            <a:r>
              <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ý:</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Để</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xét</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phân</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giác</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trong</a:t>
            </a:r>
            <a:r>
              <a:rPr lang="en-US" altLang="en-US" sz="2200" dirty="0">
                <a:solidFill>
                  <a:srgbClr val="000000"/>
                </a:solidFill>
                <a:latin typeface="Open Sans" panose="020B0606030504020204" pitchFamily="34" charset="0"/>
                <a:cs typeface="Open Sans" panose="020B0606030504020204" pitchFamily="34" charset="0"/>
              </a:rPr>
              <a:t> hay </a:t>
            </a:r>
            <a:r>
              <a:rPr lang="en-US" altLang="en-US" sz="2200" dirty="0" err="1">
                <a:solidFill>
                  <a:srgbClr val="000000"/>
                </a:solidFill>
                <a:latin typeface="Open Sans" panose="020B0606030504020204" pitchFamily="34" charset="0"/>
                <a:cs typeface="Open Sans" panose="020B0606030504020204" pitchFamily="34" charset="0"/>
              </a:rPr>
              <a:t>ngoài</a:t>
            </a:r>
            <a:r>
              <a:rPr lang="en-US" altLang="en-US" sz="2200" dirty="0">
                <a:solidFill>
                  <a:srgbClr val="000000"/>
                </a:solidFill>
                <a:latin typeface="Open Sans" panose="020B0606030504020204" pitchFamily="34" charset="0"/>
                <a:cs typeface="Open Sans" panose="020B0606030504020204" pitchFamily="34" charset="0"/>
              </a:rPr>
              <a:t> ta </a:t>
            </a:r>
            <a:r>
              <a:rPr lang="en-US" altLang="en-US" sz="2200" dirty="0" err="1">
                <a:solidFill>
                  <a:srgbClr val="000000"/>
                </a:solidFill>
                <a:latin typeface="Open Sans" panose="020B0606030504020204" pitchFamily="34" charset="0"/>
                <a:cs typeface="Open Sans" panose="020B0606030504020204" pitchFamily="34" charset="0"/>
              </a:rPr>
              <a:t>kiểm</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tra</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hai</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điểm</a:t>
            </a:r>
            <a:r>
              <a:rPr lang="en-US" altLang="en-US" sz="2200" dirty="0">
                <a:solidFill>
                  <a:srgbClr val="000000"/>
                </a:solidFill>
                <a:latin typeface="Open Sans" panose="020B0606030504020204" pitchFamily="34" charset="0"/>
                <a:cs typeface="Open Sans" panose="020B0606030504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err="1">
                <a:solidFill>
                  <a:srgbClr val="000000"/>
                </a:solidFill>
                <a:latin typeface="Open Sans" panose="020B0606030504020204" pitchFamily="34" charset="0"/>
                <a:cs typeface="Open Sans" panose="020B0606030504020204" pitchFamily="34" charset="0"/>
              </a:rPr>
              <a:t>cùng</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phía</a:t>
            </a:r>
            <a:r>
              <a:rPr lang="en-US" altLang="en-US" sz="2200" dirty="0">
                <a:solidFill>
                  <a:srgbClr val="000000"/>
                </a:solidFill>
                <a:latin typeface="Open Sans" panose="020B0606030504020204" pitchFamily="34" charset="0"/>
                <a:cs typeface="Open Sans" panose="020B0606030504020204" pitchFamily="34" charset="0"/>
              </a:rPr>
              <a:t> hay </a:t>
            </a:r>
            <a:r>
              <a:rPr lang="en-US" altLang="en-US" sz="2200" dirty="0" err="1">
                <a:solidFill>
                  <a:srgbClr val="000000"/>
                </a:solidFill>
                <a:latin typeface="Open Sans" panose="020B0606030504020204" pitchFamily="34" charset="0"/>
                <a:cs typeface="Open Sans" panose="020B0606030504020204" pitchFamily="34" charset="0"/>
              </a:rPr>
              <a:t>khác</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phía</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Ví</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dụ</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phân</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giác</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góc</a:t>
            </a:r>
            <a:r>
              <a:rPr lang="en-US" altLang="en-US" sz="2200" dirty="0">
                <a:solidFill>
                  <a:srgbClr val="000000"/>
                </a:solidFill>
                <a:latin typeface="Open Sans" panose="020B0606030504020204" pitchFamily="34" charset="0"/>
                <a:cs typeface="Open Sans" panose="020B0606030504020204" pitchFamily="34" charset="0"/>
              </a:rPr>
              <a:t> BAC </a:t>
            </a:r>
            <a:r>
              <a:rPr lang="en-US" altLang="en-US" sz="2200" dirty="0" err="1">
                <a:solidFill>
                  <a:srgbClr val="000000"/>
                </a:solidFill>
                <a:latin typeface="Open Sans" panose="020B0606030504020204" pitchFamily="34" charset="0"/>
                <a:cs typeface="Open Sans" panose="020B0606030504020204" pitchFamily="34" charset="0"/>
              </a:rPr>
              <a:t>nếu</a:t>
            </a:r>
            <a:r>
              <a:rPr lang="en-US" altLang="en-US" sz="2200" dirty="0">
                <a:solidFill>
                  <a:srgbClr val="000000"/>
                </a:solidFill>
                <a:latin typeface="Open Sans" panose="020B0606030504020204" pitchFamily="34" charset="0"/>
                <a:cs typeface="Open Sans" panose="020B0606030504020204" pitchFamily="34" charset="0"/>
              </a:rPr>
              <a:t> B </a:t>
            </a:r>
            <a:r>
              <a:rPr lang="en-US" altLang="en-US" sz="2200" dirty="0" err="1">
                <a:solidFill>
                  <a:srgbClr val="000000"/>
                </a:solidFill>
                <a:latin typeface="Open Sans" panose="020B0606030504020204" pitchFamily="34" charset="0"/>
                <a:cs typeface="Open Sans" panose="020B0606030504020204" pitchFamily="34" charset="0"/>
              </a:rPr>
              <a:t>và</a:t>
            </a:r>
            <a:r>
              <a:rPr lang="en-US" altLang="en-US" sz="2200" dirty="0">
                <a:solidFill>
                  <a:srgbClr val="000000"/>
                </a:solidFill>
                <a:latin typeface="Open Sans" panose="020B0606030504020204" pitchFamily="34" charset="0"/>
                <a:cs typeface="Open Sans" panose="020B0606030504020204" pitchFamily="34" charset="0"/>
              </a:rPr>
              <a:t> C </a:t>
            </a:r>
            <a:r>
              <a:rPr lang="en-US" altLang="en-US" sz="2200" dirty="0" err="1">
                <a:solidFill>
                  <a:srgbClr val="000000"/>
                </a:solidFill>
                <a:latin typeface="Open Sans" panose="020B0606030504020204" pitchFamily="34" charset="0"/>
                <a:cs typeface="Open Sans" panose="020B0606030504020204" pitchFamily="34" charset="0"/>
              </a:rPr>
              <a:t>cùng</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phía</a:t>
            </a:r>
            <a:r>
              <a:rPr lang="en-US" altLang="en-US" sz="2200" dirty="0">
                <a:solidFill>
                  <a:srgbClr val="000000"/>
                </a:solidFill>
                <a:latin typeface="Open Sans" panose="020B0606030504020204" pitchFamily="34" charset="0"/>
                <a:cs typeface="Open Sans" panose="020B0606030504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err="1">
                <a:solidFill>
                  <a:srgbClr val="000000"/>
                </a:solidFill>
                <a:latin typeface="Open Sans" panose="020B0606030504020204" pitchFamily="34" charset="0"/>
                <a:cs typeface="Open Sans" panose="020B0606030504020204" pitchFamily="34" charset="0"/>
              </a:rPr>
              <a:t>với</a:t>
            </a:r>
            <a:r>
              <a:rPr lang="en-US" altLang="en-US" sz="2200" dirty="0">
                <a:solidFill>
                  <a:srgbClr val="000000"/>
                </a:solidFill>
                <a:latin typeface="Open Sans" panose="020B0606030504020204" pitchFamily="34" charset="0"/>
                <a:cs typeface="Open Sans" panose="020B0606030504020204" pitchFamily="34" charset="0"/>
              </a:rPr>
              <a:t> đ</a:t>
            </a:r>
            <a:r>
              <a:rPr lang="vi-VN" altLang="en-US" sz="2200" dirty="0">
                <a:solidFill>
                  <a:srgbClr val="000000"/>
                </a:solidFill>
                <a:latin typeface="Open Sans" panose="020B0606030504020204" pitchFamily="34" charset="0"/>
                <a:cs typeface="Open Sans" panose="020B0606030504020204" pitchFamily="34" charset="0"/>
              </a:rPr>
              <a:t>ư</a:t>
            </a:r>
            <a:r>
              <a:rPr lang="en-US" altLang="en-US" sz="2200" dirty="0" err="1">
                <a:solidFill>
                  <a:srgbClr val="000000"/>
                </a:solidFill>
                <a:latin typeface="Open Sans" panose="020B0606030504020204" pitchFamily="34" charset="0"/>
                <a:cs typeface="Open Sans" panose="020B0606030504020204" pitchFamily="34" charset="0"/>
              </a:rPr>
              <a:t>ờng</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phân</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giác</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thì</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đó</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là</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phân</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giác</a:t>
            </a:r>
            <a:r>
              <a:rPr lang="en-US" altLang="en-US" sz="2200" dirty="0">
                <a:solidFill>
                  <a:srgbClr val="000000"/>
                </a:solidFill>
                <a:latin typeface="Open Sans" panose="020B0606030504020204" pitchFamily="34" charset="0"/>
                <a:cs typeface="Open Sans" panose="020B0606030504020204" pitchFamily="34" charset="0"/>
              </a:rPr>
              <a:t> </a:t>
            </a:r>
            <a:r>
              <a:rPr lang="en-US" altLang="en-US" sz="2200" dirty="0" err="1">
                <a:solidFill>
                  <a:srgbClr val="000000"/>
                </a:solidFill>
                <a:latin typeface="Open Sans" panose="020B0606030504020204" pitchFamily="34" charset="0"/>
                <a:cs typeface="Open Sans" panose="020B0606030504020204" pitchFamily="34" charset="0"/>
              </a:rPr>
              <a:t>ngoài</a:t>
            </a:r>
            <a:endParaRPr kumimoji="0" lang="en-US" altLang="en-US" sz="2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p:txBody>
      </p:sp>
      <p:pic>
        <p:nvPicPr>
          <p:cNvPr id="6148" name="Picture 4" descr="Viết phương trình đường phân giác của góc tạo bởi hai đường thẳng | Bài tập Toán lớp 10 chọn lọc có đáp án">
            <a:extLst>
              <a:ext uri="{FF2B5EF4-FFF2-40B4-BE49-F238E27FC236}">
                <a16:creationId xmlns:a16="http://schemas.microsoft.com/office/drawing/2014/main" xmlns="" id="{99DDF603-C446-4179-88AE-19CA319A0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617" y="2124119"/>
            <a:ext cx="5360518" cy="12048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a:extLst>
              <a:ext uri="{FF2B5EF4-FFF2-40B4-BE49-F238E27FC236}">
                <a16:creationId xmlns:a16="http://schemas.microsoft.com/office/drawing/2014/main" xmlns="" id="{4EEFB3D0-3DA7-4347-8D93-EB12DB88AC39}"/>
              </a:ext>
            </a:extLst>
          </p:cNvPr>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8198" name="Equation" r:id="rId4" imgW="914400" imgH="198720" progId="Equation.DSMT4">
                  <p:embed/>
                </p:oleObj>
              </mc:Choice>
              <mc:Fallback>
                <p:oleObj name="Equation" r:id="rId4" imgW="914400" imgH="198720" progId="Equation.DSMT4">
                  <p:embed/>
                  <p:pic>
                    <p:nvPicPr>
                      <p:cNvPr id="7" name="Object 6">
                        <a:extLst>
                          <a:ext uri="{FF2B5EF4-FFF2-40B4-BE49-F238E27FC236}">
                            <a16:creationId xmlns:a16="http://schemas.microsoft.com/office/drawing/2014/main" xmlns="" id="{4EEFB3D0-3DA7-4347-8D93-EB12DB88AC39}"/>
                          </a:ext>
                        </a:extLst>
                      </p:cNvPr>
                      <p:cNvPicPr/>
                      <p:nvPr/>
                    </p:nvPicPr>
                    <p:blipFill>
                      <a:blip r:embed="rId5"/>
                      <a:stretch>
                        <a:fillRect/>
                      </a:stretch>
                    </p:blipFill>
                    <p:spPr>
                      <a:xfrm>
                        <a:off x="4114800" y="2209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53866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13645"/>
                <a:ext cx="9574250" cy="5138670"/>
              </a:xfrm>
            </p:spPr>
            <p:txBody>
              <a:bodyPr>
                <a:normAutofit/>
              </a:bodyPr>
              <a:lstStyle/>
              <a:p>
                <a:r>
                  <a:rPr lang="en-US" sz="2000" dirty="0">
                    <a:solidFill>
                      <a:schemeClr val="tx1"/>
                    </a:solidFill>
                  </a:rPr>
                  <a:t>Xác </a:t>
                </a:r>
                <a:r>
                  <a:rPr lang="en-US" sz="2000" dirty="0" err="1">
                    <a:solidFill>
                      <a:schemeClr val="tx1"/>
                    </a:solidFill>
                  </a:rPr>
                  <a:t>định</a:t>
                </a:r>
                <a:r>
                  <a:rPr lang="en-US" sz="2000" dirty="0">
                    <a:solidFill>
                      <a:schemeClr val="tx1"/>
                    </a:solidFill>
                  </a:rPr>
                  <a:t> M</a:t>
                </a:r>
                <a:r>
                  <a:rPr lang="en-US" sz="2000" baseline="-25000" dirty="0">
                    <a:solidFill>
                      <a:schemeClr val="tx1"/>
                    </a:solidFill>
                  </a:rPr>
                  <a:t>0</a:t>
                </a:r>
                <a:r>
                  <a:rPr lang="en-US" sz="2000" dirty="0">
                    <a:solidFill>
                      <a:schemeClr val="tx1"/>
                    </a:solidFill>
                  </a:rPr>
                  <a:t>(X</a:t>
                </a:r>
                <a:r>
                  <a:rPr lang="en-US" sz="2000" baseline="-25000" dirty="0">
                    <a:solidFill>
                      <a:schemeClr val="tx1"/>
                    </a:solidFill>
                  </a:rPr>
                  <a:t>0</a:t>
                </a:r>
                <a:r>
                  <a:rPr lang="en-US" sz="2000" dirty="0">
                    <a:solidFill>
                      <a:schemeClr val="tx1"/>
                    </a:solidFill>
                  </a:rPr>
                  <a:t>,Y</a:t>
                </a:r>
                <a:r>
                  <a:rPr lang="en-US" sz="2000" baseline="-25000" dirty="0">
                    <a:solidFill>
                      <a:schemeClr val="tx1"/>
                    </a:solidFill>
                  </a:rPr>
                  <a:t>0</a:t>
                </a:r>
                <a:r>
                  <a:rPr lang="en-US" sz="2000" dirty="0">
                    <a:solidFill>
                      <a:schemeClr val="tx1"/>
                    </a:solidFill>
                  </a:rPr>
                  <a:t>) </a:t>
                </a:r>
                <a:r>
                  <a:rPr lang="en-US" sz="2000" dirty="0" err="1">
                    <a:solidFill>
                      <a:schemeClr val="tx1"/>
                    </a:solidFill>
                  </a:rPr>
                  <a:t>thuộc</a:t>
                </a:r>
                <a:r>
                  <a:rPr lang="en-US" sz="2000" dirty="0">
                    <a:solidFill>
                      <a:schemeClr val="tx1"/>
                    </a:solidFill>
                  </a:rPr>
                  <a:t> </a:t>
                </a:r>
                <a:r>
                  <a:rPr lang="en-US" sz="2000" dirty="0" err="1">
                    <a:solidFill>
                      <a:schemeClr val="tx1"/>
                    </a:solidFill>
                  </a:rPr>
                  <a:t>đoạn</a:t>
                </a:r>
                <a:r>
                  <a:rPr lang="en-US" sz="2000" dirty="0">
                    <a:solidFill>
                      <a:schemeClr val="tx1"/>
                    </a:solidFill>
                  </a:rPr>
                  <a:t> </a:t>
                </a:r>
                <a:r>
                  <a:rPr lang="en-US" sz="2000" dirty="0" err="1">
                    <a:solidFill>
                      <a:schemeClr val="tx1"/>
                    </a:solidFill>
                  </a:rPr>
                  <a:t>thẳng</a:t>
                </a:r>
                <a:r>
                  <a:rPr lang="en-US" sz="2000" dirty="0">
                    <a:solidFill>
                      <a:schemeClr val="tx1"/>
                    </a:solidFill>
                  </a:rPr>
                  <a:t> </a:t>
                </a:r>
                <a:r>
                  <a:rPr lang="en-US" sz="2000" dirty="0" err="1">
                    <a:solidFill>
                      <a:schemeClr val="tx1"/>
                    </a:solidFill>
                  </a:rPr>
                  <a:t>nối</a:t>
                </a:r>
                <a:r>
                  <a:rPr lang="en-US" sz="2000" dirty="0">
                    <a:solidFill>
                      <a:schemeClr val="tx1"/>
                    </a:solidFill>
                  </a:rPr>
                  <a:t> </a:t>
                </a:r>
                <a:r>
                  <a:rPr lang="en-US" sz="2000" dirty="0" err="1">
                    <a:solidFill>
                      <a:schemeClr val="tx1"/>
                    </a:solidFill>
                  </a:rPr>
                  <a:t>hai</a:t>
                </a:r>
                <a:r>
                  <a:rPr lang="en-US" sz="2000" dirty="0">
                    <a:solidFill>
                      <a:schemeClr val="tx1"/>
                    </a:solidFill>
                  </a:rPr>
                  <a:t> </a:t>
                </a:r>
                <a:r>
                  <a:rPr lang="en-US" sz="2000" dirty="0" err="1">
                    <a:solidFill>
                      <a:schemeClr val="tx1"/>
                    </a:solidFill>
                  </a:rPr>
                  <a:t>điểm</a:t>
                </a:r>
                <a:r>
                  <a:rPr lang="en-US" sz="2000" dirty="0">
                    <a:solidFill>
                      <a:schemeClr val="tx1"/>
                    </a:solidFill>
                  </a:rPr>
                  <a:t> A(X1,Y1) </a:t>
                </a:r>
                <a:r>
                  <a:rPr lang="en-US" sz="2000" dirty="0" err="1">
                    <a:solidFill>
                      <a:schemeClr val="tx1"/>
                    </a:solidFill>
                  </a:rPr>
                  <a:t>và</a:t>
                </a:r>
                <a:r>
                  <a:rPr lang="en-US" sz="2000" dirty="0">
                    <a:solidFill>
                      <a:schemeClr val="tx1"/>
                    </a:solidFill>
                  </a:rPr>
                  <a:t> B(X2,Y2):</a:t>
                </a:r>
              </a:p>
              <a:p>
                <a:pPr lvl="1"/>
                <a:r>
                  <a:rPr lang="en-US" sz="2000" dirty="0">
                    <a:solidFill>
                      <a:schemeClr val="tx1"/>
                    </a:solidFill>
                  </a:rPr>
                  <a:t>F(X</a:t>
                </a:r>
                <a:r>
                  <a:rPr lang="en-US" sz="2000" baseline="-25000" dirty="0">
                    <a:solidFill>
                      <a:schemeClr val="tx1"/>
                    </a:solidFill>
                  </a:rPr>
                  <a:t>0</a:t>
                </a:r>
                <a:r>
                  <a:rPr lang="en-US" sz="2000" dirty="0">
                    <a:solidFill>
                      <a:schemeClr val="tx1"/>
                    </a:solidFill>
                  </a:rPr>
                  <a:t>,Y</a:t>
                </a:r>
                <a:r>
                  <a:rPr lang="en-US" sz="2000" baseline="-25000" dirty="0">
                    <a:solidFill>
                      <a:schemeClr val="tx1"/>
                    </a:solidFill>
                  </a:rPr>
                  <a:t>0</a:t>
                </a:r>
                <a:r>
                  <a:rPr lang="en-US" sz="2000" dirty="0">
                    <a:solidFill>
                      <a:schemeClr val="tx1"/>
                    </a:solidFill>
                  </a:rPr>
                  <a:t>) = 0</a:t>
                </a:r>
              </a:p>
              <a:p>
                <a:pPr lvl="1"/>
                <a:r>
                  <a:rPr lang="en-US" sz="2000" dirty="0">
                    <a:solidFill>
                      <a:schemeClr val="tx1"/>
                    </a:solidFill>
                  </a:rPr>
                  <a:t>Min(X</a:t>
                </a:r>
                <a:r>
                  <a:rPr lang="en-US" sz="2000" baseline="-25000" dirty="0">
                    <a:solidFill>
                      <a:schemeClr val="tx1"/>
                    </a:solidFill>
                  </a:rPr>
                  <a:t>1</a:t>
                </a:r>
                <a:r>
                  <a:rPr lang="en-US" sz="2000" dirty="0">
                    <a:solidFill>
                      <a:schemeClr val="tx1"/>
                    </a:solidFill>
                  </a:rPr>
                  <a:t>,X</a:t>
                </a:r>
                <a:r>
                  <a:rPr lang="en-US" sz="2000" baseline="-25000" dirty="0">
                    <a:solidFill>
                      <a:schemeClr val="tx1"/>
                    </a:solidFill>
                  </a:rPr>
                  <a:t>2</a:t>
                </a:r>
                <a:r>
                  <a:rPr lang="en-US" sz="2000" dirty="0">
                    <a:solidFill>
                      <a:schemeClr val="tx1"/>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𝑋</m:t>
                    </m:r>
                    <m:r>
                      <a:rPr lang="en-US" sz="2000" b="0" i="1" smtClean="0">
                        <a:solidFill>
                          <a:schemeClr val="tx1"/>
                        </a:solidFill>
                        <a:latin typeface="Cambria Math" panose="02040503050406030204" pitchFamily="18" charset="0"/>
                        <a:ea typeface="Cambria Math" panose="02040503050406030204" pitchFamily="18" charset="0"/>
                      </a:rPr>
                      <m:t>0≤</m:t>
                    </m:r>
                  </m:oMath>
                </a14:m>
                <a:r>
                  <a:rPr lang="en-US" sz="2000" dirty="0">
                    <a:solidFill>
                      <a:schemeClr val="tx1"/>
                    </a:solidFill>
                  </a:rPr>
                  <a:t> Max(X</a:t>
                </a:r>
                <a:r>
                  <a:rPr lang="en-US" sz="2000" baseline="-25000" dirty="0">
                    <a:solidFill>
                      <a:schemeClr val="tx1"/>
                    </a:solidFill>
                  </a:rPr>
                  <a:t>1</a:t>
                </a:r>
                <a:r>
                  <a:rPr lang="en-US" sz="2000" dirty="0">
                    <a:solidFill>
                      <a:schemeClr val="tx1"/>
                    </a:solidFill>
                  </a:rPr>
                  <a:t>,X</a:t>
                </a:r>
                <a:r>
                  <a:rPr lang="en-US" sz="2000" baseline="-25000" dirty="0">
                    <a:solidFill>
                      <a:schemeClr val="tx1"/>
                    </a:solidFill>
                  </a:rPr>
                  <a:t>2</a:t>
                </a:r>
                <a:r>
                  <a:rPr lang="en-US" sz="2000" dirty="0">
                    <a:solidFill>
                      <a:schemeClr val="tx1"/>
                    </a:solidFill>
                  </a:rPr>
                  <a:t>) </a:t>
                </a:r>
                <a:r>
                  <a:rPr lang="en-US" sz="2000" dirty="0" err="1">
                    <a:solidFill>
                      <a:schemeClr val="tx1"/>
                    </a:solidFill>
                  </a:rPr>
                  <a:t>và</a:t>
                </a:r>
                <a:r>
                  <a:rPr lang="en-US" sz="2000" dirty="0">
                    <a:solidFill>
                      <a:schemeClr val="tx1"/>
                    </a:solidFill>
                  </a:rPr>
                  <a:t> Min(Y</a:t>
                </a:r>
                <a:r>
                  <a:rPr lang="en-US" sz="2000" baseline="-25000" dirty="0">
                    <a:solidFill>
                      <a:schemeClr val="tx1"/>
                    </a:solidFill>
                  </a:rPr>
                  <a:t>1</a:t>
                </a:r>
                <a:r>
                  <a:rPr lang="en-US" sz="2000" dirty="0">
                    <a:solidFill>
                      <a:schemeClr val="tx1"/>
                    </a:solidFill>
                  </a:rPr>
                  <a:t>,Y</a:t>
                </a:r>
                <a:r>
                  <a:rPr lang="en-US" sz="2000" baseline="-25000" dirty="0">
                    <a:solidFill>
                      <a:schemeClr val="tx1"/>
                    </a:solidFill>
                  </a:rPr>
                  <a:t>2</a:t>
                </a:r>
                <a:r>
                  <a:rPr lang="en-US"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𝑌</m:t>
                    </m:r>
                    <m:r>
                      <a:rPr lang="en-US" sz="2000" i="1" baseline="-25000">
                        <a:solidFill>
                          <a:schemeClr val="tx1"/>
                        </a:solidFill>
                        <a:latin typeface="Cambria Math" panose="02040503050406030204" pitchFamily="18" charset="0"/>
                        <a:ea typeface="Cambria Math" panose="02040503050406030204" pitchFamily="18" charset="0"/>
                      </a:rPr>
                      <m:t>0</m:t>
                    </m:r>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Max(Y</a:t>
                </a:r>
                <a:r>
                  <a:rPr lang="en-US" sz="2000" baseline="-25000" dirty="0">
                    <a:solidFill>
                      <a:schemeClr val="tx1"/>
                    </a:solidFill>
                  </a:rPr>
                  <a:t>1</a:t>
                </a:r>
                <a:r>
                  <a:rPr lang="en-US" sz="2000" dirty="0">
                    <a:solidFill>
                      <a:schemeClr val="tx1"/>
                    </a:solidFill>
                  </a:rPr>
                  <a:t>,Y</a:t>
                </a:r>
                <a:r>
                  <a:rPr lang="en-US" sz="2000" baseline="-25000" dirty="0">
                    <a:solidFill>
                      <a:schemeClr val="tx1"/>
                    </a:solidFill>
                  </a:rPr>
                  <a:t>2</a:t>
                </a:r>
                <a:r>
                  <a:rPr lang="en-US" sz="2000" dirty="0">
                    <a:solidFill>
                      <a:schemeClr val="tx1"/>
                    </a:solidFill>
                  </a:rPr>
                  <a:t>)</a:t>
                </a:r>
              </a:p>
              <a:p>
                <a:r>
                  <a:rPr lang="en-US" sz="2000" dirty="0">
                    <a:solidFill>
                      <a:schemeClr val="tx1"/>
                    </a:solidFill>
                  </a:rPr>
                  <a:t> </a:t>
                </a:r>
                <a:r>
                  <a:rPr lang="en-US" sz="2000" dirty="0" err="1">
                    <a:solidFill>
                      <a:schemeClr val="tx1"/>
                    </a:solidFill>
                  </a:rPr>
                  <a:t>Xác</a:t>
                </a:r>
                <a:r>
                  <a:rPr lang="en-US" sz="2000" dirty="0">
                    <a:solidFill>
                      <a:schemeClr val="tx1"/>
                    </a:solidFill>
                  </a:rPr>
                  <a:t> </a:t>
                </a:r>
                <a:r>
                  <a:rPr lang="en-US" sz="2000" dirty="0" err="1">
                    <a:solidFill>
                      <a:schemeClr val="tx1"/>
                    </a:solidFill>
                  </a:rPr>
                  <a:t>định</a:t>
                </a:r>
                <a:r>
                  <a:rPr lang="en-US" sz="2000" dirty="0">
                    <a:solidFill>
                      <a:schemeClr val="tx1"/>
                    </a:solidFill>
                  </a:rPr>
                  <a:t> M</a:t>
                </a:r>
                <a:r>
                  <a:rPr lang="en-US" sz="2000" baseline="-25000" dirty="0">
                    <a:solidFill>
                      <a:schemeClr val="tx1"/>
                    </a:solidFill>
                  </a:rPr>
                  <a:t>0</a:t>
                </a:r>
                <a:r>
                  <a:rPr lang="en-US" sz="2000" dirty="0">
                    <a:solidFill>
                      <a:schemeClr val="tx1"/>
                    </a:solidFill>
                  </a:rPr>
                  <a:t>(X</a:t>
                </a:r>
                <a:r>
                  <a:rPr lang="en-US" sz="2000" baseline="-25000" dirty="0">
                    <a:solidFill>
                      <a:schemeClr val="tx1"/>
                    </a:solidFill>
                  </a:rPr>
                  <a:t>0</a:t>
                </a:r>
                <a:r>
                  <a:rPr lang="en-US" sz="2000" dirty="0">
                    <a:solidFill>
                      <a:schemeClr val="tx1"/>
                    </a:solidFill>
                  </a:rPr>
                  <a:t>,Y</a:t>
                </a:r>
                <a:r>
                  <a:rPr lang="en-US" sz="2000" baseline="-25000" dirty="0">
                    <a:solidFill>
                      <a:schemeClr val="tx1"/>
                    </a:solidFill>
                  </a:rPr>
                  <a:t>0</a:t>
                </a:r>
                <a:r>
                  <a:rPr lang="en-US" sz="2000" dirty="0">
                    <a:solidFill>
                      <a:schemeClr val="tx1"/>
                    </a:solidFill>
                  </a:rPr>
                  <a:t>) </a:t>
                </a:r>
                <a:r>
                  <a:rPr lang="en-US" sz="2000" dirty="0" err="1">
                    <a:solidFill>
                      <a:schemeClr val="tx1"/>
                    </a:solidFill>
                  </a:rPr>
                  <a:t>thuộc</a:t>
                </a:r>
                <a:r>
                  <a:rPr lang="en-US" sz="2000" dirty="0">
                    <a:solidFill>
                      <a:schemeClr val="tx1"/>
                    </a:solidFill>
                  </a:rPr>
                  <a:t> </a:t>
                </a:r>
                <a:r>
                  <a:rPr lang="en-US" sz="2000" dirty="0" err="1">
                    <a:solidFill>
                      <a:schemeClr val="tx1"/>
                    </a:solidFill>
                  </a:rPr>
                  <a:t>tia</a:t>
                </a:r>
                <a:r>
                  <a:rPr lang="en-US" sz="2000" dirty="0">
                    <a:solidFill>
                      <a:schemeClr val="tx1"/>
                    </a:solidFill>
                  </a:rPr>
                  <a:t>  </a:t>
                </a:r>
                <a:r>
                  <a:rPr lang="en-US" sz="2000" dirty="0" err="1">
                    <a:solidFill>
                      <a:schemeClr val="tx1"/>
                    </a:solidFill>
                  </a:rPr>
                  <a:t>nối</a:t>
                </a:r>
                <a:r>
                  <a:rPr lang="en-US" sz="2000" dirty="0">
                    <a:solidFill>
                      <a:schemeClr val="tx1"/>
                    </a:solidFill>
                  </a:rPr>
                  <a:t> </a:t>
                </a:r>
                <a:r>
                  <a:rPr lang="en-US" sz="2000" dirty="0" err="1">
                    <a:solidFill>
                      <a:schemeClr val="tx1"/>
                    </a:solidFill>
                  </a:rPr>
                  <a:t>hai</a:t>
                </a:r>
                <a:r>
                  <a:rPr lang="en-US" sz="2000" dirty="0">
                    <a:solidFill>
                      <a:schemeClr val="tx1"/>
                    </a:solidFill>
                  </a:rPr>
                  <a:t> </a:t>
                </a:r>
                <a:r>
                  <a:rPr lang="en-US" sz="2000" dirty="0" err="1">
                    <a:solidFill>
                      <a:schemeClr val="tx1"/>
                    </a:solidFill>
                  </a:rPr>
                  <a:t>điểm</a:t>
                </a:r>
                <a:r>
                  <a:rPr lang="en-US" sz="2000" dirty="0">
                    <a:solidFill>
                      <a:schemeClr val="tx1"/>
                    </a:solidFill>
                  </a:rPr>
                  <a:t> A(X</a:t>
                </a:r>
                <a:r>
                  <a:rPr lang="en-US" sz="2000" baseline="-25000" dirty="0">
                    <a:solidFill>
                      <a:schemeClr val="tx1"/>
                    </a:solidFill>
                  </a:rPr>
                  <a:t>1</a:t>
                </a:r>
                <a:r>
                  <a:rPr lang="en-US" sz="2000" dirty="0">
                    <a:solidFill>
                      <a:schemeClr val="tx1"/>
                    </a:solidFill>
                  </a:rPr>
                  <a:t>,Y</a:t>
                </a:r>
                <a:r>
                  <a:rPr lang="en-US" sz="2000" baseline="-25000" dirty="0">
                    <a:solidFill>
                      <a:schemeClr val="tx1"/>
                    </a:solidFill>
                  </a:rPr>
                  <a:t>1</a:t>
                </a:r>
                <a:r>
                  <a:rPr lang="en-US" sz="2000" dirty="0">
                    <a:solidFill>
                      <a:schemeClr val="tx1"/>
                    </a:solidFill>
                  </a:rPr>
                  <a:t>) </a:t>
                </a:r>
                <a:r>
                  <a:rPr lang="en-US" sz="2000" dirty="0" err="1">
                    <a:solidFill>
                      <a:schemeClr val="tx1"/>
                    </a:solidFill>
                  </a:rPr>
                  <a:t>và</a:t>
                </a:r>
                <a:r>
                  <a:rPr lang="en-US" sz="2000" dirty="0">
                    <a:solidFill>
                      <a:schemeClr val="tx1"/>
                    </a:solidFill>
                  </a:rPr>
                  <a:t> B(X</a:t>
                </a:r>
                <a:r>
                  <a:rPr lang="en-US" sz="2000" baseline="-25000" dirty="0">
                    <a:solidFill>
                      <a:schemeClr val="tx1"/>
                    </a:solidFill>
                  </a:rPr>
                  <a:t>2</a:t>
                </a:r>
                <a:r>
                  <a:rPr lang="en-US" sz="2000" dirty="0">
                    <a:solidFill>
                      <a:schemeClr val="tx1"/>
                    </a:solidFill>
                  </a:rPr>
                  <a:t>,Y</a:t>
                </a:r>
                <a:r>
                  <a:rPr lang="en-US" sz="2000" baseline="-25000" dirty="0">
                    <a:solidFill>
                      <a:schemeClr val="tx1"/>
                    </a:solidFill>
                  </a:rPr>
                  <a:t>2</a:t>
                </a:r>
                <a:r>
                  <a:rPr lang="en-US" sz="2000" dirty="0">
                    <a:solidFill>
                      <a:schemeClr val="tx1"/>
                    </a:solidFill>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k</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0</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v</m:t>
                    </m:r>
                    <m:r>
                      <a:rPr lang="en-US" sz="2000" b="0" i="0" smtClean="0">
                        <a:solidFill>
                          <a:schemeClr val="tx1"/>
                        </a:solidFill>
                        <a:latin typeface="Cambria Math" panose="02040503050406030204" pitchFamily="18" charset="0"/>
                        <a:ea typeface="Cambria Math" panose="02040503050406030204" pitchFamily="18" charset="0"/>
                      </a:rPr>
                      <m:t>à </m:t>
                    </m:r>
                    <m:r>
                      <m:rPr>
                        <m:nor/>
                      </m:rPr>
                      <a:rPr lang="en-US" sz="2000" dirty="0">
                        <a:solidFill>
                          <a:schemeClr val="tx1"/>
                        </a:solidFill>
                      </a:rPr>
                      <m:t>M</m:t>
                    </m:r>
                    <m:r>
                      <m:rPr>
                        <m:nor/>
                      </m:rPr>
                      <a:rPr lang="en-US" sz="2000" baseline="-25000" dirty="0">
                        <a:solidFill>
                          <a:schemeClr val="tx1"/>
                        </a:solidFill>
                      </a:rPr>
                      <m:t>0</m:t>
                    </m:r>
                    <m:r>
                      <m:rPr>
                        <m:nor/>
                      </m:rPr>
                      <a:rPr lang="en-US" sz="2000" dirty="0">
                        <a:solidFill>
                          <a:schemeClr val="tx1"/>
                        </a:solidFill>
                      </a:rPr>
                      <m:t>(</m:t>
                    </m:r>
                    <m:r>
                      <m:rPr>
                        <m:nor/>
                      </m:rPr>
                      <a:rPr lang="en-US" sz="2000" dirty="0">
                        <a:solidFill>
                          <a:schemeClr val="tx1"/>
                        </a:solidFill>
                      </a:rPr>
                      <m:t>X</m:t>
                    </m:r>
                    <m:r>
                      <m:rPr>
                        <m:nor/>
                      </m:rPr>
                      <a:rPr lang="en-US" sz="2000" baseline="-25000" dirty="0">
                        <a:solidFill>
                          <a:schemeClr val="tx1"/>
                        </a:solidFill>
                      </a:rPr>
                      <m:t>0</m:t>
                    </m:r>
                    <m:r>
                      <m:rPr>
                        <m:nor/>
                      </m:rPr>
                      <a:rPr lang="en-US" sz="2000" dirty="0">
                        <a:solidFill>
                          <a:schemeClr val="tx1"/>
                        </a:solidFill>
                      </a:rPr>
                      <m:t>,</m:t>
                    </m:r>
                    <m:r>
                      <m:rPr>
                        <m:nor/>
                      </m:rPr>
                      <a:rPr lang="en-US" sz="2000" dirty="0">
                        <a:solidFill>
                          <a:schemeClr val="tx1"/>
                        </a:solidFill>
                      </a:rPr>
                      <m:t>Y</m:t>
                    </m:r>
                    <m:r>
                      <m:rPr>
                        <m:nor/>
                      </m:rPr>
                      <a:rPr lang="en-US" sz="2000" baseline="-25000" dirty="0">
                        <a:solidFill>
                          <a:schemeClr val="tx1"/>
                        </a:solidFill>
                      </a:rPr>
                      <m:t>0</m:t>
                    </m:r>
                    <m:r>
                      <m:rPr>
                        <m:nor/>
                      </m:rPr>
                      <a:rPr lang="en-US" sz="2000" dirty="0">
                        <a:solidFill>
                          <a:schemeClr val="tx1"/>
                        </a:solidFill>
                      </a:rPr>
                      <m:t>)</m:t>
                    </m:r>
                    <m:r>
                      <m:rPr>
                        <m:sty m:val="p"/>
                      </m:rPr>
                      <a:rPr lang="en-US" sz="2000" b="0" i="0" smtClean="0">
                        <a:solidFill>
                          <a:schemeClr val="tx1"/>
                        </a:solidFill>
                        <a:latin typeface="Cambria Math" panose="02040503050406030204" pitchFamily="18" charset="0"/>
                        <a:ea typeface="Cambria Math" panose="02040503050406030204" pitchFamily="18" charset="0"/>
                      </a:rPr>
                      <m:t>thu</m:t>
                    </m:r>
                    <m:r>
                      <a:rPr lang="en-US" sz="2000" b="0" i="0" smtClean="0">
                        <a:solidFill>
                          <a:schemeClr val="tx1"/>
                        </a:solidFill>
                        <a:latin typeface="Cambria Math" panose="02040503050406030204" pitchFamily="18" charset="0"/>
                        <a:ea typeface="Cambria Math" panose="02040503050406030204" pitchFamily="18" charset="0"/>
                      </a:rPr>
                      <m:t>ộ</m:t>
                    </m:r>
                    <m:r>
                      <m:rPr>
                        <m:sty m:val="p"/>
                      </m:rPr>
                      <a:rPr lang="en-US" sz="2000" b="0" i="0" smtClean="0">
                        <a:solidFill>
                          <a:schemeClr val="tx1"/>
                        </a:solidFill>
                        <a:latin typeface="Cambria Math" panose="02040503050406030204" pitchFamily="18" charset="0"/>
                        <a:ea typeface="Cambria Math" panose="02040503050406030204" pitchFamily="18" charset="0"/>
                      </a:rPr>
                      <m:t>c</m:t>
                    </m:r>
                    <m:r>
                      <a:rPr lang="en-US" sz="2000" b="0" i="0" smtClean="0">
                        <a:solidFill>
                          <a:schemeClr val="tx1"/>
                        </a:solidFill>
                        <a:latin typeface="Cambria Math" panose="02040503050406030204" pitchFamily="18" charset="0"/>
                        <a:ea typeface="Cambria Math" panose="02040503050406030204" pitchFamily="18" charset="0"/>
                      </a:rPr>
                      <m:t> đườ</m:t>
                    </m:r>
                    <m:r>
                      <m:rPr>
                        <m:sty m:val="p"/>
                      </m:rPr>
                      <a:rPr lang="en-US" sz="2000" b="0" i="0" smtClean="0">
                        <a:solidFill>
                          <a:schemeClr val="tx1"/>
                        </a:solidFill>
                        <a:latin typeface="Cambria Math" panose="02040503050406030204" pitchFamily="18" charset="0"/>
                        <a:ea typeface="Cambria Math" panose="02040503050406030204" pitchFamily="18" charset="0"/>
                      </a:rPr>
                      <m:t>ng</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th</m:t>
                    </m:r>
                    <m:r>
                      <a:rPr lang="en-US" sz="2000" b="0" i="0" smtClean="0">
                        <a:solidFill>
                          <a:schemeClr val="tx1"/>
                        </a:solidFill>
                        <a:latin typeface="Cambria Math" panose="02040503050406030204" pitchFamily="18" charset="0"/>
                        <a:ea typeface="Cambria Math" panose="02040503050406030204" pitchFamily="18" charset="0"/>
                      </a:rPr>
                      <m:t>ẳ</m:t>
                    </m:r>
                    <m:r>
                      <m:rPr>
                        <m:sty m:val="p"/>
                      </m:rPr>
                      <a:rPr lang="en-US" sz="2000" b="0" i="0" smtClean="0">
                        <a:solidFill>
                          <a:schemeClr val="tx1"/>
                        </a:solidFill>
                        <a:latin typeface="Cambria Math" panose="02040503050406030204" pitchFamily="18" charset="0"/>
                        <a:ea typeface="Cambria Math" panose="02040503050406030204" pitchFamily="18" charset="0"/>
                      </a:rPr>
                      <m:t>ng</m:t>
                    </m:r>
                    <m:r>
                      <a:rPr lang="en-US" sz="2000" b="0" i="0" smtClean="0">
                        <a:solidFill>
                          <a:schemeClr val="tx1"/>
                        </a:solidFill>
                        <a:latin typeface="Cambria Math" panose="02040503050406030204" pitchFamily="18" charset="0"/>
                        <a:ea typeface="Cambria Math" panose="02040503050406030204" pitchFamily="18" charset="0"/>
                      </a:rPr>
                      <m:t> </m:t>
                    </m:r>
                    <m:r>
                      <m:rPr>
                        <m:sty m:val="p"/>
                      </m:rPr>
                      <a:rPr lang="en-US" sz="2000" b="0" i="0" smtClean="0">
                        <a:solidFill>
                          <a:schemeClr val="tx1"/>
                        </a:solidFill>
                        <a:latin typeface="Cambria Math" panose="02040503050406030204" pitchFamily="18" charset="0"/>
                        <a:ea typeface="Cambria Math" panose="02040503050406030204" pitchFamily="18" charset="0"/>
                      </a:rPr>
                      <m:t>AB</m:t>
                    </m:r>
                  </m:oMath>
                </a14:m>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rPr>
                  <a:t>F(X</a:t>
                </a:r>
                <a:r>
                  <a:rPr lang="en-US" sz="2000" baseline="-25000" dirty="0">
                    <a:solidFill>
                      <a:schemeClr val="tx1"/>
                    </a:solidFill>
                  </a:rPr>
                  <a:t>0</a:t>
                </a:r>
                <a:r>
                  <a:rPr lang="en-US" sz="2000" dirty="0">
                    <a:solidFill>
                      <a:schemeClr val="tx1"/>
                    </a:solidFill>
                  </a:rPr>
                  <a:t>,Y</a:t>
                </a:r>
                <a:r>
                  <a:rPr lang="en-US" sz="2000" baseline="-25000" dirty="0">
                    <a:solidFill>
                      <a:schemeClr val="tx1"/>
                    </a:solidFill>
                  </a:rPr>
                  <a:t>0</a:t>
                </a:r>
                <a:r>
                  <a:rPr lang="en-US" sz="2000" dirty="0">
                    <a:solidFill>
                      <a:schemeClr val="tx1"/>
                    </a:solidFill>
                  </a:rPr>
                  <a:t>) = 0.</a:t>
                </a:r>
              </a:p>
              <a:p>
                <a:pPr lvl="1"/>
                <a:r>
                  <a:rPr lang="en-US" sz="2000" dirty="0">
                    <a:solidFill>
                      <a:schemeClr val="tx1"/>
                    </a:solidFill>
                  </a:rPr>
                  <a:t>(X</a:t>
                </a:r>
                <a:r>
                  <a:rPr lang="en-US" sz="2000" baseline="-25000" dirty="0">
                    <a:solidFill>
                      <a:schemeClr val="tx1"/>
                    </a:solidFill>
                  </a:rPr>
                  <a:t>0</a:t>
                </a:r>
                <a:r>
                  <a:rPr lang="en-US" sz="2000" dirty="0">
                    <a:solidFill>
                      <a:schemeClr val="tx1"/>
                    </a:solidFill>
                  </a:rPr>
                  <a:t>-X</a:t>
                </a:r>
                <a:r>
                  <a:rPr lang="en-US" sz="2000" baseline="-25000" dirty="0">
                    <a:solidFill>
                      <a:schemeClr val="tx1"/>
                    </a:solidFill>
                  </a:rPr>
                  <a:t>1</a:t>
                </a:r>
                <a:r>
                  <a:rPr lang="en-US" sz="2000" dirty="0">
                    <a:solidFill>
                      <a:schemeClr val="tx1"/>
                    </a:solidFill>
                  </a:rPr>
                  <a:t>)*(X</a:t>
                </a:r>
                <a:r>
                  <a:rPr lang="en-US" sz="2000" baseline="-25000" dirty="0">
                    <a:solidFill>
                      <a:schemeClr val="tx1"/>
                    </a:solidFill>
                  </a:rPr>
                  <a:t>2</a:t>
                </a:r>
                <a:r>
                  <a:rPr lang="en-US" sz="2000" dirty="0">
                    <a:solidFill>
                      <a:schemeClr val="tx1"/>
                    </a:solidFill>
                  </a:rPr>
                  <a:t>-X</a:t>
                </a:r>
                <a:r>
                  <a:rPr lang="en-US" sz="2000" baseline="-25000" dirty="0">
                    <a:solidFill>
                      <a:schemeClr val="tx1"/>
                    </a:solidFill>
                  </a:rPr>
                  <a:t>1</a:t>
                </a:r>
                <a:r>
                  <a:rPr lang="en-US" sz="2000" dirty="0">
                    <a:solidFill>
                      <a:schemeClr val="tx1"/>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0 </a:t>
                </a:r>
                <a:r>
                  <a:rPr lang="en-US" sz="2000" dirty="0" err="1">
                    <a:solidFill>
                      <a:schemeClr val="tx1"/>
                    </a:solidFill>
                  </a:rPr>
                  <a:t>và</a:t>
                </a:r>
                <a:r>
                  <a:rPr lang="en-US" sz="2000" dirty="0">
                    <a:solidFill>
                      <a:schemeClr val="tx1"/>
                    </a:solidFill>
                  </a:rPr>
                  <a:t> (Y</a:t>
                </a:r>
                <a:r>
                  <a:rPr lang="en-US" sz="2000" baseline="-25000" dirty="0">
                    <a:solidFill>
                      <a:schemeClr val="tx1"/>
                    </a:solidFill>
                  </a:rPr>
                  <a:t>0</a:t>
                </a:r>
                <a:r>
                  <a:rPr lang="en-US" sz="2000" dirty="0">
                    <a:solidFill>
                      <a:schemeClr val="tx1"/>
                    </a:solidFill>
                  </a:rPr>
                  <a:t>-Y</a:t>
                </a:r>
                <a:r>
                  <a:rPr lang="en-US" sz="2000" baseline="-25000" dirty="0">
                    <a:solidFill>
                      <a:schemeClr val="tx1"/>
                    </a:solidFill>
                  </a:rPr>
                  <a:t>1</a:t>
                </a:r>
                <a:r>
                  <a:rPr lang="en-US" sz="2000" dirty="0">
                    <a:solidFill>
                      <a:schemeClr val="tx1"/>
                    </a:solidFill>
                  </a:rPr>
                  <a:t>)*(Y</a:t>
                </a:r>
                <a:r>
                  <a:rPr lang="en-US" sz="2000" baseline="-25000" dirty="0">
                    <a:solidFill>
                      <a:schemeClr val="tx1"/>
                    </a:solidFill>
                  </a:rPr>
                  <a:t>2</a:t>
                </a:r>
                <a:r>
                  <a:rPr lang="en-US" sz="2000" dirty="0">
                    <a:solidFill>
                      <a:schemeClr val="tx1"/>
                    </a:solidFill>
                  </a:rPr>
                  <a:t>-Y</a:t>
                </a:r>
                <a:r>
                  <a:rPr lang="en-US" sz="2000" baseline="-25000" dirty="0">
                    <a:solidFill>
                      <a:schemeClr val="tx1"/>
                    </a:solidFill>
                  </a:rPr>
                  <a:t>1</a:t>
                </a:r>
                <a:r>
                  <a:rPr lang="en-US"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0 .</a:t>
                </a:r>
              </a:p>
              <a:p>
                <a:pPr lvl="1"/>
                <a:endParaRPr lang="en-US" sz="2000" dirty="0"/>
              </a:p>
              <a:p>
                <a:pPr lvl="1"/>
                <a:endParaRPr lang="en-US" dirty="0"/>
              </a:p>
              <a:p>
                <a:pPr lvl="1"/>
                <a:endParaRPr lang="en-US" dirty="0"/>
              </a:p>
              <a:p>
                <a:pPr lvl="1"/>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13645"/>
                <a:ext cx="9574250" cy="5138670"/>
              </a:xfrm>
              <a:blipFill>
                <a:blip r:embed="rId3"/>
                <a:stretch>
                  <a:fillRect l="-255" t="-830"/>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888903632"/>
              </p:ext>
            </p:extLst>
          </p:nvPr>
        </p:nvGraphicFramePr>
        <p:xfrm>
          <a:off x="8345375" y="2634445"/>
          <a:ext cx="1200150" cy="354013"/>
        </p:xfrm>
        <a:graphic>
          <a:graphicData uri="http://schemas.openxmlformats.org/presentationml/2006/ole">
            <mc:AlternateContent xmlns:mc="http://schemas.openxmlformats.org/markup-compatibility/2006">
              <mc:Choice xmlns:v="urn:schemas-microsoft-com:vml" Requires="v">
                <p:oleObj spid="_x0000_s1157" name="Equation" r:id="rId4" imgW="736560" imgH="215640" progId="Equation.DSMT4">
                  <p:embed/>
                </p:oleObj>
              </mc:Choice>
              <mc:Fallback>
                <p:oleObj name="Equation" r:id="rId4" imgW="736560" imgH="215640" progId="Equation.DSMT4">
                  <p:embed/>
                  <p:pic>
                    <p:nvPicPr>
                      <p:cNvPr id="0" name=""/>
                      <p:cNvPicPr/>
                      <p:nvPr/>
                    </p:nvPicPr>
                    <p:blipFill>
                      <a:blip r:embed="rId5"/>
                      <a:stretch>
                        <a:fillRect/>
                      </a:stretch>
                    </p:blipFill>
                    <p:spPr>
                      <a:xfrm>
                        <a:off x="8345375" y="2634445"/>
                        <a:ext cx="1200150" cy="354013"/>
                      </a:xfrm>
                      <a:prstGeom prst="rect">
                        <a:avLst/>
                      </a:prstGeom>
                    </p:spPr>
                  </p:pic>
                </p:oleObj>
              </mc:Fallback>
            </mc:AlternateContent>
          </a:graphicData>
        </a:graphic>
      </p:graphicFrame>
    </p:spTree>
    <p:extLst>
      <p:ext uri="{BB962C8B-B14F-4D97-AF65-F5344CB8AC3E}">
        <p14:creationId xmlns:p14="http://schemas.microsoft.com/office/powerpoint/2010/main" val="68490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313645"/>
                <a:ext cx="9574250" cy="5138670"/>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Tìm </a:t>
                </a:r>
                <a:r>
                  <a:rPr lang="en-US" sz="2000" err="1">
                    <a:solidFill>
                      <a:schemeClr val="tx1"/>
                    </a:solidFill>
                    <a:latin typeface="Times New Roman" panose="02020603050405020304" pitchFamily="18" charset="0"/>
                    <a:cs typeface="Times New Roman" panose="02020603050405020304" pitchFamily="18" charset="0"/>
                  </a:rPr>
                  <a:t>giao</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điểm</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hai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đường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thẳng</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X+B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Y+C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=0 </a:t>
                </a:r>
                <a:r>
                  <a:rPr lang="en-US" sz="2000" err="1">
                    <a:solidFill>
                      <a:schemeClr val="tx1"/>
                    </a:solidFill>
                    <a:latin typeface="Times New Roman" panose="02020603050405020304" pitchFamily="18" charset="0"/>
                    <a:cs typeface="Times New Roman" panose="02020603050405020304" pitchFamily="18" charset="0"/>
                  </a:rPr>
                  <a:t>và</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X + 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Y + 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 = 0 (</a:t>
                </a:r>
                <a:r>
                  <a:rPr lang="en-US" sz="2000" err="1">
                    <a:solidFill>
                      <a:schemeClr val="tx1"/>
                    </a:solidFill>
                    <a:latin typeface="Times New Roman" panose="02020603050405020304" pitchFamily="18" charset="0"/>
                    <a:cs typeface="Times New Roman" panose="02020603050405020304" pitchFamily="18" charset="0"/>
                  </a:rPr>
                  <a:t>dùng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phương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pháp</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định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thức</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D:= 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Dx</a:t>
                </a:r>
                <a:r>
                  <a:rPr lang="en-US" sz="2000">
                    <a:solidFill>
                      <a:schemeClr val="tx1"/>
                    </a:solidFill>
                    <a:latin typeface="Times New Roman" panose="02020603050405020304" pitchFamily="18" charset="0"/>
                    <a:cs typeface="Times New Roman" panose="02020603050405020304" pitchFamily="18" charset="0"/>
                  </a:rPr>
                  <a:t>:= 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B</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err="1">
                    <a:solidFill>
                      <a:schemeClr val="tx1"/>
                    </a:solidFill>
                    <a:latin typeface="Times New Roman" panose="02020603050405020304" pitchFamily="18" charset="0"/>
                    <a:cs typeface="Times New Roman" panose="02020603050405020304" pitchFamily="18" charset="0"/>
                  </a:rPr>
                  <a:t>Tính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Dy</a:t>
                </a:r>
                <a:r>
                  <a:rPr lang="en-US" sz="2000">
                    <a:solidFill>
                      <a:schemeClr val="tx1"/>
                    </a:solidFill>
                    <a:latin typeface="Times New Roman" panose="02020603050405020304" pitchFamily="18" charset="0"/>
                    <a:cs typeface="Times New Roman" panose="02020603050405020304" pitchFamily="18" charset="0"/>
                  </a:rPr>
                  <a:t>:= A</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-A</a:t>
                </a:r>
                <a:r>
                  <a:rPr lang="en-US" sz="2000" baseline="-2500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C</a:t>
                </a:r>
                <a:r>
                  <a:rPr lang="en-US" sz="2000" baseline="-25000">
                    <a:solidFill>
                      <a:schemeClr val="tx1"/>
                    </a:solidFill>
                    <a:latin typeface="Times New Roman" panose="02020603050405020304" pitchFamily="18" charset="0"/>
                    <a:cs typeface="Times New Roman" panose="02020603050405020304" pitchFamily="18" charset="0"/>
                  </a:rPr>
                  <a:t>2</a:t>
                </a:r>
                <a:r>
                  <a:rPr lang="en-US" sz="2000">
                    <a:solidFill>
                      <a:schemeClr val="tx1"/>
                    </a:solidFill>
                    <a:latin typeface="Times New Roman" panose="02020603050405020304" pitchFamily="18" charset="0"/>
                    <a:cs typeface="Times New Roman" panose="02020603050405020304" pitchFamily="18" charset="0"/>
                  </a:rPr>
                  <a:t>;</a:t>
                </a:r>
              </a:p>
              <a:p>
                <a:pPr lvl="1"/>
                <a:r>
                  <a:rPr lang="en-US" sz="2000">
                    <a:solidFill>
                      <a:schemeClr val="tx1"/>
                    </a:solidFill>
                    <a:latin typeface="Times New Roman" panose="02020603050405020304" pitchFamily="18" charset="0"/>
                    <a:cs typeface="Times New Roman" panose="02020603050405020304" pitchFamily="18" charset="0"/>
                  </a:rPr>
                  <a:t>Nếu D=Dx=Dy=0 thì hai đường thẳng trùng nhau.</a:t>
                </a:r>
              </a:p>
              <a:p>
                <a:pPr lvl="1"/>
                <a:r>
                  <a:rPr lang="en-US" sz="2000">
                    <a:solidFill>
                      <a:schemeClr val="tx1"/>
                    </a:solidFill>
                    <a:latin typeface="Times New Roman" panose="02020603050405020304" pitchFamily="18" charset="0"/>
                    <a:cs typeface="Times New Roman" panose="02020603050405020304" pitchFamily="18" charset="0"/>
                  </a:rPr>
                  <a:t>Nếu D=0, Dx hoặc Dy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a:solidFill>
                      <a:schemeClr val="tx1"/>
                    </a:solidFill>
                    <a:latin typeface="Times New Roman" panose="02020603050405020304" pitchFamily="18" charset="0"/>
                    <a:cs typeface="Times New Roman" panose="02020603050405020304" pitchFamily="18" charset="0"/>
                  </a:rPr>
                  <a:t> 0 thì hai đường thẳng song song.</a:t>
                </a:r>
              </a:p>
              <a:p>
                <a:pPr lvl="1"/>
                <a:r>
                  <a:rPr lang="en-US" sz="2000">
                    <a:solidFill>
                      <a:schemeClr val="tx1"/>
                    </a:solidFill>
                    <a:latin typeface="Times New Roman" panose="02020603050405020304" pitchFamily="18" charset="0"/>
                    <a:cs typeface="Times New Roman" panose="02020603050405020304" pitchFamily="18" charset="0"/>
                  </a:rPr>
                  <a:t>Nếu D</a:t>
                </a:r>
                <a:r>
                  <a:rPr lang="en-US" sz="2000">
                    <a:solidFill>
                      <a:schemeClr val="tx1"/>
                    </a:solidFill>
                    <a:ea typeface="Cambria Math" panose="020405030504060302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a:solidFill>
                      <a:schemeClr val="tx1"/>
                    </a:solidFill>
                    <a:latin typeface="Times New Roman" panose="02020603050405020304" pitchFamily="18" charset="0"/>
                    <a:cs typeface="Times New Roman" panose="02020603050405020304" pitchFamily="18" charset="0"/>
                  </a:rPr>
                  <a:t> 0, hai đường thẳng cắt nhau thì giao điểm </a:t>
                </a:r>
              </a:p>
              <a:p>
                <a:pPr lvl="1"/>
                <a:endParaRPr lang="en-US"/>
              </a:p>
              <a:p>
                <a:pPr lvl="1"/>
                <a:endParaRPr lang="en-US"/>
              </a:p>
              <a:p>
                <a:pPr lvl="1"/>
                <a:endParaRPr lang="en-US"/>
              </a:p>
              <a:p>
                <a:pPr lvl="1"/>
                <a:endParaRPr lang="en-US"/>
              </a:p>
              <a:p>
                <a:pPr lvl="1"/>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313645"/>
                <a:ext cx="9574250" cy="5138670"/>
              </a:xfrm>
              <a:blipFill rotWithShape="0">
                <a:blip r:embed="rId3"/>
                <a:stretch>
                  <a:fillRect l="-255" t="-593"/>
                </a:stretch>
              </a:blipFill>
            </p:spPr>
            <p:txBody>
              <a:bodyPr/>
              <a:lstStyle/>
              <a:p>
                <a:r>
                  <a:rPr lang="en-US">
                    <a:noFill/>
                  </a:rPr>
                  <a:t> </a:t>
                </a:r>
              </a:p>
            </p:txBody>
          </p:sp>
        </mc:Fallback>
      </mc:AlternateContent>
      <p:graphicFrame>
        <p:nvGraphicFramePr>
          <p:cNvPr id="11" name="Object 10"/>
          <p:cNvGraphicFramePr>
            <a:graphicFrameLocks noChangeAspect="1"/>
          </p:cNvGraphicFramePr>
          <p:nvPr>
            <p:extLst>
              <p:ext uri="{D42A27DB-BD31-4B8C-83A1-F6EECF244321}">
                <p14:modId xmlns:p14="http://schemas.microsoft.com/office/powerpoint/2010/main" val="2627730936"/>
              </p:ext>
            </p:extLst>
          </p:nvPr>
        </p:nvGraphicFramePr>
        <p:xfrm>
          <a:off x="6779473" y="4064800"/>
          <a:ext cx="2331370" cy="735799"/>
        </p:xfrm>
        <a:graphic>
          <a:graphicData uri="http://schemas.openxmlformats.org/presentationml/2006/ole">
            <mc:AlternateContent xmlns:mc="http://schemas.openxmlformats.org/markup-compatibility/2006">
              <mc:Choice xmlns:v="urn:schemas-microsoft-com:vml" Requires="v">
                <p:oleObj spid="_x0000_s3135" name="Equation" r:id="rId4" imgW="1028520" imgH="431640" progId="Equation.DSMT4">
                  <p:embed/>
                </p:oleObj>
              </mc:Choice>
              <mc:Fallback>
                <p:oleObj name="Equation" r:id="rId4" imgW="1028520" imgH="431640" progId="Equation.DSMT4">
                  <p:embed/>
                  <p:pic>
                    <p:nvPicPr>
                      <p:cNvPr id="0" name=""/>
                      <p:cNvPicPr/>
                      <p:nvPr/>
                    </p:nvPicPr>
                    <p:blipFill>
                      <a:blip r:embed="rId5"/>
                      <a:stretch>
                        <a:fillRect/>
                      </a:stretch>
                    </p:blipFill>
                    <p:spPr>
                      <a:xfrm>
                        <a:off x="6779473" y="4064800"/>
                        <a:ext cx="2331370" cy="735799"/>
                      </a:xfrm>
                      <a:prstGeom prst="rect">
                        <a:avLst/>
                      </a:prstGeom>
                    </p:spPr>
                  </p:pic>
                </p:oleObj>
              </mc:Fallback>
            </mc:AlternateContent>
          </a:graphicData>
        </a:graphic>
      </p:graphicFrame>
    </p:spTree>
    <p:extLst>
      <p:ext uri="{BB962C8B-B14F-4D97-AF65-F5344CB8AC3E}">
        <p14:creationId xmlns:p14="http://schemas.microsoft.com/office/powerpoint/2010/main" val="104182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rPr>
              <a:t>MỘT SỐ PHÉP TOÁN CƠ BẢN</a:t>
            </a:r>
          </a:p>
        </p:txBody>
      </p:sp>
      <p:sp>
        <p:nvSpPr>
          <p:cNvPr id="3" name="Content Placeholder 2"/>
          <p:cNvSpPr>
            <a:spLocks noGrp="1"/>
          </p:cNvSpPr>
          <p:nvPr>
            <p:ph idx="1"/>
          </p:nvPr>
        </p:nvSpPr>
        <p:spPr>
          <a:xfrm>
            <a:off x="838697" y="1421001"/>
            <a:ext cx="8628031" cy="4172975"/>
          </a:xfrm>
        </p:spPr>
        <p:txBody>
          <a:bodyPr>
            <a:noAutofit/>
          </a:bodyPr>
          <a:lstStyle/>
          <a:p>
            <a:r>
              <a:rPr lang="en-US" sz="2000" dirty="0" err="1">
                <a:solidFill>
                  <a:schemeClr val="tx1"/>
                </a:solidFill>
                <a:latin typeface="Times New Roman" panose="02020603050405020304" pitchFamily="18" charset="0"/>
                <a:cs typeface="Times New Roman" panose="02020603050405020304" pitchFamily="18" charset="0"/>
              </a:rPr>
              <a:t>Điều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AB(</a:t>
            </a:r>
            <a:r>
              <a:rPr lang="en-US" sz="2000" dirty="0" err="1">
                <a:solidFill>
                  <a:schemeClr val="tx1"/>
                </a:solidFill>
                <a:latin typeface="Times New Roman" panose="02020603050405020304" pitchFamily="18" charset="0"/>
                <a:cs typeface="Times New Roman" panose="02020603050405020304" pitchFamily="18" charset="0"/>
              </a:rPr>
              <a:t>tọa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A(x</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1</a:t>
            </a:r>
            <a:r>
              <a:rPr lang="en-US" sz="2000" dirty="0">
                <a:solidFill>
                  <a:schemeClr val="tx1"/>
                </a:solidFill>
                <a:latin typeface="Times New Roman" panose="02020603050405020304" pitchFamily="18" charset="0"/>
                <a:cs typeface="Times New Roman" panose="02020603050405020304" pitchFamily="18" charset="0"/>
              </a:rPr>
              <a:t>);B(X</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CD( </a:t>
            </a:r>
            <a:r>
              <a:rPr lang="en-US" sz="2000" dirty="0" err="1">
                <a:solidFill>
                  <a:schemeClr val="tx1"/>
                </a:solidFill>
                <a:latin typeface="Times New Roman" panose="02020603050405020304" pitchFamily="18" charset="0"/>
                <a:cs typeface="Times New Roman" panose="02020603050405020304" pitchFamily="18" charset="0"/>
              </a:rPr>
              <a:t>tọa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C(X</a:t>
            </a:r>
            <a:r>
              <a:rPr lang="en-US" sz="2000" baseline="-25000"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);D(X</a:t>
            </a:r>
            <a:r>
              <a:rPr lang="en-US" sz="2000" baseline="-25000" dirty="0">
                <a:solidFill>
                  <a:schemeClr val="tx1"/>
                </a:solidFill>
                <a:latin typeface="Times New Roman" panose="02020603050405020304" pitchFamily="18" charset="0"/>
                <a:cs typeface="Times New Roman" panose="02020603050405020304" pitchFamily="18" charset="0"/>
              </a:rPr>
              <a:t>4</a:t>
            </a:r>
            <a:r>
              <a:rPr lang="en-US" sz="2000" dirty="0">
                <a:solidFill>
                  <a:schemeClr val="tx1"/>
                </a:solidFill>
                <a:latin typeface="Times New Roman" panose="02020603050405020304" pitchFamily="18" charset="0"/>
                <a:cs typeface="Times New Roman" panose="02020603050405020304" pitchFamily="18" charset="0"/>
              </a:rPr>
              <a:t>,Y</a:t>
            </a:r>
            <a:r>
              <a:rPr lang="en-US" sz="2000" baseline="-25000" dirty="0">
                <a:solidFill>
                  <a:schemeClr val="tx1"/>
                </a:solidFill>
                <a:latin typeface="Times New Roman" panose="02020603050405020304" pitchFamily="18" charset="0"/>
                <a:cs typeface="Times New Roman" panose="02020603050405020304" pitchFamily="18" charset="0"/>
              </a:rPr>
              <a:t>4</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nhau</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Tìm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AB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CD</a:t>
            </a:r>
          </a:p>
          <a:p>
            <a:pPr lvl="1"/>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AB hay CD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Nếu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nhau</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err="1">
                <a:solidFill>
                  <a:schemeClr val="tx1"/>
                </a:solidFill>
                <a:latin typeface="Times New Roman" panose="02020603050405020304" pitchFamily="18" charset="0"/>
                <a:cs typeface="Times New Roman" panose="02020603050405020304" pitchFamily="18" charset="0"/>
              </a:rPr>
              <a:t>Điều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tia</a:t>
            </a:r>
            <a:r>
              <a:rPr lang="en-US" sz="2000" dirty="0">
                <a:solidFill>
                  <a:schemeClr val="tx1"/>
                </a:solidFill>
                <a:latin typeface="Times New Roman" panose="02020603050405020304" pitchFamily="18" charset="0"/>
                <a:cs typeface="Times New Roman" panose="02020603050405020304" pitchFamily="18" charset="0"/>
              </a:rPr>
              <a:t> AB </a:t>
            </a:r>
            <a:r>
              <a:rPr lang="en-US" sz="2000" dirty="0" err="1">
                <a:solidFill>
                  <a:schemeClr val="tx1"/>
                </a:solidFill>
                <a:latin typeface="Times New Roman" panose="02020603050405020304" pitchFamily="18" charset="0"/>
                <a:cs typeface="Times New Roman" panose="02020603050405020304" pitchFamily="18" charset="0"/>
              </a:rPr>
              <a:t>cắt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thẳng</a:t>
            </a:r>
            <a:r>
              <a:rPr lang="en-US" sz="2000" dirty="0">
                <a:solidFill>
                  <a:schemeClr val="tx1"/>
                </a:solidFill>
                <a:latin typeface="Times New Roman" panose="02020603050405020304" pitchFamily="18" charset="0"/>
                <a:cs typeface="Times New Roman" panose="02020603050405020304" pitchFamily="18" charset="0"/>
              </a:rPr>
              <a:t> CD:</a:t>
            </a:r>
          </a:p>
          <a:p>
            <a:pPr lvl="1"/>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CD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Xét</a:t>
            </a:r>
            <a:r>
              <a:rPr lang="en-US" sz="2000" dirty="0">
                <a:solidFill>
                  <a:schemeClr val="tx1"/>
                </a:solidFill>
                <a:latin typeface="Times New Roman" panose="02020603050405020304" pitchFamily="18" charset="0"/>
                <a:cs typeface="Times New Roman" panose="02020603050405020304" pitchFamily="18" charset="0"/>
              </a:rPr>
              <a:t> C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D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tia</a:t>
            </a:r>
            <a:r>
              <a:rPr lang="en-US" sz="2000" dirty="0">
                <a:solidFill>
                  <a:schemeClr val="tx1"/>
                </a:solidFill>
                <a:latin typeface="Times New Roman" panose="02020603050405020304" pitchFamily="18" charset="0"/>
                <a:cs typeface="Times New Roman" panose="02020603050405020304" pitchFamily="18" charset="0"/>
              </a:rPr>
              <a:t> AB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err="1">
                <a:solidFill>
                  <a:schemeClr val="tx1"/>
                </a:solidFill>
                <a:latin typeface="Times New Roman" panose="02020603050405020304" pitchFamily="18" charset="0"/>
                <a:cs typeface="Times New Roman" panose="02020603050405020304" pitchFamily="18" charset="0"/>
              </a:rPr>
              <a:t>Tìm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E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AB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CD. </a:t>
            </a:r>
            <a:r>
              <a:rPr lang="en-US" sz="2000" dirty="0" err="1">
                <a:solidFill>
                  <a:schemeClr val="tx1"/>
                </a:solidFill>
                <a:latin typeface="Times New Roman" panose="02020603050405020304" pitchFamily="18" charset="0"/>
                <a:cs typeface="Times New Roman" panose="02020603050405020304" pitchFamily="18" charset="0"/>
              </a:rPr>
              <a:t>Chứng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tỏ</a:t>
            </a:r>
            <a:r>
              <a:rPr lang="en-US" sz="2000" dirty="0">
                <a:solidFill>
                  <a:schemeClr val="tx1"/>
                </a:solidFill>
                <a:latin typeface="Times New Roman" panose="02020603050405020304" pitchFamily="18" charset="0"/>
                <a:cs typeface="Times New Roman" panose="02020603050405020304" pitchFamily="18" charset="0"/>
              </a:rPr>
              <a:t> E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tia</a:t>
            </a:r>
            <a:r>
              <a:rPr lang="en-US" sz="2000" dirty="0">
                <a:solidFill>
                  <a:schemeClr val="tx1"/>
                </a:solidFill>
                <a:latin typeface="Times New Roman" panose="02020603050405020304" pitchFamily="18" charset="0"/>
                <a:cs typeface="Times New Roman" panose="02020603050405020304" pitchFamily="18" charset="0"/>
              </a:rPr>
              <a:t> AM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thuộc</a:t>
            </a:r>
            <a:r>
              <a:rPr lang="en-US" sz="2000" dirty="0">
                <a:solidFill>
                  <a:schemeClr val="tx1"/>
                </a:solidFill>
                <a:latin typeface="Times New Roman" panose="02020603050405020304" pitchFamily="18" charset="0"/>
                <a:cs typeface="Times New Roman" panose="02020603050405020304" pitchFamily="18" charset="0"/>
              </a:rPr>
              <a:t> CD.</a:t>
            </a:r>
          </a:p>
        </p:txBody>
      </p:sp>
    </p:spTree>
    <p:extLst>
      <p:ext uri="{BB962C8B-B14F-4D97-AF65-F5344CB8AC3E}">
        <p14:creationId xmlns:p14="http://schemas.microsoft.com/office/powerpoint/2010/main" val="16237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UẬT TOÁN HÌNH HỌC&amp;quot;&quot;/&gt;&lt;property id=&quot;20307&quot; value=&quot;256&quot;/&gt;&lt;/object&gt;&lt;object type=&quot;3&quot; unique_id=&quot;10004&quot;&gt;&lt;property id=&quot;20148&quot; value=&quot;5&quot;/&gt;&lt;property id=&quot;20300&quot; value=&quot;Slide 3 - &amp;quot;MỘT SỐ KIẾN THỨC TOÁN HỌC CẦN BIẾT&amp;quot;&quot;/&gt;&lt;property id=&quot;20307&quot; value=&quot;263&quot;/&gt;&lt;/object&gt;&lt;object type=&quot;3&quot; unique_id=&quot;10005&quot;&gt;&lt;property id=&quot;20148&quot; value=&quot;5&quot;/&gt;&lt;property id=&quot;20300&quot; value=&quot;Slide 4 - &amp;quot;MỘT SỐ PHÉP TOÁN CƠ BẢN&amp;quot;&quot;/&gt;&lt;property id=&quot;20307&quot; value=&quot;257&quot;/&gt;&lt;/object&gt;&lt;object type=&quot;3&quot; unique_id=&quot;10006&quot;&gt;&lt;property id=&quot;20148&quot; value=&quot;5&quot;/&gt;&lt;property id=&quot;20300&quot; value=&quot;Slide 7 - &amp;quot;MỘT SỐ PHÉP TOÁN CƠ BẢN&amp;quot;&quot;/&gt;&lt;property id=&quot;20307&quot; value=&quot;258&quot;/&gt;&lt;/object&gt;&lt;object type=&quot;3&quot; unique_id=&quot;10007&quot;&gt;&lt;property id=&quot;20148&quot; value=&quot;5&quot;/&gt;&lt;property id=&quot;20300&quot; value=&quot;Slide 8 - &amp;quot;MỘT SỐ PHÉP TOÁN CƠ BẢN&amp;quot;&quot;/&gt;&lt;property id=&quot;20307&quot; value=&quot;266&quot;/&gt;&lt;/object&gt;&lt;object type=&quot;3&quot; unique_id=&quot;10008&quot;&gt;&lt;property id=&quot;20148&quot; value=&quot;5&quot;/&gt;&lt;property id=&quot;20300&quot; value=&quot;Slide 9 - &amp;quot;MỘT SỐ PHÉP TOÁN CƠ BẢN&amp;quot;&quot;/&gt;&lt;property id=&quot;20307&quot; value=&quot;259&quot;/&gt;&lt;/object&gt;&lt;object type=&quot;3&quot; unique_id=&quot;10009&quot;&gt;&lt;property id=&quot;20148&quot; value=&quot;5&quot;/&gt;&lt;property id=&quot;20300&quot; value=&quot;Slide 10 - &amp;quot;MỘT SỐ PHÉP TOÁN CƠ BẢN&amp;quot;&quot;/&gt;&lt;property id=&quot;20307&quot; value=&quot;260&quot;/&gt;&lt;/object&gt;&lt;object type=&quot;3&quot; unique_id=&quot;10010&quot;&gt;&lt;property id=&quot;20148&quot; value=&quot;5&quot;/&gt;&lt;property id=&quot;20300&quot; value=&quot;Slide 11 - &amp;quot;MỘT SỐ PHÉP TOÁN CƠ BẢN&amp;quot;&quot;/&gt;&lt;property id=&quot;20307&quot; value=&quot;261&quot;/&gt;&lt;/object&gt;&lt;object type=&quot;3&quot; unique_id=&quot;10012&quot;&gt;&lt;property id=&quot;20148&quot; value=&quot;5&quot;/&gt;&lt;property id=&quot;20300&quot; value=&quot;Slide 12 - &amp;quot;MỘT SỐ PHÉP TOÁN CƠ BẢN&amp;quot;&quot;/&gt;&lt;property id=&quot;20307&quot; value=&quot;267&quot;/&gt;&lt;/object&gt;&lt;object type=&quot;3&quot; unique_id=&quot;10013&quot;&gt;&lt;property id=&quot;20148&quot; value=&quot;5&quot;/&gt;&lt;property id=&quot;20300&quot; value=&quot;Slide 13 - &amp;quot;MỘT SỐ PHÉP TOÁN CƠ BẢN&amp;quot;&quot;/&gt;&lt;property id=&quot;20307&quot; value=&quot;281&quot;/&gt;&lt;/object&gt;&lt;object type=&quot;3&quot; unique_id=&quot;10014&quot;&gt;&lt;property id=&quot;20148&quot; value=&quot;5&quot;/&gt;&lt;property id=&quot;20300&quot; value=&quot;Slide 14 - &amp;quot;MỘT SỐ PHÉP TOÁN CƠ BẢN&amp;quot;&quot;/&gt;&lt;property id=&quot;20307&quot; value=&quot;284&quot;/&gt;&lt;/object&gt;&lt;object type=&quot;3&quot; unique_id=&quot;10015&quot;&gt;&lt;property id=&quot;20148&quot; value=&quot;5&quot;/&gt;&lt;property id=&quot;20300&quot; value=&quot;Slide 15 - &amp;quot;MỘT SỐ PHÉP TOÁN CƠ BẢN&amp;quot;&quot;/&gt;&lt;property id=&quot;20307&quot; value=&quot;262&quot;/&gt;&lt;/object&gt;&lt;object type=&quot;3&quot; unique_id=&quot;10016&quot;&gt;&lt;property id=&quot;20148&quot; value=&quot;5&quot;/&gt;&lt;property id=&quot;20300&quot; value=&quot;Slide 16 - &amp;quot;Ví dụ bao lồi theo thuật toán&amp;quot;&quot;/&gt;&lt;property id=&quot;20307&quot; value=&quot;297&quot;/&gt;&lt;/object&gt;&lt;object type=&quot;3&quot; unique_id=&quot;10017&quot;&gt;&lt;property id=&quot;20148&quot; value=&quot;5&quot;/&gt;&lt;property id=&quot;20300&quot; value=&quot;Slide 17 - &amp;quot;Chạy chương trình&amp;quot;&quot;/&gt;&lt;property id=&quot;20307&quot; value=&quot;298&quot;/&gt;&lt;/object&gt;&lt;object type=&quot;3&quot; unique_id=&quot;10018&quot;&gt;&lt;property id=&quot;20148&quot; value=&quot;5&quot;/&gt;&lt;property id=&quot;20300&quot; value=&quot;Slide 18 - &amp;quot;Thuật toán tìm bao lồi kiến thức bổ sung&amp;quot;&quot;/&gt;&lt;property id=&quot;20307&quot; value=&quot;268&quot;/&gt;&lt;/object&gt;&lt;object type=&quot;3&quot; unique_id=&quot;10019&quot;&gt;&lt;property id=&quot;20148&quot; value=&quot;5&quot;/&gt;&lt;property id=&quot;20300&quot; value=&quot;Slide 19 - &amp;quot;Thuật toán tìm bao lồi&amp;quot;&quot;/&gt;&lt;property id=&quot;20307&quot; value=&quot;282&quot;/&gt;&lt;/object&gt;&lt;object type=&quot;3&quot; unique_id=&quot;10020&quot;&gt;&lt;property id=&quot;20148&quot; value=&quot;5&quot;/&gt;&lt;property id=&quot;20300&quot; value=&quot;Slide 20 - &amp;quot;Thuật toán Graham&amp;quot;&quot;/&gt;&lt;property id=&quot;20307&quot; value=&quot;283&quot;/&gt;&lt;/object&gt;&lt;object type=&quot;3&quot; unique_id=&quot;10021&quot;&gt;&lt;property id=&quot;20148&quot; value=&quot;5&quot;/&gt;&lt;property id=&quot;20300&quot; value=&quot;Slide 21 - &amp;quot;Minh họa thuật toán Graham&amp;quot;&quot;/&gt;&lt;property id=&quot;20307&quot; value=&quot;285&quot;/&gt;&lt;/object&gt;&lt;object type=&quot;3&quot; unique_id=&quot;10022&quot;&gt;&lt;property id=&quot;20148&quot; value=&quot;5&quot;/&gt;&lt;property id=&quot;20300&quot; value=&quot;Slide 22 - &amp;quot;Xây dựng thuật toán&amp;quot;&quot;/&gt;&lt;property id=&quot;20307&quot; value=&quot;286&quot;/&gt;&lt;/object&gt;&lt;object type=&quot;3&quot; unique_id=&quot;10023&quot;&gt;&lt;property id=&quot;20148&quot; value=&quot;5&quot;/&gt;&lt;property id=&quot;20300&quot; value=&quot;Slide 23 - &amp;quot;Một số hàm trong thuật toán&amp;quot;&quot;/&gt;&lt;property id=&quot;20307&quot; value=&quot;287&quot;/&gt;&lt;/object&gt;&lt;object type=&quot;3&quot; unique_id=&quot;10024&quot;&gt;&lt;property id=&quot;20148&quot; value=&quot;5&quot;/&gt;&lt;property id=&quot;20300&quot; value=&quot;Slide 24 - &amp;quot;Một số hàm trong thuật toán&amp;quot;&quot;/&gt;&lt;property id=&quot;20307&quot; value=&quot;288&quot;/&gt;&lt;/object&gt;&lt;object type=&quot;3&quot; unique_id=&quot;10025&quot;&gt;&lt;property id=&quot;20148&quot; value=&quot;5&quot;/&gt;&lt;property id=&quot;20300&quot; value=&quot;Slide 25 - &amp;quot;Chạy chương trình&amp;quot;&quot;/&gt;&lt;property id=&quot;20307&quot; value=&quot;289&quot;/&gt;&lt;/object&gt;&lt;object type=&quot;3&quot; unique_id=&quot;10026&quot;&gt;&lt;property id=&quot;20148&quot; value=&quot;5&quot;/&gt;&lt;property id=&quot;20300&quot; value=&quot;Slide 26 - &amp;quot;BÀI TẬP&amp;quot;&quot;/&gt;&lt;property id=&quot;20307&quot; value=&quot;269&quot;/&gt;&lt;/object&gt;&lt;object type=&quot;3&quot; unique_id=&quot;10027&quot;&gt;&lt;property id=&quot;20148&quot; value=&quot;5&quot;/&gt;&lt;property id=&quot;20300&quot; value=&quot;Slide 27 - &amp;quot;BÀI TẬP&amp;quot;&quot;/&gt;&lt;property id=&quot;20307&quot; value=&quot;290&quot;/&gt;&lt;/object&gt;&lt;object type=&quot;3&quot; unique_id=&quot;10028&quot;&gt;&lt;property id=&quot;20148&quot; value=&quot;5&quot;/&gt;&lt;property id=&quot;20300&quot; value=&quot;Slide 28 - &amp;quot;BÀI TẬP&amp;quot;&quot;/&gt;&lt;property id=&quot;20307&quot; value=&quot;271&quot;/&gt;&lt;/object&gt;&lt;object type=&quot;3&quot; unique_id=&quot;10029&quot;&gt;&lt;property id=&quot;20148&quot; value=&quot;5&quot;/&gt;&lt;property id=&quot;20300&quot; value=&quot;Slide 29 - &amp;quot;BÀI TẬP&amp;quot;&quot;/&gt;&lt;property id=&quot;20307&quot; value=&quot;291&quot;/&gt;&lt;/object&gt;&lt;object type=&quot;3&quot; unique_id=&quot;10030&quot;&gt;&lt;property id=&quot;20148&quot; value=&quot;5&quot;/&gt;&lt;property id=&quot;20300&quot; value=&quot;Slide 30 - &amp;quot;BÀI TẬP&amp;quot;&quot;/&gt;&lt;property id=&quot;20307&quot; value=&quot;273&quot;/&gt;&lt;/object&gt;&lt;object type=&quot;3&quot; unique_id=&quot;10031&quot;&gt;&lt;property id=&quot;20148&quot; value=&quot;5&quot;/&gt;&lt;property id=&quot;20300&quot; value=&quot;Slide 31 - &amp;quot;BÀI TẬP&amp;quot;&quot;/&gt;&lt;property id=&quot;20307&quot; value=&quot;292&quot;/&gt;&lt;/object&gt;&lt;object type=&quot;3&quot; unique_id=&quot;10032&quot;&gt;&lt;property id=&quot;20148&quot; value=&quot;5&quot;/&gt;&lt;property id=&quot;20300&quot; value=&quot;Slide 32 - &amp;quot;BÀI TẬP&amp;quot;&quot;/&gt;&lt;property id=&quot;20307&quot; value=&quot;274&quot;/&gt;&lt;/object&gt;&lt;object type=&quot;3&quot; unique_id=&quot;10033&quot;&gt;&lt;property id=&quot;20148&quot; value=&quot;5&quot;/&gt;&lt;property id=&quot;20300&quot; value=&quot;Slide 33 - &amp;quot;BÀI TẬP&amp;quot;&quot;/&gt;&lt;property id=&quot;20307&quot; value=&quot;293&quot;/&gt;&lt;/object&gt;&lt;object type=&quot;3&quot; unique_id=&quot;10034&quot;&gt;&lt;property id=&quot;20148&quot; value=&quot;5&quot;/&gt;&lt;property id=&quot;20300&quot; value=&quot;Slide 34 - &amp;quot;BÀI TẬP&amp;quot;&quot;/&gt;&lt;property id=&quot;20307&quot; value=&quot;275&quot;/&gt;&lt;/object&gt;&lt;object type=&quot;3&quot; unique_id=&quot;10035&quot;&gt;&lt;property id=&quot;20148&quot; value=&quot;5&quot;/&gt;&lt;property id=&quot;20300&quot; value=&quot;Slide 35 - &amp;quot;BÀI TẬP&amp;quot;&quot;/&gt;&lt;property id=&quot;20307&quot; value=&quot;294&quot;/&gt;&lt;/object&gt;&lt;object type=&quot;3&quot; unique_id=&quot;10036&quot;&gt;&lt;property id=&quot;20148&quot; value=&quot;5&quot;/&gt;&lt;property id=&quot;20300&quot; value=&quot;Slide 36 - &amp;quot;BÀI TẬP&amp;quot;&quot;/&gt;&lt;property id=&quot;20307&quot; value=&quot;276&quot;/&gt;&lt;/object&gt;&lt;object type=&quot;3&quot; unique_id=&quot;10037&quot;&gt;&lt;property id=&quot;20148&quot; value=&quot;5&quot;/&gt;&lt;property id=&quot;20300&quot; value=&quot;Slide 37 - &amp;quot;BÀI TẬP&amp;quot;&quot;/&gt;&lt;property id=&quot;20307&quot; value=&quot;295&quot;/&gt;&lt;/object&gt;&lt;object type=&quot;3&quot; unique_id=&quot;10038&quot;&gt;&lt;property id=&quot;20148&quot; value=&quot;5&quot;/&gt;&lt;property id=&quot;20300&quot; value=&quot;Slide 38 - &amp;quot;BÀI TẬP&amp;quot;&quot;/&gt;&lt;property id=&quot;20307&quot; value=&quot;277&quot;/&gt;&lt;/object&gt;&lt;object type=&quot;3&quot; unique_id=&quot;10039&quot;&gt;&lt;property id=&quot;20148&quot; value=&quot;5&quot;/&gt;&lt;property id=&quot;20300&quot; value=&quot;Slide 39 - &amp;quot;BÀI TẬP&amp;quot;&quot;/&gt;&lt;property id=&quot;20307&quot; value=&quot;296&quot;/&gt;&lt;/object&gt;&lt;object type=&quot;3&quot; unique_id=&quot;10040&quot;&gt;&lt;property id=&quot;20148&quot; value=&quot;5&quot;/&gt;&lt;property id=&quot;20300&quot; value=&quot;Slide 40 - &amp;quot;Gợi ý làm bài tập&amp;quot;&quot;/&gt;&lt;property id=&quot;20307&quot; value=&quot;278&quot;/&gt;&lt;/object&gt;&lt;object type=&quot;3&quot; unique_id=&quot;10041&quot;&gt;&lt;property id=&quot;20148&quot; value=&quot;5&quot;/&gt;&lt;property id=&quot;20300&quot; value=&quot;Slide 41 - &amp;quot;Gợi ý làm bài tập&amp;quot;&quot;/&gt;&lt;property id=&quot;20307&quot; value=&quot;279&quot;/&gt;&lt;/object&gt;&lt;object type=&quot;3&quot; unique_id=&quot;10042&quot;&gt;&lt;property id=&quot;20148&quot; value=&quot;5&quot;/&gt;&lt;property id=&quot;20300&quot; value=&quot;Slide 42 - &amp;quot;Gợi ý làm bài tập&amp;quot;&quot;/&gt;&lt;property id=&quot;20307&quot; value=&quot;280&quot;/&gt;&lt;/object&gt;&lt;object type=&quot;3&quot; unique_id=&quot;10169&quot;&gt;&lt;property id=&quot;20148&quot; value=&quot;5&quot;/&gt;&lt;property id=&quot;20300&quot; value=&quot;Slide 2 - &amp;quot;BIỂU DIỄN HÌNH HỌC TRÊN MÁY TÍNH&amp;quot;&quot;/&gt;&lt;property id=&quot;20307&quot; value=&quot;299&quot;/&gt;&lt;/object&gt;&lt;object type=&quot;3&quot; unique_id=&quot;10472&quot;&gt;&lt;property id=&quot;20148&quot; value=&quot;5&quot;/&gt;&lt;property id=&quot;20300&quot; value=&quot;Slide 5 - &amp;quot;MỘT SỐ PHÉP TOÁN CƠ BẢN&amp;quot;&quot;/&gt;&lt;property id=&quot;20307&quot; value=&quot;300&quot;/&gt;&lt;/object&gt;&lt;object type=&quot;3&quot; unique_id=&quot;10473&quot;&gt;&lt;property id=&quot;20148&quot; value=&quot;5&quot;/&gt;&lt;property id=&quot;20300&quot; value=&quot;Slide 6 - &amp;quot;MỘT SỐ PHÉP TOÁN CƠ BẢN&amp;quot;&quot;/&gt;&lt;property id=&quot;20307&quot; value=&quot;301&quot;/&gt;&lt;/object&gt;&lt;/object&gt;&lt;object type=&quot;8&quot; unique_id=&quot;10084&quo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799</TotalTime>
  <Words>2842</Words>
  <Application>Microsoft Office PowerPoint</Application>
  <PresentationFormat>Widescreen</PresentationFormat>
  <Paragraphs>367</Paragraphs>
  <Slides>42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Arial</vt:lpstr>
      <vt:lpstr>Cambria Math</vt:lpstr>
      <vt:lpstr>Courier New</vt:lpstr>
      <vt:lpstr>Open Sans</vt:lpstr>
      <vt:lpstr>Tahoma</vt:lpstr>
      <vt:lpstr>Times New Roman</vt:lpstr>
      <vt:lpstr>Trebuchet MS</vt:lpstr>
      <vt:lpstr>Wingdings</vt:lpstr>
      <vt:lpstr>Wingdings 3</vt:lpstr>
      <vt:lpstr>Facet</vt:lpstr>
      <vt:lpstr>Equation</vt:lpstr>
      <vt:lpstr>THUẬT TOÁN HÌNH HỌC</vt:lpstr>
      <vt:lpstr>BIỂU DIỄN HÌNH HỌC TRÊN MÁY TÍNH</vt:lpstr>
      <vt:lpstr>MỘT SỐ KIẾN THỨC TOÁN HỌC CẦN BIẾT</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MỘT SỐ PHÉP TOÁN CƠ BẢN</vt:lpstr>
      <vt:lpstr>Ví dụ bao lồi theo thuật toán</vt:lpstr>
      <vt:lpstr>Chạy chương trình</vt:lpstr>
      <vt:lpstr>Thuật toán tìm bao lồi kiến thức bổ sung</vt:lpstr>
      <vt:lpstr>Thuật toán tìm bao lồi</vt:lpstr>
      <vt:lpstr>Thuật toán Graham</vt:lpstr>
      <vt:lpstr>Minh họa thuật toán Graham</vt:lpstr>
      <vt:lpstr>Xây dựng thuật toán</vt:lpstr>
      <vt:lpstr>Một số hàm trong thuật toán</vt:lpstr>
      <vt:lpstr>Một số hàm trong thuật toán</vt:lpstr>
      <vt:lpstr>Chạy chương trình</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Gợi ý làm bài tập</vt:lpstr>
      <vt:lpstr>Gợi ý làm bài tập</vt:lpstr>
      <vt:lpstr>Gợi ý làm 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HÌNH HỌC</dc:title>
  <dc:creator>QUAN TRI</dc:creator>
  <cp:lastModifiedBy>ASUS</cp:lastModifiedBy>
  <cp:revision>96</cp:revision>
  <cp:lastPrinted>2019-10-11T15:15:21Z</cp:lastPrinted>
  <dcterms:created xsi:type="dcterms:W3CDTF">2015-11-12T12:48:28Z</dcterms:created>
  <dcterms:modified xsi:type="dcterms:W3CDTF">2020-10-27T07:46:26Z</dcterms:modified>
</cp:coreProperties>
</file>