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4" r:id="rId8"/>
    <p:sldId id="262" r:id="rId9"/>
    <p:sldId id="263" r:id="rId10"/>
    <p:sldId id="275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B3F90-14AB-48C1-9AFB-6A35FE2F9B2E}" v="2" dt="2025-07-30T15:21:1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128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adams" userId="d7a5eeb30b094237" providerId="LiveId" clId="{FA6B3F90-14AB-48C1-9AFB-6A35FE2F9B2E}"/>
    <pc:docChg chg="undo custSel addSld delSld modSld sldOrd">
      <pc:chgData name="brett adams" userId="d7a5eeb30b094237" providerId="LiveId" clId="{FA6B3F90-14AB-48C1-9AFB-6A35FE2F9B2E}" dt="2025-07-30T15:52:11.305" v="15" actId="1076"/>
      <pc:docMkLst>
        <pc:docMk/>
      </pc:docMkLst>
      <pc:sldChg chg="del">
        <pc:chgData name="brett adams" userId="d7a5eeb30b094237" providerId="LiveId" clId="{FA6B3F90-14AB-48C1-9AFB-6A35FE2F9B2E}" dt="2025-07-30T15:03:46.771" v="1" actId="47"/>
        <pc:sldMkLst>
          <pc:docMk/>
          <pc:sldMk cId="0" sldId="261"/>
        </pc:sldMkLst>
      </pc:sldChg>
      <pc:sldChg chg="del">
        <pc:chgData name="brett adams" userId="d7a5eeb30b094237" providerId="LiveId" clId="{FA6B3F90-14AB-48C1-9AFB-6A35FE2F9B2E}" dt="2025-07-30T15:21:19.887" v="3" actId="47"/>
        <pc:sldMkLst>
          <pc:docMk/>
          <pc:sldMk cId="0" sldId="265"/>
        </pc:sldMkLst>
      </pc:sldChg>
      <pc:sldChg chg="addSp delSp modSp mod">
        <pc:chgData name="brett adams" userId="d7a5eeb30b094237" providerId="LiveId" clId="{FA6B3F90-14AB-48C1-9AFB-6A35FE2F9B2E}" dt="2025-07-30T15:51:10.969" v="10" actId="1076"/>
        <pc:sldMkLst>
          <pc:docMk/>
          <pc:sldMk cId="0" sldId="273"/>
        </pc:sldMkLst>
        <pc:spChg chg="del">
          <ac:chgData name="brett adams" userId="d7a5eeb30b094237" providerId="LiveId" clId="{FA6B3F90-14AB-48C1-9AFB-6A35FE2F9B2E}" dt="2025-07-30T15:51:07.807" v="9" actId="478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brett adams" userId="d7a5eeb30b094237" providerId="LiveId" clId="{FA6B3F90-14AB-48C1-9AFB-6A35FE2F9B2E}" dt="2025-07-30T15:51:10.969" v="10" actId="1076"/>
          <ac:spMkLst>
            <pc:docMk/>
            <pc:sldMk cId="0" sldId="273"/>
            <ac:spMk id="3" creationId="{00000000-0000-0000-0000-000000000000}"/>
          </ac:spMkLst>
        </pc:spChg>
      </pc:sldChg>
      <pc:sldChg chg="addSp delSp modSp add mod">
        <pc:chgData name="brett adams" userId="d7a5eeb30b094237" providerId="LiveId" clId="{FA6B3F90-14AB-48C1-9AFB-6A35FE2F9B2E}" dt="2025-07-30T15:52:11.305" v="15" actId="1076"/>
        <pc:sldMkLst>
          <pc:docMk/>
          <pc:sldMk cId="0" sldId="274"/>
        </pc:sldMkLst>
        <pc:spChg chg="del">
          <ac:chgData name="brett adams" userId="d7a5eeb30b094237" providerId="LiveId" clId="{FA6B3F90-14AB-48C1-9AFB-6A35FE2F9B2E}" dt="2025-07-30T15:52:08.475" v="1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brett adams" userId="d7a5eeb30b094237" providerId="LiveId" clId="{FA6B3F90-14AB-48C1-9AFB-6A35FE2F9B2E}" dt="2025-07-30T15:52:11.305" v="15" actId="1076"/>
          <ac:spMkLst>
            <pc:docMk/>
            <pc:sldMk cId="0" sldId="274"/>
            <ac:spMk id="3" creationId="{00000000-0000-0000-0000-000000000000}"/>
          </ac:spMkLst>
        </pc:spChg>
      </pc:sldChg>
      <pc:sldChg chg="add ord">
        <pc:chgData name="brett adams" userId="d7a5eeb30b094237" providerId="LiveId" clId="{FA6B3F90-14AB-48C1-9AFB-6A35FE2F9B2E}" dt="2025-07-30T15:21:40.174" v="5"/>
        <pc:sldMkLst>
          <pc:docMk/>
          <pc:sldMk cId="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Comparor v3 – AI Workforce Impact in Connecticut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Chart 8 – New AI Role Adoption by Role</a:t>
            </a:r>
          </a:p>
        </p:txBody>
      </p:sp>
      <p:pic>
        <p:nvPicPr>
          <p:cNvPr id="4" name="Picture 3" descr="Slide8_New_AI_Role_Adoption_by_R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7589520" cy="60532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7 – Divergence: CT FTEs Lost vs Gained</a:t>
            </a:r>
          </a:p>
        </p:txBody>
      </p:sp>
      <p:pic>
        <p:nvPicPr>
          <p:cNvPr id="3" name="Picture 2" descr="chart_7_divergence_fte_sh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10 – Tenure Composition × Workflow</a:t>
            </a:r>
          </a:p>
        </p:txBody>
      </p:sp>
      <p:pic>
        <p:nvPicPr>
          <p:cNvPr id="3" name="Picture 2" descr="chart_FINAL_11_MANUAL_REPLICATED_FROM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📏 **Scales &amp; Classifications Used**</a:t>
            </a:r>
          </a:p>
          <a:p>
            <a:endParaRPr sz="1400" dirty="0"/>
          </a:p>
          <a:p>
            <a:r>
              <a:rPr sz="1400" dirty="0"/>
              <a:t>🔹 **AI Risk Bands (% Displacement Probability)**</a:t>
            </a:r>
          </a:p>
          <a:p>
            <a:r>
              <a:rPr sz="1400" dirty="0"/>
              <a:t>- Very Low: 0–10%</a:t>
            </a:r>
          </a:p>
          <a:p>
            <a:r>
              <a:rPr sz="1400" dirty="0"/>
              <a:t>- Low: 11–25%</a:t>
            </a:r>
          </a:p>
          <a:p>
            <a:r>
              <a:rPr sz="1400" dirty="0"/>
              <a:t>- Moderate: 26–50%</a:t>
            </a:r>
          </a:p>
          <a:p>
            <a:r>
              <a:rPr sz="1400" dirty="0"/>
              <a:t>- High: 51–75%</a:t>
            </a:r>
          </a:p>
          <a:p>
            <a:r>
              <a:rPr sz="1400" dirty="0"/>
              <a:t>- Very High: 76–100%</a:t>
            </a:r>
          </a:p>
          <a:p>
            <a:endParaRPr sz="1400" dirty="0"/>
          </a:p>
          <a:p>
            <a:r>
              <a:rPr sz="1400" dirty="0"/>
              <a:t>🔹 **Skill Transition Burden (1–10)**</a:t>
            </a:r>
          </a:p>
          <a:p>
            <a:r>
              <a:rPr sz="1400" dirty="0"/>
              <a:t>- Light: 1–3</a:t>
            </a:r>
          </a:p>
          <a:p>
            <a:r>
              <a:rPr sz="1400" dirty="0"/>
              <a:t>- Moderate: 4–6</a:t>
            </a:r>
          </a:p>
          <a:p>
            <a:r>
              <a:rPr sz="1400" dirty="0"/>
              <a:t>- Heavy: 7–10</a:t>
            </a:r>
          </a:p>
          <a:p>
            <a:endParaRPr sz="1400" dirty="0"/>
          </a:p>
          <a:p>
            <a:r>
              <a:rPr sz="1400" dirty="0"/>
              <a:t>🔹 **Tenure Bands**</a:t>
            </a:r>
          </a:p>
          <a:p>
            <a:r>
              <a:rPr sz="1400" dirty="0"/>
              <a:t>- &lt;3 years, 4–9 years, 10+ years</a:t>
            </a:r>
          </a:p>
          <a:p>
            <a:endParaRPr sz="1400" dirty="0"/>
          </a:p>
          <a:p>
            <a:r>
              <a:rPr sz="1400" dirty="0"/>
              <a:t>🔹 **Work Types**</a:t>
            </a:r>
          </a:p>
          <a:p>
            <a:r>
              <a:rPr sz="1400" dirty="0"/>
              <a:t>- Routine vs Non-Routine</a:t>
            </a:r>
          </a:p>
          <a:p>
            <a:r>
              <a:rPr sz="1400" dirty="0"/>
              <a:t>- Cognitive vs Manual</a:t>
            </a:r>
          </a:p>
          <a:p>
            <a:endParaRPr sz="1400" dirty="0"/>
          </a:p>
          <a:p>
            <a:r>
              <a:rPr sz="1400" dirty="0"/>
              <a:t>🔹 **Experience Zones (EZ1–EZ5)**</a:t>
            </a:r>
          </a:p>
          <a:p>
            <a:r>
              <a:rPr sz="1400" dirty="0"/>
              <a:t>- EZ1: Little or no preparation</a:t>
            </a:r>
          </a:p>
          <a:p>
            <a:r>
              <a:rPr sz="1400" dirty="0"/>
              <a:t>- EZ5: Extensive preparation (advanced degree + experience)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📚 **Data Sources &amp; Role Mapping**</a:t>
            </a:r>
          </a:p>
          <a:p>
            <a:endParaRPr/>
          </a:p>
          <a:p>
            <a:r>
              <a:t>**Primary Source Frameworks**</a:t>
            </a:r>
          </a:p>
          <a:p>
            <a:r>
              <a:t>- U.S. Bureau of Labor Statistics (BLS)</a:t>
            </a:r>
          </a:p>
          <a:p>
            <a:r>
              <a:t>- O*NET Online: SOC Job Descriptions &amp; Zones</a:t>
            </a:r>
          </a:p>
          <a:p>
            <a:r>
              <a:t>- Connecticut Department of Labor (CT DOL)</a:t>
            </a:r>
          </a:p>
          <a:p>
            <a:r>
              <a:t>- OPM GS-SOC Crosswalk (used for EZ)</a:t>
            </a:r>
          </a:p>
          <a:p>
            <a:r>
              <a:t>- Assessment Rubric v10.4 (AI Risk, Burden, Augmentation)</a:t>
            </a:r>
          </a:p>
          <a:p>
            <a:r>
              <a:t>- Modality Framework: *PEP vs UDP Capabilities.pptx*</a:t>
            </a:r>
          </a:p>
          <a:p>
            <a:endParaRPr/>
          </a:p>
          <a:p>
            <a:r>
              <a:t>**Workflow Mapping by Analyzer v4**</a:t>
            </a:r>
          </a:p>
          <a:p>
            <a:r>
              <a:t>- Each task mapped to SOC × % time × % contribution × EZ × Tenure</a:t>
            </a:r>
          </a:p>
          <a:p>
            <a:r>
              <a:t>- Analyzer outputs then aggregated for Comparor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📖 **3rd-Party Research Referenced**</a:t>
            </a:r>
          </a:p>
          <a:p>
            <a:endParaRPr/>
          </a:p>
          <a:p>
            <a:r>
              <a:t>- *Jobs Lost, Jobs Gained* – McKinsey Global Institute (2017, 2023 updates)</a:t>
            </a:r>
          </a:p>
          <a:p>
            <a:r>
              <a:t>- *Routine Task Intensity &amp; Job Risk* – Federal Reserve Bank of St. Louis</a:t>
            </a:r>
          </a:p>
          <a:p>
            <a:r>
              <a:t>- *ALM Framework* – Autor, Levy, Murnane (2003–2015)</a:t>
            </a:r>
          </a:p>
          <a:p>
            <a:r>
              <a:t>- *Experience Zones Model* – David Dorn (EZ1–EZ5) occupational ladder</a:t>
            </a:r>
          </a:p>
          <a:p>
            <a:r>
              <a:t>- *AI &amp; Workflow Role Study* – ChatGPT v4 Analyzer Methodology (custom for CT project)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This analysis compares AI’s impact across 20+ healthcare-related workflows in Connecticut.</a:t>
            </a:r>
          </a:p>
          <a:p>
            <a:endParaRPr/>
          </a:p>
          <a:p>
            <a:r>
              <a:t>- **7 workflows exceed the High AI Impact threshold (≥25% of FTEs in Q1 risk zone)**</a:t>
            </a:r>
          </a:p>
          <a:p>
            <a:r>
              <a:t>- **Routine Cognitive roles dominate AI risk exposure**</a:t>
            </a:r>
          </a:p>
          <a:p>
            <a:r>
              <a:t>- **EZ2–EZ3 workers are most exposed mid-term**, while EZ1 and EZ5 show opposite extremes</a:t>
            </a:r>
          </a:p>
          <a:p>
            <a:r>
              <a:t>- **Most at-risk roles are also high-burden to reskill**, reinforcing the need for targeted workforce support</a:t>
            </a:r>
          </a:p>
          <a:p>
            <a:r>
              <a:t>- **Hybrid modality dominates**, combining PEP &amp; UDP across core tasks</a:t>
            </a:r>
          </a:p>
          <a:p>
            <a:r>
              <a:t>- **Tenure analysis shows disproportionate risk among 4–9 year FTEs** in documentation-heavy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3716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Workflow Summary – Scope &amp; Composition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097280"/>
          <a:ext cx="841248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Workflow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CT Adjusted FTEs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Avg EZ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sz="1100"/>
                        <a:t>Dominant Tenure 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Medical Claim with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Claim submission, rejection, and fix across provider and payer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Nursing Facility Claim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End-to-end billing for long-term care and SNF encounters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Appeals of Denied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Rebuttal and documentation for denied claims including clinical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Patient Eligibility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Checking insurance eligibility before rendering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Clinical Documentation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Improving encounter notes for billing and audit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Claim Coding &amp; Charge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Translating procedures into ICD/CPT codes and reviewing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Claim Scrubbing &amp; Pre-Submission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Checking for common denial triggers before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Initial Claim Adjudication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Insurer-side claim acceptance and 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Denial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Handling payer denials and rejections with corrections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Medical Necessity Appeals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Writing and submitting appeals based on clinical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Coordination of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Resolving multiple insurance payer overlaps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Prior 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Requesting and tracking insurer permission for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Ambulatory Visit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Coding and submission of outpatient medical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EHR Chart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Pulling structured data from unstructured clinical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Audit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Preparing and responding to payer or regulatory audits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Hospital Discharge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Capturing charges and preparing claims post-discharge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Surgical Claims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Handling complex surgical coding and insurer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Telehealth Claim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Processing virtual visit claims under new billing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Post-Acute Care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Managing claims for rehab, SNFs, and home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&lt;3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Patient Financial Counseling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Helping patients understand bills and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4–9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Payment Reconciliation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Matching remittances to billed claims and resolving mismatches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3260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/>
                        <a:t>EZ3.0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800" dirty="0"/>
                        <a:t>10+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1 – AI Impact Timeline</a:t>
            </a:r>
          </a:p>
        </p:txBody>
      </p:sp>
      <p:pic>
        <p:nvPicPr>
          <p:cNvPr id="3" name="Picture 2" descr="chart_1_ai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2 – Quadrant Summary Grid</a:t>
            </a:r>
          </a:p>
        </p:txBody>
      </p:sp>
      <p:pic>
        <p:nvPicPr>
          <p:cNvPr id="4" name="Picture 3" descr="chart_FINAL_4_QUADRANT_FIX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3 – Seniority × AI Risk (4–7 yrs)</a:t>
            </a:r>
          </a:p>
        </p:txBody>
      </p:sp>
      <p:pic>
        <p:nvPicPr>
          <p:cNvPr id="4" name="Picture 3" descr="chart_FINAL_5_MANUAL_WITH_EZ1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45" y="3889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Slide 6 – Routine × Cognitive Matrix</a:t>
            </a:r>
          </a:p>
        </p:txBody>
      </p:sp>
      <p:pic>
        <p:nvPicPr>
          <p:cNvPr id="4" name="Picture 3" descr="Slide6_Routine_Cognitive_Matrix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7589520" cy="4515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5 – AI Modality Breakdown</a:t>
            </a:r>
          </a:p>
        </p:txBody>
      </p:sp>
      <p:pic>
        <p:nvPicPr>
          <p:cNvPr id="3" name="Picture 2" descr="chart_5_modality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6 – Skill Transition Burden Distribution</a:t>
            </a:r>
          </a:p>
        </p:txBody>
      </p:sp>
      <p:pic>
        <p:nvPicPr>
          <p:cNvPr id="3" name="Picture 2" descr="chart_6_skill_burde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873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brett adams</dc:creator>
  <cp:keywords/>
  <dc:description>generated using python-pptx</dc:description>
  <cp:lastModifiedBy>brett adams</cp:lastModifiedBy>
  <cp:revision>3</cp:revision>
  <dcterms:created xsi:type="dcterms:W3CDTF">2013-01-27T09:14:16Z</dcterms:created>
  <dcterms:modified xsi:type="dcterms:W3CDTF">2025-07-30T15:52:15Z</dcterms:modified>
  <cp:category/>
</cp:coreProperties>
</file>