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3"/>
  </p:normalViewPr>
  <p:slideViewPr>
    <p:cSldViewPr snapToGrid="0">
      <p:cViewPr varScale="1">
        <p:scale>
          <a:sx n="80" d="100"/>
          <a:sy n="80" d="100"/>
        </p:scale>
        <p:origin x="462" y="2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7EC8-466C-6192-8AD8-6EC5D42E0E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42055C-79CD-7BDB-12AD-8D419486B6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78401B-DB86-E169-4C14-C6DC4E6C5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684BA-BD2A-E07E-307D-15B01E967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ED084-A017-4872-8777-1AB088E9C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26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2D334-2D76-2C49-2F56-6473F2392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C20CA3-1F0D-2938-9D0F-3594A18DB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A8443-1E44-14C1-98C2-A4887647B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03408C-A5BA-7811-EC8A-8ABFB416D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112AEF-EE8F-2F60-487A-7D9B97ED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159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294923-55FB-6888-FBB8-0B005E041E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B80526-61EF-7E6D-A2DC-DC6F971C24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89A9F-E922-C585-315F-2890BB7C4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E9138-D039-1EA7-39F7-105E0BE87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E8BF1-4679-8DD6-5138-39E389598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646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944BD-3771-4C37-88B9-DB73268A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7B0F3-F08C-C030-EF39-18FCFD0421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BE1E76-E459-D38E-59D1-D809596C62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E78CFB-A5DA-C414-A605-1676EE5ED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1B2F4-FC0C-6703-6A9A-8FDA5A84B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691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1D7CC-EBDB-9A29-F920-B05DA12D92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ADE829-CAD7-03FA-FF04-64B98F5C2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B4897-5963-49C2-8480-4E999EDB4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54F063-1846-EF6B-F14D-964C1D66E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1AB6DC-206F-D054-64FE-4F2D14F91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328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CA818-73D6-5D5E-345C-9A3B4FE56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7201-14D5-3AEF-E871-FFB0A95306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322B17-24E7-5582-BB91-31A07423D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71723-3074-2286-9CD4-43DD9710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1F6548-592E-2153-549D-A0DDDD097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A58D7-36B1-2BFE-3150-7B55DFFB1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60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A6896-50D3-0A35-ABA4-A0C9B27F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EC05D-A595-CF38-8E74-5B301C1DA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D6FAD8-5021-FE7E-DD32-F8BD66A613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B442F-6A84-61F3-7073-AEDAEE5D5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75645-7487-A6A4-89EA-DBB3EAA9C0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24063E-3198-22D2-9E2F-7874A793E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40802C-94F3-82AC-F760-DE90A7C33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A8B586-0D20-F5A9-A4DE-7AC61B266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719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6A24F-4057-249C-BF2D-FE1593EFC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3C7B69-7954-40EB-E0F3-E7FA7BC4E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323F03-6DF8-8281-4DB9-F7DB99D43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478446-CDBE-83FE-925D-79E063FF8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55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F65C489-C9BD-5C70-07F2-D34415035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379BDA-6CD7-F87E-5A3C-FDDC1CD39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BD1EC-FDC6-BF06-68D9-F6DBFE9F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1296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18720B-C959-E559-F934-372CF22CA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9A30E3-6D33-E44A-CB27-C5452C5EF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DECA66-77F6-307D-A7E6-788A4BE5F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0FEC13-ACF3-9A91-FF4C-F65B9A792D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F498B6-46EF-A848-A8F0-D1DB8C239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AD4D6-149A-38BA-7946-0FF8D1D72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938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87473-637F-5F08-E0BD-1B51B557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1AEA3E-F351-297F-2A86-5D659377CB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21B79-12E9-C200-AE08-AA0DB0387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EDF4E-184D-3A67-F31A-52D48FCA0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FF868-6DAF-F48F-1B2E-5B6B211E0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43A4CF-2FA9-C731-1CB0-3D185656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2043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0A2FF-B642-D0A0-094F-95668AAE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EB15F-E6B9-BAFC-62B8-8343F9BEB2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FD7598-A9EA-F8BD-518B-071E418C9E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405084-ADC3-3A4A-BDB0-9CE3ABF9033B}" type="datetimeFigureOut">
              <a:rPr lang="en-US" smtClean="0"/>
              <a:t>5/21/2025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9ADB4-25DF-0B57-548D-3A3B04E51F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6928E1-B4D0-A637-FE89-40FD9901A3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AC56FA-1D21-784A-910B-5A68E76D41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97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7.png"/><Relationship Id="rId7" Type="http://schemas.openxmlformats.org/officeDocument/2006/relationships/image" Target="../media/image17.png"/><Relationship Id="rId12" Type="http://schemas.openxmlformats.org/officeDocument/2006/relationships/image" Target="../media/image21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0.png"/><Relationship Id="rId5" Type="http://schemas.openxmlformats.org/officeDocument/2006/relationships/image" Target="../media/image15.png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>
            <a:extLst>
              <a:ext uri="{FF2B5EF4-FFF2-40B4-BE49-F238E27FC236}">
                <a16:creationId xmlns:a16="http://schemas.microsoft.com/office/drawing/2014/main" id="{1C577107-2159-60D2-DAAF-2CBCDCEFB9C1}"/>
              </a:ext>
            </a:extLst>
          </p:cNvPr>
          <p:cNvSpPr txBox="1">
            <a:spLocks/>
          </p:cNvSpPr>
          <p:nvPr/>
        </p:nvSpPr>
        <p:spPr>
          <a:xfrm>
            <a:off x="403647" y="407823"/>
            <a:ext cx="9601200" cy="391197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PEP AI Capabilities and Range of Use-Cases</a:t>
            </a:r>
          </a:p>
        </p:txBody>
      </p:sp>
      <p:sp>
        <p:nvSpPr>
          <p:cNvPr id="7" name="Rounded Rectangle 2">
            <a:extLst>
              <a:ext uri="{FF2B5EF4-FFF2-40B4-BE49-F238E27FC236}">
                <a16:creationId xmlns:a16="http://schemas.microsoft.com/office/drawing/2014/main" id="{E296AB8F-BEF6-EE4B-03B9-D8B3BCEBDEA0}"/>
              </a:ext>
            </a:extLst>
          </p:cNvPr>
          <p:cNvSpPr/>
          <p:nvPr/>
        </p:nvSpPr>
        <p:spPr>
          <a:xfrm>
            <a:off x="8948472" y="1685147"/>
            <a:ext cx="2743200" cy="1372854"/>
          </a:xfrm>
          <a:prstGeom prst="roundRect">
            <a:avLst>
              <a:gd name="adj" fmla="val 1847"/>
            </a:avLst>
          </a:prstGeom>
          <a:solidFill>
            <a:srgbClr val="9F9AAA">
              <a:alpha val="5517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FB2C9AD1-58CB-C2A0-AC5A-7A4C373A199D}"/>
              </a:ext>
            </a:extLst>
          </p:cNvPr>
          <p:cNvSpPr txBox="1">
            <a:spLocks/>
          </p:cNvSpPr>
          <p:nvPr/>
        </p:nvSpPr>
        <p:spPr>
          <a:xfrm>
            <a:off x="8948472" y="1383070"/>
            <a:ext cx="2743200" cy="29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Monitoring</a:t>
            </a:r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60D33372-E50C-ABD9-8F98-48F54F1F3F3B}"/>
              </a:ext>
            </a:extLst>
          </p:cNvPr>
          <p:cNvSpPr txBox="1">
            <a:spLocks/>
          </p:cNvSpPr>
          <p:nvPr/>
        </p:nvSpPr>
        <p:spPr>
          <a:xfrm>
            <a:off x="8948472" y="2193058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lang="en-US" sz="1050">
                <a:latin typeface="Poppins Light"/>
                <a:cs typeface="Poppins Light"/>
              </a:rPr>
              <a:t>Monitor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cs typeface="Poppins Light"/>
              </a:rPr>
              <a:t>model performance between predicted and actual outcomes to determine the</a:t>
            </a:r>
            <a:r>
              <a:rPr lang="en-US" sz="1050">
                <a:latin typeface="Poppins Light"/>
                <a:cs typeface="Poppins Light"/>
              </a:rPr>
              <a:t> need for model retraining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cs typeface="Poppins Light"/>
              </a:rPr>
              <a:t>.</a:t>
            </a:r>
            <a:r>
              <a:rPr lang="en-US" sz="1050">
                <a:latin typeface="Poppins Light"/>
                <a:cs typeface="Poppins Light"/>
              </a:rPr>
              <a:t> </a:t>
            </a: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pic>
        <p:nvPicPr>
          <p:cNvPr id="10" name="Picture 9" descr="A computer with gears on it&#10;&#10;Description automatically generated">
            <a:extLst>
              <a:ext uri="{FF2B5EF4-FFF2-40B4-BE49-F238E27FC236}">
                <a16:creationId xmlns:a16="http://schemas.microsoft.com/office/drawing/2014/main" id="{7EDF648C-45BE-D590-D4DF-FF0FBC8404B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50053" y="1719995"/>
            <a:ext cx="514759" cy="4318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E7C0DC7-313B-9EF4-ABFC-9C96B085C119}"/>
              </a:ext>
            </a:extLst>
          </p:cNvPr>
          <p:cNvSpPr txBox="1"/>
          <p:nvPr/>
        </p:nvSpPr>
        <p:spPr>
          <a:xfrm>
            <a:off x="257562" y="4062581"/>
            <a:ext cx="441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5131E"/>
                </a:solidFill>
              </a:rPr>
              <a:t>Illustrative Use Case Assembly:</a:t>
            </a:r>
          </a:p>
        </p:txBody>
      </p:sp>
      <p:sp>
        <p:nvSpPr>
          <p:cNvPr id="12" name="Rounded Rectangle 2">
            <a:extLst>
              <a:ext uri="{FF2B5EF4-FFF2-40B4-BE49-F238E27FC236}">
                <a16:creationId xmlns:a16="http://schemas.microsoft.com/office/drawing/2014/main" id="{ABB307D0-B6B7-F675-D128-0DC508C3BB57}"/>
              </a:ext>
            </a:extLst>
          </p:cNvPr>
          <p:cNvSpPr/>
          <p:nvPr/>
        </p:nvSpPr>
        <p:spPr>
          <a:xfrm>
            <a:off x="3211609" y="1688964"/>
            <a:ext cx="2743200" cy="1372854"/>
          </a:xfrm>
          <a:prstGeom prst="roundRect">
            <a:avLst>
              <a:gd name="adj" fmla="val 1847"/>
            </a:avLst>
          </a:prstGeom>
          <a:solidFill>
            <a:srgbClr val="CE9797">
              <a:alpha val="5517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62207F67-A357-ACDF-EE84-4CFF0CD2D5FE}"/>
              </a:ext>
            </a:extLst>
          </p:cNvPr>
          <p:cNvSpPr txBox="1">
            <a:spLocks/>
          </p:cNvSpPr>
          <p:nvPr/>
        </p:nvSpPr>
        <p:spPr>
          <a:xfrm>
            <a:off x="3211609" y="1392656"/>
            <a:ext cx="2743200" cy="29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Predicting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sp>
        <p:nvSpPr>
          <p:cNvPr id="14" name="Text Placeholder 8">
            <a:extLst>
              <a:ext uri="{FF2B5EF4-FFF2-40B4-BE49-F238E27FC236}">
                <a16:creationId xmlns:a16="http://schemas.microsoft.com/office/drawing/2014/main" id="{41CA39BE-C0E5-37E3-0D8A-953FD3F46557}"/>
              </a:ext>
            </a:extLst>
          </p:cNvPr>
          <p:cNvSpPr txBox="1">
            <a:spLocks/>
          </p:cNvSpPr>
          <p:nvPr/>
        </p:nvSpPr>
        <p:spPr>
          <a:xfrm>
            <a:off x="3211609" y="2190853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/>
              <a:t>Apply </a:t>
            </a: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trained models to new data using learned patterns to estimate the most probable outcome or category.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6BA5507-D7BE-F72D-6E9B-EB153729A826}"/>
              </a:ext>
            </a:extLst>
          </p:cNvPr>
          <p:cNvGrpSpPr/>
          <p:nvPr/>
        </p:nvGrpSpPr>
        <p:grpSpPr>
          <a:xfrm>
            <a:off x="382098" y="5055951"/>
            <a:ext cx="11427804" cy="871558"/>
            <a:chOff x="382098" y="5055951"/>
            <a:chExt cx="11427804" cy="871558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B33F082-A536-267D-F2F4-34C4E891D693}"/>
                </a:ext>
              </a:extLst>
            </p:cNvPr>
            <p:cNvGrpSpPr/>
            <p:nvPr/>
          </p:nvGrpSpPr>
          <p:grpSpPr>
            <a:xfrm>
              <a:off x="382098" y="5055951"/>
              <a:ext cx="2286000" cy="871558"/>
              <a:chOff x="382098" y="5055951"/>
              <a:chExt cx="2286000" cy="871558"/>
            </a:xfrm>
          </p:grpSpPr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3788212-F760-E155-3A06-D015E8EBC1B9}"/>
                  </a:ext>
                </a:extLst>
              </p:cNvPr>
              <p:cNvSpPr txBox="1"/>
              <p:nvPr/>
            </p:nvSpPr>
            <p:spPr>
              <a:xfrm>
                <a:off x="382098" y="5055951"/>
                <a:ext cx="22860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>
                <a:defPPr>
                  <a:defRPr lang="en-US"/>
                </a:defPPr>
                <a:lvl1pPr algn="ctr">
                  <a:defRPr sz="1200" b="1" i="1">
                    <a:cs typeface="Poppins Light"/>
                  </a:defRPr>
                </a:lvl1pPr>
              </a:lstStyle>
              <a:p>
                <a:r>
                  <a:rPr lang="en-US" dirty="0"/>
                  <a:t>Exception Management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BE4D7C5-F811-2F8A-55FA-466052A83123}"/>
                  </a:ext>
                </a:extLst>
              </p:cNvPr>
              <p:cNvSpPr txBox="1"/>
              <p:nvPr/>
            </p:nvSpPr>
            <p:spPr>
              <a:xfrm>
                <a:off x="523830" y="5373511"/>
                <a:ext cx="2002536" cy="553998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000" dirty="0">
                    <a:ea typeface="+mn-lt"/>
                    <a:cs typeface="+mn-lt"/>
                  </a:rPr>
                  <a:t>SSI Fails Management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5131E"/>
                    </a:solidFill>
                    <a:effectLst/>
                    <a:uLnTx/>
                    <a:uFillTx/>
                    <a:latin typeface="Poppins Light"/>
                    <a:ea typeface="+mn-ea"/>
                    <a:cs typeface="+mn-cs"/>
                  </a:rPr>
                  <a:t>| Affirmation Prioritization | Inventory Management</a:t>
                </a:r>
                <a:r>
                  <a:rPr kumimoji="0" lang="en-US" sz="10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latin typeface="Poppins Light"/>
                    <a:ea typeface="+mn-ea"/>
                    <a:cs typeface="+mn-cs"/>
                  </a:rPr>
                  <a:t> </a:t>
                </a:r>
                <a:endParaRPr lang="en-US" sz="1000" b="1" dirty="0">
                  <a:solidFill>
                    <a:srgbClr val="FF0000"/>
                  </a:solidFill>
                  <a:ea typeface="+mn-lt"/>
                  <a:cs typeface="+mn-lt"/>
                </a:endParaRPr>
              </a:p>
            </p:txBody>
          </p:sp>
        </p:grp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0A64571-6F50-53DA-3E94-AD0BBBB39860}"/>
                </a:ext>
              </a:extLst>
            </p:cNvPr>
            <p:cNvGrpSpPr/>
            <p:nvPr/>
          </p:nvGrpSpPr>
          <p:grpSpPr>
            <a:xfrm>
              <a:off x="4953000" y="5067951"/>
              <a:ext cx="2286000" cy="705670"/>
              <a:chOff x="4953000" y="5067951"/>
              <a:chExt cx="2286000" cy="70567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7A8C01A-6FD8-3BF6-FBD7-A9B358BFF22F}"/>
                  </a:ext>
                </a:extLst>
              </p:cNvPr>
              <p:cNvSpPr txBox="1"/>
              <p:nvPr/>
            </p:nvSpPr>
            <p:spPr>
              <a:xfrm>
                <a:off x="4953000" y="5067951"/>
                <a:ext cx="22860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i="1">
                    <a:cs typeface="Poppins Light"/>
                  </a:rPr>
                  <a:t>Decision Optimization</a:t>
                </a:r>
                <a:endParaRPr lang="en-US" sz="1200" b="1" i="1"/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11D76A1-777B-AD43-C14C-6706E45DA92B}"/>
                  </a:ext>
                </a:extLst>
              </p:cNvPr>
              <p:cNvSpPr txBox="1"/>
              <p:nvPr/>
            </p:nvSpPr>
            <p:spPr>
              <a:xfrm>
                <a:off x="5092969" y="5373511"/>
                <a:ext cx="200606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15131E"/>
                    </a:solidFill>
                    <a:effectLst/>
                    <a:uLnTx/>
                    <a:uFillTx/>
                    <a:latin typeface="Poppins Light"/>
                    <a:ea typeface="+mn-ea"/>
                    <a:cs typeface="+mn-cs"/>
                  </a:rPr>
                  <a:t>Inventory Management | Reconciliation Matching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5131E"/>
                  </a:solidFill>
                  <a:effectLst/>
                  <a:uLnTx/>
                  <a:uFillTx/>
                  <a:latin typeface="Poppins Light"/>
                  <a:ea typeface="+mn-ea"/>
                  <a:cs typeface="Poppins Light"/>
                </a:endParaRPr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307F7C8E-9E3B-362B-2912-DD34F4377B5C}"/>
                </a:ext>
              </a:extLst>
            </p:cNvPr>
            <p:cNvGrpSpPr/>
            <p:nvPr/>
          </p:nvGrpSpPr>
          <p:grpSpPr>
            <a:xfrm>
              <a:off x="7238451" y="5067951"/>
              <a:ext cx="2286000" cy="705670"/>
              <a:chOff x="7238451" y="5067951"/>
              <a:chExt cx="2286000" cy="705670"/>
            </a:xfrm>
          </p:grpSpPr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53AD9975-EBBE-4963-39C5-28776DD9385C}"/>
                  </a:ext>
                </a:extLst>
              </p:cNvPr>
              <p:cNvSpPr txBox="1"/>
              <p:nvPr/>
            </p:nvSpPr>
            <p:spPr>
              <a:xfrm>
                <a:off x="7238451" y="5067951"/>
                <a:ext cx="22860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i="1" dirty="0">
                    <a:cs typeface="Poppins Light"/>
                  </a:rPr>
                  <a:t>QC Sampling</a:t>
                </a:r>
                <a:endParaRPr lang="en-US" sz="1200" b="1" i="1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6A28B30-E782-C61B-F274-E280C7CC41C2}"/>
                  </a:ext>
                </a:extLst>
              </p:cNvPr>
              <p:cNvSpPr txBox="1"/>
              <p:nvPr/>
            </p:nvSpPr>
            <p:spPr>
              <a:xfrm>
                <a:off x="7378420" y="5373511"/>
                <a:ext cx="200606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 rtl="0"/>
                <a:r>
                  <a:rPr lang="en-US" sz="1000" b="0" i="0" u="none" strike="noStrike" kern="1200" baseline="0" dirty="0">
                    <a:solidFill>
                      <a:srgbClr val="000000"/>
                    </a:solidFill>
                    <a:latin typeface="Poppins Light" panose="00000400000000000000" pitchFamily="2" charset="0"/>
                  </a:rPr>
                  <a:t>Loan Document Review |</a:t>
                </a:r>
              </a:p>
              <a:p>
                <a:pPr algn="ctr" rtl="0"/>
                <a:r>
                  <a:rPr lang="en-US" sz="1000" b="0" i="0" u="none" strike="noStrike" kern="1200" baseline="0" dirty="0">
                    <a:solidFill>
                      <a:srgbClr val="000000"/>
                    </a:solidFill>
                    <a:latin typeface="Poppins Light" panose="00000400000000000000" pitchFamily="2" charset="0"/>
                  </a:rPr>
                  <a:t> </a:t>
                </a:r>
                <a:r>
                  <a:rPr lang="en-US" sz="1000" dirty="0">
                    <a:solidFill>
                      <a:srgbClr val="000000"/>
                    </a:solidFill>
                    <a:latin typeface="Poppins Light" panose="00000400000000000000" pitchFamily="2" charset="0"/>
                  </a:rPr>
                  <a:t>KYC Evaluation Level </a:t>
                </a:r>
                <a:endParaRPr lang="en-US" sz="1000" b="0" i="0" u="none" strike="noStrike" kern="1200" baseline="0" dirty="0">
                  <a:solidFill>
                    <a:srgbClr val="000000"/>
                  </a:solidFill>
                  <a:latin typeface="Poppins Light" panose="00000400000000000000" pitchFamily="2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9D65F8C4-26B9-6536-08F1-9226AD0D3F6B}"/>
                </a:ext>
              </a:extLst>
            </p:cNvPr>
            <p:cNvGrpSpPr/>
            <p:nvPr/>
          </p:nvGrpSpPr>
          <p:grpSpPr>
            <a:xfrm>
              <a:off x="9523902" y="5067951"/>
              <a:ext cx="2286000" cy="693670"/>
              <a:chOff x="9523902" y="5067951"/>
              <a:chExt cx="2286000" cy="693670"/>
            </a:xfrm>
          </p:grpSpPr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04DE1F-42CD-B291-B3EA-0ADBBAF6135A}"/>
                  </a:ext>
                </a:extLst>
              </p:cNvPr>
              <p:cNvSpPr txBox="1"/>
              <p:nvPr/>
            </p:nvSpPr>
            <p:spPr>
              <a:xfrm>
                <a:off x="9663871" y="5361511"/>
                <a:ext cx="2006062" cy="400110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>
                    <a:solidFill>
                      <a:srgbClr val="000000"/>
                    </a:solidFill>
                    <a:latin typeface="Poppins Light"/>
                  </a:rPr>
                  <a:t>Next Best Action | Assignment of Exceptions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32635C6-E635-6AD6-CDEB-B5FF131A006E}"/>
                  </a:ext>
                </a:extLst>
              </p:cNvPr>
              <p:cNvSpPr txBox="1"/>
              <p:nvPr/>
            </p:nvSpPr>
            <p:spPr>
              <a:xfrm>
                <a:off x="9523902" y="5067951"/>
                <a:ext cx="22860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i="1">
                    <a:cs typeface="Poppins Light"/>
                  </a:rPr>
                  <a:t>Recommendations</a:t>
                </a:r>
                <a:endParaRPr lang="en-US" sz="1200" b="1" i="1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C2C9DCAE-5ED1-7D09-5653-8E8E16CB65AE}"/>
                </a:ext>
              </a:extLst>
            </p:cNvPr>
            <p:cNvGrpSpPr/>
            <p:nvPr/>
          </p:nvGrpSpPr>
          <p:grpSpPr>
            <a:xfrm>
              <a:off x="2667549" y="5067951"/>
              <a:ext cx="2286000" cy="551781"/>
              <a:chOff x="2667549" y="5067951"/>
              <a:chExt cx="2286000" cy="551781"/>
            </a:xfrm>
          </p:grpSpPr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FAFED008-4925-FC63-2D33-7CD503AC49DD}"/>
                  </a:ext>
                </a:extLst>
              </p:cNvPr>
              <p:cNvSpPr txBox="1"/>
              <p:nvPr/>
            </p:nvSpPr>
            <p:spPr>
              <a:xfrm>
                <a:off x="2667549" y="5067951"/>
                <a:ext cx="2286000" cy="276999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1200" b="1" i="1" dirty="0">
                    <a:cs typeface="Poppins Light"/>
                  </a:rPr>
                  <a:t>Deviation and Outliers</a:t>
                </a:r>
                <a:endParaRPr lang="en-US" sz="1200" b="1" i="1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E5EAF07-8E87-92A8-DADB-641A8B1E2B40}"/>
                  </a:ext>
                </a:extLst>
              </p:cNvPr>
              <p:cNvSpPr txBox="1"/>
              <p:nvPr/>
            </p:nvSpPr>
            <p:spPr>
              <a:xfrm>
                <a:off x="2807518" y="5373511"/>
                <a:ext cx="2006062" cy="246221"/>
              </a:xfrm>
              <a:prstGeom prst="rect">
                <a:avLst/>
              </a:prstGeom>
              <a:noFill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sz="1000" dirty="0">
                    <a:solidFill>
                      <a:srgbClr val="15131E"/>
                    </a:solidFill>
                    <a:latin typeface="Poppins Light"/>
                  </a:rPr>
                  <a:t>NAV Variance</a:t>
                </a:r>
                <a:endPara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15131E"/>
                  </a:solidFill>
                  <a:effectLst/>
                  <a:uLnTx/>
                  <a:uFillTx/>
                  <a:latin typeface="Poppins Light"/>
                  <a:ea typeface="+mn-ea"/>
                  <a:cs typeface="Poppins Light"/>
                </a:endParaRPr>
              </a:p>
            </p:txBody>
          </p:sp>
        </p:grpSp>
      </p:grpSp>
      <p:sp>
        <p:nvSpPr>
          <p:cNvPr id="31" name="Rounded Rectangle 2">
            <a:extLst>
              <a:ext uri="{FF2B5EF4-FFF2-40B4-BE49-F238E27FC236}">
                <a16:creationId xmlns:a16="http://schemas.microsoft.com/office/drawing/2014/main" id="{ACA8D387-DDF3-7EE0-273F-69E758DE0465}"/>
              </a:ext>
            </a:extLst>
          </p:cNvPr>
          <p:cNvSpPr/>
          <p:nvPr/>
        </p:nvSpPr>
        <p:spPr>
          <a:xfrm>
            <a:off x="343178" y="1698477"/>
            <a:ext cx="2743200" cy="1372854"/>
          </a:xfrm>
          <a:prstGeom prst="roundRect">
            <a:avLst>
              <a:gd name="adj" fmla="val 1847"/>
            </a:avLst>
          </a:prstGeom>
          <a:solidFill>
            <a:srgbClr val="F1F1F2">
              <a:alpha val="5517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Text Placeholder 3">
            <a:extLst>
              <a:ext uri="{FF2B5EF4-FFF2-40B4-BE49-F238E27FC236}">
                <a16:creationId xmlns:a16="http://schemas.microsoft.com/office/drawing/2014/main" id="{23024D4D-FD2A-6652-190B-95DE9E263D5C}"/>
              </a:ext>
            </a:extLst>
          </p:cNvPr>
          <p:cNvSpPr txBox="1">
            <a:spLocks/>
          </p:cNvSpPr>
          <p:nvPr/>
        </p:nvSpPr>
        <p:spPr>
          <a:xfrm>
            <a:off x="358827" y="1394103"/>
            <a:ext cx="2711903" cy="29514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Classifying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/>
              <a:ea typeface="+mn-ea"/>
              <a:cs typeface="Poppins Light"/>
            </a:endParaRP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0BF441BE-428D-D5FE-486E-6276AE238DB7}"/>
              </a:ext>
            </a:extLst>
          </p:cNvPr>
          <p:cNvSpPr txBox="1">
            <a:spLocks/>
          </p:cNvSpPr>
          <p:nvPr/>
        </p:nvSpPr>
        <p:spPr>
          <a:xfrm>
            <a:off x="374474" y="2205548"/>
            <a:ext cx="2680609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dirty="0">
                <a:latin typeface="Poppins Light"/>
                <a:cs typeface="Poppins Light"/>
              </a:rPr>
              <a:t>Derive patterns and relationships from historical data to create decision-making guidelines that predict new data.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/>
              <a:cs typeface="Poppins Light"/>
            </a:endParaRPr>
          </a:p>
        </p:txBody>
      </p:sp>
      <p:pic>
        <p:nvPicPr>
          <p:cNvPr id="34" name="Graphic 33" descr="Magnifying glass outline">
            <a:extLst>
              <a:ext uri="{FF2B5EF4-FFF2-40B4-BE49-F238E27FC236}">
                <a16:creationId xmlns:a16="http://schemas.microsoft.com/office/drawing/2014/main" id="{E36DCC7F-8190-DC2A-D3F9-F16F3C253B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486178" y="1746119"/>
            <a:ext cx="457200" cy="457200"/>
          </a:xfrm>
          <a:prstGeom prst="rect">
            <a:avLst/>
          </a:prstGeom>
        </p:spPr>
      </p:pic>
      <p:sp>
        <p:nvSpPr>
          <p:cNvPr id="35" name="Rounded Rectangle 2">
            <a:extLst>
              <a:ext uri="{FF2B5EF4-FFF2-40B4-BE49-F238E27FC236}">
                <a16:creationId xmlns:a16="http://schemas.microsoft.com/office/drawing/2014/main" id="{4E81BC02-2234-54B8-143F-54306ACDF218}"/>
              </a:ext>
            </a:extLst>
          </p:cNvPr>
          <p:cNvSpPr/>
          <p:nvPr/>
        </p:nvSpPr>
        <p:spPr>
          <a:xfrm>
            <a:off x="6080040" y="1696782"/>
            <a:ext cx="2743200" cy="1372854"/>
          </a:xfrm>
          <a:prstGeom prst="roundRect">
            <a:avLst>
              <a:gd name="adj" fmla="val 1847"/>
            </a:avLst>
          </a:prstGeom>
          <a:solidFill>
            <a:schemeClr val="accent2">
              <a:alpha val="5517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8437F1AE-9238-BFF4-DD27-CD962D15971E}"/>
              </a:ext>
            </a:extLst>
          </p:cNvPr>
          <p:cNvSpPr txBox="1">
            <a:spLocks/>
          </p:cNvSpPr>
          <p:nvPr/>
        </p:nvSpPr>
        <p:spPr>
          <a:xfrm>
            <a:off x="6080040" y="1392656"/>
            <a:ext cx="2743200" cy="29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Explaining</a:t>
            </a:r>
          </a:p>
        </p:txBody>
      </p:sp>
      <p:sp>
        <p:nvSpPr>
          <p:cNvPr id="37" name="Text Placeholder 8">
            <a:extLst>
              <a:ext uri="{FF2B5EF4-FFF2-40B4-BE49-F238E27FC236}">
                <a16:creationId xmlns:a16="http://schemas.microsoft.com/office/drawing/2014/main" id="{7A795801-B050-93A5-E396-7075F7D9F965}"/>
              </a:ext>
            </a:extLst>
          </p:cNvPr>
          <p:cNvSpPr txBox="1">
            <a:spLocks/>
          </p:cNvSpPr>
          <p:nvPr/>
        </p:nvSpPr>
        <p:spPr>
          <a:xfrm>
            <a:off x="6080040" y="2204693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0" i="0" u="none" strike="noStrike" kern="1200" cap="none" spc="0" normalizeH="0" baseline="0" noProof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cs typeface="Poppins Light" pitchFamily="2" charset="77"/>
            </a:endParaRPr>
          </a:p>
        </p:txBody>
      </p:sp>
      <p:pic>
        <p:nvPicPr>
          <p:cNvPr id="38" name="Graphic 37" descr="Scatterplot outline">
            <a:extLst>
              <a:ext uri="{FF2B5EF4-FFF2-40B4-BE49-F238E27FC236}">
                <a16:creationId xmlns:a16="http://schemas.microsoft.com/office/drawing/2014/main" id="{0CF2F7C8-6DB1-253A-1146-78E9ECA2C2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288403" y="1731827"/>
            <a:ext cx="457200" cy="457200"/>
          </a:xfrm>
          <a:prstGeom prst="rect">
            <a:avLst/>
          </a:prstGeom>
        </p:spPr>
      </p:pic>
      <p:sp>
        <p:nvSpPr>
          <p:cNvPr id="39" name="Text Placeholder 8">
            <a:extLst>
              <a:ext uri="{FF2B5EF4-FFF2-40B4-BE49-F238E27FC236}">
                <a16:creationId xmlns:a16="http://schemas.microsoft.com/office/drawing/2014/main" id="{08915808-7A1A-ED0F-24D7-53B0B6F92B59}"/>
              </a:ext>
            </a:extLst>
          </p:cNvPr>
          <p:cNvSpPr txBox="1">
            <a:spLocks/>
          </p:cNvSpPr>
          <p:nvPr/>
        </p:nvSpPr>
        <p:spPr>
          <a:xfrm>
            <a:off x="6080040" y="2189027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sz="1050" b="0" i="0" u="none" strike="noStrike" kern="1200" cap="none" spc="0" normalizeH="0" baseline="0" noProof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Provide actionable recommendations with supporting data to understand the decisions and predictions made by models, ensuring transparency.</a:t>
            </a:r>
          </a:p>
        </p:txBody>
      </p:sp>
      <p:sp>
        <p:nvSpPr>
          <p:cNvPr id="40" name="Rectangle 14">
            <a:extLst>
              <a:ext uri="{FF2B5EF4-FFF2-40B4-BE49-F238E27FC236}">
                <a16:creationId xmlns:a16="http://schemas.microsoft.com/office/drawing/2014/main" id="{FD6C2AF9-AA42-D683-E191-A71EBD9BC96D}"/>
              </a:ext>
            </a:extLst>
          </p:cNvPr>
          <p:cNvSpPr/>
          <p:nvPr/>
        </p:nvSpPr>
        <p:spPr>
          <a:xfrm rot="5400000">
            <a:off x="5518803" y="-1998807"/>
            <a:ext cx="1001539" cy="11346279"/>
          </a:xfrm>
          <a:custGeom>
            <a:avLst/>
            <a:gdLst>
              <a:gd name="connsiteX0" fmla="*/ 0 w 347888"/>
              <a:gd name="connsiteY0" fmla="*/ 0 h 11025198"/>
              <a:gd name="connsiteX1" fmla="*/ 347888 w 347888"/>
              <a:gd name="connsiteY1" fmla="*/ 0 h 11025198"/>
              <a:gd name="connsiteX2" fmla="*/ 347888 w 347888"/>
              <a:gd name="connsiteY2" fmla="*/ 11025198 h 11025198"/>
              <a:gd name="connsiteX3" fmla="*/ 0 w 347888"/>
              <a:gd name="connsiteY3" fmla="*/ 11025198 h 11025198"/>
              <a:gd name="connsiteX4" fmla="*/ 0 w 347888"/>
              <a:gd name="connsiteY4" fmla="*/ 0 h 11025198"/>
              <a:gd name="connsiteX0" fmla="*/ 0 w 526189"/>
              <a:gd name="connsiteY0" fmla="*/ 0 h 11025198"/>
              <a:gd name="connsiteX1" fmla="*/ 347888 w 526189"/>
              <a:gd name="connsiteY1" fmla="*/ 0 h 11025198"/>
              <a:gd name="connsiteX2" fmla="*/ 526157 w 526189"/>
              <a:gd name="connsiteY2" fmla="*/ 5509987 h 11025198"/>
              <a:gd name="connsiteX3" fmla="*/ 347888 w 526189"/>
              <a:gd name="connsiteY3" fmla="*/ 11025198 h 11025198"/>
              <a:gd name="connsiteX4" fmla="*/ 0 w 526189"/>
              <a:gd name="connsiteY4" fmla="*/ 11025198 h 11025198"/>
              <a:gd name="connsiteX5" fmla="*/ 0 w 526189"/>
              <a:gd name="connsiteY5" fmla="*/ 0 h 11025198"/>
              <a:gd name="connsiteX0" fmla="*/ 0 w 526157"/>
              <a:gd name="connsiteY0" fmla="*/ 0 h 11025198"/>
              <a:gd name="connsiteX1" fmla="*/ 347888 w 526157"/>
              <a:gd name="connsiteY1" fmla="*/ 0 h 11025198"/>
              <a:gd name="connsiteX2" fmla="*/ 526157 w 526157"/>
              <a:gd name="connsiteY2" fmla="*/ 5509987 h 11025198"/>
              <a:gd name="connsiteX3" fmla="*/ 347888 w 526157"/>
              <a:gd name="connsiteY3" fmla="*/ 11025198 h 11025198"/>
              <a:gd name="connsiteX4" fmla="*/ 0 w 526157"/>
              <a:gd name="connsiteY4" fmla="*/ 11025198 h 11025198"/>
              <a:gd name="connsiteX5" fmla="*/ 0 w 526157"/>
              <a:gd name="connsiteY5" fmla="*/ 0 h 11025198"/>
              <a:gd name="connsiteX0" fmla="*/ 0 w 526157"/>
              <a:gd name="connsiteY0" fmla="*/ 0 h 11025198"/>
              <a:gd name="connsiteX1" fmla="*/ 347888 w 526157"/>
              <a:gd name="connsiteY1" fmla="*/ 0 h 11025198"/>
              <a:gd name="connsiteX2" fmla="*/ 526157 w 526157"/>
              <a:gd name="connsiteY2" fmla="*/ 5509987 h 11025198"/>
              <a:gd name="connsiteX3" fmla="*/ 347888 w 526157"/>
              <a:gd name="connsiteY3" fmla="*/ 11025198 h 11025198"/>
              <a:gd name="connsiteX4" fmla="*/ 0 w 526157"/>
              <a:gd name="connsiteY4" fmla="*/ 11025198 h 11025198"/>
              <a:gd name="connsiteX5" fmla="*/ 0 w 526157"/>
              <a:gd name="connsiteY5" fmla="*/ 0 h 11025198"/>
              <a:gd name="connsiteX0" fmla="*/ 0 w 526157"/>
              <a:gd name="connsiteY0" fmla="*/ 0 h 11025198"/>
              <a:gd name="connsiteX1" fmla="*/ 347888 w 526157"/>
              <a:gd name="connsiteY1" fmla="*/ 0 h 11025198"/>
              <a:gd name="connsiteX2" fmla="*/ 526157 w 526157"/>
              <a:gd name="connsiteY2" fmla="*/ 5509987 h 11025198"/>
              <a:gd name="connsiteX3" fmla="*/ 347888 w 526157"/>
              <a:gd name="connsiteY3" fmla="*/ 11025198 h 11025198"/>
              <a:gd name="connsiteX4" fmla="*/ 0 w 526157"/>
              <a:gd name="connsiteY4" fmla="*/ 11025198 h 11025198"/>
              <a:gd name="connsiteX5" fmla="*/ 0 w 526157"/>
              <a:gd name="connsiteY5" fmla="*/ 0 h 11025198"/>
              <a:gd name="connsiteX0" fmla="*/ 0 w 920801"/>
              <a:gd name="connsiteY0" fmla="*/ 0 h 11025198"/>
              <a:gd name="connsiteX1" fmla="*/ 347888 w 920801"/>
              <a:gd name="connsiteY1" fmla="*/ 0 h 11025198"/>
              <a:gd name="connsiteX2" fmla="*/ 920800 w 920801"/>
              <a:gd name="connsiteY2" fmla="*/ 5500154 h 11025198"/>
              <a:gd name="connsiteX3" fmla="*/ 347888 w 920801"/>
              <a:gd name="connsiteY3" fmla="*/ 11025198 h 11025198"/>
              <a:gd name="connsiteX4" fmla="*/ 0 w 920801"/>
              <a:gd name="connsiteY4" fmla="*/ 11025198 h 11025198"/>
              <a:gd name="connsiteX5" fmla="*/ 0 w 920801"/>
              <a:gd name="connsiteY5" fmla="*/ 0 h 11025198"/>
              <a:gd name="connsiteX0" fmla="*/ 0 w 920801"/>
              <a:gd name="connsiteY0" fmla="*/ 0 h 11025198"/>
              <a:gd name="connsiteX1" fmla="*/ 347888 w 920801"/>
              <a:gd name="connsiteY1" fmla="*/ 0 h 11025198"/>
              <a:gd name="connsiteX2" fmla="*/ 920800 w 920801"/>
              <a:gd name="connsiteY2" fmla="*/ 5500154 h 11025198"/>
              <a:gd name="connsiteX3" fmla="*/ 347888 w 920801"/>
              <a:gd name="connsiteY3" fmla="*/ 11025198 h 11025198"/>
              <a:gd name="connsiteX4" fmla="*/ 0 w 920801"/>
              <a:gd name="connsiteY4" fmla="*/ 11025198 h 11025198"/>
              <a:gd name="connsiteX5" fmla="*/ 0 w 920801"/>
              <a:gd name="connsiteY5" fmla="*/ 0 h 11025198"/>
              <a:gd name="connsiteX0" fmla="*/ 0 w 920801"/>
              <a:gd name="connsiteY0" fmla="*/ 0 h 11025198"/>
              <a:gd name="connsiteX1" fmla="*/ 347888 w 920801"/>
              <a:gd name="connsiteY1" fmla="*/ 0 h 11025198"/>
              <a:gd name="connsiteX2" fmla="*/ 920800 w 920801"/>
              <a:gd name="connsiteY2" fmla="*/ 5500154 h 11025198"/>
              <a:gd name="connsiteX3" fmla="*/ 347888 w 920801"/>
              <a:gd name="connsiteY3" fmla="*/ 11025198 h 11025198"/>
              <a:gd name="connsiteX4" fmla="*/ 0 w 920801"/>
              <a:gd name="connsiteY4" fmla="*/ 11025198 h 11025198"/>
              <a:gd name="connsiteX5" fmla="*/ 0 w 920801"/>
              <a:gd name="connsiteY5" fmla="*/ 0 h 11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801" h="11025198">
                <a:moveTo>
                  <a:pt x="0" y="0"/>
                </a:moveTo>
                <a:lnTo>
                  <a:pt x="347888" y="0"/>
                </a:lnTo>
                <a:cubicBezTo>
                  <a:pt x="345040" y="1836662"/>
                  <a:pt x="278687" y="15719"/>
                  <a:pt x="920800" y="5500154"/>
                </a:cubicBezTo>
                <a:cubicBezTo>
                  <a:pt x="304912" y="11005991"/>
                  <a:pt x="407311" y="9186794"/>
                  <a:pt x="347888" y="11025198"/>
                </a:cubicBezTo>
                <a:lnTo>
                  <a:pt x="0" y="110251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pic>
        <p:nvPicPr>
          <p:cNvPr id="41" name="Picture 4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F5684C-CB6E-1692-CC92-FF7E1BFFECD0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3684" t="4570" r="13194" b="73605"/>
          <a:stretch/>
        </p:blipFill>
        <p:spPr>
          <a:xfrm>
            <a:off x="5536390" y="3406820"/>
            <a:ext cx="966365" cy="721074"/>
          </a:xfrm>
          <a:prstGeom prst="rect">
            <a:avLst/>
          </a:prstGeom>
        </p:spPr>
      </p:pic>
      <p:sp>
        <p:nvSpPr>
          <p:cNvPr id="42" name="Text Placeholder 4">
            <a:extLst>
              <a:ext uri="{FF2B5EF4-FFF2-40B4-BE49-F238E27FC236}">
                <a16:creationId xmlns:a16="http://schemas.microsoft.com/office/drawing/2014/main" id="{313DC154-57A3-0BE6-22DB-9772482D306D}"/>
              </a:ext>
            </a:extLst>
          </p:cNvPr>
          <p:cNvSpPr txBox="1">
            <a:spLocks/>
          </p:cNvSpPr>
          <p:nvPr/>
        </p:nvSpPr>
        <p:spPr>
          <a:xfrm>
            <a:off x="5435409" y="3193184"/>
            <a:ext cx="1168325" cy="39484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2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2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Workflow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pic>
        <p:nvPicPr>
          <p:cNvPr id="43" name="Picture 4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E9ABE4F-C0C2-FBC6-730B-FC3A876CD6B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236428" y="4482518"/>
            <a:ext cx="486000" cy="486000"/>
          </a:xfrm>
          <a:prstGeom prst="rect">
            <a:avLst/>
          </a:prstGeom>
        </p:spPr>
      </p:pic>
      <p:pic>
        <p:nvPicPr>
          <p:cNvPr id="44" name="Picture 4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059E287-95EC-0239-209B-A7536B147B1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0897" y="4482518"/>
            <a:ext cx="486000" cy="486000"/>
          </a:xfrm>
          <a:prstGeom prst="rect">
            <a:avLst/>
          </a:prstGeom>
        </p:spPr>
      </p:pic>
      <p:pic>
        <p:nvPicPr>
          <p:cNvPr id="45" name="Picture 4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5DCBEFB-0525-1C31-87CA-76FFEA8485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853000" y="4506969"/>
            <a:ext cx="486000" cy="486000"/>
          </a:xfrm>
          <a:prstGeom prst="rect">
            <a:avLst/>
          </a:prstGeom>
        </p:spPr>
      </p:pic>
      <p:pic>
        <p:nvPicPr>
          <p:cNvPr id="46" name="Picture 4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F91A897-6308-815B-3863-8B8A425BD95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148643" y="4499603"/>
            <a:ext cx="486000" cy="486000"/>
          </a:xfrm>
          <a:prstGeom prst="rect">
            <a:avLst/>
          </a:prstGeom>
        </p:spPr>
      </p:pic>
      <p:pic>
        <p:nvPicPr>
          <p:cNvPr id="47" name="Picture 4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4E98B35-B83F-969C-92C9-7589F512142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368801" y="4506969"/>
            <a:ext cx="486000" cy="486000"/>
          </a:xfrm>
          <a:prstGeom prst="rect">
            <a:avLst/>
          </a:prstGeom>
        </p:spPr>
      </p:pic>
      <p:pic>
        <p:nvPicPr>
          <p:cNvPr id="48" name="Picture 47" descr="A light bulb in a head&#10;&#10;Description automatically generated">
            <a:extLst>
              <a:ext uri="{FF2B5EF4-FFF2-40B4-BE49-F238E27FC236}">
                <a16:creationId xmlns:a16="http://schemas.microsoft.com/office/drawing/2014/main" id="{3E90D16F-ABC7-9C09-F62B-BC7981CC8F33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77" y="1719995"/>
            <a:ext cx="381000" cy="43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9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469565-D839-91AA-C8F7-CA52845BA1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0E520496-8142-10E2-0546-44D2A0212886}"/>
              </a:ext>
            </a:extLst>
          </p:cNvPr>
          <p:cNvGrpSpPr/>
          <p:nvPr/>
        </p:nvGrpSpPr>
        <p:grpSpPr>
          <a:xfrm>
            <a:off x="438172" y="5199395"/>
            <a:ext cx="2242615" cy="394905"/>
            <a:chOff x="410839" y="5199395"/>
            <a:chExt cx="2242615" cy="39490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32D9EA27-6E29-4C6C-3B20-AE4B9E847430}"/>
                </a:ext>
              </a:extLst>
            </p:cNvPr>
            <p:cNvSpPr/>
            <p:nvPr/>
          </p:nvSpPr>
          <p:spPr>
            <a:xfrm>
              <a:off x="410839" y="5199395"/>
              <a:ext cx="561766" cy="394905"/>
            </a:xfrm>
            <a:prstGeom prst="rect">
              <a:avLst/>
            </a:prstGeom>
            <a:solidFill>
              <a:srgbClr val="F1F1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07AF00D1-AB10-9614-322B-9013C4A038EF}"/>
                </a:ext>
              </a:extLst>
            </p:cNvPr>
            <p:cNvSpPr/>
            <p:nvPr/>
          </p:nvSpPr>
          <p:spPr>
            <a:xfrm>
              <a:off x="974756" y="5199395"/>
              <a:ext cx="561766" cy="394905"/>
            </a:xfrm>
            <a:prstGeom prst="rect">
              <a:avLst/>
            </a:prstGeom>
            <a:solidFill>
              <a:srgbClr val="CE97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A0324C-99CD-547F-A487-1DCAFAFE42EE}"/>
                </a:ext>
              </a:extLst>
            </p:cNvPr>
            <p:cNvSpPr/>
            <p:nvPr/>
          </p:nvSpPr>
          <p:spPr>
            <a:xfrm>
              <a:off x="1536003" y="5199395"/>
              <a:ext cx="561766" cy="394905"/>
            </a:xfrm>
            <a:prstGeom prst="rect">
              <a:avLst/>
            </a:prstGeom>
            <a:solidFill>
              <a:srgbClr val="F0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142AB812-CC67-B7E2-9E90-A7A4A8665081}"/>
                </a:ext>
              </a:extLst>
            </p:cNvPr>
            <p:cNvSpPr/>
            <p:nvPr/>
          </p:nvSpPr>
          <p:spPr>
            <a:xfrm>
              <a:off x="2091688" y="5199395"/>
              <a:ext cx="561766" cy="394905"/>
            </a:xfrm>
            <a:prstGeom prst="rect">
              <a:avLst/>
            </a:prstGeom>
            <a:solidFill>
              <a:srgbClr val="9F9A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294F5026-5B3E-39ED-FD76-0CA40889A868}"/>
              </a:ext>
            </a:extLst>
          </p:cNvPr>
          <p:cNvSpPr txBox="1"/>
          <p:nvPr/>
        </p:nvSpPr>
        <p:spPr>
          <a:xfrm>
            <a:off x="578479" y="4902768"/>
            <a:ext cx="196200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>
                <a:cs typeface="Poppins Light"/>
              </a:rPr>
              <a:t>Document Fusion</a:t>
            </a:r>
            <a:endParaRPr lang="en-US" sz="1200" b="1" i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2EBA5FBB-3858-FB85-B3E6-AC4B31DBB8BE}"/>
              </a:ext>
            </a:extLst>
          </p:cNvPr>
          <p:cNvSpPr txBox="1"/>
          <p:nvPr/>
        </p:nvSpPr>
        <p:spPr>
          <a:xfrm>
            <a:off x="345279" y="5579544"/>
            <a:ext cx="2428401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000" dirty="0">
                <a:ea typeface="+mn-lt"/>
                <a:cs typeface="+mn-lt"/>
              </a:rPr>
              <a:t>Fund Administration – Equity, Fixed Income, &amp; Alternative Funds  |  Procurement/ Legal Contracts Standardization</a:t>
            </a:r>
          </a:p>
        </p:txBody>
      </p:sp>
      <p:sp>
        <p:nvSpPr>
          <p:cNvPr id="52" name="Rectangle 14">
            <a:extLst>
              <a:ext uri="{FF2B5EF4-FFF2-40B4-BE49-F238E27FC236}">
                <a16:creationId xmlns:a16="http://schemas.microsoft.com/office/drawing/2014/main" id="{0A181778-76A9-929E-353A-A73856AEE054}"/>
              </a:ext>
            </a:extLst>
          </p:cNvPr>
          <p:cNvSpPr/>
          <p:nvPr/>
        </p:nvSpPr>
        <p:spPr>
          <a:xfrm rot="5400000">
            <a:off x="5518803" y="-1998807"/>
            <a:ext cx="1001539" cy="11346279"/>
          </a:xfrm>
          <a:custGeom>
            <a:avLst/>
            <a:gdLst>
              <a:gd name="connsiteX0" fmla="*/ 0 w 347888"/>
              <a:gd name="connsiteY0" fmla="*/ 0 h 11025198"/>
              <a:gd name="connsiteX1" fmla="*/ 347888 w 347888"/>
              <a:gd name="connsiteY1" fmla="*/ 0 h 11025198"/>
              <a:gd name="connsiteX2" fmla="*/ 347888 w 347888"/>
              <a:gd name="connsiteY2" fmla="*/ 11025198 h 11025198"/>
              <a:gd name="connsiteX3" fmla="*/ 0 w 347888"/>
              <a:gd name="connsiteY3" fmla="*/ 11025198 h 11025198"/>
              <a:gd name="connsiteX4" fmla="*/ 0 w 347888"/>
              <a:gd name="connsiteY4" fmla="*/ 0 h 11025198"/>
              <a:gd name="connsiteX0" fmla="*/ 0 w 526189"/>
              <a:gd name="connsiteY0" fmla="*/ 0 h 11025198"/>
              <a:gd name="connsiteX1" fmla="*/ 347888 w 526189"/>
              <a:gd name="connsiteY1" fmla="*/ 0 h 11025198"/>
              <a:gd name="connsiteX2" fmla="*/ 526157 w 526189"/>
              <a:gd name="connsiteY2" fmla="*/ 5509987 h 11025198"/>
              <a:gd name="connsiteX3" fmla="*/ 347888 w 526189"/>
              <a:gd name="connsiteY3" fmla="*/ 11025198 h 11025198"/>
              <a:gd name="connsiteX4" fmla="*/ 0 w 526189"/>
              <a:gd name="connsiteY4" fmla="*/ 11025198 h 11025198"/>
              <a:gd name="connsiteX5" fmla="*/ 0 w 526189"/>
              <a:gd name="connsiteY5" fmla="*/ 0 h 11025198"/>
              <a:gd name="connsiteX0" fmla="*/ 0 w 526157"/>
              <a:gd name="connsiteY0" fmla="*/ 0 h 11025198"/>
              <a:gd name="connsiteX1" fmla="*/ 347888 w 526157"/>
              <a:gd name="connsiteY1" fmla="*/ 0 h 11025198"/>
              <a:gd name="connsiteX2" fmla="*/ 526157 w 526157"/>
              <a:gd name="connsiteY2" fmla="*/ 5509987 h 11025198"/>
              <a:gd name="connsiteX3" fmla="*/ 347888 w 526157"/>
              <a:gd name="connsiteY3" fmla="*/ 11025198 h 11025198"/>
              <a:gd name="connsiteX4" fmla="*/ 0 w 526157"/>
              <a:gd name="connsiteY4" fmla="*/ 11025198 h 11025198"/>
              <a:gd name="connsiteX5" fmla="*/ 0 w 526157"/>
              <a:gd name="connsiteY5" fmla="*/ 0 h 11025198"/>
              <a:gd name="connsiteX0" fmla="*/ 0 w 526157"/>
              <a:gd name="connsiteY0" fmla="*/ 0 h 11025198"/>
              <a:gd name="connsiteX1" fmla="*/ 347888 w 526157"/>
              <a:gd name="connsiteY1" fmla="*/ 0 h 11025198"/>
              <a:gd name="connsiteX2" fmla="*/ 526157 w 526157"/>
              <a:gd name="connsiteY2" fmla="*/ 5509987 h 11025198"/>
              <a:gd name="connsiteX3" fmla="*/ 347888 w 526157"/>
              <a:gd name="connsiteY3" fmla="*/ 11025198 h 11025198"/>
              <a:gd name="connsiteX4" fmla="*/ 0 w 526157"/>
              <a:gd name="connsiteY4" fmla="*/ 11025198 h 11025198"/>
              <a:gd name="connsiteX5" fmla="*/ 0 w 526157"/>
              <a:gd name="connsiteY5" fmla="*/ 0 h 11025198"/>
              <a:gd name="connsiteX0" fmla="*/ 0 w 526157"/>
              <a:gd name="connsiteY0" fmla="*/ 0 h 11025198"/>
              <a:gd name="connsiteX1" fmla="*/ 347888 w 526157"/>
              <a:gd name="connsiteY1" fmla="*/ 0 h 11025198"/>
              <a:gd name="connsiteX2" fmla="*/ 526157 w 526157"/>
              <a:gd name="connsiteY2" fmla="*/ 5509987 h 11025198"/>
              <a:gd name="connsiteX3" fmla="*/ 347888 w 526157"/>
              <a:gd name="connsiteY3" fmla="*/ 11025198 h 11025198"/>
              <a:gd name="connsiteX4" fmla="*/ 0 w 526157"/>
              <a:gd name="connsiteY4" fmla="*/ 11025198 h 11025198"/>
              <a:gd name="connsiteX5" fmla="*/ 0 w 526157"/>
              <a:gd name="connsiteY5" fmla="*/ 0 h 11025198"/>
              <a:gd name="connsiteX0" fmla="*/ 0 w 920801"/>
              <a:gd name="connsiteY0" fmla="*/ 0 h 11025198"/>
              <a:gd name="connsiteX1" fmla="*/ 347888 w 920801"/>
              <a:gd name="connsiteY1" fmla="*/ 0 h 11025198"/>
              <a:gd name="connsiteX2" fmla="*/ 920800 w 920801"/>
              <a:gd name="connsiteY2" fmla="*/ 5500154 h 11025198"/>
              <a:gd name="connsiteX3" fmla="*/ 347888 w 920801"/>
              <a:gd name="connsiteY3" fmla="*/ 11025198 h 11025198"/>
              <a:gd name="connsiteX4" fmla="*/ 0 w 920801"/>
              <a:gd name="connsiteY4" fmla="*/ 11025198 h 11025198"/>
              <a:gd name="connsiteX5" fmla="*/ 0 w 920801"/>
              <a:gd name="connsiteY5" fmla="*/ 0 h 11025198"/>
              <a:gd name="connsiteX0" fmla="*/ 0 w 920801"/>
              <a:gd name="connsiteY0" fmla="*/ 0 h 11025198"/>
              <a:gd name="connsiteX1" fmla="*/ 347888 w 920801"/>
              <a:gd name="connsiteY1" fmla="*/ 0 h 11025198"/>
              <a:gd name="connsiteX2" fmla="*/ 920800 w 920801"/>
              <a:gd name="connsiteY2" fmla="*/ 5500154 h 11025198"/>
              <a:gd name="connsiteX3" fmla="*/ 347888 w 920801"/>
              <a:gd name="connsiteY3" fmla="*/ 11025198 h 11025198"/>
              <a:gd name="connsiteX4" fmla="*/ 0 w 920801"/>
              <a:gd name="connsiteY4" fmla="*/ 11025198 h 11025198"/>
              <a:gd name="connsiteX5" fmla="*/ 0 w 920801"/>
              <a:gd name="connsiteY5" fmla="*/ 0 h 11025198"/>
              <a:gd name="connsiteX0" fmla="*/ 0 w 920801"/>
              <a:gd name="connsiteY0" fmla="*/ 0 h 11025198"/>
              <a:gd name="connsiteX1" fmla="*/ 347888 w 920801"/>
              <a:gd name="connsiteY1" fmla="*/ 0 h 11025198"/>
              <a:gd name="connsiteX2" fmla="*/ 920800 w 920801"/>
              <a:gd name="connsiteY2" fmla="*/ 5500154 h 11025198"/>
              <a:gd name="connsiteX3" fmla="*/ 347888 w 920801"/>
              <a:gd name="connsiteY3" fmla="*/ 11025198 h 11025198"/>
              <a:gd name="connsiteX4" fmla="*/ 0 w 920801"/>
              <a:gd name="connsiteY4" fmla="*/ 11025198 h 11025198"/>
              <a:gd name="connsiteX5" fmla="*/ 0 w 920801"/>
              <a:gd name="connsiteY5" fmla="*/ 0 h 11025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0801" h="11025198">
                <a:moveTo>
                  <a:pt x="0" y="0"/>
                </a:moveTo>
                <a:lnTo>
                  <a:pt x="347888" y="0"/>
                </a:lnTo>
                <a:cubicBezTo>
                  <a:pt x="345040" y="1836662"/>
                  <a:pt x="278687" y="15719"/>
                  <a:pt x="920800" y="5500154"/>
                </a:cubicBezTo>
                <a:cubicBezTo>
                  <a:pt x="304912" y="11005991"/>
                  <a:pt x="407311" y="9186794"/>
                  <a:pt x="347888" y="11025198"/>
                </a:cubicBezTo>
                <a:lnTo>
                  <a:pt x="0" y="11025198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sz="1400" b="1" dirty="0">
              <a:solidFill>
                <a:schemeClr val="bg1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A0A6BCE-AC98-6457-0728-04F9F36C7814}"/>
              </a:ext>
            </a:extLst>
          </p:cNvPr>
          <p:cNvGrpSpPr/>
          <p:nvPr/>
        </p:nvGrpSpPr>
        <p:grpSpPr>
          <a:xfrm>
            <a:off x="3085601" y="5199395"/>
            <a:ext cx="1676770" cy="394905"/>
            <a:chOff x="3048058" y="5199395"/>
            <a:chExt cx="1676770" cy="394905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46BAEAB6-21D8-CAF4-66A9-BBAD50E82BE7}"/>
                </a:ext>
              </a:extLst>
            </p:cNvPr>
            <p:cNvSpPr/>
            <p:nvPr/>
          </p:nvSpPr>
          <p:spPr>
            <a:xfrm>
              <a:off x="3048058" y="5199395"/>
              <a:ext cx="561766" cy="394905"/>
            </a:xfrm>
            <a:prstGeom prst="rect">
              <a:avLst/>
            </a:prstGeom>
            <a:solidFill>
              <a:srgbClr val="F1F1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8432F78-5098-7496-B8F0-3D9F1E351E34}"/>
                </a:ext>
              </a:extLst>
            </p:cNvPr>
            <p:cNvSpPr/>
            <p:nvPr/>
          </p:nvSpPr>
          <p:spPr>
            <a:xfrm>
              <a:off x="3601815" y="5199395"/>
              <a:ext cx="561766" cy="394905"/>
            </a:xfrm>
            <a:prstGeom prst="rect">
              <a:avLst/>
            </a:prstGeom>
            <a:solidFill>
              <a:srgbClr val="CE979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R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5556EF5-ABBE-71E6-A088-C7C25F1C63E2}"/>
                </a:ext>
              </a:extLst>
            </p:cNvPr>
            <p:cNvSpPr/>
            <p:nvPr/>
          </p:nvSpPr>
          <p:spPr>
            <a:xfrm>
              <a:off x="4163062" y="5199395"/>
              <a:ext cx="561766" cy="394905"/>
            </a:xfrm>
            <a:prstGeom prst="rect">
              <a:avLst/>
            </a:prstGeom>
            <a:solidFill>
              <a:srgbClr val="F0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</p:grpSp>
      <p:sp>
        <p:nvSpPr>
          <p:cNvPr id="57" name="TextBox 56">
            <a:extLst>
              <a:ext uri="{FF2B5EF4-FFF2-40B4-BE49-F238E27FC236}">
                <a16:creationId xmlns:a16="http://schemas.microsoft.com/office/drawing/2014/main" id="{2FBADD1A-AA9F-9A2F-0A43-33692B998284}"/>
              </a:ext>
            </a:extLst>
          </p:cNvPr>
          <p:cNvSpPr txBox="1"/>
          <p:nvPr/>
        </p:nvSpPr>
        <p:spPr>
          <a:xfrm>
            <a:off x="2748178" y="4914768"/>
            <a:ext cx="2351617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>
                <a:cs typeface="Poppins Light"/>
              </a:rPr>
              <a:t>Business Data Extraction</a:t>
            </a:r>
            <a:endParaRPr lang="en-US" sz="1200" b="1" i="1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EA016B5-9E06-BD91-7B7D-24B6788D60CD}"/>
              </a:ext>
            </a:extLst>
          </p:cNvPr>
          <p:cNvSpPr txBox="1"/>
          <p:nvPr/>
        </p:nvSpPr>
        <p:spPr>
          <a:xfrm>
            <a:off x="2920955" y="5579544"/>
            <a:ext cx="2006062" cy="55399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Reference Data (Billing, Derivative Contracts, Alts Pricing) | Loan Pricing Data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/>
              <a:ea typeface="+mn-ea"/>
              <a:cs typeface="Poppins Light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467396A-2A4B-CB0E-BF95-87162382D1EB}"/>
              </a:ext>
            </a:extLst>
          </p:cNvPr>
          <p:cNvSpPr txBox="1"/>
          <p:nvPr/>
        </p:nvSpPr>
        <p:spPr>
          <a:xfrm>
            <a:off x="4820818" y="4914768"/>
            <a:ext cx="2667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>
                <a:cs typeface="Poppins Light"/>
              </a:rPr>
              <a:t>Document Summarization</a:t>
            </a:r>
            <a:endParaRPr lang="en-US" sz="1200" b="1" i="1" dirty="0"/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491B95A-45E6-43E3-E130-BD4195C4D2BB}"/>
              </a:ext>
            </a:extLst>
          </p:cNvPr>
          <p:cNvGrpSpPr/>
          <p:nvPr/>
        </p:nvGrpSpPr>
        <p:grpSpPr>
          <a:xfrm>
            <a:off x="5591756" y="5199395"/>
            <a:ext cx="1125227" cy="394905"/>
            <a:chOff x="5582703" y="5199395"/>
            <a:chExt cx="1125227" cy="394905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DA4290C6-4E31-9F56-395E-DBC9978352B3}"/>
                </a:ext>
              </a:extLst>
            </p:cNvPr>
            <p:cNvSpPr/>
            <p:nvPr/>
          </p:nvSpPr>
          <p:spPr>
            <a:xfrm>
              <a:off x="5582703" y="5199395"/>
              <a:ext cx="561766" cy="394905"/>
            </a:xfrm>
            <a:prstGeom prst="rect">
              <a:avLst/>
            </a:prstGeom>
            <a:solidFill>
              <a:srgbClr val="F0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D536BFED-71D9-96CB-486F-5F25215CA990}"/>
                </a:ext>
              </a:extLst>
            </p:cNvPr>
            <p:cNvSpPr/>
            <p:nvPr/>
          </p:nvSpPr>
          <p:spPr>
            <a:xfrm>
              <a:off x="6146164" y="5199395"/>
              <a:ext cx="561766" cy="394905"/>
            </a:xfrm>
            <a:prstGeom prst="rect">
              <a:avLst/>
            </a:prstGeom>
            <a:solidFill>
              <a:srgbClr val="9F9AA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2F025C00-A703-FFE7-A535-3A9F698A256E}"/>
              </a:ext>
            </a:extLst>
          </p:cNvPr>
          <p:cNvSpPr txBox="1"/>
          <p:nvPr/>
        </p:nvSpPr>
        <p:spPr>
          <a:xfrm>
            <a:off x="5151338" y="5579544"/>
            <a:ext cx="2006062" cy="24622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+mn-cs"/>
              </a:rPr>
              <a:t>Corporate Actions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/>
              <a:ea typeface="+mn-ea"/>
              <a:cs typeface="Poppins Light"/>
            </a:endParaRP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60ECCD19-AE16-2B36-AE98-E4C65C75A219}"/>
              </a:ext>
            </a:extLst>
          </p:cNvPr>
          <p:cNvSpPr/>
          <p:nvPr/>
        </p:nvSpPr>
        <p:spPr>
          <a:xfrm>
            <a:off x="8187209" y="5199395"/>
            <a:ext cx="561766" cy="394905"/>
          </a:xfrm>
          <a:prstGeom prst="rect">
            <a:avLst/>
          </a:prstGeom>
          <a:solidFill>
            <a:srgbClr val="F0DFD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95160796-641D-8910-6C9D-3DB782C1A314}"/>
              </a:ext>
            </a:extLst>
          </p:cNvPr>
          <p:cNvSpPr txBox="1"/>
          <p:nvPr/>
        </p:nvSpPr>
        <p:spPr>
          <a:xfrm>
            <a:off x="7134541" y="4914768"/>
            <a:ext cx="2667102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>
                <a:cs typeface="Poppins Light"/>
              </a:rPr>
              <a:t>Quantitative Doc Validation</a:t>
            </a:r>
            <a:endParaRPr lang="en-US" sz="1200" b="1" i="1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EFE4C57C-156C-AF35-3188-7452D304C45C}"/>
              </a:ext>
            </a:extLst>
          </p:cNvPr>
          <p:cNvSpPr txBox="1"/>
          <p:nvPr/>
        </p:nvSpPr>
        <p:spPr>
          <a:xfrm>
            <a:off x="7465061" y="5579544"/>
            <a:ext cx="2006062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 rtl="0"/>
            <a:r>
              <a:rPr lang="en-US" sz="1000" b="0" i="0" u="none" strike="noStrike" kern="1200" baseline="0" dirty="0">
                <a:solidFill>
                  <a:srgbClr val="000000"/>
                </a:solidFill>
                <a:latin typeface="Poppins Light" panose="00000400000000000000" pitchFamily="2" charset="0"/>
              </a:rPr>
              <a:t>Fund Administration Tables Validation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A773A62-471C-588C-5366-3DDB4E2C3A61}"/>
              </a:ext>
            </a:extLst>
          </p:cNvPr>
          <p:cNvSpPr txBox="1"/>
          <p:nvPr/>
        </p:nvSpPr>
        <p:spPr>
          <a:xfrm>
            <a:off x="9637566" y="4902768"/>
            <a:ext cx="185139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 b="1" i="1" dirty="0">
                <a:cs typeface="Poppins Light"/>
              </a:rPr>
              <a:t>Exception Processing</a:t>
            </a:r>
            <a:endParaRPr lang="en-US" sz="1200" b="1" i="1" dirty="0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764FEE0A-DBA3-E3D0-337B-45237848C67A}"/>
              </a:ext>
            </a:extLst>
          </p:cNvPr>
          <p:cNvSpPr txBox="1"/>
          <p:nvPr/>
        </p:nvSpPr>
        <p:spPr>
          <a:xfrm>
            <a:off x="9560230" y="5567544"/>
            <a:ext cx="200606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rgbClr val="000000"/>
                </a:solidFill>
                <a:latin typeface="Poppins Light"/>
              </a:rPr>
              <a:t>KYC Document Review  |  Exception Processing (combo solution with PEP)</a:t>
            </a:r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435F330-709D-86D0-05F3-B5999AA9C8C1}"/>
              </a:ext>
            </a:extLst>
          </p:cNvPr>
          <p:cNvGrpSpPr/>
          <p:nvPr/>
        </p:nvGrpSpPr>
        <p:grpSpPr>
          <a:xfrm>
            <a:off x="9997892" y="5176203"/>
            <a:ext cx="1192019" cy="394905"/>
            <a:chOff x="10282378" y="5176203"/>
            <a:chExt cx="1192019" cy="394905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DFC56F2C-470E-59D3-EB14-92825AB26C12}"/>
                </a:ext>
              </a:extLst>
            </p:cNvPr>
            <p:cNvSpPr/>
            <p:nvPr/>
          </p:nvSpPr>
          <p:spPr>
            <a:xfrm>
              <a:off x="10282378" y="5176203"/>
              <a:ext cx="561766" cy="394905"/>
            </a:xfrm>
            <a:prstGeom prst="rect">
              <a:avLst/>
            </a:prstGeom>
            <a:solidFill>
              <a:srgbClr val="F0DF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DCFCD0DD-FCE0-BF24-6188-4CC5CE1E382A}"/>
                </a:ext>
              </a:extLst>
            </p:cNvPr>
            <p:cNvSpPr/>
            <p:nvPr/>
          </p:nvSpPr>
          <p:spPr>
            <a:xfrm>
              <a:off x="10851351" y="5176203"/>
              <a:ext cx="623046" cy="394905"/>
            </a:xfrm>
            <a:prstGeom prst="rect">
              <a:avLst/>
            </a:prstGeom>
            <a:solidFill>
              <a:srgbClr val="15131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PEP</a:t>
              </a:r>
            </a:p>
          </p:txBody>
        </p:sp>
      </p:grpSp>
      <p:pic>
        <p:nvPicPr>
          <p:cNvPr id="72" name="Picture 71" descr="A person sitting at a desk with a computer and gears above them&#10;&#10;Description automatically generated">
            <a:extLst>
              <a:ext uri="{FF2B5EF4-FFF2-40B4-BE49-F238E27FC236}">
                <a16:creationId xmlns:a16="http://schemas.microsoft.com/office/drawing/2014/main" id="{FB812E1B-99DA-66C7-CC91-E10760CB12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74327" y="4303396"/>
            <a:ext cx="577869" cy="653107"/>
          </a:xfrm>
          <a:prstGeom prst="rect">
            <a:avLst/>
          </a:prstGeom>
        </p:spPr>
      </p:pic>
      <p:pic>
        <p:nvPicPr>
          <p:cNvPr id="73" name="Picture 7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11299A-31CE-BDF1-20DF-1E67F07E10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684" t="4570" r="13194" b="73605"/>
          <a:stretch/>
        </p:blipFill>
        <p:spPr>
          <a:xfrm>
            <a:off x="5536390" y="3406820"/>
            <a:ext cx="966365" cy="721074"/>
          </a:xfrm>
          <a:prstGeom prst="rect">
            <a:avLst/>
          </a:prstGeom>
        </p:spPr>
      </p:pic>
      <p:sp>
        <p:nvSpPr>
          <p:cNvPr id="74" name="Text Placeholder 4">
            <a:extLst>
              <a:ext uri="{FF2B5EF4-FFF2-40B4-BE49-F238E27FC236}">
                <a16:creationId xmlns:a16="http://schemas.microsoft.com/office/drawing/2014/main" id="{E90A38B9-62EB-2A9F-05E1-11AB5C11E29F}"/>
              </a:ext>
            </a:extLst>
          </p:cNvPr>
          <p:cNvSpPr txBox="1">
            <a:spLocks/>
          </p:cNvSpPr>
          <p:nvPr/>
        </p:nvSpPr>
        <p:spPr>
          <a:xfrm>
            <a:off x="5435409" y="3193184"/>
            <a:ext cx="1168325" cy="39484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Workflow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pic>
        <p:nvPicPr>
          <p:cNvPr id="75" name="Picture 7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3145FF5-2079-9566-1751-F63FAD05D2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16479" y="4404121"/>
            <a:ext cx="486000" cy="486000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76" name="Picture 7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07DB936-AAF9-89A6-2E02-545C92111F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80986" y="4404121"/>
            <a:ext cx="486000" cy="486000"/>
          </a:xfrm>
          <a:prstGeom prst="rect">
            <a:avLst/>
          </a:prstGeom>
        </p:spPr>
      </p:pic>
      <p:pic>
        <p:nvPicPr>
          <p:cNvPr id="77" name="Picture 7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0E33B7C-E7F3-2D0E-454D-6B3CC71464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11369" y="4381559"/>
            <a:ext cx="486000" cy="486000"/>
          </a:xfrm>
          <a:prstGeom prst="rect">
            <a:avLst/>
          </a:prstGeom>
        </p:spPr>
      </p:pic>
      <p:pic>
        <p:nvPicPr>
          <p:cNvPr id="78" name="Picture 7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9A904057-24DD-3866-8C1D-1B5B2EDE9AF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25092" y="4404121"/>
            <a:ext cx="486000" cy="486000"/>
          </a:xfrm>
          <a:prstGeom prst="rect">
            <a:avLst/>
          </a:prstGeom>
        </p:spPr>
      </p:pic>
      <p:sp>
        <p:nvSpPr>
          <p:cNvPr id="79" name="Title 25">
            <a:extLst>
              <a:ext uri="{FF2B5EF4-FFF2-40B4-BE49-F238E27FC236}">
                <a16:creationId xmlns:a16="http://schemas.microsoft.com/office/drawing/2014/main" id="{197FD67E-9DB5-2BC5-A4E9-65B013D1C59D}"/>
              </a:ext>
            </a:extLst>
          </p:cNvPr>
          <p:cNvSpPr txBox="1">
            <a:spLocks/>
          </p:cNvSpPr>
          <p:nvPr/>
        </p:nvSpPr>
        <p:spPr>
          <a:xfrm>
            <a:off x="403647" y="407790"/>
            <a:ext cx="9601200" cy="39126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UDP AI Capabilities and Range of Use-Cases</a:t>
            </a:r>
          </a:p>
        </p:txBody>
      </p:sp>
      <p:sp>
        <p:nvSpPr>
          <p:cNvPr id="81" name="Slide Number Placeholder 1">
            <a:extLst>
              <a:ext uri="{FF2B5EF4-FFF2-40B4-BE49-F238E27FC236}">
                <a16:creationId xmlns:a16="http://schemas.microsoft.com/office/drawing/2014/main" id="{6FD3ADDC-A649-34A1-7C50-D98E21A53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008636" y="6426522"/>
            <a:ext cx="174728" cy="241092"/>
          </a:xfrm>
        </p:spPr>
        <p:txBody>
          <a:bodyPr/>
          <a:lstStyle/>
          <a:p>
            <a:pPr algn="ctr" defTabSz="292100" hangingPunct="0"/>
            <a:fld id="{F50540AE-2CE3-CF4E-9BB9-01AC6FA86C11}" type="slidenum">
              <a:rPr lang="en-US" smtClean="0"/>
              <a:pPr algn="ctr" defTabSz="292100" hangingPunct="0"/>
              <a:t>2</a:t>
            </a:fld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189521F-E030-0FAF-CAD6-9A5FB14778B2}"/>
              </a:ext>
            </a:extLst>
          </p:cNvPr>
          <p:cNvSpPr txBox="1"/>
          <p:nvPr/>
        </p:nvSpPr>
        <p:spPr>
          <a:xfrm>
            <a:off x="257562" y="4062581"/>
            <a:ext cx="44146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5131E"/>
                </a:solidFill>
              </a:rPr>
              <a:t>Illustrative Use Case Assembly:</a:t>
            </a:r>
          </a:p>
        </p:txBody>
      </p:sp>
      <p:sp>
        <p:nvSpPr>
          <p:cNvPr id="83" name="Rounded Rectangle 2">
            <a:extLst>
              <a:ext uri="{FF2B5EF4-FFF2-40B4-BE49-F238E27FC236}">
                <a16:creationId xmlns:a16="http://schemas.microsoft.com/office/drawing/2014/main" id="{A3BA8B77-5C89-34D6-CD23-589EE5B2788E}"/>
              </a:ext>
            </a:extLst>
          </p:cNvPr>
          <p:cNvSpPr/>
          <p:nvPr/>
        </p:nvSpPr>
        <p:spPr>
          <a:xfrm>
            <a:off x="8948472" y="1685147"/>
            <a:ext cx="2743200" cy="1372854"/>
          </a:xfrm>
          <a:prstGeom prst="roundRect">
            <a:avLst>
              <a:gd name="adj" fmla="val 1847"/>
            </a:avLst>
          </a:prstGeom>
          <a:solidFill>
            <a:srgbClr val="9F9AAA">
              <a:alpha val="5517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4" name="Text Placeholder 5">
            <a:extLst>
              <a:ext uri="{FF2B5EF4-FFF2-40B4-BE49-F238E27FC236}">
                <a16:creationId xmlns:a16="http://schemas.microsoft.com/office/drawing/2014/main" id="{75402589-DCDC-5BB7-2826-CA2C6B6EB58B}"/>
              </a:ext>
            </a:extLst>
          </p:cNvPr>
          <p:cNvSpPr txBox="1">
            <a:spLocks/>
          </p:cNvSpPr>
          <p:nvPr/>
        </p:nvSpPr>
        <p:spPr>
          <a:xfrm>
            <a:off x="8948472" y="1383070"/>
            <a:ext cx="2743200" cy="29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Summarizing</a:t>
            </a:r>
          </a:p>
        </p:txBody>
      </p:sp>
      <p:sp>
        <p:nvSpPr>
          <p:cNvPr id="85" name="Text Placeholder 9">
            <a:extLst>
              <a:ext uri="{FF2B5EF4-FFF2-40B4-BE49-F238E27FC236}">
                <a16:creationId xmlns:a16="http://schemas.microsoft.com/office/drawing/2014/main" id="{88FFD0D2-7E52-4520-E0F1-83FC4532E1AD}"/>
              </a:ext>
            </a:extLst>
          </p:cNvPr>
          <p:cNvSpPr txBox="1">
            <a:spLocks/>
          </p:cNvSpPr>
          <p:nvPr/>
        </p:nvSpPr>
        <p:spPr>
          <a:xfrm>
            <a:off x="8948472" y="2193058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Generate a summary version of a single lengthy document or generate a blended version of multiple documents.</a:t>
            </a:r>
            <a:r>
              <a:rPr lang="en-US" sz="1050" dirty="0">
                <a:latin typeface="Poppins Light"/>
                <a:cs typeface="Poppins Light"/>
              </a:rPr>
              <a:t> 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sp>
        <p:nvSpPr>
          <p:cNvPr id="86" name="Rounded Rectangle 2">
            <a:extLst>
              <a:ext uri="{FF2B5EF4-FFF2-40B4-BE49-F238E27FC236}">
                <a16:creationId xmlns:a16="http://schemas.microsoft.com/office/drawing/2014/main" id="{211E6469-F082-62FD-E542-13FFA310569A}"/>
              </a:ext>
            </a:extLst>
          </p:cNvPr>
          <p:cNvSpPr/>
          <p:nvPr/>
        </p:nvSpPr>
        <p:spPr>
          <a:xfrm>
            <a:off x="3211609" y="1688964"/>
            <a:ext cx="2743200" cy="1372854"/>
          </a:xfrm>
          <a:prstGeom prst="roundRect">
            <a:avLst>
              <a:gd name="adj" fmla="val 1847"/>
            </a:avLst>
          </a:prstGeom>
          <a:solidFill>
            <a:srgbClr val="CE9797">
              <a:alpha val="5517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7" name="Text Placeholder 4">
            <a:extLst>
              <a:ext uri="{FF2B5EF4-FFF2-40B4-BE49-F238E27FC236}">
                <a16:creationId xmlns:a16="http://schemas.microsoft.com/office/drawing/2014/main" id="{C40A95A4-C0C4-8C44-A352-9A983E004BD2}"/>
              </a:ext>
            </a:extLst>
          </p:cNvPr>
          <p:cNvSpPr txBox="1">
            <a:spLocks/>
          </p:cNvSpPr>
          <p:nvPr/>
        </p:nvSpPr>
        <p:spPr>
          <a:xfrm>
            <a:off x="3211609" y="1392656"/>
            <a:ext cx="2743200" cy="29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Reasoning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sp>
        <p:nvSpPr>
          <p:cNvPr id="88" name="Text Placeholder 8">
            <a:extLst>
              <a:ext uri="{FF2B5EF4-FFF2-40B4-BE49-F238E27FC236}">
                <a16:creationId xmlns:a16="http://schemas.microsoft.com/office/drawing/2014/main" id="{BF220159-9470-4241-29F4-241795FEA0E4}"/>
              </a:ext>
            </a:extLst>
          </p:cNvPr>
          <p:cNvSpPr txBox="1">
            <a:spLocks/>
          </p:cNvSpPr>
          <p:nvPr/>
        </p:nvSpPr>
        <p:spPr>
          <a:xfrm>
            <a:off x="3211609" y="2190853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Identify similarities and differences based on meaning </a:t>
            </a:r>
            <a:r>
              <a:rPr kumimoji="0" lang="en-US" sz="105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(semantics) and/or structure (syntax)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of text data..</a:t>
            </a:r>
          </a:p>
        </p:txBody>
      </p:sp>
      <p:sp>
        <p:nvSpPr>
          <p:cNvPr id="89" name="Rounded Rectangle 2">
            <a:extLst>
              <a:ext uri="{FF2B5EF4-FFF2-40B4-BE49-F238E27FC236}">
                <a16:creationId xmlns:a16="http://schemas.microsoft.com/office/drawing/2014/main" id="{A5240378-CAF2-24B8-4198-E8D6754FAB76}"/>
              </a:ext>
            </a:extLst>
          </p:cNvPr>
          <p:cNvSpPr/>
          <p:nvPr/>
        </p:nvSpPr>
        <p:spPr>
          <a:xfrm>
            <a:off x="343178" y="1698477"/>
            <a:ext cx="2743200" cy="1372854"/>
          </a:xfrm>
          <a:prstGeom prst="roundRect">
            <a:avLst>
              <a:gd name="adj" fmla="val 1847"/>
            </a:avLst>
          </a:prstGeom>
          <a:solidFill>
            <a:srgbClr val="F1F1F2">
              <a:alpha val="55170"/>
            </a:srgb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0" name="Text Placeholder 3">
            <a:extLst>
              <a:ext uri="{FF2B5EF4-FFF2-40B4-BE49-F238E27FC236}">
                <a16:creationId xmlns:a16="http://schemas.microsoft.com/office/drawing/2014/main" id="{1CEA6184-E26A-D57D-D5BE-AC2948330F57}"/>
              </a:ext>
            </a:extLst>
          </p:cNvPr>
          <p:cNvSpPr txBox="1">
            <a:spLocks/>
          </p:cNvSpPr>
          <p:nvPr/>
        </p:nvSpPr>
        <p:spPr>
          <a:xfrm>
            <a:off x="358827" y="1394103"/>
            <a:ext cx="2711903" cy="295149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Grouping</a:t>
            </a:r>
            <a:endParaRPr kumimoji="0" lang="en-US" sz="2800" b="1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/>
              <a:ea typeface="+mn-ea"/>
              <a:cs typeface="Poppins Light"/>
            </a:endParaRPr>
          </a:p>
        </p:txBody>
      </p:sp>
      <p:sp>
        <p:nvSpPr>
          <p:cNvPr id="91" name="Text Placeholder 7">
            <a:extLst>
              <a:ext uri="{FF2B5EF4-FFF2-40B4-BE49-F238E27FC236}">
                <a16:creationId xmlns:a16="http://schemas.microsoft.com/office/drawing/2014/main" id="{C9DCB2E0-86E6-D3B6-60B8-4FED9282B420}"/>
              </a:ext>
            </a:extLst>
          </p:cNvPr>
          <p:cNvSpPr txBox="1">
            <a:spLocks/>
          </p:cNvSpPr>
          <p:nvPr/>
        </p:nvSpPr>
        <p:spPr>
          <a:xfrm>
            <a:off x="374474" y="2205548"/>
            <a:ext cx="2680609" cy="9144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Identify and categorize text data by comparison to a predefined set, or by grouping similar pieces of text data together from a large collection.</a:t>
            </a:r>
            <a:endParaRPr kumimoji="0" lang="en-US" sz="1050" b="1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/>
              <a:cs typeface="Poppins Light"/>
            </a:endParaRPr>
          </a:p>
        </p:txBody>
      </p:sp>
      <p:sp>
        <p:nvSpPr>
          <p:cNvPr id="92" name="Rounded Rectangle 2">
            <a:extLst>
              <a:ext uri="{FF2B5EF4-FFF2-40B4-BE49-F238E27FC236}">
                <a16:creationId xmlns:a16="http://schemas.microsoft.com/office/drawing/2014/main" id="{BEEC26D9-3559-7357-5C64-477E5CBC979E}"/>
              </a:ext>
            </a:extLst>
          </p:cNvPr>
          <p:cNvSpPr/>
          <p:nvPr/>
        </p:nvSpPr>
        <p:spPr>
          <a:xfrm>
            <a:off x="6080040" y="1696782"/>
            <a:ext cx="2743200" cy="1372854"/>
          </a:xfrm>
          <a:prstGeom prst="roundRect">
            <a:avLst>
              <a:gd name="adj" fmla="val 1847"/>
            </a:avLst>
          </a:prstGeom>
          <a:solidFill>
            <a:schemeClr val="accent2">
              <a:alpha val="5517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lvl="0" indent="0" algn="ctr" defTabSz="825500" rtl="0" eaLnBrk="1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3" name="Text Placeholder 4">
            <a:extLst>
              <a:ext uri="{FF2B5EF4-FFF2-40B4-BE49-F238E27FC236}">
                <a16:creationId xmlns:a16="http://schemas.microsoft.com/office/drawing/2014/main" id="{AF73335A-6656-65BF-B6AC-364B126F4D92}"/>
              </a:ext>
            </a:extLst>
          </p:cNvPr>
          <p:cNvSpPr txBox="1">
            <a:spLocks/>
          </p:cNvSpPr>
          <p:nvPr/>
        </p:nvSpPr>
        <p:spPr>
          <a:xfrm>
            <a:off x="6080040" y="1392656"/>
            <a:ext cx="2743200" cy="292608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Extracting</a:t>
            </a:r>
          </a:p>
        </p:txBody>
      </p:sp>
      <p:sp>
        <p:nvSpPr>
          <p:cNvPr id="94" name="Text Placeholder 8">
            <a:extLst>
              <a:ext uri="{FF2B5EF4-FFF2-40B4-BE49-F238E27FC236}">
                <a16:creationId xmlns:a16="http://schemas.microsoft.com/office/drawing/2014/main" id="{A06C4B9D-B320-8855-4BF2-AF62BCA64C7B}"/>
              </a:ext>
            </a:extLst>
          </p:cNvPr>
          <p:cNvSpPr txBox="1">
            <a:spLocks/>
          </p:cNvSpPr>
          <p:nvPr/>
        </p:nvSpPr>
        <p:spPr>
          <a:xfrm>
            <a:off x="6080040" y="2204693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050" b="0" i="0" u="none" strike="noStrike" kern="1200" cap="none" spc="0" normalizeH="0" baseline="0" noProof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cs typeface="Poppins Light" pitchFamily="2" charset="77"/>
            </a:endParaRPr>
          </a:p>
        </p:txBody>
      </p:sp>
      <p:sp>
        <p:nvSpPr>
          <p:cNvPr id="95" name="Text Placeholder 8">
            <a:extLst>
              <a:ext uri="{FF2B5EF4-FFF2-40B4-BE49-F238E27FC236}">
                <a16:creationId xmlns:a16="http://schemas.microsoft.com/office/drawing/2014/main" id="{1EEA289B-4DD7-1210-18BB-5DDA0F11E2BF}"/>
              </a:ext>
            </a:extLst>
          </p:cNvPr>
          <p:cNvSpPr txBox="1">
            <a:spLocks/>
          </p:cNvSpPr>
          <p:nvPr/>
        </p:nvSpPr>
        <p:spPr>
          <a:xfrm>
            <a:off x="6080040" y="2189027"/>
            <a:ext cx="2743200" cy="914400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4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20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Blip>
                <a:blip r:embed="rId4"/>
              </a:buBlip>
              <a:defRPr sz="1800" b="0" i="0" kern="1200">
                <a:solidFill>
                  <a:srgbClr val="15131E"/>
                </a:solidFill>
                <a:latin typeface="Poppins Light" pitchFamily="2" charset="77"/>
                <a:ea typeface="+mn-ea"/>
                <a:cs typeface="Poppins Light" pitchFamily="2" charset="77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Identify and extract specific content that is pre-defined from a document</a:t>
            </a:r>
            <a:r>
              <a:rPr lang="en-US" sz="1050" dirty="0"/>
              <a:t>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 pitchFamily="2" charset="77"/>
                <a:ea typeface="+mn-ea"/>
                <a:cs typeface="Poppins Light" pitchFamily="2" charset="77"/>
              </a:rPr>
              <a:t>and/or </a:t>
            </a: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srgbClr val="15131E"/>
                </a:solidFill>
                <a:effectLst/>
                <a:uLnTx/>
                <a:uFillTx/>
                <a:latin typeface="Poppins Light"/>
                <a:ea typeface="+mn-ea"/>
                <a:cs typeface="Poppins Light"/>
              </a:rPr>
              <a:t>unique and common across a broad corpus.</a:t>
            </a: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15131E"/>
              </a:solidFill>
              <a:effectLst/>
              <a:uLnTx/>
              <a:uFillTx/>
              <a:latin typeface="Poppins Light" pitchFamily="2" charset="77"/>
              <a:ea typeface="+mn-ea"/>
              <a:cs typeface="Poppins Light" pitchFamily="2" charset="77"/>
            </a:endParaRPr>
          </a:p>
        </p:txBody>
      </p:sp>
      <p:pic>
        <p:nvPicPr>
          <p:cNvPr id="96" name="Picture 95" descr="A computer with gears on it&#10;&#10;Description automatically generated">
            <a:extLst>
              <a:ext uri="{FF2B5EF4-FFF2-40B4-BE49-F238E27FC236}">
                <a16:creationId xmlns:a16="http://schemas.microsoft.com/office/drawing/2014/main" id="{A40228A2-AB11-D533-F019-D5456F071DF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4431" y="1719995"/>
            <a:ext cx="520700" cy="431800"/>
          </a:xfrm>
          <a:prstGeom prst="rect">
            <a:avLst/>
          </a:prstGeom>
        </p:spPr>
      </p:pic>
      <p:pic>
        <p:nvPicPr>
          <p:cNvPr id="97" name="Picture 96" descr="A light bulb in a head&#10;&#10;Description automatically generated">
            <a:extLst>
              <a:ext uri="{FF2B5EF4-FFF2-40B4-BE49-F238E27FC236}">
                <a16:creationId xmlns:a16="http://schemas.microsoft.com/office/drawing/2014/main" id="{165F960F-40C3-78F8-BF0A-9E69E897754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2477" y="1719995"/>
            <a:ext cx="381000" cy="431800"/>
          </a:xfrm>
          <a:prstGeom prst="rect">
            <a:avLst/>
          </a:prstGeom>
        </p:spPr>
      </p:pic>
      <p:pic>
        <p:nvPicPr>
          <p:cNvPr id="98" name="Picture 97" descr="A lock with circuit board and keyhole&#10;&#10;Description automatically generated">
            <a:extLst>
              <a:ext uri="{FF2B5EF4-FFF2-40B4-BE49-F238E27FC236}">
                <a16:creationId xmlns:a16="http://schemas.microsoft.com/office/drawing/2014/main" id="{BC78FE7F-FEBD-CC1A-0396-DFA83A4484F3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1549" y="1745395"/>
            <a:ext cx="406400" cy="406400"/>
          </a:xfrm>
          <a:prstGeom prst="rect">
            <a:avLst/>
          </a:prstGeom>
        </p:spPr>
      </p:pic>
      <p:pic>
        <p:nvPicPr>
          <p:cNvPr id="99" name="Picture 98" descr="A white line with numbers and a black background&#10;&#10;Description automatically generated with medium confidence">
            <a:extLst>
              <a:ext uri="{FF2B5EF4-FFF2-40B4-BE49-F238E27FC236}">
                <a16:creationId xmlns:a16="http://schemas.microsoft.com/office/drawing/2014/main" id="{A65B597A-F095-FF5A-1924-6DA8F83F0CA7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89259" y="1758116"/>
            <a:ext cx="4572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2001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306</Words>
  <Application>Microsoft Office PowerPoint</Application>
  <PresentationFormat>Widescreen</PresentationFormat>
  <Paragraphs>56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Helvetica Neue Medium</vt:lpstr>
      <vt:lpstr>Poppins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Sanjiv Nathwani</dc:creator>
  <cp:lastModifiedBy>brett adams</cp:lastModifiedBy>
  <cp:revision>2</cp:revision>
  <dcterms:created xsi:type="dcterms:W3CDTF">2025-05-19T17:19:38Z</dcterms:created>
  <dcterms:modified xsi:type="dcterms:W3CDTF">2025-05-21T23:43:06Z</dcterms:modified>
</cp:coreProperties>
</file>