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6BD807-EB29-437A-B02D-2AC6E48A35A3}">
          <p14:sldIdLst>
            <p14:sldId id="256"/>
            <p14:sldId id="257"/>
            <p14:sldId id="258"/>
            <p14:sldId id="259"/>
          </p14:sldIdLst>
        </p14:section>
        <p14:section name="FPR: IBOV" id="{7A80E36A-5651-442C-AF4B-9A8698D54FEB}">
          <p14:sldIdLst>
            <p14:sldId id="260"/>
            <p14:sldId id="262"/>
            <p14:sldId id="263"/>
            <p14:sldId id="265"/>
            <p14:sldId id="264"/>
            <p14:sldId id="266"/>
            <p14:sldId id="267"/>
          </p14:sldIdLst>
        </p14:section>
        <p14:section name="FPR: DOL" id="{B966A6F7-F203-4936-ACD2-E5DDAA675058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Quantiles" id="{9C877809-5C61-491C-A262-E6D8A32512E9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1EC5-EF94-3F95-1F2C-B56DAA8B1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CC6AD-A7C3-9D48-E6ED-327D11EFD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2C13-3677-1AEB-1840-3F543097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4676-14DF-C36F-4CD1-A1D1A5E9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6AC7-273F-A9B5-BE68-3C1D125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3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BEC-2AEA-1FAB-252C-D262BB5E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90A76-0065-C2DC-0B09-CAC7F10DF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D85B-B468-B6F6-E997-968F4F01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8B36-1AFB-35CD-EFE5-1E2B4504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FF91-3CD1-0245-64CF-C0645958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6AA4-EAB0-8319-D225-CECDA7A16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D8CC-4E9B-EA50-1BD1-BA57166B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D231-BCF4-1F30-F930-A0DF9CE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EA3D-DE1A-441F-40C0-DA38BE5F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8345F-8F7D-CF56-3153-807917FD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5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3BFE-F5D0-E8A0-ED8A-E2B56E1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AB44-63AA-D078-DEF4-77E3F829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8D03-CE94-A8DC-250A-A30189EC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9D3A-8CC7-8012-2577-D7E3D8D6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70D3-806A-3678-36AF-DDF29FF2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2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B84D-ACBE-340C-CC93-EF8ED42E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8CB5-D1B9-857A-787B-0C4596ED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124F-0351-940F-9EA5-D39E456C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D497-9076-4C8A-2167-CEB255BD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420F-95C8-D7FD-8983-1B1BA95C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8AA2-1594-4C3D-4091-1B8C398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F2E2-4F92-985C-9421-F55AFCF4A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AC32-E7DA-56B9-CFE5-41C179B6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9C8A-28AD-D765-A7B8-A5734418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C4BC-76B1-7DB2-B6CF-7C055822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E8CA-3E73-BF24-0B4E-0E96560A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16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74E-C64D-06CB-C345-5215F91C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169A-186A-268E-A12D-7AD8917E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A17ED-C0E3-9D38-6CDC-690649D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0EAEA-E252-B7D7-F448-B0346E66A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645E-988B-B795-4525-AFBA829F0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AF9AF-DDC9-B988-26CE-141BCA6A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0EFA-E484-A880-9794-6F273032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BAEA8-3407-4526-BE9B-188DC41E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3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2E4A-C20F-4734-729A-D498D7E4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801F-4973-5659-88F6-10F87FED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14DD8-097A-89AF-43F6-E5BD0D7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CF14-8D78-B4D2-4219-2A3FE091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0DDD-CD69-BCCB-DA6F-FC1C38DB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EE4EF-BD66-A226-0F55-ECE68DE0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63C4-C3DF-51BD-74BD-DC39A5E8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7ECD-156E-66B8-CBA6-6B04A415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DE44-EDB9-60FB-882B-ED0F3FAC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6BE8-8F12-3DB4-ADAB-9E757DAF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836F-A21B-91F3-0637-B4531483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AA14F-3EAC-5E58-D884-B4749FBF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12A79-E8F5-C94B-0884-99F24E47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7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AED1-FDD3-5BC9-0F4E-169AF6C7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F864-0A41-DFF8-2640-30F61C356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997A-2FCB-8F7C-A690-E94F7DAF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F05E4-52D1-BA7E-87DA-74CBFCBA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B111-EB6B-AA77-E52C-7B75C022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87E9-3627-723D-C88C-CB400359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96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BB395-45E5-4343-33D0-00A16860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BEDB-5126-1F51-5E89-C35219D9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7BFE-05DF-5897-F6C2-722FD91A4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56921-1120-48AF-B636-1304FC9A9EF6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4CF6-AA79-89B1-1C37-9589AE0E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341E-79F3-AA55-FD12-11E6C890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9D3D8-7A4C-45C0-A043-195162D1EA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E792-EB33-20C5-1FB3-2A57DB328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AF81F-B463-0838-D32F-D83D4689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8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62FB2-C8DD-4199-D91C-E3CF3732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8" name="Content Placeholder 7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A06B49BE-E395-B6C5-0767-E44F69470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7302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EA569-50EB-50A1-BC12-06F374BF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34B7D2-0783-7558-085A-CF1839688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10" name="Content Placeholder 9" descr="A pink and blue chart&#10;&#10;Description automatically generated">
            <a:extLst>
              <a:ext uri="{FF2B5EF4-FFF2-40B4-BE49-F238E27FC236}">
                <a16:creationId xmlns:a16="http://schemas.microsoft.com/office/drawing/2014/main" id="{D5ABA09B-53FE-9F79-FFFA-B51032254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387834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E7A-A3BE-E3F3-8EC4-4A3263F2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D89678D-1CD5-9FD3-D3ED-88293E530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Content Placeholder 7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1A321F4-76AE-C3F8-AD30-28E6C2622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22893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635B-CDDB-8AD3-9301-11C0C4F9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E0976748-C848-3FE1-22DF-13E245E17D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7A13B-40F4-BEB4-D425-37452CEC08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09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5E41-4107-A378-7693-245718A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3BA5CF80-E41C-4551-101B-0515DBB8A2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C30CE1F0-0419-0C59-4CE9-2DC5A4752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2593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4B5-61CD-E2A9-676A-04E2E4EB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E8F0FC81-B02D-2362-7672-C7ED81DE5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58217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E860-423B-98CB-E60F-0618BF0A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F56EA198-54B0-E27F-16DF-A605F6B039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F048D77F-3BF2-529D-7208-BE8E38BC5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309216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EE77-5DBE-7781-F555-F64F62BE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4C1A6A84-9E28-6BAB-57B0-BDFBA993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2104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94DB-748C-A651-8C49-2EE7F49B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DOL</a:t>
            </a:r>
          </a:p>
        </p:txBody>
      </p:sp>
      <p:pic>
        <p:nvPicPr>
          <p:cNvPr id="6" name="Content Placeholder 5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0B379DE3-6FE2-57FF-4EE2-5681EA8EB3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8" name="Content Placeholder 7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6C1F76B-8E70-E809-ACE1-63911A6AE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364064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C6C7-B8ED-683A-B6C3-E8A7FCC9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D0EF-1B61-8551-5CB2-A2CDEF70E8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Ibov:</a:t>
            </a:r>
          </a:p>
          <a:p>
            <a:endParaRPr lang="pt-BR" dirty="0"/>
          </a:p>
          <a:p>
            <a:r>
              <a:rPr lang="pt-BR" dirty="0"/>
              <a:t>&gt; quantile(simulated_data[2,], prob = q)</a:t>
            </a:r>
          </a:p>
          <a:p>
            <a:r>
              <a:rPr lang="pt-BR" dirty="0"/>
              <a:t>      0.4%       0.5%         1%        99%      99.5%      99.6% </a:t>
            </a:r>
          </a:p>
          <a:p>
            <a:r>
              <a:rPr lang="pt-BR" dirty="0"/>
              <a:t>-0.1640115 -0.1547888 -0.1236670  0.1212059  0.1495237  0.1592231 </a:t>
            </a:r>
          </a:p>
          <a:p>
            <a:endParaRPr lang="pt-BR" dirty="0"/>
          </a:p>
          <a:p>
            <a:r>
              <a:rPr lang="pt-BR" dirty="0"/>
              <a:t>&gt; quantile(simulated_data.cond[2,], prob = q)</a:t>
            </a:r>
          </a:p>
          <a:p>
            <a:r>
              <a:rPr lang="pt-BR" dirty="0"/>
              <a:t>      0.4%       0.5%         1%        99%      99.5%      99.6% </a:t>
            </a:r>
          </a:p>
          <a:p>
            <a:r>
              <a:rPr lang="pt-BR" dirty="0"/>
              <a:t>-0.2497681 -0.2441605 -0.2240989  0.2243753  0.2427233  0.2480287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4DDF-C863-569F-0A61-B2CAE54C11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Dol</a:t>
            </a:r>
          </a:p>
          <a:p>
            <a:r>
              <a:rPr lang="pt-BR" dirty="0"/>
              <a:t>&gt; quantile(simulated_data[2,], prob = q)</a:t>
            </a:r>
          </a:p>
          <a:p>
            <a:r>
              <a:rPr lang="pt-BR" dirty="0"/>
              <a:t>      0.4%       0.5%         1%        99%      99.5%      99.6% </a:t>
            </a:r>
          </a:p>
          <a:p>
            <a:r>
              <a:rPr lang="pt-BR" dirty="0"/>
              <a:t>-0.5671269 -0.5193923 -0.3821368  0.3870186  0.5293307  0.5739318 </a:t>
            </a:r>
          </a:p>
          <a:p>
            <a:r>
              <a:rPr lang="pt-BR" dirty="0"/>
              <a:t>&gt; quantile(simulated_data.cond[2,], prob = q)</a:t>
            </a:r>
          </a:p>
          <a:p>
            <a:r>
              <a:rPr lang="pt-BR" dirty="0"/>
              <a:t>      0.4%       0.5%         1%        99%      99.5%      99.6% </a:t>
            </a:r>
          </a:p>
          <a:p>
            <a:r>
              <a:rPr lang="pt-BR" dirty="0"/>
              <a:t>-0.6076650 -0.5753774 -0.4710774  0.4947995  0.6100771  0.6447082 </a:t>
            </a:r>
          </a:p>
        </p:txBody>
      </p:sp>
    </p:spTree>
    <p:extLst>
      <p:ext uri="{BB962C8B-B14F-4D97-AF65-F5344CB8AC3E}">
        <p14:creationId xmlns:p14="http://schemas.microsoft.com/office/powerpoint/2010/main" val="555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9CEF-BD3A-2774-1A29-C53067B0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POC: FPR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EDA4-9613-8FD8-A5CA-C86E243A4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FPRs: IBOV e DOL</a:t>
                </a:r>
              </a:p>
              <a:p>
                <a:r>
                  <a:rPr lang="pt-BR" dirty="0"/>
                  <a:t>Dados são modelados utilizando um AR(10)-GARCH(1,1)</a:t>
                </a:r>
              </a:p>
              <a:p>
                <a:pPr marL="0" indent="0">
                  <a:buNone/>
                </a:pPr>
                <a:endParaRPr lang="pt-BR" sz="18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1800" i="1" dirty="0"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pt-BR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sSubSup>
                                  <m:sSubSup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sSubSup>
                              <m:sSubSup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pt-BR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1EDA4-9613-8FD8-A5CA-C86E243A4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7F7D-BE1A-5987-C5E0-FEC149E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POC: GEV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155831BE-B133-B50A-6425-5EC08C0C3AE0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pt-BR" dirty="0"/>
                  <a:t>Os residuos do modelo Garch são modelados por uma distribuição generalizada de valores extremos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effectLst/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pt-BR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en-US" sz="24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24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𝜉</m:t>
                                        </m:r>
                                        <m:f>
                                          <m:fPr>
                                            <m:ctrlPr>
                                              <a:rPr lang="pt-BR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1/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effectLst/>
                                    <a:latin typeface="Aptos" panose="020B0004020202020204" pitchFamily="34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effectLst/>
                                    <a:latin typeface="Georgia" panose="02040502050405020303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effectLst/>
                                    <a:latin typeface="Aptos" panose="020B0004020202020204" pitchFamily="34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)/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effectLst/>
                                    <a:latin typeface="Aptos" panose="020B0004020202020204" pitchFamily="34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effectLst/>
                                    <a:latin typeface="Georgia" panose="02040502050405020303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effectLst/>
                                    <a:latin typeface="Aptos" panose="020B0004020202020204" pitchFamily="34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155831BE-B133-B50A-6425-5EC08C0C3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8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4013-4387-37D2-6ED8-0B5DE8CE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POC: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1CCD-2F6F-9877-2635-2D29F4B2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5"/>
            <a:ext cx="10515600" cy="4351338"/>
          </a:xfrm>
        </p:spPr>
        <p:txBody>
          <a:bodyPr/>
          <a:lstStyle/>
          <a:p>
            <a:r>
              <a:rPr lang="pt-BR" dirty="0"/>
              <a:t>Os choques de GEV são entao utilizados para uma simulacao do AR(10)-GARCH(1,1) </a:t>
            </a:r>
          </a:p>
          <a:p>
            <a:pPr lvl="1"/>
            <a:r>
              <a:rPr lang="en-US" dirty="0"/>
              <a:t>Horizonte de </a:t>
            </a:r>
            <a:r>
              <a:rPr lang="en-US" dirty="0" err="1"/>
              <a:t>simulação</a:t>
            </a:r>
            <a:r>
              <a:rPr lang="en-US" dirty="0"/>
              <a:t> : 10</a:t>
            </a:r>
          </a:p>
          <a:p>
            <a:pPr lvl="1"/>
            <a:r>
              <a:rPr lang="en-US" dirty="0"/>
              <a:t>Burn-in: 250</a:t>
            </a:r>
          </a:p>
          <a:p>
            <a:pPr lvl="1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simulações</a:t>
            </a:r>
            <a:r>
              <a:rPr lang="en-US" dirty="0"/>
              <a:t>: 100.000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6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CDB0BF-6524-C3C3-5C3F-D15D6AFD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CAA3E99-5974-3AB0-8061-34C60C5F6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10" name="Content Placeholder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F34D24D-B84A-E670-8E6F-96A56DA45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71723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F4A91-D609-60DF-EEE5-AC4D2828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6" name="Content Placeholder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C0794140-3D5B-9BC3-3659-0039B8B5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182608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8FE8-32A7-E71E-2CCD-70C0BC2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2FCC3B0A-35F7-C507-3079-C854A11AA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6ADCD2FE-DCDF-644A-A7BE-F77A5DD56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331535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425FD9-AE46-E94E-F8BC-E61E60CF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6" name="Content Placeholder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EAFF57CB-81D9-F76E-891E-B707B906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60753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AB6D-6A79-8860-6710-4C2ECB76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FPR: IBOV</a:t>
            </a:r>
          </a:p>
        </p:txBody>
      </p:sp>
      <p:pic>
        <p:nvPicPr>
          <p:cNvPr id="8" name="Content Placeholder 7" descr="A graph of a graph&#10;&#10;Description automatically generated">
            <a:extLst>
              <a:ext uri="{FF2B5EF4-FFF2-40B4-BE49-F238E27FC236}">
                <a16:creationId xmlns:a16="http://schemas.microsoft.com/office/drawing/2014/main" id="{A1BC329D-863E-D3FB-9361-50C34587B6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38330CA5-BD43-D489-91F8-286C254C4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10528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280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POC: FPR</vt:lpstr>
      <vt:lpstr>POC: GEV</vt:lpstr>
      <vt:lpstr>POC: Monte Carlo</vt:lpstr>
      <vt:lpstr>FPR: IBOV</vt:lpstr>
      <vt:lpstr>FPR: IBOV</vt:lpstr>
      <vt:lpstr>FPR: IBOV</vt:lpstr>
      <vt:lpstr>FPR: IBOV</vt:lpstr>
      <vt:lpstr>FPR: IBOV</vt:lpstr>
      <vt:lpstr>FPR: IBOV</vt:lpstr>
      <vt:lpstr>FPR: IBOV</vt:lpstr>
      <vt:lpstr>FPR: DOL</vt:lpstr>
      <vt:lpstr>FPR: DOL</vt:lpstr>
      <vt:lpstr>FPR: DOL</vt:lpstr>
      <vt:lpstr>FPR: DOL</vt:lpstr>
      <vt:lpstr>FPR: DOL</vt:lpstr>
      <vt:lpstr>FPR: DOL</vt:lpstr>
      <vt:lpstr>FPR: DOL</vt:lpstr>
      <vt:lpstr>Quantiles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Tebaldi</dc:creator>
  <cp:lastModifiedBy>Bruno Tebaldi</cp:lastModifiedBy>
  <cp:revision>2</cp:revision>
  <dcterms:created xsi:type="dcterms:W3CDTF">2024-07-19T11:11:10Z</dcterms:created>
  <dcterms:modified xsi:type="dcterms:W3CDTF">2024-07-19T12:29:01Z</dcterms:modified>
</cp:coreProperties>
</file>