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7" r:id="rId12"/>
    <p:sldId id="265" r:id="rId13"/>
    <p:sldId id="268" r:id="rId14"/>
    <p:sldId id="269" r:id="rId15"/>
    <p:sldId id="266" r:id="rId16"/>
    <p:sldId id="270" r:id="rId17"/>
    <p:sldId id="271" r:id="rId18"/>
    <p:sldId id="272" r:id="rId19"/>
    <p:sldId id="273" r:id="rId20"/>
    <p:sldId id="274" r:id="rId21"/>
    <p:sldId id="275" r:id="rId22"/>
    <p:sldId id="281" r:id="rId23"/>
    <p:sldId id="276" r:id="rId24"/>
    <p:sldId id="278" r:id="rId25"/>
    <p:sldId id="279" r:id="rId26"/>
    <p:sldId id="282" r:id="rId27"/>
    <p:sldId id="283" r:id="rId28"/>
    <p:sldId id="284" r:id="rId29"/>
    <p:sldId id="286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C7C86-B00C-4BEB-A9FB-A1BCC9467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CAECC-DAE2-4BCE-B8EA-67CF7D9DF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43A143-15A1-4117-A3D3-C173C460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2076-1DEE-4139-9225-570D3B2C08CC}" type="datetimeFigureOut">
              <a:rPr lang="pt-BR" smtClean="0"/>
              <a:t>2021-06-06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212140-5BA7-4635-839C-8069AB6A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F975D9-3734-4B8D-9AE9-B2C2273A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02FD-5A1A-49A8-9AB0-2FA521118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84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837EB-14C3-4E30-B42B-D6F68085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D2C4E0-2C99-470C-AD87-911693502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036CDB-B9A1-46C1-8FDC-AA1ADA54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2076-1DEE-4139-9225-570D3B2C08CC}" type="datetimeFigureOut">
              <a:rPr lang="pt-BR" smtClean="0"/>
              <a:t>2021-06-06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1470F8-B482-4662-91F0-DD63D658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DC7E63-47A4-4A12-80C0-25FBB985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02FD-5A1A-49A8-9AB0-2FA521118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09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586D7C-EEA5-47EA-A067-5635E8DB9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4491BC-D929-4158-BBAC-575BF44B3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A4181-2B0D-4292-A5F9-2BCBE6F8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2076-1DEE-4139-9225-570D3B2C08CC}" type="datetimeFigureOut">
              <a:rPr lang="pt-BR" smtClean="0"/>
              <a:t>2021-06-06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759FE8-2CEA-4912-B82E-184ED37F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1FD42E-1EF1-4FC3-94F4-73D64228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02FD-5A1A-49A8-9AB0-2FA521118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99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DBEA7-58F3-4749-8696-A2935119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B4221-881D-48F0-B127-01EF7DF5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4EE6B6-7C54-43FB-9169-CA58E8B7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2076-1DEE-4139-9225-570D3B2C08CC}" type="datetimeFigureOut">
              <a:rPr lang="pt-BR" smtClean="0"/>
              <a:t>2021-06-06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8B53A3-175F-4995-B312-21FDBC91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7C1881-66FE-4C56-ABEA-602AC67F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02FD-5A1A-49A8-9AB0-2FA521118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98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09FC2-3AB4-4351-A8F5-C86E5793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79062C-CFDC-4B43-B2DE-C854A405B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A8F971-2781-4CC1-843F-322CE8E5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2076-1DEE-4139-9225-570D3B2C08CC}" type="datetimeFigureOut">
              <a:rPr lang="pt-BR" smtClean="0"/>
              <a:t>2021-06-06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6D46EF-586E-4134-B980-E35D8346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62DA76-7EFF-4FD5-AEE0-F24E5FEA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02FD-5A1A-49A8-9AB0-2FA521118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38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570FF-B83C-4E85-8F72-80D3B4DA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EF8D06-AF76-450B-AB4A-EF86EBC28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764E85-5B76-48F2-A843-D491107AD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FA41F7-7CE4-49DC-9603-C7CA21E8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2076-1DEE-4139-9225-570D3B2C08CC}" type="datetimeFigureOut">
              <a:rPr lang="pt-BR" smtClean="0"/>
              <a:t>2021-06-06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34307B-DC73-4BDB-8693-CD265511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9B2A6A-E74D-4BF9-BA96-C348B99A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02FD-5A1A-49A8-9AB0-2FA521118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78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51943-7776-428B-98A5-BA4CEFE6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92109F-AC8E-4176-B677-4C60B2688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D1A18F-88E6-46B1-8A19-23F64B331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94A1D6-6634-4017-8CC0-923D73878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288875-0E37-4DB9-B101-688BA42C5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679802-1C2C-4D2D-A9C0-CB9DF6B0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2076-1DEE-4139-9225-570D3B2C08CC}" type="datetimeFigureOut">
              <a:rPr lang="pt-BR" smtClean="0"/>
              <a:t>2021-06-06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FB8D78D-329E-4DFA-8595-7B5B3ECE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5FB575-5BB8-47E3-86D6-10D93D9D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02FD-5A1A-49A8-9AB0-2FA521118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73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4A815-CE28-4FF8-81CE-402CC4A7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6D2BC8-235E-40A8-92AA-6B4FB38B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2076-1DEE-4139-9225-570D3B2C08CC}" type="datetimeFigureOut">
              <a:rPr lang="pt-BR" smtClean="0"/>
              <a:t>2021-06-06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1DEC60-608D-41E2-861D-03F0641F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C40597-DB97-4F23-AE6E-5E46AC87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02FD-5A1A-49A8-9AB0-2FA521118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3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1DEEE8-DC1D-4F8A-A1BB-21565A15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2076-1DEE-4139-9225-570D3B2C08CC}" type="datetimeFigureOut">
              <a:rPr lang="pt-BR" smtClean="0"/>
              <a:t>2021-06-06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6738E4-B865-4F6C-9287-E135D95C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D6CA3D-20A6-4771-8FA8-9EFE53B6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02FD-5A1A-49A8-9AB0-2FA521118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9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F32C4-1D42-416F-85E4-419B8305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5C8349-77F9-4047-B9AF-3F1AFC0DE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1DCB19-C914-4538-BBED-A2778BA89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B4B461-DB6E-4B9D-88C2-92BB50D0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2076-1DEE-4139-9225-570D3B2C08CC}" type="datetimeFigureOut">
              <a:rPr lang="pt-BR" smtClean="0"/>
              <a:t>2021-06-06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2B9541-72A1-48A6-A77F-C1D4C634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2157C8-6E53-4450-BA34-D9FAD7AE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02FD-5A1A-49A8-9AB0-2FA521118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31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87B40-C170-41CA-A21B-C8821508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8D2F70-0AB9-4C40-AE36-38D66A75F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9AED2C-5815-4260-8930-F10FDAAA7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55BB6F-D729-4A0F-A1EB-74FB5425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2076-1DEE-4139-9225-570D3B2C08CC}" type="datetimeFigureOut">
              <a:rPr lang="pt-BR" smtClean="0"/>
              <a:t>2021-06-06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A9668-275E-422F-8AD0-18AB9E6E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D6F49A-1E1E-48FB-B1A4-A2D1311F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02FD-5A1A-49A8-9AB0-2FA521118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17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8DA93E-EF2A-4B55-A61B-B2728369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1FF808-AE29-4B63-BA3D-41D3D033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4D9A7-F952-4B36-914F-E0C1910D4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72076-1DEE-4139-9225-570D3B2C08CC}" type="datetimeFigureOut">
              <a:rPr lang="pt-BR" smtClean="0"/>
              <a:t>2021-06-06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D19A2B-8F3B-4A1C-A4FD-B9648471E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7939AF-437F-4BBB-8FF2-6ED3D8A31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B02FD-5A1A-49A8-9AB0-2FA5211189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22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E64BB-5F73-4963-9F40-142EB4A05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Resultados GVAR-IIS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412AD4-1CBD-426D-A1BF-FE9CFA750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089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4721A-CDB3-4044-B143-1BADE789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Analise de modelos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9D21F7-CFD8-4E36-856E-7ED7E1D54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4 métricas MAE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𝑂𝑣𝑒𝑟𝑎𝑙𝑙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/>
                                </m:sSubSup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𝑁𝑇</m:t>
                        </m:r>
                      </m:den>
                    </m:f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𝑑𝑚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𝑎𝑑𝑚</m:t>
                                </m:r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sSubSup>
                                  <m:sSubSupPr>
                                    <m:ctrlP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/>
                                </m:sSubSup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𝑁𝑇</m:t>
                        </m:r>
                      </m:den>
                    </m:f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𝑑𝑒𝑠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𝑑𝑒𝑠</m:t>
                                </m:r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sSubSup>
                                  <m:sSubSupPr>
                                    <m:ctrlP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/>
                                </m:sSubSup>
                              </m:e>
                            </m:nary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𝑁𝑇</m:t>
                        </m:r>
                      </m:den>
                    </m:f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𝑁𝑒𝑡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d>
                                      <m:dPr>
                                        <m:ctrlPr>
                                          <a:rPr lang="pt-B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dirty="0" smtClean="0">
                                            <a:latin typeface="Cambria Math" panose="02040503050406030204" pitchFamily="18" charset="0"/>
                                          </a:rPr>
                                          <m:t>𝑎𝑑𝑚</m:t>
                                        </m:r>
                                        <m:r>
                                          <a:rPr lang="pt-BR" b="0" i="1" dirty="0" smtClean="0">
                                            <a:latin typeface="Cambria Math" panose="02040503050406030204" pitchFamily="18" charset="0"/>
                                          </a:rPr>
                                          <m:t>_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pt-B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/>
                                        </m:sSubSup>
                                        <m:r>
                                          <a:rPr lang="pt-BR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b="0" i="1" dirty="0" smtClean="0">
                                            <a:latin typeface="Cambria Math" panose="02040503050406030204" pitchFamily="18" charset="0"/>
                                          </a:rPr>
                                          <m:t>𝑑𝑒𝑠</m:t>
                                        </m:r>
                                        <m:r>
                                          <a:rPr lang="pt-BR" b="0" i="1" dirty="0" smtClean="0">
                                            <a:latin typeface="Cambria Math" panose="02040503050406030204" pitchFamily="18" charset="0"/>
                                          </a:rPr>
                                          <m:t>_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pt-B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</m:d>
                                  </m:e>
                                  <m:sup/>
                                </m:sSup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𝑁𝑇</m:t>
                        </m:r>
                      </m:den>
                    </m:f>
                  </m:oMath>
                </a14:m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9D21F7-CFD8-4E36-856E-7ED7E1D54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00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D34F0-F2EF-4CBB-A4DB-E2E982A6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E1063A-6DD2-4549-8BBB-F66C872DC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MSE RESULTS</a:t>
            </a:r>
          </a:p>
        </p:txBody>
      </p:sp>
    </p:spTree>
    <p:extLst>
      <p:ext uri="{BB962C8B-B14F-4D97-AF65-F5344CB8AC3E}">
        <p14:creationId xmlns:p14="http://schemas.microsoft.com/office/powerpoint/2010/main" val="336350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18B88-324D-4A37-A8F1-A503F0FE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A76515-C157-46FF-A1C8-C9D51191D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73051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364258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282716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196219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981652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566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GVAR-IIS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1669,26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1079,98*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1252,23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1096,24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2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Adm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1899,52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1231,78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1377,34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1188,99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2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1401,66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903,01*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1113,15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994,884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2250,62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1333,88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1500,025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1248,01*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0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62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Espaço Reservado para Conteúdo 8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F035A441-7A90-47A2-91A7-99997DFFA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r="8" b="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5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2917E60D-FEA4-4141-824B-616A3435F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r="8" b="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3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396CF0C0-578D-4CD0-A0A8-67F4EB0B4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r="8" b="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7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811CCDA2-B567-48D4-A979-968CE8762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r="8" b="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3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89CA89C4-F098-4361-8E5A-9D4CAC78E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r="8" b="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64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6E2199AA-F99B-461D-920D-0F0FA083D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r="8" b="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41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32D2DBF1-7A79-45A7-A7B2-5DB97C297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" b="2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0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92F8E-3865-4A30-A37C-A4935F75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749A3A-2493-4F3B-8DAA-4F6634EE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GVAR-IIS</a:t>
            </a:r>
          </a:p>
          <a:p>
            <a:r>
              <a:rPr lang="pt-BR" dirty="0"/>
              <a:t>GVAR</a:t>
            </a:r>
          </a:p>
          <a:p>
            <a:r>
              <a:rPr lang="pt-BR" dirty="0"/>
              <a:t>VECM</a:t>
            </a:r>
          </a:p>
          <a:p>
            <a:r>
              <a:rPr lang="pt-BR" dirty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61733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22440E58-00E7-4AF7-AB0A-98AA06382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r="8" b="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0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B55F0-3652-4589-93E7-774F5DEF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01D21-F44C-4A3D-A280-900AF456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MAE RESULTS</a:t>
            </a:r>
          </a:p>
        </p:txBody>
      </p:sp>
    </p:spTree>
    <p:extLst>
      <p:ext uri="{BB962C8B-B14F-4D97-AF65-F5344CB8AC3E}">
        <p14:creationId xmlns:p14="http://schemas.microsoft.com/office/powerpoint/2010/main" val="170061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18B88-324D-4A37-A8F1-A503F0FE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A76515-C157-46FF-A1C8-C9D51191D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22364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364258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282716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196219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981652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566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GVAR-IIS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467,36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299,59*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380,46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314,71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2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Adm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500,85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328,68*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399,78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330,05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2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433,86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270,49*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361,15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299,37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692,21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409,24*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503,40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414,71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0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401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Gráfico&#10;&#10;Descrição gerada automaticamente">
            <a:extLst>
              <a:ext uri="{FF2B5EF4-FFF2-40B4-BE49-F238E27FC236}">
                <a16:creationId xmlns:a16="http://schemas.microsoft.com/office/drawing/2014/main" id="{B5865733-3112-4A4F-87B7-FA38D8F65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r="8" b="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01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BC28ABB0-A5FF-4D3F-96D8-50AC0A2A7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r="8" b="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35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81289-048C-43BD-9502-3D957DE3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470D2-DE27-4FF3-A545-4D7B78097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MAE Levando em conta o tamanho do município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37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18B88-324D-4A37-A8F1-A503F0FE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A76515-C157-46FF-A1C8-C9D51191D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289686"/>
              </p:ext>
            </p:extLst>
          </p:nvPr>
        </p:nvGraphicFramePr>
        <p:xfrm>
          <a:off x="838200" y="1825625"/>
          <a:ext cx="10515600" cy="2931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364258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282716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196219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981652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566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GVAR-IIS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0.003361</a:t>
                      </a:r>
                    </a:p>
                    <a:p>
                      <a:pPr algn="ctr"/>
                      <a:r>
                        <a:rPr lang="pt-BR" dirty="0"/>
                        <a:t>(0.016356)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0.002163</a:t>
                      </a:r>
                      <a:r>
                        <a:rPr lang="pt-BR" dirty="0"/>
                        <a:t> (0.010604)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0.002729 (0.011691)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0.002263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(0.010452)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2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Adm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 0.003591 </a:t>
                      </a:r>
                    </a:p>
                    <a:p>
                      <a:pPr algn="ctr"/>
                      <a:r>
                        <a:rPr lang="pt-BR" dirty="0"/>
                        <a:t>(0.018896)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0.002375 (0.012311)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0.002857 (0.013183)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0.002374</a:t>
                      </a:r>
                      <a:r>
                        <a:rPr lang="pt-BR" dirty="0"/>
                        <a:t>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(0.011300)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2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0.003132</a:t>
                      </a:r>
                    </a:p>
                    <a:p>
                      <a:pPr algn="ctr"/>
                      <a:r>
                        <a:rPr lang="pt-BR" dirty="0"/>
                        <a:t>(0.013337)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0.001951</a:t>
                      </a:r>
                      <a:r>
                        <a:rPr lang="pt-BR" dirty="0"/>
                        <a:t>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(0.008560)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0.002601 (0.009978)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0.002153 (0.009529)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0.005030</a:t>
                      </a:r>
                    </a:p>
                    <a:p>
                      <a:pPr algn="ctr"/>
                      <a:r>
                        <a:rPr lang="pt-BR" dirty="0"/>
                        <a:t>(0.022846)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0.002922</a:t>
                      </a:r>
                      <a:r>
                        <a:rPr lang="pt-BR" dirty="0"/>
                        <a:t> (0.012245)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0.003657 (0.013962)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0.002933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(0.011366)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0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923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Gráfico&#10;&#10;Descrição gerada automaticamente">
            <a:extLst>
              <a:ext uri="{FF2B5EF4-FFF2-40B4-BE49-F238E27FC236}">
                <a16:creationId xmlns:a16="http://schemas.microsoft.com/office/drawing/2014/main" id="{15C55AE3-6BCA-4318-820C-43D374000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r="8" b="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53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BFB17B7A-A4AC-4C3E-B524-5DEF926E4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r="8" b="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18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5B18A-5EEC-4F28-AD47-7DAEEC7B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1D2086-3674-459A-A8FC-E99FEE87F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69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D4D2A-DF28-414E-8F65-90FF766B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GVAR </a:t>
            </a:r>
            <a:r>
              <a:rPr lang="pt-BR" dirty="0" err="1"/>
              <a:t>vs</a:t>
            </a:r>
            <a:r>
              <a:rPr lang="pt-BR" dirty="0"/>
              <a:t> GVAR-IIS (analise primeiro estagio)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5EC532-07C5-47D3-930F-4AA26D1B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Todas as regiões apresentaram um melhor critério de seleção quando comparados com suas versões sem saturação de </a:t>
            </a:r>
            <a:r>
              <a:rPr lang="pt-BR" dirty="0" err="1"/>
              <a:t>dummies</a:t>
            </a:r>
            <a:r>
              <a:rPr lang="pt-BR" dirty="0"/>
              <a:t> e seleção automática.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86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02843E-5998-4205-98C6-E6EE7EA3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680B6964-E062-4A21-A69B-1A9BB5C2451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92687455"/>
              </p:ext>
            </p:extLst>
          </p:nvPr>
        </p:nvGraphicFramePr>
        <p:xfrm>
          <a:off x="838200" y="1825625"/>
          <a:ext cx="5181600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51816521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45742491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0139854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390090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17,18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08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1st 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26,98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25,24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0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Median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29,57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04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28,07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2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3st 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29,39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32,30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30,55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43,10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46,01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44,27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202856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BE74211F-F8F4-4B9E-A920-3FD094026D0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1247576"/>
              </p:ext>
            </p:extLst>
          </p:nvPr>
        </p:nvGraphicFramePr>
        <p:xfrm>
          <a:off x="6172200" y="1825625"/>
          <a:ext cx="5181600" cy="259588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51816521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45742491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0139854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390090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5,23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9,20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08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1st 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22,71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0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Median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25,74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04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25,35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25,84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2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3st 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28,71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42,53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43,32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42,85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202856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151EF9B1-5367-4D8B-841F-BA307AC15885}"/>
              </a:ext>
            </a:extLst>
          </p:cNvPr>
          <p:cNvSpPr txBox="1"/>
          <p:nvPr/>
        </p:nvSpPr>
        <p:spPr>
          <a:xfrm>
            <a:off x="2894201" y="474816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IIS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D349DA-2601-4196-9766-6D0D2A0330C7}"/>
              </a:ext>
            </a:extLst>
          </p:cNvPr>
          <p:cNvSpPr txBox="1"/>
          <p:nvPr/>
        </p:nvSpPr>
        <p:spPr>
          <a:xfrm>
            <a:off x="7877263" y="4748169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IIS</a:t>
            </a:r>
          </a:p>
        </p:txBody>
      </p:sp>
    </p:spTree>
    <p:extLst>
      <p:ext uri="{BB962C8B-B14F-4D97-AF65-F5344CB8AC3E}">
        <p14:creationId xmlns:p14="http://schemas.microsoft.com/office/powerpoint/2010/main" val="181549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A8543-20FB-4F97-907A-EC17CCA9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17CBC2C-A329-47FB-895A-C42489C48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400" y="1825625"/>
            <a:ext cx="5973200" cy="4351338"/>
          </a:xfrm>
        </p:spPr>
      </p:pic>
    </p:spTree>
    <p:extLst>
      <p:ext uri="{BB962C8B-B14F-4D97-AF65-F5344CB8AC3E}">
        <p14:creationId xmlns:p14="http://schemas.microsoft.com/office/powerpoint/2010/main" val="108534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647C5-96D1-4783-AFCE-39B76491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VECM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6F4C575-BA13-45CE-B734-9D5C2614C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b="0" i="1" dirty="0">
                    <a:latin typeface="Cambria Math" panose="02040503050406030204" pitchFamily="18" charset="0"/>
                  </a:rPr>
                  <a:t>Para cada região temos a estimação do seguinte modelo</a:t>
                </a:r>
              </a:p>
              <a:p>
                <a:pPr marL="0" indent="0">
                  <a:buNone/>
                </a:pPr>
                <a:endParaRPr lang="pt-BR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𝐴𝐷𝑀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𝐷𝐸𝑆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𝐷𝑀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𝐷𝐸𝑆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 sz="2400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𝐷𝑀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 sz="2400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𝐷𝐸𝑆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6F4C575-BA13-45CE-B734-9D5C2614C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18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647C5-96D1-4783-AFCE-39B76491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6F4C575-BA13-45CE-B734-9D5C2614C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b="0" i="1" dirty="0">
                    <a:latin typeface="Cambria Math" panose="02040503050406030204" pitchFamily="18" charset="0"/>
                  </a:rPr>
                  <a:t>Para cada região temos a estimação do seguinte modelo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𝐴𝐷𝑀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 sz="24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𝐷𝐸𝑆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𝑃𝐶𝐴</m:t>
                                        </m:r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_1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𝑃𝐶𝐴</m:t>
                                        </m:r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_2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6F4C575-BA13-45CE-B734-9D5C2614C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40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1A604-0299-4E76-B492-4FA88C9D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9DD12E7-47C9-4128-A2E8-087FDF516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400" y="1825625"/>
            <a:ext cx="5973200" cy="4351338"/>
          </a:xfrm>
        </p:spPr>
      </p:pic>
    </p:spTree>
    <p:extLst>
      <p:ext uri="{BB962C8B-B14F-4D97-AF65-F5344CB8AC3E}">
        <p14:creationId xmlns:p14="http://schemas.microsoft.com/office/powerpoint/2010/main" val="53190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4721A-CDB3-4044-B143-1BADE789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Analise de modelos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9D21F7-CFD8-4E36-856E-7ED7E1D54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4 métricas MSE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𝑂𝑣𝑒𝑟𝑎𝑙𝑙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𝑁𝑇</m:t>
                        </m:r>
                      </m:den>
                    </m:f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𝑑𝑚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𝑎𝑑𝑚</m:t>
                                </m:r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sSubSup>
                                  <m:sSubSupPr>
                                    <m:ctrlP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𝑁𝑇</m:t>
                        </m:r>
                      </m:den>
                    </m:f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𝑑𝑒𝑠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𝑑𝑒𝑠</m:t>
                                </m:r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sSubSup>
                                  <m:sSubSupPr>
                                    <m:ctrlP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𝑁𝑇</m:t>
                        </m:r>
                      </m:den>
                    </m:f>
                  </m:oMath>
                </a14:m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𝑁𝑒𝑡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dirty="0" smtClean="0">
                                            <a:latin typeface="Cambria Math" panose="02040503050406030204" pitchFamily="18" charset="0"/>
                                          </a:rPr>
                                          <m:t>𝑎𝑑𝑚</m:t>
                                        </m:r>
                                        <m:r>
                                          <a:rPr lang="pt-BR" b="0" i="1" dirty="0" smtClean="0">
                                            <a:latin typeface="Cambria Math" panose="02040503050406030204" pitchFamily="18" charset="0"/>
                                          </a:rPr>
                                          <m:t>_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pt-B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/>
                                        </m:sSubSup>
                                        <m:r>
                                          <a:rPr lang="pt-BR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b="0" i="1" dirty="0" smtClean="0">
                                            <a:latin typeface="Cambria Math" panose="02040503050406030204" pitchFamily="18" charset="0"/>
                                          </a:rPr>
                                          <m:t>𝑑𝑒𝑠</m:t>
                                        </m:r>
                                        <m:r>
                                          <a:rPr lang="pt-BR" b="0" i="1" dirty="0" smtClean="0">
                                            <a:latin typeface="Cambria Math" panose="02040503050406030204" pitchFamily="18" charset="0"/>
                                          </a:rPr>
                                          <m:t>_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pt-B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𝑁𝑇</m:t>
                        </m:r>
                      </m:den>
                    </m:f>
                  </m:oMath>
                </a14:m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9D21F7-CFD8-4E36-856E-7ED7E1D54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484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335</Words>
  <Application>Microsoft Office PowerPoint</Application>
  <PresentationFormat>Widescreen</PresentationFormat>
  <Paragraphs>162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Tema do Office</vt:lpstr>
      <vt:lpstr>Resultados GVAR-IIS</vt:lpstr>
      <vt:lpstr>Modelos</vt:lpstr>
      <vt:lpstr>GVAR vs GVAR-IIS (analise primeiro estagio)</vt:lpstr>
      <vt:lpstr>Apresentação do PowerPoint</vt:lpstr>
      <vt:lpstr>Apresentação do PowerPoint</vt:lpstr>
      <vt:lpstr>Modelo VECM</vt:lpstr>
      <vt:lpstr>Modelo PCA</vt:lpstr>
      <vt:lpstr>Apresentação do PowerPoint</vt:lpstr>
      <vt:lpstr>Analise de modelos</vt:lpstr>
      <vt:lpstr>Analise de modelos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GVAR-IIS</dc:title>
  <dc:creator>BRUNO TEBALDI DE QUEIROZ BARBOSA</dc:creator>
  <cp:lastModifiedBy>BRUNO TEBALDI DE QUEIROZ BARBOSA</cp:lastModifiedBy>
  <cp:revision>11</cp:revision>
  <dcterms:created xsi:type="dcterms:W3CDTF">2021-06-06T19:20:52Z</dcterms:created>
  <dcterms:modified xsi:type="dcterms:W3CDTF">2021-06-06T21:32:58Z</dcterms:modified>
</cp:coreProperties>
</file>