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9" r:id="rId7"/>
    <p:sldId id="261" r:id="rId8"/>
    <p:sldId id="270" r:id="rId9"/>
    <p:sldId id="262" r:id="rId10"/>
    <p:sldId id="272" r:id="rId11"/>
    <p:sldId id="271" r:id="rId12"/>
    <p:sldId id="264" r:id="rId13"/>
    <p:sldId id="273" r:id="rId14"/>
    <p:sldId id="265" r:id="rId15"/>
    <p:sldId id="266" r:id="rId16"/>
    <p:sldId id="267" r:id="rId17"/>
    <p:sldId id="26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4"/>
    <p:restoredTop sz="94694"/>
  </p:normalViewPr>
  <p:slideViewPr>
    <p:cSldViewPr snapToGrid="0" snapToObjects="1">
      <p:cViewPr varScale="1">
        <p:scale>
          <a:sx n="109" d="100"/>
          <a:sy n="109" d="100"/>
        </p:scale>
        <p:origin x="21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6/21/22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77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6/21/22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034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6/21/22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604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6/21/22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058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6/21/22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94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6/21/22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699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6/21/22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72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6/21/22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4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6/21/22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420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6/21/22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747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6/21/22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386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6/21/22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19896908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youtu.be/nKW8Ndu7Mj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F0653B-31C3-9054-0542-C58981C7AB57}"/>
              </a:ext>
            </a:extLst>
          </p:cNvPr>
          <p:cNvPicPr>
            <a:picLocks noChangeAspect="1"/>
          </p:cNvPicPr>
          <p:nvPr/>
        </p:nvPicPr>
        <p:blipFill rotWithShape="1">
          <a:blip r:embed="rId2"/>
          <a:srcRect l="4601" r="17980"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CCB060-83ED-BBEC-98C0-600B8BDBF466}"/>
              </a:ext>
            </a:extLst>
          </p:cNvPr>
          <p:cNvSpPr>
            <a:spLocks noGrp="1"/>
          </p:cNvSpPr>
          <p:nvPr>
            <p:ph type="ctrTitle"/>
          </p:nvPr>
        </p:nvSpPr>
        <p:spPr>
          <a:xfrm>
            <a:off x="477981" y="1122363"/>
            <a:ext cx="4023360" cy="3204134"/>
          </a:xfrm>
        </p:spPr>
        <p:txBody>
          <a:bodyPr anchor="b">
            <a:normAutofit/>
          </a:bodyPr>
          <a:lstStyle/>
          <a:p>
            <a:r>
              <a:rPr lang="en-US" sz="4800"/>
              <a:t>Machine Learning Process</a:t>
            </a:r>
          </a:p>
        </p:txBody>
      </p:sp>
      <p:sp>
        <p:nvSpPr>
          <p:cNvPr id="3" name="Subtitle 2">
            <a:extLst>
              <a:ext uri="{FF2B5EF4-FFF2-40B4-BE49-F238E27FC236}">
                <a16:creationId xmlns:a16="http://schemas.microsoft.com/office/drawing/2014/main" id="{1B9D8C83-2844-45E0-875C-C7C1C0BC4A39}"/>
              </a:ext>
            </a:extLst>
          </p:cNvPr>
          <p:cNvSpPr>
            <a:spLocks noGrp="1"/>
          </p:cNvSpPr>
          <p:nvPr>
            <p:ph type="subTitle" idx="1"/>
          </p:nvPr>
        </p:nvSpPr>
        <p:spPr>
          <a:xfrm>
            <a:off x="477980" y="4872922"/>
            <a:ext cx="4023359" cy="1208141"/>
          </a:xfrm>
        </p:spPr>
        <p:txBody>
          <a:bodyPr>
            <a:normAutofit/>
          </a:bodyPr>
          <a:lstStyle/>
          <a:p>
            <a:r>
              <a:rPr lang="en-US" sz="2000"/>
              <a:t>Data Analytics Department</a:t>
            </a:r>
            <a:br>
              <a:rPr lang="en-US" sz="2000"/>
            </a:br>
            <a:r>
              <a:rPr lang="en-US" sz="2000"/>
              <a:t>Bridgerland Technical College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9672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009B-D279-6D75-D79C-632F3647B332}"/>
              </a:ext>
            </a:extLst>
          </p:cNvPr>
          <p:cNvSpPr>
            <a:spLocks noGrp="1"/>
          </p:cNvSpPr>
          <p:nvPr>
            <p:ph type="title"/>
          </p:nvPr>
        </p:nvSpPr>
        <p:spPr/>
        <p:txBody>
          <a:bodyPr/>
          <a:lstStyle/>
          <a:p>
            <a:r>
              <a:rPr lang="en-US" dirty="0"/>
              <a:t>3. Pre-process Data</a:t>
            </a:r>
          </a:p>
        </p:txBody>
      </p:sp>
      <p:sp>
        <p:nvSpPr>
          <p:cNvPr id="3" name="Content Placeholder 2">
            <a:extLst>
              <a:ext uri="{FF2B5EF4-FFF2-40B4-BE49-F238E27FC236}">
                <a16:creationId xmlns:a16="http://schemas.microsoft.com/office/drawing/2014/main" id="{728AC29D-479E-FD6A-756A-93C83F0B8381}"/>
              </a:ext>
            </a:extLst>
          </p:cNvPr>
          <p:cNvSpPr>
            <a:spLocks noGrp="1"/>
          </p:cNvSpPr>
          <p:nvPr>
            <p:ph idx="1"/>
          </p:nvPr>
        </p:nvSpPr>
        <p:spPr>
          <a:xfrm>
            <a:off x="339969" y="2086709"/>
            <a:ext cx="11113477" cy="4431322"/>
          </a:xfrm>
        </p:spPr>
        <p:txBody>
          <a:bodyPr>
            <a:normAutofit/>
          </a:bodyPr>
          <a:lstStyle/>
          <a:p>
            <a:pPr marL="0" indent="0">
              <a:buNone/>
            </a:pPr>
            <a:r>
              <a:rPr lang="en-US" dirty="0"/>
              <a:t>We divided the pre-processing data into three big groups: </a:t>
            </a:r>
          </a:p>
          <a:p>
            <a:pPr>
              <a:buFont typeface="Wingdings" pitchFamily="2" charset="2"/>
              <a:buChar char="q"/>
            </a:pPr>
            <a:r>
              <a:rPr lang="en-US" dirty="0"/>
              <a:t> Data cleaning: Handle missing data, noisy data, large values, </a:t>
            </a:r>
            <a:r>
              <a:rPr lang="en-US" dirty="0" err="1"/>
              <a:t>etc</a:t>
            </a:r>
            <a:endParaRPr lang="en-US" dirty="0"/>
          </a:p>
          <a:p>
            <a:pPr>
              <a:buFont typeface="Wingdings" pitchFamily="2" charset="2"/>
              <a:buChar char="q"/>
            </a:pPr>
            <a:r>
              <a:rPr lang="en-US" dirty="0"/>
              <a:t> Data transformation: Scale data values in a convenient range (Normalization).</a:t>
            </a:r>
          </a:p>
          <a:p>
            <a:pPr>
              <a:buFont typeface="Wingdings" pitchFamily="2" charset="2"/>
              <a:buChar char="q"/>
            </a:pPr>
            <a:r>
              <a:rPr lang="en-US" dirty="0"/>
              <a:t> Data Reduction: The most common technique for this is called PCA (Principal Component Analysis). We will not cover this part in this course but see the additional resources for reading more about it.</a:t>
            </a:r>
          </a:p>
        </p:txBody>
      </p:sp>
    </p:spTree>
    <p:extLst>
      <p:ext uri="{BB962C8B-B14F-4D97-AF65-F5344CB8AC3E}">
        <p14:creationId xmlns:p14="http://schemas.microsoft.com/office/powerpoint/2010/main" val="262136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009B-D279-6D75-D79C-632F3647B332}"/>
              </a:ext>
            </a:extLst>
          </p:cNvPr>
          <p:cNvSpPr>
            <a:spLocks noGrp="1"/>
          </p:cNvSpPr>
          <p:nvPr>
            <p:ph type="title"/>
          </p:nvPr>
        </p:nvSpPr>
        <p:spPr/>
        <p:txBody>
          <a:bodyPr/>
          <a:lstStyle/>
          <a:p>
            <a:r>
              <a:rPr lang="en-US" dirty="0"/>
              <a:t>3. Pre-process Data</a:t>
            </a:r>
          </a:p>
        </p:txBody>
      </p:sp>
      <p:sp>
        <p:nvSpPr>
          <p:cNvPr id="3" name="Content Placeholder 2">
            <a:extLst>
              <a:ext uri="{FF2B5EF4-FFF2-40B4-BE49-F238E27FC236}">
                <a16:creationId xmlns:a16="http://schemas.microsoft.com/office/drawing/2014/main" id="{728AC29D-479E-FD6A-756A-93C83F0B8381}"/>
              </a:ext>
            </a:extLst>
          </p:cNvPr>
          <p:cNvSpPr>
            <a:spLocks noGrp="1"/>
          </p:cNvSpPr>
          <p:nvPr>
            <p:ph idx="1"/>
          </p:nvPr>
        </p:nvSpPr>
        <p:spPr>
          <a:xfrm>
            <a:off x="504092" y="2086709"/>
            <a:ext cx="11207262" cy="4525106"/>
          </a:xfrm>
        </p:spPr>
        <p:txBody>
          <a:bodyPr>
            <a:normAutofit fontScale="77500" lnSpcReduction="20000"/>
          </a:bodyPr>
          <a:lstStyle/>
          <a:p>
            <a:pPr marL="0" indent="0">
              <a:buNone/>
            </a:pPr>
            <a:r>
              <a:rPr lang="en-US" dirty="0"/>
              <a:t>Overview of what we can do:</a:t>
            </a:r>
          </a:p>
          <a:p>
            <a:pPr marL="0" indent="0">
              <a:buNone/>
            </a:pPr>
            <a:endParaRPr lang="en-US" sz="1000" dirty="0"/>
          </a:p>
          <a:p>
            <a:pPr>
              <a:buFont typeface="Wingdings" pitchFamily="2" charset="2"/>
              <a:buChar char="q"/>
            </a:pPr>
            <a:r>
              <a:rPr lang="en-US" dirty="0"/>
              <a:t> Understand the data and the problem to be solved</a:t>
            </a:r>
          </a:p>
          <a:p>
            <a:pPr>
              <a:buFont typeface="Wingdings" pitchFamily="2" charset="2"/>
              <a:buChar char="q"/>
            </a:pPr>
            <a:r>
              <a:rPr lang="en-US" dirty="0"/>
              <a:t> Identify where you need to focus on</a:t>
            </a:r>
          </a:p>
          <a:p>
            <a:pPr>
              <a:buFont typeface="Wingdings" pitchFamily="2" charset="2"/>
              <a:buChar char="q"/>
            </a:pPr>
            <a:r>
              <a:rPr lang="en-US" dirty="0"/>
              <a:t> Use pre-built libraries to visualize the dataset (in this part we can see the changes that we need to do. See step 2.)</a:t>
            </a:r>
          </a:p>
          <a:p>
            <a:pPr>
              <a:buFont typeface="Wingdings" pitchFamily="2" charset="2"/>
              <a:buChar char="q"/>
            </a:pPr>
            <a:r>
              <a:rPr lang="en-US" dirty="0"/>
              <a:t> Summarize your data using pre-built libraries to see duplicates, missing values, outliers in the data</a:t>
            </a:r>
          </a:p>
          <a:p>
            <a:pPr>
              <a:buFont typeface="Wingdings" pitchFamily="2" charset="2"/>
              <a:buChar char="q"/>
            </a:pPr>
            <a:r>
              <a:rPr lang="en-US" dirty="0"/>
              <a:t> Apply dimensionality reduction if necessary</a:t>
            </a:r>
          </a:p>
          <a:p>
            <a:pPr>
              <a:buFont typeface="Wingdings" pitchFamily="2" charset="2"/>
              <a:buChar char="q"/>
            </a:pPr>
            <a:r>
              <a:rPr lang="en-US" dirty="0"/>
              <a:t> Transform the data if necessary</a:t>
            </a:r>
          </a:p>
          <a:p>
            <a:pPr>
              <a:buFont typeface="Wingdings" pitchFamily="2" charset="2"/>
              <a:buChar char="q"/>
            </a:pPr>
            <a:r>
              <a:rPr lang="en-US" dirty="0"/>
              <a:t> Once we have a clean data, we do a data exploration again but for the clean data </a:t>
            </a:r>
          </a:p>
        </p:txBody>
      </p:sp>
    </p:spTree>
    <p:extLst>
      <p:ext uri="{BB962C8B-B14F-4D97-AF65-F5344CB8AC3E}">
        <p14:creationId xmlns:p14="http://schemas.microsoft.com/office/powerpoint/2010/main" val="221697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6705-2C40-552C-A57B-4D78B61A7522}"/>
              </a:ext>
            </a:extLst>
          </p:cNvPr>
          <p:cNvSpPr>
            <a:spLocks noGrp="1"/>
          </p:cNvSpPr>
          <p:nvPr>
            <p:ph type="title"/>
          </p:nvPr>
        </p:nvSpPr>
        <p:spPr/>
        <p:txBody>
          <a:bodyPr>
            <a:normAutofit fontScale="90000"/>
          </a:bodyPr>
          <a:lstStyle/>
          <a:p>
            <a:r>
              <a:rPr lang="en-US" dirty="0"/>
              <a:t>4. Building Machine Learning (ML) Models</a:t>
            </a:r>
          </a:p>
        </p:txBody>
      </p:sp>
      <p:sp>
        <p:nvSpPr>
          <p:cNvPr id="3" name="Content Placeholder 2">
            <a:extLst>
              <a:ext uri="{FF2B5EF4-FFF2-40B4-BE49-F238E27FC236}">
                <a16:creationId xmlns:a16="http://schemas.microsoft.com/office/drawing/2014/main" id="{E99E7ABE-501C-AC37-71F0-7911FB34491C}"/>
              </a:ext>
            </a:extLst>
          </p:cNvPr>
          <p:cNvSpPr>
            <a:spLocks noGrp="1"/>
          </p:cNvSpPr>
          <p:nvPr>
            <p:ph idx="1"/>
          </p:nvPr>
        </p:nvSpPr>
        <p:spPr>
          <a:xfrm>
            <a:off x="505967" y="2325624"/>
            <a:ext cx="11240555" cy="3694176"/>
          </a:xfrm>
        </p:spPr>
        <p:txBody>
          <a:bodyPr>
            <a:normAutofit fontScale="85000" lnSpcReduction="20000"/>
          </a:bodyPr>
          <a:lstStyle/>
          <a:p>
            <a:pPr>
              <a:buFont typeface="Wingdings" pitchFamily="2" charset="2"/>
              <a:buChar char="q"/>
            </a:pPr>
            <a:r>
              <a:rPr lang="en-US" dirty="0"/>
              <a:t> To analyze the data, we need to build a ML model</a:t>
            </a:r>
          </a:p>
          <a:p>
            <a:pPr>
              <a:buFont typeface="Wingdings" pitchFamily="2" charset="2"/>
              <a:buChar char="q"/>
            </a:pPr>
            <a:r>
              <a:rPr lang="en-US" dirty="0"/>
              <a:t> To build the ML model, we need to use our findings derived from the data exploration before</a:t>
            </a:r>
          </a:p>
          <a:p>
            <a:pPr>
              <a:buFont typeface="Wingdings" pitchFamily="2" charset="2"/>
              <a:buChar char="q"/>
            </a:pPr>
            <a:r>
              <a:rPr lang="en-US" dirty="0"/>
              <a:t> We choose the right machine learning algorithm depending on the type of problem that we want to solve (For example, problems using images data can use different models that problems using text data).</a:t>
            </a:r>
          </a:p>
          <a:p>
            <a:pPr>
              <a:buFont typeface="Wingdings" pitchFamily="2" charset="2"/>
              <a:buChar char="q"/>
            </a:pPr>
            <a:r>
              <a:rPr lang="en-US" dirty="0"/>
              <a:t> We select the ML techniques such as Classification, Regression, Cluster analysis, etc. then we build the model and evaluate it</a:t>
            </a:r>
          </a:p>
          <a:p>
            <a:pPr>
              <a:buFont typeface="Wingdings" pitchFamily="2" charset="2"/>
              <a:buChar char="q"/>
            </a:pPr>
            <a:r>
              <a:rPr lang="en-US" dirty="0"/>
              <a:t> Remember: Different ML algorithms are for different tasks. </a:t>
            </a:r>
          </a:p>
        </p:txBody>
      </p:sp>
    </p:spTree>
    <p:extLst>
      <p:ext uri="{BB962C8B-B14F-4D97-AF65-F5344CB8AC3E}">
        <p14:creationId xmlns:p14="http://schemas.microsoft.com/office/powerpoint/2010/main" val="195618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6705-2C40-552C-A57B-4D78B61A7522}"/>
              </a:ext>
            </a:extLst>
          </p:cNvPr>
          <p:cNvSpPr>
            <a:spLocks noGrp="1"/>
          </p:cNvSpPr>
          <p:nvPr>
            <p:ph type="title"/>
          </p:nvPr>
        </p:nvSpPr>
        <p:spPr/>
        <p:txBody>
          <a:bodyPr>
            <a:normAutofit fontScale="90000"/>
          </a:bodyPr>
          <a:lstStyle/>
          <a:p>
            <a:r>
              <a:rPr lang="en-US" dirty="0"/>
              <a:t>4. Building Machine Learning (ML) Models</a:t>
            </a:r>
          </a:p>
        </p:txBody>
      </p:sp>
      <p:sp>
        <p:nvSpPr>
          <p:cNvPr id="3" name="Content Placeholder 2">
            <a:extLst>
              <a:ext uri="{FF2B5EF4-FFF2-40B4-BE49-F238E27FC236}">
                <a16:creationId xmlns:a16="http://schemas.microsoft.com/office/drawing/2014/main" id="{E99E7ABE-501C-AC37-71F0-7911FB34491C}"/>
              </a:ext>
            </a:extLst>
          </p:cNvPr>
          <p:cNvSpPr>
            <a:spLocks noGrp="1"/>
          </p:cNvSpPr>
          <p:nvPr>
            <p:ph idx="1"/>
          </p:nvPr>
        </p:nvSpPr>
        <p:spPr>
          <a:xfrm>
            <a:off x="299875" y="2149777"/>
            <a:ext cx="11592249" cy="4567545"/>
          </a:xfrm>
        </p:spPr>
        <p:txBody>
          <a:bodyPr>
            <a:normAutofit/>
          </a:bodyPr>
          <a:lstStyle/>
          <a:p>
            <a:pPr marL="0" indent="0">
              <a:buNone/>
            </a:pPr>
            <a:r>
              <a:rPr lang="en-US" dirty="0"/>
              <a:t>Building a ML model involves some steps:</a:t>
            </a:r>
          </a:p>
          <a:p>
            <a:pPr marL="0" indent="0">
              <a:buNone/>
            </a:pPr>
            <a:endParaRPr lang="en-US" sz="1000" dirty="0"/>
          </a:p>
          <a:p>
            <a:pPr>
              <a:buFont typeface="Wingdings" pitchFamily="2" charset="2"/>
              <a:buChar char="q"/>
            </a:pPr>
            <a:r>
              <a:rPr lang="en-US" dirty="0"/>
              <a:t>Split the data into training and test sets</a:t>
            </a:r>
          </a:p>
          <a:p>
            <a:pPr lvl="1">
              <a:buFont typeface="Wingdings" pitchFamily="2" charset="2"/>
              <a:buChar char="Ø"/>
            </a:pPr>
            <a:r>
              <a:rPr lang="en-US" dirty="0"/>
              <a:t> Common split percentages: Train: 80%, Test: 20%   or Train: 70%, Test: 30%</a:t>
            </a:r>
          </a:p>
          <a:p>
            <a:pPr lvl="1">
              <a:buFont typeface="Wingdings" pitchFamily="2" charset="2"/>
              <a:buChar char="Ø"/>
            </a:pPr>
            <a:r>
              <a:rPr lang="en-US" dirty="0"/>
              <a:t> Splitting data helps to avoid overfitting</a:t>
            </a:r>
          </a:p>
          <a:p>
            <a:pPr marL="457200" lvl="1" indent="0">
              <a:buNone/>
            </a:pPr>
            <a:endParaRPr lang="en-US" sz="1000" dirty="0"/>
          </a:p>
          <a:p>
            <a:pPr>
              <a:buFont typeface="Wingdings" pitchFamily="2" charset="2"/>
              <a:buChar char="q"/>
            </a:pPr>
            <a:r>
              <a:rPr lang="en-US" dirty="0"/>
              <a:t> Select the correct ML algorithm: Based on the nature of input data</a:t>
            </a:r>
          </a:p>
          <a:p>
            <a:pPr>
              <a:buFont typeface="Wingdings" pitchFamily="2" charset="2"/>
              <a:buChar char="q"/>
            </a:pPr>
            <a:r>
              <a:rPr lang="en-US" dirty="0"/>
              <a:t> Build the ML model: We will learn Linear Regression, Decision Tree and Random Forest Models.</a:t>
            </a:r>
          </a:p>
        </p:txBody>
      </p:sp>
    </p:spTree>
    <p:extLst>
      <p:ext uri="{BB962C8B-B14F-4D97-AF65-F5344CB8AC3E}">
        <p14:creationId xmlns:p14="http://schemas.microsoft.com/office/powerpoint/2010/main" val="336627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BB36-FA7E-9BB1-B141-469488CDF5E4}"/>
              </a:ext>
            </a:extLst>
          </p:cNvPr>
          <p:cNvSpPr>
            <a:spLocks noGrp="1"/>
          </p:cNvSpPr>
          <p:nvPr>
            <p:ph type="title"/>
          </p:nvPr>
        </p:nvSpPr>
        <p:spPr/>
        <p:txBody>
          <a:bodyPr/>
          <a:lstStyle/>
          <a:p>
            <a:r>
              <a:rPr lang="en-US" dirty="0"/>
              <a:t>5. Training the Model</a:t>
            </a:r>
          </a:p>
        </p:txBody>
      </p:sp>
      <p:sp>
        <p:nvSpPr>
          <p:cNvPr id="3" name="Content Placeholder 2">
            <a:extLst>
              <a:ext uri="{FF2B5EF4-FFF2-40B4-BE49-F238E27FC236}">
                <a16:creationId xmlns:a16="http://schemas.microsoft.com/office/drawing/2014/main" id="{45618B10-71F8-46F9-5B3E-016DF3080F56}"/>
              </a:ext>
            </a:extLst>
          </p:cNvPr>
          <p:cNvSpPr>
            <a:spLocks noGrp="1"/>
          </p:cNvSpPr>
          <p:nvPr>
            <p:ph idx="1"/>
          </p:nvPr>
        </p:nvSpPr>
        <p:spPr>
          <a:xfrm>
            <a:off x="529414" y="2313901"/>
            <a:ext cx="11158493" cy="3694176"/>
          </a:xfrm>
        </p:spPr>
        <p:txBody>
          <a:bodyPr>
            <a:normAutofit fontScale="92500" lnSpcReduction="20000"/>
          </a:bodyPr>
          <a:lstStyle/>
          <a:p>
            <a:pPr>
              <a:buFont typeface="Wingdings" pitchFamily="2" charset="2"/>
              <a:buChar char="q"/>
            </a:pPr>
            <a:r>
              <a:rPr lang="en-US" dirty="0"/>
              <a:t> Here we use the training set to train the model using several machine learning algorithms</a:t>
            </a:r>
          </a:p>
          <a:p>
            <a:pPr>
              <a:buFont typeface="Wingdings" pitchFamily="2" charset="2"/>
              <a:buChar char="q"/>
            </a:pPr>
            <a:r>
              <a:rPr lang="en-US" dirty="0"/>
              <a:t> This training helps us understand the features, patterns, </a:t>
            </a:r>
            <a:r>
              <a:rPr lang="en-US" dirty="0" err="1"/>
              <a:t>etc</a:t>
            </a:r>
            <a:endParaRPr lang="en-US" dirty="0"/>
          </a:p>
          <a:p>
            <a:pPr>
              <a:buFont typeface="Wingdings" pitchFamily="2" charset="2"/>
              <a:buChar char="q"/>
            </a:pPr>
            <a:r>
              <a:rPr lang="en-US" dirty="0"/>
              <a:t> This step usually takes time, but it is essential since it improves the ability of prediction of our model.</a:t>
            </a:r>
          </a:p>
          <a:p>
            <a:pPr marL="0" indent="0">
              <a:buNone/>
            </a:pPr>
            <a:endParaRPr lang="en-US" dirty="0"/>
          </a:p>
          <a:p>
            <a:pPr>
              <a:buFont typeface="Wingdings" pitchFamily="2" charset="2"/>
              <a:buChar char="q"/>
            </a:pPr>
            <a:r>
              <a:rPr lang="en-US" dirty="0"/>
              <a:t> Goal: Train the model to improve the performance of the model so we can have a better outcome of the problem</a:t>
            </a:r>
          </a:p>
        </p:txBody>
      </p:sp>
    </p:spTree>
    <p:extLst>
      <p:ext uri="{BB962C8B-B14F-4D97-AF65-F5344CB8AC3E}">
        <p14:creationId xmlns:p14="http://schemas.microsoft.com/office/powerpoint/2010/main" val="117706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032D-72C8-1009-739F-2842C914CB36}"/>
              </a:ext>
            </a:extLst>
          </p:cNvPr>
          <p:cNvSpPr>
            <a:spLocks noGrp="1"/>
          </p:cNvSpPr>
          <p:nvPr>
            <p:ph type="title"/>
          </p:nvPr>
        </p:nvSpPr>
        <p:spPr/>
        <p:txBody>
          <a:bodyPr/>
          <a:lstStyle/>
          <a:p>
            <a:r>
              <a:rPr lang="en-US" dirty="0"/>
              <a:t>6. Evaluating the Model</a:t>
            </a:r>
          </a:p>
        </p:txBody>
      </p:sp>
      <p:sp>
        <p:nvSpPr>
          <p:cNvPr id="3" name="Content Placeholder 2">
            <a:extLst>
              <a:ext uri="{FF2B5EF4-FFF2-40B4-BE49-F238E27FC236}">
                <a16:creationId xmlns:a16="http://schemas.microsoft.com/office/drawing/2014/main" id="{A5FCF200-F41F-FF65-7D47-8B400A38AA4F}"/>
              </a:ext>
            </a:extLst>
          </p:cNvPr>
          <p:cNvSpPr>
            <a:spLocks noGrp="1"/>
          </p:cNvSpPr>
          <p:nvPr>
            <p:ph idx="1"/>
          </p:nvPr>
        </p:nvSpPr>
        <p:spPr>
          <a:xfrm>
            <a:off x="482521" y="2337346"/>
            <a:ext cx="11158494" cy="4086899"/>
          </a:xfrm>
        </p:spPr>
        <p:txBody>
          <a:bodyPr>
            <a:normAutofit/>
          </a:bodyPr>
          <a:lstStyle/>
          <a:p>
            <a:pPr>
              <a:buFont typeface="Wingdings" pitchFamily="2" charset="2"/>
              <a:buChar char="q"/>
            </a:pPr>
            <a:r>
              <a:rPr lang="en-US" dirty="0"/>
              <a:t> After training the model, it is time to test the model.</a:t>
            </a:r>
          </a:p>
          <a:p>
            <a:pPr>
              <a:buFont typeface="Wingdings" pitchFamily="2" charset="2"/>
              <a:buChar char="q"/>
            </a:pPr>
            <a:r>
              <a:rPr lang="en-US" dirty="0"/>
              <a:t> Here we use the test set (unseen data) found before.</a:t>
            </a:r>
          </a:p>
          <a:p>
            <a:pPr>
              <a:buFont typeface="Wingdings" pitchFamily="2" charset="2"/>
              <a:buChar char="q"/>
            </a:pPr>
            <a:r>
              <a:rPr lang="en-US" dirty="0"/>
              <a:t> By testing the model, we check the efficiency and accuracy of the model</a:t>
            </a:r>
          </a:p>
          <a:p>
            <a:pPr>
              <a:buFont typeface="Wingdings" pitchFamily="2" charset="2"/>
              <a:buChar char="q"/>
            </a:pPr>
            <a:r>
              <a:rPr lang="en-US" dirty="0"/>
              <a:t> We need to check if any improvements in the model are needed</a:t>
            </a:r>
          </a:p>
          <a:p>
            <a:pPr>
              <a:buFont typeface="Wingdings" pitchFamily="2" charset="2"/>
              <a:buChar char="q"/>
            </a:pPr>
            <a:r>
              <a:rPr lang="en-US" dirty="0"/>
              <a:t> To improve the performance of the model we can use parameter tuning (e.g., learning rate) and cross-validation </a:t>
            </a:r>
          </a:p>
        </p:txBody>
      </p:sp>
    </p:spTree>
    <p:extLst>
      <p:ext uri="{BB962C8B-B14F-4D97-AF65-F5344CB8AC3E}">
        <p14:creationId xmlns:p14="http://schemas.microsoft.com/office/powerpoint/2010/main" val="28237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D174-8E6B-FD7F-22BF-8CF7CAFF0191}"/>
              </a:ext>
            </a:extLst>
          </p:cNvPr>
          <p:cNvSpPr>
            <a:spLocks noGrp="1"/>
          </p:cNvSpPr>
          <p:nvPr>
            <p:ph type="title"/>
          </p:nvPr>
        </p:nvSpPr>
        <p:spPr/>
        <p:txBody>
          <a:bodyPr/>
          <a:lstStyle/>
          <a:p>
            <a:r>
              <a:rPr lang="en-US" dirty="0"/>
              <a:t>7. Making Predictions</a:t>
            </a:r>
          </a:p>
        </p:txBody>
      </p:sp>
      <p:sp>
        <p:nvSpPr>
          <p:cNvPr id="3" name="Content Placeholder 2">
            <a:extLst>
              <a:ext uri="{FF2B5EF4-FFF2-40B4-BE49-F238E27FC236}">
                <a16:creationId xmlns:a16="http://schemas.microsoft.com/office/drawing/2014/main" id="{87BC2216-B728-6DA4-1A90-88161D4551F2}"/>
              </a:ext>
            </a:extLst>
          </p:cNvPr>
          <p:cNvSpPr>
            <a:spLocks noGrp="1"/>
          </p:cNvSpPr>
          <p:nvPr>
            <p:ph idx="1"/>
          </p:nvPr>
        </p:nvSpPr>
        <p:spPr>
          <a:xfrm>
            <a:off x="716984" y="2900055"/>
            <a:ext cx="10168128" cy="2375330"/>
          </a:xfrm>
        </p:spPr>
        <p:txBody>
          <a:bodyPr/>
          <a:lstStyle/>
          <a:p>
            <a:pPr>
              <a:buFont typeface="Wingdings" pitchFamily="2" charset="2"/>
              <a:buChar char="q"/>
            </a:pPr>
            <a:r>
              <a:rPr lang="en-US" dirty="0"/>
              <a:t> After we implemented the necessary changes after evaluating the model, we can make the predictions accurately.</a:t>
            </a:r>
          </a:p>
        </p:txBody>
      </p:sp>
    </p:spTree>
    <p:extLst>
      <p:ext uri="{BB962C8B-B14F-4D97-AF65-F5344CB8AC3E}">
        <p14:creationId xmlns:p14="http://schemas.microsoft.com/office/powerpoint/2010/main" val="1826271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53BD-816A-67FF-8FD4-58A5348ED910}"/>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3D71D652-165B-1891-B22C-FDA2AB086082}"/>
              </a:ext>
            </a:extLst>
          </p:cNvPr>
          <p:cNvSpPr>
            <a:spLocks noGrp="1"/>
          </p:cNvSpPr>
          <p:nvPr>
            <p:ph idx="1"/>
          </p:nvPr>
        </p:nvSpPr>
        <p:spPr>
          <a:xfrm>
            <a:off x="552859" y="2173224"/>
            <a:ext cx="11064709" cy="4136136"/>
          </a:xfrm>
        </p:spPr>
        <p:txBody>
          <a:bodyPr/>
          <a:lstStyle/>
          <a:p>
            <a:r>
              <a:rPr lang="en-US" dirty="0" err="1"/>
              <a:t>Yufeng</a:t>
            </a:r>
            <a:r>
              <a:rPr lang="en-US" dirty="0"/>
              <a:t> G presents 7 steps of Machine Learning process. </a:t>
            </a:r>
          </a:p>
          <a:p>
            <a:pPr marL="0" indent="0">
              <a:buNone/>
            </a:pPr>
            <a:r>
              <a:rPr lang="en-US" dirty="0"/>
              <a:t>Link: </a:t>
            </a:r>
            <a:r>
              <a:rPr lang="en-US" dirty="0">
                <a:hlinkClick r:id="rId2"/>
              </a:rPr>
              <a:t>https://youtu.be/nKW8Ndu7Mjw</a:t>
            </a:r>
            <a:endParaRPr lang="en-US" dirty="0"/>
          </a:p>
          <a:p>
            <a:pPr marL="0" indent="0">
              <a:buNone/>
            </a:pPr>
            <a:endParaRPr lang="en-US" dirty="0"/>
          </a:p>
          <a:p>
            <a:r>
              <a:rPr lang="en-US" dirty="0"/>
              <a:t>There are several authors showing different number of steps of Machine Learning process but in general all those steps are similar.</a:t>
            </a:r>
          </a:p>
        </p:txBody>
      </p:sp>
    </p:spTree>
    <p:extLst>
      <p:ext uri="{BB962C8B-B14F-4D97-AF65-F5344CB8AC3E}">
        <p14:creationId xmlns:p14="http://schemas.microsoft.com/office/powerpoint/2010/main" val="60865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5B41A-66B7-4A0B-EF03-B8A175F4E5C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lp">
            <a:extLst>
              <a:ext uri="{FF2B5EF4-FFF2-40B4-BE49-F238E27FC236}">
                <a16:creationId xmlns:a16="http://schemas.microsoft.com/office/drawing/2014/main" id="{FDA50222-427A-34C5-A2D0-158C707127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98199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2BB9-EEA1-FF8B-F936-D951127B35D2}"/>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793ABB6-9332-D165-67E7-BFFB760D393D}"/>
              </a:ext>
            </a:extLst>
          </p:cNvPr>
          <p:cNvSpPr>
            <a:spLocks noGrp="1"/>
          </p:cNvSpPr>
          <p:nvPr>
            <p:ph idx="1"/>
          </p:nvPr>
        </p:nvSpPr>
        <p:spPr>
          <a:xfrm>
            <a:off x="1115568" y="2250831"/>
            <a:ext cx="10168128" cy="4314092"/>
          </a:xfrm>
        </p:spPr>
        <p:txBody>
          <a:bodyPr>
            <a:normAutofit/>
          </a:bodyPr>
          <a:lstStyle/>
          <a:p>
            <a:pPr marL="514350" indent="-514350">
              <a:buFont typeface="+mj-lt"/>
              <a:buAutoNum type="arabicPeriod"/>
            </a:pPr>
            <a:r>
              <a:rPr lang="en-US" dirty="0"/>
              <a:t>Gathering data</a:t>
            </a:r>
          </a:p>
          <a:p>
            <a:pPr marL="514350" indent="-514350">
              <a:buFont typeface="+mj-lt"/>
              <a:buAutoNum type="arabicPeriod"/>
            </a:pPr>
            <a:r>
              <a:rPr lang="en-US" dirty="0"/>
              <a:t>Data exploration</a:t>
            </a:r>
          </a:p>
          <a:p>
            <a:pPr marL="514350" indent="-514350">
              <a:buFont typeface="+mj-lt"/>
              <a:buAutoNum type="arabicPeriod"/>
            </a:pPr>
            <a:r>
              <a:rPr lang="en-US" dirty="0"/>
              <a:t>Pre-process data</a:t>
            </a:r>
          </a:p>
          <a:p>
            <a:pPr marL="514350" indent="-514350">
              <a:buFont typeface="+mj-lt"/>
              <a:buAutoNum type="arabicPeriod"/>
            </a:pPr>
            <a:r>
              <a:rPr lang="en-US" dirty="0"/>
              <a:t>Building machine learning models</a:t>
            </a:r>
          </a:p>
          <a:p>
            <a:pPr marL="514350" indent="-514350">
              <a:buFont typeface="+mj-lt"/>
              <a:buAutoNum type="arabicPeriod"/>
            </a:pPr>
            <a:r>
              <a:rPr lang="en-US" dirty="0"/>
              <a:t>Training the model</a:t>
            </a:r>
          </a:p>
          <a:p>
            <a:pPr marL="514350" indent="-514350">
              <a:buFont typeface="+mj-lt"/>
              <a:buAutoNum type="arabicPeriod"/>
            </a:pPr>
            <a:r>
              <a:rPr lang="en-US" dirty="0"/>
              <a:t>Evaluating the model</a:t>
            </a:r>
          </a:p>
          <a:p>
            <a:pPr marL="514350" indent="-514350">
              <a:buFont typeface="+mj-lt"/>
              <a:buAutoNum type="arabicPeriod"/>
            </a:pPr>
            <a:r>
              <a:rPr lang="en-US" dirty="0"/>
              <a:t>Making predictions</a:t>
            </a:r>
          </a:p>
          <a:p>
            <a:pPr marL="514350" indent="-514350">
              <a:buFont typeface="+mj-lt"/>
              <a:buAutoNum type="arabicPeriod"/>
            </a:pPr>
            <a:endParaRPr lang="en-US" dirty="0"/>
          </a:p>
        </p:txBody>
      </p:sp>
    </p:spTree>
    <p:extLst>
      <p:ext uri="{BB962C8B-B14F-4D97-AF65-F5344CB8AC3E}">
        <p14:creationId xmlns:p14="http://schemas.microsoft.com/office/powerpoint/2010/main" val="18308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657-90BC-1460-F412-A7672D91687D}"/>
              </a:ext>
            </a:extLst>
          </p:cNvPr>
          <p:cNvSpPr>
            <a:spLocks noGrp="1"/>
          </p:cNvSpPr>
          <p:nvPr>
            <p:ph type="title"/>
          </p:nvPr>
        </p:nvSpPr>
        <p:spPr/>
        <p:txBody>
          <a:bodyPr/>
          <a:lstStyle/>
          <a:p>
            <a:r>
              <a:rPr lang="en-US" dirty="0"/>
              <a:t>Machine Learning Process Diagram</a:t>
            </a:r>
          </a:p>
        </p:txBody>
      </p:sp>
      <p:pic>
        <p:nvPicPr>
          <p:cNvPr id="11" name="Picture 10" descr="Diagram&#10;&#10;Description automatically generated with medium confidence">
            <a:extLst>
              <a:ext uri="{FF2B5EF4-FFF2-40B4-BE49-F238E27FC236}">
                <a16:creationId xmlns:a16="http://schemas.microsoft.com/office/drawing/2014/main" id="{288EF476-62BB-A955-F6A9-90BCEE534FE7}"/>
              </a:ext>
            </a:extLst>
          </p:cNvPr>
          <p:cNvPicPr>
            <a:picLocks noChangeAspect="1"/>
          </p:cNvPicPr>
          <p:nvPr/>
        </p:nvPicPr>
        <p:blipFill>
          <a:blip r:embed="rId2"/>
          <a:stretch>
            <a:fillRect/>
          </a:stretch>
        </p:blipFill>
        <p:spPr>
          <a:xfrm>
            <a:off x="236764" y="2286912"/>
            <a:ext cx="11718471" cy="3846369"/>
          </a:xfrm>
          <a:prstGeom prst="rect">
            <a:avLst/>
          </a:prstGeom>
        </p:spPr>
      </p:pic>
    </p:spTree>
    <p:extLst>
      <p:ext uri="{BB962C8B-B14F-4D97-AF65-F5344CB8AC3E}">
        <p14:creationId xmlns:p14="http://schemas.microsoft.com/office/powerpoint/2010/main" val="208222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10;&#10;Description automatically generated with medium confidence">
            <a:extLst>
              <a:ext uri="{FF2B5EF4-FFF2-40B4-BE49-F238E27FC236}">
                <a16:creationId xmlns:a16="http://schemas.microsoft.com/office/drawing/2014/main" id="{E495E22C-4E0F-9385-82E2-5E45CF902AE3}"/>
              </a:ext>
            </a:extLst>
          </p:cNvPr>
          <p:cNvPicPr>
            <a:picLocks noChangeAspect="1"/>
          </p:cNvPicPr>
          <p:nvPr/>
        </p:nvPicPr>
        <p:blipFill>
          <a:blip r:embed="rId2"/>
          <a:stretch>
            <a:fillRect/>
          </a:stretch>
        </p:blipFill>
        <p:spPr>
          <a:xfrm>
            <a:off x="236764" y="2181404"/>
            <a:ext cx="11718471" cy="3846369"/>
          </a:xfrm>
          <a:prstGeom prst="rect">
            <a:avLst/>
          </a:prstGeom>
        </p:spPr>
      </p:pic>
      <p:sp>
        <p:nvSpPr>
          <p:cNvPr id="2" name="Title 1">
            <a:extLst>
              <a:ext uri="{FF2B5EF4-FFF2-40B4-BE49-F238E27FC236}">
                <a16:creationId xmlns:a16="http://schemas.microsoft.com/office/drawing/2014/main" id="{BF0B5657-90BC-1460-F412-A7672D91687D}"/>
              </a:ext>
            </a:extLst>
          </p:cNvPr>
          <p:cNvSpPr>
            <a:spLocks noGrp="1"/>
          </p:cNvSpPr>
          <p:nvPr>
            <p:ph type="title"/>
          </p:nvPr>
        </p:nvSpPr>
        <p:spPr/>
        <p:txBody>
          <a:bodyPr/>
          <a:lstStyle/>
          <a:p>
            <a:r>
              <a:rPr lang="en-US" dirty="0"/>
              <a:t>Machine Learning Process Diagram</a:t>
            </a:r>
          </a:p>
        </p:txBody>
      </p:sp>
      <p:sp>
        <p:nvSpPr>
          <p:cNvPr id="6" name="TextBox 5">
            <a:extLst>
              <a:ext uri="{FF2B5EF4-FFF2-40B4-BE49-F238E27FC236}">
                <a16:creationId xmlns:a16="http://schemas.microsoft.com/office/drawing/2014/main" id="{E3E30F49-960C-F1FD-8D35-E2E1C863BCA8}"/>
              </a:ext>
            </a:extLst>
          </p:cNvPr>
          <p:cNvSpPr txBox="1"/>
          <p:nvPr/>
        </p:nvSpPr>
        <p:spPr>
          <a:xfrm>
            <a:off x="5627076" y="5986194"/>
            <a:ext cx="5756032" cy="646331"/>
          </a:xfrm>
          <a:prstGeom prst="rect">
            <a:avLst/>
          </a:prstGeom>
          <a:noFill/>
          <a:ln>
            <a:solidFill>
              <a:schemeClr val="accent1"/>
            </a:solidFill>
          </a:ln>
        </p:spPr>
        <p:txBody>
          <a:bodyPr wrap="square" rtlCol="0">
            <a:spAutoFit/>
          </a:bodyPr>
          <a:lstStyle/>
          <a:p>
            <a:r>
              <a:rPr lang="en-US" b="1" dirty="0"/>
              <a:t>We will mention these steps in this section, but we will go over the details in the next section.</a:t>
            </a:r>
          </a:p>
        </p:txBody>
      </p:sp>
      <p:cxnSp>
        <p:nvCxnSpPr>
          <p:cNvPr id="4" name="Straight Arrow Connector 3">
            <a:extLst>
              <a:ext uri="{FF2B5EF4-FFF2-40B4-BE49-F238E27FC236}">
                <a16:creationId xmlns:a16="http://schemas.microsoft.com/office/drawing/2014/main" id="{73B2F6F3-B9BB-E0C8-BD10-8EF70E5F2D75}"/>
              </a:ext>
            </a:extLst>
          </p:cNvPr>
          <p:cNvCxnSpPr>
            <a:cxnSpLocks/>
            <a:endCxn id="6" idx="1"/>
          </p:cNvCxnSpPr>
          <p:nvPr/>
        </p:nvCxnSpPr>
        <p:spPr>
          <a:xfrm>
            <a:off x="3912158" y="5547140"/>
            <a:ext cx="1714918" cy="7622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71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F919-B9C8-5C05-F71C-F00D1282649B}"/>
              </a:ext>
            </a:extLst>
          </p:cNvPr>
          <p:cNvSpPr>
            <a:spLocks noGrp="1"/>
          </p:cNvSpPr>
          <p:nvPr>
            <p:ph type="title"/>
          </p:nvPr>
        </p:nvSpPr>
        <p:spPr/>
        <p:txBody>
          <a:bodyPr/>
          <a:lstStyle/>
          <a:p>
            <a:r>
              <a:rPr lang="en-US" dirty="0"/>
              <a:t>1. Gathering Data</a:t>
            </a:r>
          </a:p>
        </p:txBody>
      </p:sp>
      <p:sp>
        <p:nvSpPr>
          <p:cNvPr id="3" name="Content Placeholder 2">
            <a:extLst>
              <a:ext uri="{FF2B5EF4-FFF2-40B4-BE49-F238E27FC236}">
                <a16:creationId xmlns:a16="http://schemas.microsoft.com/office/drawing/2014/main" id="{494D1109-95E9-4AFD-A9D0-1E4C9C99ACCF}"/>
              </a:ext>
            </a:extLst>
          </p:cNvPr>
          <p:cNvSpPr>
            <a:spLocks noGrp="1"/>
          </p:cNvSpPr>
          <p:nvPr>
            <p:ph idx="1"/>
          </p:nvPr>
        </p:nvSpPr>
        <p:spPr>
          <a:xfrm>
            <a:off x="434692" y="2114608"/>
            <a:ext cx="11322616" cy="4532377"/>
          </a:xfrm>
        </p:spPr>
        <p:txBody>
          <a:bodyPr/>
          <a:lstStyle/>
          <a:p>
            <a:pPr>
              <a:buFont typeface="Wingdings" pitchFamily="2" charset="2"/>
              <a:buChar char="q"/>
            </a:pPr>
            <a:r>
              <a:rPr lang="en-US" dirty="0"/>
              <a:t> Before gathering any data: </a:t>
            </a:r>
          </a:p>
          <a:p>
            <a:pPr lvl="1"/>
            <a:r>
              <a:rPr lang="en-US" dirty="0"/>
              <a:t>Must understand what you need to predict</a:t>
            </a:r>
          </a:p>
          <a:p>
            <a:pPr lvl="1"/>
            <a:r>
              <a:rPr lang="en-US" dirty="0"/>
              <a:t>Need to define the objective of the problem</a:t>
            </a:r>
          </a:p>
          <a:p>
            <a:pPr lvl="1"/>
            <a:r>
              <a:rPr lang="en-US" dirty="0"/>
              <a:t>Identify what kind of data you need to solve the problem</a:t>
            </a:r>
          </a:p>
          <a:p>
            <a:pPr marL="457200" lvl="1" indent="0">
              <a:buNone/>
            </a:pPr>
            <a:endParaRPr lang="en-US" dirty="0"/>
          </a:p>
          <a:p>
            <a:pPr>
              <a:buFont typeface="Wingdings" pitchFamily="2" charset="2"/>
              <a:buChar char="q"/>
            </a:pPr>
            <a:r>
              <a:rPr lang="en-US" dirty="0"/>
              <a:t> Data Resources:</a:t>
            </a:r>
          </a:p>
          <a:p>
            <a:pPr lvl="1"/>
            <a:r>
              <a:rPr lang="en-US" dirty="0"/>
              <a:t>Data collections can be obtained manually or from online repositories</a:t>
            </a:r>
          </a:p>
          <a:p>
            <a:pPr lvl="1"/>
            <a:r>
              <a:rPr lang="en-US" dirty="0"/>
              <a:t>Free datasets resources: Kaggle, UCI Machine Learning Repository </a:t>
            </a:r>
          </a:p>
          <a:p>
            <a:pPr lvl="1"/>
            <a:endParaRPr lang="en-US" dirty="0"/>
          </a:p>
          <a:p>
            <a:pPr marL="914400" lvl="2" indent="0">
              <a:buNone/>
            </a:pPr>
            <a:endParaRPr lang="en-US" dirty="0"/>
          </a:p>
        </p:txBody>
      </p:sp>
    </p:spTree>
    <p:extLst>
      <p:ext uri="{BB962C8B-B14F-4D97-AF65-F5344CB8AC3E}">
        <p14:creationId xmlns:p14="http://schemas.microsoft.com/office/powerpoint/2010/main" val="272970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F919-B9C8-5C05-F71C-F00D1282649B}"/>
              </a:ext>
            </a:extLst>
          </p:cNvPr>
          <p:cNvSpPr>
            <a:spLocks noGrp="1"/>
          </p:cNvSpPr>
          <p:nvPr>
            <p:ph type="title"/>
          </p:nvPr>
        </p:nvSpPr>
        <p:spPr/>
        <p:txBody>
          <a:bodyPr/>
          <a:lstStyle/>
          <a:p>
            <a:r>
              <a:rPr lang="en-US" dirty="0"/>
              <a:t>1. Gathering Data</a:t>
            </a:r>
          </a:p>
        </p:txBody>
      </p:sp>
      <p:sp>
        <p:nvSpPr>
          <p:cNvPr id="3" name="Content Placeholder 2">
            <a:extLst>
              <a:ext uri="{FF2B5EF4-FFF2-40B4-BE49-F238E27FC236}">
                <a16:creationId xmlns:a16="http://schemas.microsoft.com/office/drawing/2014/main" id="{494D1109-95E9-4AFD-A9D0-1E4C9C99ACCF}"/>
              </a:ext>
            </a:extLst>
          </p:cNvPr>
          <p:cNvSpPr>
            <a:spLocks noGrp="1"/>
          </p:cNvSpPr>
          <p:nvPr>
            <p:ph idx="1"/>
          </p:nvPr>
        </p:nvSpPr>
        <p:spPr>
          <a:xfrm>
            <a:off x="434692" y="2114608"/>
            <a:ext cx="11322616" cy="4532377"/>
          </a:xfrm>
        </p:spPr>
        <p:txBody>
          <a:bodyPr/>
          <a:lstStyle/>
          <a:p>
            <a:pPr>
              <a:buFont typeface="Wingdings" pitchFamily="2" charset="2"/>
              <a:buChar char="q"/>
            </a:pPr>
            <a:r>
              <a:rPr lang="en-US" dirty="0"/>
              <a:t> Collecting data: </a:t>
            </a:r>
          </a:p>
          <a:p>
            <a:pPr lvl="1"/>
            <a:r>
              <a:rPr lang="en-US" dirty="0"/>
              <a:t>Raw data cannot be used directly in the analysis process</a:t>
            </a:r>
          </a:p>
          <a:p>
            <a:pPr lvl="2">
              <a:buFont typeface="Wingdings" pitchFamily="2" charset="2"/>
              <a:buChar char="Ø"/>
            </a:pPr>
            <a:r>
              <a:rPr lang="en-US" dirty="0"/>
              <a:t> Reasons: noisy data, imbalanced data, big amount of missing data, unorganized data, incorrect data, poor-quality data, not enough data, too many repeated values, etc.</a:t>
            </a:r>
          </a:p>
          <a:p>
            <a:pPr lvl="1"/>
            <a:r>
              <a:rPr lang="en-US" dirty="0"/>
              <a:t>The quality of the dataset will determine the accuracy of the model</a:t>
            </a:r>
          </a:p>
          <a:p>
            <a:pPr lvl="1"/>
            <a:r>
              <a:rPr lang="en-US" dirty="0"/>
              <a:t>Incorrect or outdated datasets lead to incorrect results or irrelevant predictions</a:t>
            </a:r>
          </a:p>
          <a:p>
            <a:pPr lvl="1"/>
            <a:r>
              <a:rPr lang="en-US" dirty="0"/>
              <a:t>Make sure to collect reliable data so the ML algorithm can find the correct patterns then the correct predictions</a:t>
            </a:r>
          </a:p>
          <a:p>
            <a:pPr marL="914400" lvl="2" indent="0">
              <a:buNone/>
            </a:pPr>
            <a:endParaRPr lang="en-US" dirty="0"/>
          </a:p>
        </p:txBody>
      </p:sp>
    </p:spTree>
    <p:extLst>
      <p:ext uri="{BB962C8B-B14F-4D97-AF65-F5344CB8AC3E}">
        <p14:creationId xmlns:p14="http://schemas.microsoft.com/office/powerpoint/2010/main" val="117119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897D-B49A-D81F-241A-952036161C0B}"/>
              </a:ext>
            </a:extLst>
          </p:cNvPr>
          <p:cNvSpPr>
            <a:spLocks noGrp="1"/>
          </p:cNvSpPr>
          <p:nvPr>
            <p:ph type="title"/>
          </p:nvPr>
        </p:nvSpPr>
        <p:spPr/>
        <p:txBody>
          <a:bodyPr/>
          <a:lstStyle/>
          <a:p>
            <a:r>
              <a:rPr lang="en-US" dirty="0"/>
              <a:t>2. Data Exploration</a:t>
            </a:r>
          </a:p>
        </p:txBody>
      </p:sp>
      <p:sp>
        <p:nvSpPr>
          <p:cNvPr id="3" name="Content Placeholder 2">
            <a:extLst>
              <a:ext uri="{FF2B5EF4-FFF2-40B4-BE49-F238E27FC236}">
                <a16:creationId xmlns:a16="http://schemas.microsoft.com/office/drawing/2014/main" id="{A187F154-4AB7-EB4A-2CDB-AD56BD535B43}"/>
              </a:ext>
            </a:extLst>
          </p:cNvPr>
          <p:cNvSpPr>
            <a:spLocks noGrp="1"/>
          </p:cNvSpPr>
          <p:nvPr>
            <p:ph idx="1"/>
          </p:nvPr>
        </p:nvSpPr>
        <p:spPr>
          <a:xfrm>
            <a:off x="492370" y="2329989"/>
            <a:ext cx="10902461" cy="4188042"/>
          </a:xfrm>
        </p:spPr>
        <p:txBody>
          <a:bodyPr>
            <a:normAutofit lnSpcReduction="10000"/>
          </a:bodyPr>
          <a:lstStyle/>
          <a:p>
            <a:pPr>
              <a:buFont typeface="Wingdings" pitchFamily="2" charset="2"/>
              <a:buChar char="q"/>
            </a:pPr>
            <a:r>
              <a:rPr lang="en-US" dirty="0"/>
              <a:t> Data collected (in most cases) need some work before its analysis so we need to do some data exploration. </a:t>
            </a:r>
          </a:p>
          <a:p>
            <a:pPr>
              <a:buFont typeface="Wingdings" pitchFamily="2" charset="2"/>
              <a:buChar char="q"/>
            </a:pPr>
            <a:r>
              <a:rPr lang="en-US" dirty="0"/>
              <a:t> Most common raw data issues:</a:t>
            </a:r>
          </a:p>
          <a:p>
            <a:pPr lvl="1"/>
            <a:r>
              <a:rPr lang="en-US" dirty="0"/>
              <a:t>Data overload</a:t>
            </a:r>
          </a:p>
          <a:p>
            <a:pPr lvl="1"/>
            <a:r>
              <a:rPr lang="en-US" dirty="0"/>
              <a:t>Incorrect data</a:t>
            </a:r>
          </a:p>
          <a:p>
            <a:pPr lvl="1"/>
            <a:r>
              <a:rPr lang="en-US" dirty="0"/>
              <a:t>Missing data</a:t>
            </a:r>
          </a:p>
          <a:p>
            <a:pPr lvl="1"/>
            <a:r>
              <a:rPr lang="en-US" dirty="0"/>
              <a:t>Data duplication</a:t>
            </a:r>
          </a:p>
          <a:p>
            <a:pPr lvl="1"/>
            <a:r>
              <a:rPr lang="en-US" dirty="0"/>
              <a:t>Human errors     </a:t>
            </a:r>
          </a:p>
          <a:p>
            <a:pPr lvl="1"/>
            <a:r>
              <a:rPr lang="en-US" dirty="0"/>
              <a:t>Poor-quality data</a:t>
            </a:r>
          </a:p>
          <a:p>
            <a:pPr>
              <a:buFont typeface="Wingdings" pitchFamily="2" charset="2"/>
              <a:buChar char="q"/>
            </a:pPr>
            <a:endParaRPr lang="en-US" dirty="0"/>
          </a:p>
          <a:p>
            <a:pPr>
              <a:buFont typeface="Wingdings" pitchFamily="2" charset="2"/>
              <a:buChar char="q"/>
            </a:pPr>
            <a:endParaRPr lang="en-US" dirty="0"/>
          </a:p>
          <a:p>
            <a:endParaRPr lang="en-US" dirty="0"/>
          </a:p>
        </p:txBody>
      </p:sp>
    </p:spTree>
    <p:extLst>
      <p:ext uri="{BB962C8B-B14F-4D97-AF65-F5344CB8AC3E}">
        <p14:creationId xmlns:p14="http://schemas.microsoft.com/office/powerpoint/2010/main" val="243025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897D-B49A-D81F-241A-952036161C0B}"/>
              </a:ext>
            </a:extLst>
          </p:cNvPr>
          <p:cNvSpPr>
            <a:spLocks noGrp="1"/>
          </p:cNvSpPr>
          <p:nvPr>
            <p:ph type="title"/>
          </p:nvPr>
        </p:nvSpPr>
        <p:spPr/>
        <p:txBody>
          <a:bodyPr/>
          <a:lstStyle/>
          <a:p>
            <a:r>
              <a:rPr lang="en-US" dirty="0"/>
              <a:t>2. Data Exploration</a:t>
            </a:r>
          </a:p>
        </p:txBody>
      </p:sp>
      <p:sp>
        <p:nvSpPr>
          <p:cNvPr id="3" name="Content Placeholder 2">
            <a:extLst>
              <a:ext uri="{FF2B5EF4-FFF2-40B4-BE49-F238E27FC236}">
                <a16:creationId xmlns:a16="http://schemas.microsoft.com/office/drawing/2014/main" id="{A187F154-4AB7-EB4A-2CDB-AD56BD535B43}"/>
              </a:ext>
            </a:extLst>
          </p:cNvPr>
          <p:cNvSpPr>
            <a:spLocks noGrp="1"/>
          </p:cNvSpPr>
          <p:nvPr>
            <p:ph idx="1"/>
          </p:nvPr>
        </p:nvSpPr>
        <p:spPr>
          <a:xfrm>
            <a:off x="588992" y="2083804"/>
            <a:ext cx="11110639" cy="4645242"/>
          </a:xfrm>
        </p:spPr>
        <p:txBody>
          <a:bodyPr>
            <a:normAutofit fontScale="77500" lnSpcReduction="20000"/>
          </a:bodyPr>
          <a:lstStyle/>
          <a:p>
            <a:pPr marL="0" indent="0">
              <a:buNone/>
            </a:pPr>
            <a:r>
              <a:rPr lang="en-US" dirty="0"/>
              <a:t>You can do the following:</a:t>
            </a:r>
          </a:p>
          <a:p>
            <a:pPr>
              <a:buFont typeface="Wingdings" pitchFamily="2" charset="2"/>
              <a:buChar char="q"/>
            </a:pPr>
            <a:r>
              <a:rPr lang="en-US" dirty="0"/>
              <a:t> Read the description of the data</a:t>
            </a:r>
          </a:p>
          <a:p>
            <a:pPr>
              <a:buFont typeface="Wingdings" pitchFamily="2" charset="2"/>
              <a:buChar char="q"/>
            </a:pPr>
            <a:r>
              <a:rPr lang="en-US" dirty="0"/>
              <a:t> Understand the characteristics and format of data</a:t>
            </a:r>
          </a:p>
          <a:p>
            <a:pPr>
              <a:buFont typeface="Wingdings" pitchFamily="2" charset="2"/>
              <a:buChar char="q"/>
            </a:pPr>
            <a:r>
              <a:rPr lang="en-US" dirty="0"/>
              <a:t> Check the quality of data</a:t>
            </a:r>
          </a:p>
          <a:p>
            <a:pPr>
              <a:buFont typeface="Wingdings" pitchFamily="2" charset="2"/>
              <a:buChar char="q"/>
            </a:pPr>
            <a:r>
              <a:rPr lang="en-US" dirty="0"/>
              <a:t> Check the size of data</a:t>
            </a:r>
          </a:p>
          <a:p>
            <a:pPr>
              <a:buFont typeface="Wingdings" pitchFamily="2" charset="2"/>
              <a:buChar char="q"/>
            </a:pPr>
            <a:r>
              <a:rPr lang="en-US" dirty="0"/>
              <a:t> Randomize the data</a:t>
            </a:r>
          </a:p>
          <a:p>
            <a:pPr>
              <a:buFont typeface="Wingdings" pitchFamily="2" charset="2"/>
              <a:buChar char="q"/>
            </a:pPr>
            <a:r>
              <a:rPr lang="en-US" dirty="0"/>
              <a:t> Visualize the data to detect/find:</a:t>
            </a:r>
          </a:p>
          <a:p>
            <a:pPr lvl="1"/>
            <a:r>
              <a:rPr lang="en-US" dirty="0"/>
              <a:t>Any relationship between variables</a:t>
            </a:r>
          </a:p>
          <a:p>
            <a:pPr lvl="1"/>
            <a:r>
              <a:rPr lang="en-US" dirty="0"/>
              <a:t>Any anomalies</a:t>
            </a:r>
          </a:p>
          <a:p>
            <a:pPr lvl="1"/>
            <a:r>
              <a:rPr lang="en-US" dirty="0"/>
              <a:t>General trends</a:t>
            </a:r>
          </a:p>
          <a:p>
            <a:pPr lvl="1"/>
            <a:r>
              <a:rPr lang="en-US" dirty="0"/>
              <a:t>Any outliers</a:t>
            </a:r>
          </a:p>
          <a:p>
            <a:pPr lvl="1"/>
            <a:r>
              <a:rPr lang="en-US" dirty="0"/>
              <a:t>Any imbalanced data</a:t>
            </a:r>
          </a:p>
          <a:p>
            <a:pPr lvl="1"/>
            <a:endParaRPr lang="en-US" dirty="0"/>
          </a:p>
          <a:p>
            <a:pPr marL="457200" lvl="1" indent="0">
              <a:buNone/>
            </a:pPr>
            <a:endParaRPr lang="en-US" dirty="0"/>
          </a:p>
          <a:p>
            <a:pPr lvl="1">
              <a:buFont typeface="Wingdings" pitchFamily="2" charset="2"/>
              <a:buChar char="q"/>
            </a:pPr>
            <a:endParaRPr lang="en-US" dirty="0"/>
          </a:p>
          <a:p>
            <a:pPr>
              <a:buFont typeface="Wingdings" pitchFamily="2" charset="2"/>
              <a:buChar char="q"/>
            </a:pPr>
            <a:endParaRPr lang="en-US" dirty="0"/>
          </a:p>
          <a:p>
            <a:pPr>
              <a:buFont typeface="Wingdings" pitchFamily="2" charset="2"/>
              <a:buChar char="q"/>
            </a:pPr>
            <a:endParaRPr lang="en-US" dirty="0"/>
          </a:p>
          <a:p>
            <a:endParaRPr lang="en-US" dirty="0"/>
          </a:p>
        </p:txBody>
      </p:sp>
      <p:sp>
        <p:nvSpPr>
          <p:cNvPr id="4" name="TextBox 3">
            <a:extLst>
              <a:ext uri="{FF2B5EF4-FFF2-40B4-BE49-F238E27FC236}">
                <a16:creationId xmlns:a16="http://schemas.microsoft.com/office/drawing/2014/main" id="{06AD9199-E11A-7096-A267-412C6B2AA44C}"/>
              </a:ext>
            </a:extLst>
          </p:cNvPr>
          <p:cNvSpPr txBox="1"/>
          <p:nvPr/>
        </p:nvSpPr>
        <p:spPr>
          <a:xfrm>
            <a:off x="11418277" y="270803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0975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009B-D279-6D75-D79C-632F3647B332}"/>
              </a:ext>
            </a:extLst>
          </p:cNvPr>
          <p:cNvSpPr>
            <a:spLocks noGrp="1"/>
          </p:cNvSpPr>
          <p:nvPr>
            <p:ph type="title"/>
          </p:nvPr>
        </p:nvSpPr>
        <p:spPr/>
        <p:txBody>
          <a:bodyPr/>
          <a:lstStyle/>
          <a:p>
            <a:r>
              <a:rPr lang="en-US" dirty="0"/>
              <a:t>3. Pre-process Data</a:t>
            </a:r>
          </a:p>
        </p:txBody>
      </p:sp>
      <p:sp>
        <p:nvSpPr>
          <p:cNvPr id="3" name="Content Placeholder 2">
            <a:extLst>
              <a:ext uri="{FF2B5EF4-FFF2-40B4-BE49-F238E27FC236}">
                <a16:creationId xmlns:a16="http://schemas.microsoft.com/office/drawing/2014/main" id="{728AC29D-479E-FD6A-756A-93C83F0B8381}"/>
              </a:ext>
            </a:extLst>
          </p:cNvPr>
          <p:cNvSpPr>
            <a:spLocks noGrp="1"/>
          </p:cNvSpPr>
          <p:nvPr>
            <p:ph idx="1"/>
          </p:nvPr>
        </p:nvSpPr>
        <p:spPr>
          <a:xfrm>
            <a:off x="552860" y="2731008"/>
            <a:ext cx="10168128" cy="2398777"/>
          </a:xfrm>
        </p:spPr>
        <p:txBody>
          <a:bodyPr>
            <a:normAutofit fontScale="92500" lnSpcReduction="10000"/>
          </a:bodyPr>
          <a:lstStyle/>
          <a:p>
            <a:pPr>
              <a:buFont typeface="Wingdings" pitchFamily="2" charset="2"/>
              <a:buChar char="q"/>
            </a:pPr>
            <a:r>
              <a:rPr lang="en-US" dirty="0"/>
              <a:t> In this process, we clean the raw data based on our findings on the data exploration step.</a:t>
            </a:r>
          </a:p>
          <a:p>
            <a:pPr>
              <a:buFont typeface="Wingdings" pitchFamily="2" charset="2"/>
              <a:buChar char="q"/>
            </a:pPr>
            <a:r>
              <a:rPr lang="en-US" dirty="0"/>
              <a:t> We would need to convert the raw data into the correct format We will go over some tools to do this part.</a:t>
            </a:r>
          </a:p>
          <a:p>
            <a:pPr>
              <a:buFont typeface="Wingdings" pitchFamily="2" charset="2"/>
              <a:buChar char="q"/>
            </a:pPr>
            <a:r>
              <a:rPr lang="en-US" dirty="0"/>
              <a:t> Goal: We need a clean data to be used to train the model.</a:t>
            </a:r>
          </a:p>
          <a:p>
            <a:pPr>
              <a:buFont typeface="Wingdings" pitchFamily="2" charset="2"/>
              <a:buChar char="q"/>
            </a:pPr>
            <a:endParaRPr lang="en-US" dirty="0"/>
          </a:p>
        </p:txBody>
      </p:sp>
    </p:spTree>
    <p:extLst>
      <p:ext uri="{BB962C8B-B14F-4D97-AF65-F5344CB8AC3E}">
        <p14:creationId xmlns:p14="http://schemas.microsoft.com/office/powerpoint/2010/main" val="410461245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13B32"/>
      </a:dk2>
      <a:lt2>
        <a:srgbClr val="E8E2E2"/>
      </a:lt2>
      <a:accent1>
        <a:srgbClr val="21B2B9"/>
      </a:accent1>
      <a:accent2>
        <a:srgbClr val="14B87B"/>
      </a:accent2>
      <a:accent3>
        <a:srgbClr val="21BA42"/>
      </a:accent3>
      <a:accent4>
        <a:srgbClr val="35B914"/>
      </a:accent4>
      <a:accent5>
        <a:srgbClr val="7AB11F"/>
      </a:accent5>
      <a:accent6>
        <a:srgbClr val="AAA412"/>
      </a:accent6>
      <a:hlink>
        <a:srgbClr val="5A8E2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2188</TotalTime>
  <Words>1002</Words>
  <Application>Microsoft Macintosh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Calibri</vt:lpstr>
      <vt:lpstr>Wingdings</vt:lpstr>
      <vt:lpstr>AccentBoxVTI</vt:lpstr>
      <vt:lpstr>Machine Learning Process</vt:lpstr>
      <vt:lpstr>Content</vt:lpstr>
      <vt:lpstr>Machine Learning Process Diagram</vt:lpstr>
      <vt:lpstr>Machine Learning Process Diagram</vt:lpstr>
      <vt:lpstr>1. Gathering Data</vt:lpstr>
      <vt:lpstr>1. Gathering Data</vt:lpstr>
      <vt:lpstr>2. Data Exploration</vt:lpstr>
      <vt:lpstr>2. Data Exploration</vt:lpstr>
      <vt:lpstr>3. Pre-process Data</vt:lpstr>
      <vt:lpstr>3. Pre-process Data</vt:lpstr>
      <vt:lpstr>3. Pre-process Data</vt:lpstr>
      <vt:lpstr>4. Building Machine Learning (ML) Models</vt:lpstr>
      <vt:lpstr>4. Building Machine Learning (ML) Models</vt:lpstr>
      <vt:lpstr>5. Training the Model</vt:lpstr>
      <vt:lpstr>6. Evaluating the Model</vt:lpstr>
      <vt:lpstr>7. Making Predictions</vt:lpstr>
      <vt:lpstr>Additional 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 Teresa</dc:creator>
  <cp:lastModifiedBy>White, Teresa</cp:lastModifiedBy>
  <cp:revision>11</cp:revision>
  <dcterms:created xsi:type="dcterms:W3CDTF">2022-06-21T20:32:01Z</dcterms:created>
  <dcterms:modified xsi:type="dcterms:W3CDTF">2022-06-23T09:00:06Z</dcterms:modified>
</cp:coreProperties>
</file>