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0" r:id="rId6"/>
    <p:sldId id="264" r:id="rId7"/>
    <p:sldId id="261" r:id="rId8"/>
    <p:sldId id="265" r:id="rId9"/>
    <p:sldId id="266" r:id="rId10"/>
    <p:sldId id="267" r:id="rId11"/>
    <p:sldId id="262" r:id="rId12"/>
    <p:sldId id="268" r:id="rId13"/>
    <p:sldId id="271" r:id="rId14"/>
    <p:sldId id="269" r:id="rId15"/>
    <p:sldId id="26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4"/>
    <p:restoredTop sz="96327"/>
  </p:normalViewPr>
  <p:slideViewPr>
    <p:cSldViewPr snapToGrid="0" snapToObjects="1">
      <p:cViewPr varScale="1">
        <p:scale>
          <a:sx n="128" d="100"/>
          <a:sy n="128" d="100"/>
        </p:scale>
        <p:origin x="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B00CE-FD80-49AC-A34F-36955F5EA1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DA6746-406E-45B1-8FE4-30745F9E9D86}">
      <dgm:prSet/>
      <dgm:spPr/>
      <dgm:t>
        <a:bodyPr/>
        <a:lstStyle/>
        <a:p>
          <a:r>
            <a:rPr lang="en-US" b="0" i="0" dirty="0"/>
            <a:t>There is structured and unstructured data</a:t>
          </a:r>
          <a:endParaRPr lang="en-US" dirty="0"/>
        </a:p>
      </dgm:t>
    </dgm:pt>
    <dgm:pt modelId="{04AAC2B1-90D5-44D2-A537-23180237ABAE}" type="parTrans" cxnId="{D54E34D5-BC1B-48A4-925A-80289854F142}">
      <dgm:prSet/>
      <dgm:spPr/>
      <dgm:t>
        <a:bodyPr/>
        <a:lstStyle/>
        <a:p>
          <a:endParaRPr lang="en-US"/>
        </a:p>
      </dgm:t>
    </dgm:pt>
    <dgm:pt modelId="{F0F6E4EE-26BD-456F-A62A-63F6505092F3}" type="sibTrans" cxnId="{D54E34D5-BC1B-48A4-925A-80289854F142}">
      <dgm:prSet/>
      <dgm:spPr/>
      <dgm:t>
        <a:bodyPr/>
        <a:lstStyle/>
        <a:p>
          <a:endParaRPr lang="en-US"/>
        </a:p>
      </dgm:t>
    </dgm:pt>
    <dgm:pt modelId="{041AE355-921C-4C5F-88C2-AE26E9981324}">
      <dgm:prSet/>
      <dgm:spPr/>
      <dgm:t>
        <a:bodyPr/>
        <a:lstStyle/>
        <a:p>
          <a:r>
            <a:rPr lang="en-US" b="0" i="0"/>
            <a:t>There is quantitative and qualitative data</a:t>
          </a:r>
          <a:endParaRPr lang="en-US"/>
        </a:p>
      </dgm:t>
    </dgm:pt>
    <dgm:pt modelId="{0EA65605-AC5C-445A-8E67-6DB9C96D7AE3}" type="parTrans" cxnId="{64CD5A6D-4D9A-4A2F-8F71-7E7B97CE0698}">
      <dgm:prSet/>
      <dgm:spPr/>
      <dgm:t>
        <a:bodyPr/>
        <a:lstStyle/>
        <a:p>
          <a:endParaRPr lang="en-US"/>
        </a:p>
      </dgm:t>
    </dgm:pt>
    <dgm:pt modelId="{A38C1CCF-883C-48D2-9ABE-72265F22EB17}" type="sibTrans" cxnId="{64CD5A6D-4D9A-4A2F-8F71-7E7B97CE0698}">
      <dgm:prSet/>
      <dgm:spPr/>
      <dgm:t>
        <a:bodyPr/>
        <a:lstStyle/>
        <a:p>
          <a:endParaRPr lang="en-US"/>
        </a:p>
      </dgm:t>
    </dgm:pt>
    <dgm:pt modelId="{954B5E2D-40E1-407D-B2C1-A671278B4100}">
      <dgm:prSet/>
      <dgm:spPr/>
      <dgm:t>
        <a:bodyPr/>
        <a:lstStyle/>
        <a:p>
          <a:r>
            <a:rPr lang="en-US" b="0" i="0" dirty="0"/>
            <a:t>There is discrete and continuous data for quantitative data</a:t>
          </a:r>
          <a:endParaRPr lang="en-US" dirty="0"/>
        </a:p>
      </dgm:t>
    </dgm:pt>
    <dgm:pt modelId="{63926809-901F-46B7-98DB-01CA34DFD2F1}" type="parTrans" cxnId="{4400EA82-6318-4416-AB20-BADE48971967}">
      <dgm:prSet/>
      <dgm:spPr/>
      <dgm:t>
        <a:bodyPr/>
        <a:lstStyle/>
        <a:p>
          <a:endParaRPr lang="en-US"/>
        </a:p>
      </dgm:t>
    </dgm:pt>
    <dgm:pt modelId="{B4070787-95CB-4841-8673-7706DF2C29D6}" type="sibTrans" cxnId="{4400EA82-6318-4416-AB20-BADE48971967}">
      <dgm:prSet/>
      <dgm:spPr/>
      <dgm:t>
        <a:bodyPr/>
        <a:lstStyle/>
        <a:p>
          <a:endParaRPr lang="en-US"/>
        </a:p>
      </dgm:t>
    </dgm:pt>
    <dgm:pt modelId="{44E736A6-1BAE-4034-AC39-D9B5EEE83965}" type="pres">
      <dgm:prSet presAssocID="{AE4B00CE-FD80-49AC-A34F-36955F5EA1D7}" presName="root" presStyleCnt="0">
        <dgm:presLayoutVars>
          <dgm:dir/>
          <dgm:resizeHandles val="exact"/>
        </dgm:presLayoutVars>
      </dgm:prSet>
      <dgm:spPr/>
    </dgm:pt>
    <dgm:pt modelId="{60246EF3-406E-4E99-AFAE-E46F1039DF6E}" type="pres">
      <dgm:prSet presAssocID="{20DA6746-406E-45B1-8FE4-30745F9E9D86}" presName="compNode" presStyleCnt="0"/>
      <dgm:spPr/>
    </dgm:pt>
    <dgm:pt modelId="{9745F7D8-07C5-4A99-B120-ECB4D04C7D28}" type="pres">
      <dgm:prSet presAssocID="{20DA6746-406E-45B1-8FE4-30745F9E9D86}" presName="bgRect" presStyleLbl="bgShp" presStyleIdx="0" presStyleCnt="3"/>
      <dgm:spPr/>
    </dgm:pt>
    <dgm:pt modelId="{63C62947-44A5-4C12-8DE9-4BA5D30FF5C6}" type="pres">
      <dgm:prSet presAssocID="{20DA6746-406E-45B1-8FE4-30745F9E9D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5F0F73-27E0-414A-A2D1-730A0060DF53}" type="pres">
      <dgm:prSet presAssocID="{20DA6746-406E-45B1-8FE4-30745F9E9D86}" presName="spaceRect" presStyleCnt="0"/>
      <dgm:spPr/>
    </dgm:pt>
    <dgm:pt modelId="{D84D13F4-DE46-451D-97A5-698C1367488B}" type="pres">
      <dgm:prSet presAssocID="{20DA6746-406E-45B1-8FE4-30745F9E9D86}" presName="parTx" presStyleLbl="revTx" presStyleIdx="0" presStyleCnt="3">
        <dgm:presLayoutVars>
          <dgm:chMax val="0"/>
          <dgm:chPref val="0"/>
        </dgm:presLayoutVars>
      </dgm:prSet>
      <dgm:spPr/>
    </dgm:pt>
    <dgm:pt modelId="{DC552143-5939-49AA-8C20-ABFB79B23688}" type="pres">
      <dgm:prSet presAssocID="{F0F6E4EE-26BD-456F-A62A-63F6505092F3}" presName="sibTrans" presStyleCnt="0"/>
      <dgm:spPr/>
    </dgm:pt>
    <dgm:pt modelId="{FC692E25-FCBF-4FEB-A66D-53F18D2506ED}" type="pres">
      <dgm:prSet presAssocID="{041AE355-921C-4C5F-88C2-AE26E9981324}" presName="compNode" presStyleCnt="0"/>
      <dgm:spPr/>
    </dgm:pt>
    <dgm:pt modelId="{CFD819DA-0089-4FD6-AD73-DE101F37C253}" type="pres">
      <dgm:prSet presAssocID="{041AE355-921C-4C5F-88C2-AE26E9981324}" presName="bgRect" presStyleLbl="bgShp" presStyleIdx="1" presStyleCnt="3"/>
      <dgm:spPr/>
    </dgm:pt>
    <dgm:pt modelId="{6558E678-4592-405B-A773-13A485964C6B}" type="pres">
      <dgm:prSet presAssocID="{041AE355-921C-4C5F-88C2-AE26E99813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96E22F6-73AF-436C-93D3-6F6C448EBF89}" type="pres">
      <dgm:prSet presAssocID="{041AE355-921C-4C5F-88C2-AE26E9981324}" presName="spaceRect" presStyleCnt="0"/>
      <dgm:spPr/>
    </dgm:pt>
    <dgm:pt modelId="{F5777AD3-3D57-4442-A819-1C58C1E0A0D9}" type="pres">
      <dgm:prSet presAssocID="{041AE355-921C-4C5F-88C2-AE26E9981324}" presName="parTx" presStyleLbl="revTx" presStyleIdx="1" presStyleCnt="3">
        <dgm:presLayoutVars>
          <dgm:chMax val="0"/>
          <dgm:chPref val="0"/>
        </dgm:presLayoutVars>
      </dgm:prSet>
      <dgm:spPr/>
    </dgm:pt>
    <dgm:pt modelId="{15D1EC90-6629-4CB1-9625-E982C9F437CE}" type="pres">
      <dgm:prSet presAssocID="{A38C1CCF-883C-48D2-9ABE-72265F22EB17}" presName="sibTrans" presStyleCnt="0"/>
      <dgm:spPr/>
    </dgm:pt>
    <dgm:pt modelId="{1C86A522-5235-47B3-9B17-71067E94F84C}" type="pres">
      <dgm:prSet presAssocID="{954B5E2D-40E1-407D-B2C1-A671278B4100}" presName="compNode" presStyleCnt="0"/>
      <dgm:spPr/>
    </dgm:pt>
    <dgm:pt modelId="{3A4939C8-FFB4-436D-B7A4-850ACF440B18}" type="pres">
      <dgm:prSet presAssocID="{954B5E2D-40E1-407D-B2C1-A671278B4100}" presName="bgRect" presStyleLbl="bgShp" presStyleIdx="2" presStyleCnt="3"/>
      <dgm:spPr/>
    </dgm:pt>
    <dgm:pt modelId="{315C08F2-A570-4F91-986F-42CE697EEBCA}" type="pres">
      <dgm:prSet presAssocID="{954B5E2D-40E1-407D-B2C1-A671278B41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3C37DD9-B6FA-433D-B54B-460C80569CC6}" type="pres">
      <dgm:prSet presAssocID="{954B5E2D-40E1-407D-B2C1-A671278B4100}" presName="spaceRect" presStyleCnt="0"/>
      <dgm:spPr/>
    </dgm:pt>
    <dgm:pt modelId="{A5127F02-EB05-4C8E-872D-91F1B40AE1FC}" type="pres">
      <dgm:prSet presAssocID="{954B5E2D-40E1-407D-B2C1-A671278B4100}" presName="parTx" presStyleLbl="revTx" presStyleIdx="2" presStyleCnt="3">
        <dgm:presLayoutVars>
          <dgm:chMax val="0"/>
          <dgm:chPref val="0"/>
        </dgm:presLayoutVars>
      </dgm:prSet>
      <dgm:spPr/>
    </dgm:pt>
  </dgm:ptLst>
  <dgm:cxnLst>
    <dgm:cxn modelId="{A8D71E27-B124-43A8-BF80-CDF6177EBF29}" type="presOf" srcId="{954B5E2D-40E1-407D-B2C1-A671278B4100}" destId="{A5127F02-EB05-4C8E-872D-91F1B40AE1FC}" srcOrd="0" destOrd="0" presId="urn:microsoft.com/office/officeart/2018/2/layout/IconVerticalSolidList"/>
    <dgm:cxn modelId="{B19A8357-3D97-4F63-9832-6BEAC3FD913F}" type="presOf" srcId="{041AE355-921C-4C5F-88C2-AE26E9981324}" destId="{F5777AD3-3D57-4442-A819-1C58C1E0A0D9}" srcOrd="0" destOrd="0" presId="urn:microsoft.com/office/officeart/2018/2/layout/IconVerticalSolidList"/>
    <dgm:cxn modelId="{64CD5A6D-4D9A-4A2F-8F71-7E7B97CE0698}" srcId="{AE4B00CE-FD80-49AC-A34F-36955F5EA1D7}" destId="{041AE355-921C-4C5F-88C2-AE26E9981324}" srcOrd="1" destOrd="0" parTransId="{0EA65605-AC5C-445A-8E67-6DB9C96D7AE3}" sibTransId="{A38C1CCF-883C-48D2-9ABE-72265F22EB17}"/>
    <dgm:cxn modelId="{4400EA82-6318-4416-AB20-BADE48971967}" srcId="{AE4B00CE-FD80-49AC-A34F-36955F5EA1D7}" destId="{954B5E2D-40E1-407D-B2C1-A671278B4100}" srcOrd="2" destOrd="0" parTransId="{63926809-901F-46B7-98DB-01CA34DFD2F1}" sibTransId="{B4070787-95CB-4841-8673-7706DF2C29D6}"/>
    <dgm:cxn modelId="{618C85BC-4A2E-410A-B565-6F6649595C47}" type="presOf" srcId="{20DA6746-406E-45B1-8FE4-30745F9E9D86}" destId="{D84D13F4-DE46-451D-97A5-698C1367488B}" srcOrd="0" destOrd="0" presId="urn:microsoft.com/office/officeart/2018/2/layout/IconVerticalSolidList"/>
    <dgm:cxn modelId="{D54E34D5-BC1B-48A4-925A-80289854F142}" srcId="{AE4B00CE-FD80-49AC-A34F-36955F5EA1D7}" destId="{20DA6746-406E-45B1-8FE4-30745F9E9D86}" srcOrd="0" destOrd="0" parTransId="{04AAC2B1-90D5-44D2-A537-23180237ABAE}" sibTransId="{F0F6E4EE-26BD-456F-A62A-63F6505092F3}"/>
    <dgm:cxn modelId="{EF678FDB-21DC-432F-9B80-CE3142B3307D}" type="presOf" srcId="{AE4B00CE-FD80-49AC-A34F-36955F5EA1D7}" destId="{44E736A6-1BAE-4034-AC39-D9B5EEE83965}" srcOrd="0" destOrd="0" presId="urn:microsoft.com/office/officeart/2018/2/layout/IconVerticalSolidList"/>
    <dgm:cxn modelId="{722CF9B8-321D-4B8B-B90D-911641EEE482}" type="presParOf" srcId="{44E736A6-1BAE-4034-AC39-D9B5EEE83965}" destId="{60246EF3-406E-4E99-AFAE-E46F1039DF6E}" srcOrd="0" destOrd="0" presId="urn:microsoft.com/office/officeart/2018/2/layout/IconVerticalSolidList"/>
    <dgm:cxn modelId="{5CB12627-E0BD-49B8-8E1C-B358E702D270}" type="presParOf" srcId="{60246EF3-406E-4E99-AFAE-E46F1039DF6E}" destId="{9745F7D8-07C5-4A99-B120-ECB4D04C7D28}" srcOrd="0" destOrd="0" presId="urn:microsoft.com/office/officeart/2018/2/layout/IconVerticalSolidList"/>
    <dgm:cxn modelId="{F1B7E704-8006-4E75-8622-99BBDC540038}" type="presParOf" srcId="{60246EF3-406E-4E99-AFAE-E46F1039DF6E}" destId="{63C62947-44A5-4C12-8DE9-4BA5D30FF5C6}" srcOrd="1" destOrd="0" presId="urn:microsoft.com/office/officeart/2018/2/layout/IconVerticalSolidList"/>
    <dgm:cxn modelId="{686862B8-D13E-44F5-B579-0C4226FAE021}" type="presParOf" srcId="{60246EF3-406E-4E99-AFAE-E46F1039DF6E}" destId="{855F0F73-27E0-414A-A2D1-730A0060DF53}" srcOrd="2" destOrd="0" presId="urn:microsoft.com/office/officeart/2018/2/layout/IconVerticalSolidList"/>
    <dgm:cxn modelId="{8D0E4605-C8CF-4E5E-8CAB-AE7BE43AE1B8}" type="presParOf" srcId="{60246EF3-406E-4E99-AFAE-E46F1039DF6E}" destId="{D84D13F4-DE46-451D-97A5-698C1367488B}" srcOrd="3" destOrd="0" presId="urn:microsoft.com/office/officeart/2018/2/layout/IconVerticalSolidList"/>
    <dgm:cxn modelId="{280F5862-AD29-4271-A4C1-D860E2656A57}" type="presParOf" srcId="{44E736A6-1BAE-4034-AC39-D9B5EEE83965}" destId="{DC552143-5939-49AA-8C20-ABFB79B23688}" srcOrd="1" destOrd="0" presId="urn:microsoft.com/office/officeart/2018/2/layout/IconVerticalSolidList"/>
    <dgm:cxn modelId="{009BB607-74E0-40B3-A0E9-75C515B35433}" type="presParOf" srcId="{44E736A6-1BAE-4034-AC39-D9B5EEE83965}" destId="{FC692E25-FCBF-4FEB-A66D-53F18D2506ED}" srcOrd="2" destOrd="0" presId="urn:microsoft.com/office/officeart/2018/2/layout/IconVerticalSolidList"/>
    <dgm:cxn modelId="{1DB076A2-4215-4854-B2B9-84489F90497C}" type="presParOf" srcId="{FC692E25-FCBF-4FEB-A66D-53F18D2506ED}" destId="{CFD819DA-0089-4FD6-AD73-DE101F37C253}" srcOrd="0" destOrd="0" presId="urn:microsoft.com/office/officeart/2018/2/layout/IconVerticalSolidList"/>
    <dgm:cxn modelId="{C702E1EF-8673-4A2A-B187-CA6E5040F0B9}" type="presParOf" srcId="{FC692E25-FCBF-4FEB-A66D-53F18D2506ED}" destId="{6558E678-4592-405B-A773-13A485964C6B}" srcOrd="1" destOrd="0" presId="urn:microsoft.com/office/officeart/2018/2/layout/IconVerticalSolidList"/>
    <dgm:cxn modelId="{247D1656-EE0B-4B2A-8995-7236781CADF9}" type="presParOf" srcId="{FC692E25-FCBF-4FEB-A66D-53F18D2506ED}" destId="{296E22F6-73AF-436C-93D3-6F6C448EBF89}" srcOrd="2" destOrd="0" presId="urn:microsoft.com/office/officeart/2018/2/layout/IconVerticalSolidList"/>
    <dgm:cxn modelId="{89C52950-B5EF-42F1-A79D-7DC499A070F9}" type="presParOf" srcId="{FC692E25-FCBF-4FEB-A66D-53F18D2506ED}" destId="{F5777AD3-3D57-4442-A819-1C58C1E0A0D9}" srcOrd="3" destOrd="0" presId="urn:microsoft.com/office/officeart/2018/2/layout/IconVerticalSolidList"/>
    <dgm:cxn modelId="{9CA2AA01-0C55-4110-B96A-C14162B090C4}" type="presParOf" srcId="{44E736A6-1BAE-4034-AC39-D9B5EEE83965}" destId="{15D1EC90-6629-4CB1-9625-E982C9F437CE}" srcOrd="3" destOrd="0" presId="urn:microsoft.com/office/officeart/2018/2/layout/IconVerticalSolidList"/>
    <dgm:cxn modelId="{3B19EB55-73A2-4669-9E8D-5F4268DAF945}" type="presParOf" srcId="{44E736A6-1BAE-4034-AC39-D9B5EEE83965}" destId="{1C86A522-5235-47B3-9B17-71067E94F84C}" srcOrd="4" destOrd="0" presId="urn:microsoft.com/office/officeart/2018/2/layout/IconVerticalSolidList"/>
    <dgm:cxn modelId="{C5D56239-5ADF-48B3-BCFD-370101E8B9D7}" type="presParOf" srcId="{1C86A522-5235-47B3-9B17-71067E94F84C}" destId="{3A4939C8-FFB4-436D-B7A4-850ACF440B18}" srcOrd="0" destOrd="0" presId="urn:microsoft.com/office/officeart/2018/2/layout/IconVerticalSolidList"/>
    <dgm:cxn modelId="{01D0F927-74EB-47AB-B4E3-F09857299EC9}" type="presParOf" srcId="{1C86A522-5235-47B3-9B17-71067E94F84C}" destId="{315C08F2-A570-4F91-986F-42CE697EEBCA}" srcOrd="1" destOrd="0" presId="urn:microsoft.com/office/officeart/2018/2/layout/IconVerticalSolidList"/>
    <dgm:cxn modelId="{44071E3B-B652-4218-8A86-90748C72A6E5}" type="presParOf" srcId="{1C86A522-5235-47B3-9B17-71067E94F84C}" destId="{33C37DD9-B6FA-433D-B54B-460C80569CC6}" srcOrd="2" destOrd="0" presId="urn:microsoft.com/office/officeart/2018/2/layout/IconVerticalSolidList"/>
    <dgm:cxn modelId="{A0D7AF53-0AFA-4DFF-8BF5-F52314C6B9F7}" type="presParOf" srcId="{1C86A522-5235-47B3-9B17-71067E94F84C}" destId="{A5127F02-EB05-4C8E-872D-91F1B40AE1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5F7D8-07C5-4A99-B120-ECB4D04C7D28}">
      <dsp:nvSpPr>
        <dsp:cNvPr id="0" name=""/>
        <dsp:cNvSpPr/>
      </dsp:nvSpPr>
      <dsp:spPr>
        <a:xfrm>
          <a:off x="0" y="533"/>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62947-44A5-4C12-8DE9-4BA5D30FF5C6}">
      <dsp:nvSpPr>
        <dsp:cNvPr id="0" name=""/>
        <dsp:cNvSpPr/>
      </dsp:nvSpPr>
      <dsp:spPr>
        <a:xfrm>
          <a:off x="377771" y="281520"/>
          <a:ext cx="686856" cy="686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4D13F4-DE46-451D-97A5-698C1367488B}">
      <dsp:nvSpPr>
        <dsp:cNvPr id="0" name=""/>
        <dsp:cNvSpPr/>
      </dsp:nvSpPr>
      <dsp:spPr>
        <a:xfrm>
          <a:off x="1442398" y="533"/>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1111250">
            <a:lnSpc>
              <a:spcPct val="90000"/>
            </a:lnSpc>
            <a:spcBef>
              <a:spcPct val="0"/>
            </a:spcBef>
            <a:spcAft>
              <a:spcPct val="35000"/>
            </a:spcAft>
            <a:buNone/>
          </a:pPr>
          <a:r>
            <a:rPr lang="en-US" sz="2500" b="0" i="0" kern="1200" dirty="0"/>
            <a:t>There is structured and unstructured data</a:t>
          </a:r>
          <a:endParaRPr lang="en-US" sz="2500" kern="1200" dirty="0"/>
        </a:p>
      </dsp:txBody>
      <dsp:txXfrm>
        <a:off x="1442398" y="533"/>
        <a:ext cx="5286506" cy="1248830"/>
      </dsp:txXfrm>
    </dsp:sp>
    <dsp:sp modelId="{CFD819DA-0089-4FD6-AD73-DE101F37C253}">
      <dsp:nvSpPr>
        <dsp:cNvPr id="0" name=""/>
        <dsp:cNvSpPr/>
      </dsp:nvSpPr>
      <dsp:spPr>
        <a:xfrm>
          <a:off x="0" y="1561571"/>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8E678-4592-405B-A773-13A485964C6B}">
      <dsp:nvSpPr>
        <dsp:cNvPr id="0" name=""/>
        <dsp:cNvSpPr/>
      </dsp:nvSpPr>
      <dsp:spPr>
        <a:xfrm>
          <a:off x="377771" y="1842558"/>
          <a:ext cx="686856" cy="686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77AD3-3D57-4442-A819-1C58C1E0A0D9}">
      <dsp:nvSpPr>
        <dsp:cNvPr id="0" name=""/>
        <dsp:cNvSpPr/>
      </dsp:nvSpPr>
      <dsp:spPr>
        <a:xfrm>
          <a:off x="1442398" y="1561571"/>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1111250">
            <a:lnSpc>
              <a:spcPct val="90000"/>
            </a:lnSpc>
            <a:spcBef>
              <a:spcPct val="0"/>
            </a:spcBef>
            <a:spcAft>
              <a:spcPct val="35000"/>
            </a:spcAft>
            <a:buNone/>
          </a:pPr>
          <a:r>
            <a:rPr lang="en-US" sz="2500" b="0" i="0" kern="1200"/>
            <a:t>There is quantitative and qualitative data</a:t>
          </a:r>
          <a:endParaRPr lang="en-US" sz="2500" kern="1200"/>
        </a:p>
      </dsp:txBody>
      <dsp:txXfrm>
        <a:off x="1442398" y="1561571"/>
        <a:ext cx="5286506" cy="1248830"/>
      </dsp:txXfrm>
    </dsp:sp>
    <dsp:sp modelId="{3A4939C8-FFB4-436D-B7A4-850ACF440B18}">
      <dsp:nvSpPr>
        <dsp:cNvPr id="0" name=""/>
        <dsp:cNvSpPr/>
      </dsp:nvSpPr>
      <dsp:spPr>
        <a:xfrm>
          <a:off x="0" y="3122609"/>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C08F2-A570-4F91-986F-42CE697EEBCA}">
      <dsp:nvSpPr>
        <dsp:cNvPr id="0" name=""/>
        <dsp:cNvSpPr/>
      </dsp:nvSpPr>
      <dsp:spPr>
        <a:xfrm>
          <a:off x="377771" y="3403595"/>
          <a:ext cx="686856" cy="6868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127F02-EB05-4C8E-872D-91F1B40AE1FC}">
      <dsp:nvSpPr>
        <dsp:cNvPr id="0" name=""/>
        <dsp:cNvSpPr/>
      </dsp:nvSpPr>
      <dsp:spPr>
        <a:xfrm>
          <a:off x="1442398" y="3122609"/>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1111250">
            <a:lnSpc>
              <a:spcPct val="90000"/>
            </a:lnSpc>
            <a:spcBef>
              <a:spcPct val="0"/>
            </a:spcBef>
            <a:spcAft>
              <a:spcPct val="35000"/>
            </a:spcAft>
            <a:buNone/>
          </a:pPr>
          <a:r>
            <a:rPr lang="en-US" sz="2500" b="0" i="0" kern="1200" dirty="0"/>
            <a:t>There is discrete and continuous data for quantitative data</a:t>
          </a:r>
          <a:endParaRPr lang="en-US" sz="2500" kern="1200" dirty="0"/>
        </a:p>
      </dsp:txBody>
      <dsp:txXfrm>
        <a:off x="1442398" y="3122609"/>
        <a:ext cx="5286506" cy="12488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6/23/22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3904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93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67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2249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6343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609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33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17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78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7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6/23/22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52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6/23/22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60941876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9" r:id="rId6"/>
    <p:sldLayoutId id="2147483834" r:id="rId7"/>
    <p:sldLayoutId id="2147483835" r:id="rId8"/>
    <p:sldLayoutId id="2147483836" r:id="rId9"/>
    <p:sldLayoutId id="2147483838" r:id="rId10"/>
    <p:sldLayoutId id="21474838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dureka.co/blog/introduction-to-machine-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edureka.co/blog/introduction-to-machine-lear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0B0F39-892E-31C8-781B-FA96D0E2967A}"/>
              </a:ext>
            </a:extLst>
          </p:cNvPr>
          <p:cNvPicPr>
            <a:picLocks noChangeAspect="1"/>
          </p:cNvPicPr>
          <p:nvPr/>
        </p:nvPicPr>
        <p:blipFill rotWithShape="1">
          <a:blip r:embed="rId2"/>
          <a:srcRect t="12263" b="14685"/>
          <a:stretch/>
        </p:blipFill>
        <p:spPr>
          <a:xfrm>
            <a:off x="20" y="10"/>
            <a:ext cx="12191980" cy="6857990"/>
          </a:xfrm>
          <a:prstGeom prst="rect">
            <a:avLst/>
          </a:prstGeom>
        </p:spPr>
      </p:pic>
      <p:sp>
        <p:nvSpPr>
          <p:cNvPr id="25"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2" name="Cross 21">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5E8EC-DA3A-F07A-CBB6-6DD65E154321}"/>
              </a:ext>
            </a:extLst>
          </p:cNvPr>
          <p:cNvSpPr>
            <a:spLocks noGrp="1"/>
          </p:cNvSpPr>
          <p:nvPr>
            <p:ph type="ctrTitle"/>
          </p:nvPr>
        </p:nvSpPr>
        <p:spPr>
          <a:xfrm>
            <a:off x="797105" y="1625608"/>
            <a:ext cx="6696951" cy="2722164"/>
          </a:xfrm>
        </p:spPr>
        <p:txBody>
          <a:bodyPr>
            <a:normAutofit/>
          </a:bodyPr>
          <a:lstStyle/>
          <a:p>
            <a:r>
              <a:rPr lang="en-US" sz="7400"/>
              <a:t>Machine Learning Algorithms</a:t>
            </a:r>
          </a:p>
        </p:txBody>
      </p:sp>
      <p:sp>
        <p:nvSpPr>
          <p:cNvPr id="3" name="Subtitle 2">
            <a:extLst>
              <a:ext uri="{FF2B5EF4-FFF2-40B4-BE49-F238E27FC236}">
                <a16:creationId xmlns:a16="http://schemas.microsoft.com/office/drawing/2014/main" id="{3AF0825A-D74A-D130-8BA2-9970F0A23F43}"/>
              </a:ext>
            </a:extLst>
          </p:cNvPr>
          <p:cNvSpPr>
            <a:spLocks noGrp="1"/>
          </p:cNvSpPr>
          <p:nvPr>
            <p:ph type="subTitle" idx="1"/>
          </p:nvPr>
        </p:nvSpPr>
        <p:spPr>
          <a:xfrm>
            <a:off x="797105" y="4466845"/>
            <a:ext cx="6696951" cy="882904"/>
          </a:xfrm>
        </p:spPr>
        <p:txBody>
          <a:bodyPr>
            <a:normAutofit/>
          </a:bodyPr>
          <a:lstStyle/>
          <a:p>
            <a:r>
              <a:rPr lang="en-US"/>
              <a:t>Data Analytics Department</a:t>
            </a:r>
            <a:br>
              <a:rPr lang="en-US"/>
            </a:br>
            <a:r>
              <a:rPr lang="en-US"/>
              <a:t>Bridgerland Technical College</a:t>
            </a:r>
          </a:p>
          <a:p>
            <a:endParaRPr lang="en-US"/>
          </a:p>
        </p:txBody>
      </p:sp>
    </p:spTree>
    <p:extLst>
      <p:ext uri="{BB962C8B-B14F-4D97-AF65-F5344CB8AC3E}">
        <p14:creationId xmlns:p14="http://schemas.microsoft.com/office/powerpoint/2010/main" val="4415299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96D98-20C6-D58F-ADCB-B73AC3FA1088}"/>
              </a:ext>
            </a:extLst>
          </p:cNvPr>
          <p:cNvSpPr>
            <a:spLocks noGrp="1"/>
          </p:cNvSpPr>
          <p:nvPr>
            <p:ph type="title"/>
          </p:nvPr>
        </p:nvSpPr>
        <p:spPr>
          <a:xfrm>
            <a:off x="565149" y="1204720"/>
            <a:ext cx="4114800" cy="4675503"/>
          </a:xfrm>
        </p:spPr>
        <p:txBody>
          <a:bodyPr>
            <a:normAutofit/>
          </a:bodyPr>
          <a:lstStyle/>
          <a:p>
            <a:r>
              <a:rPr lang="en-US" b="1" dirty="0"/>
              <a:t>Unsupervised Learning</a:t>
            </a:r>
          </a:p>
        </p:txBody>
      </p:sp>
      <p:sp>
        <p:nvSpPr>
          <p:cNvPr id="3" name="Content Placeholder 2">
            <a:extLst>
              <a:ext uri="{FF2B5EF4-FFF2-40B4-BE49-F238E27FC236}">
                <a16:creationId xmlns:a16="http://schemas.microsoft.com/office/drawing/2014/main" id="{1AE779D2-A190-D0DD-640B-D9F9758D0661}"/>
              </a:ext>
            </a:extLst>
          </p:cNvPr>
          <p:cNvSpPr>
            <a:spLocks noGrp="1"/>
          </p:cNvSpPr>
          <p:nvPr>
            <p:ph idx="1"/>
          </p:nvPr>
        </p:nvSpPr>
        <p:spPr>
          <a:xfrm>
            <a:off x="5456420" y="1379095"/>
            <a:ext cx="5935481" cy="5156616"/>
          </a:xfrm>
        </p:spPr>
        <p:txBody>
          <a:bodyPr>
            <a:normAutofit/>
          </a:bodyPr>
          <a:lstStyle/>
          <a:p>
            <a:pPr>
              <a:lnSpc>
                <a:spcPct val="90000"/>
              </a:lnSpc>
              <a:buFont typeface="Wingdings" pitchFamily="2" charset="2"/>
              <a:buChar char="q"/>
            </a:pPr>
            <a:r>
              <a:rPr lang="en-US"/>
              <a:t> Train the machine using unlabeled data (training data)</a:t>
            </a:r>
          </a:p>
          <a:p>
            <a:pPr marL="0" indent="0">
              <a:lnSpc>
                <a:spcPct val="90000"/>
              </a:lnSpc>
              <a:buNone/>
            </a:pPr>
            <a:endParaRPr lang="en-US"/>
          </a:p>
          <a:p>
            <a:pPr>
              <a:lnSpc>
                <a:spcPct val="90000"/>
              </a:lnSpc>
              <a:buFont typeface="Wingdings" pitchFamily="2" charset="2"/>
              <a:buChar char="q"/>
            </a:pPr>
            <a:r>
              <a:rPr lang="en-US"/>
              <a:t> The input data is an unlabeled input that is fed into the model and go through the ML process and gets clusters formed based on similarity (unlabeled output) as the outcome (as shown in the next slide)</a:t>
            </a:r>
          </a:p>
          <a:p>
            <a:pPr marL="0" indent="0">
              <a:lnSpc>
                <a:spcPct val="90000"/>
              </a:lnSpc>
              <a:buNone/>
            </a:pPr>
            <a:endParaRPr lang="en-US"/>
          </a:p>
          <a:p>
            <a:pPr>
              <a:lnSpc>
                <a:spcPct val="90000"/>
              </a:lnSpc>
              <a:buFont typeface="Wingdings" pitchFamily="2" charset="2"/>
              <a:buChar char="q"/>
            </a:pPr>
            <a:r>
              <a:rPr lang="en-US"/>
              <a:t> Unsupervised learning has two categories: Clustering and Association</a:t>
            </a:r>
            <a:endParaRPr lang="en-US" dirty="0"/>
          </a:p>
        </p:txBody>
      </p:sp>
    </p:spTree>
    <p:extLst>
      <p:ext uri="{BB962C8B-B14F-4D97-AF65-F5344CB8AC3E}">
        <p14:creationId xmlns:p14="http://schemas.microsoft.com/office/powerpoint/2010/main" val="276512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A1DC58-32AE-2ED4-8729-C17F66126B0E}"/>
              </a:ext>
            </a:extLst>
          </p:cNvPr>
          <p:cNvPicPr>
            <a:picLocks noGrp="1" noChangeAspect="1"/>
          </p:cNvPicPr>
          <p:nvPr>
            <p:ph idx="1"/>
          </p:nvPr>
        </p:nvPicPr>
        <p:blipFill>
          <a:blip r:embed="rId2"/>
          <a:stretch>
            <a:fillRect/>
          </a:stretch>
        </p:blipFill>
        <p:spPr>
          <a:xfrm>
            <a:off x="1415142" y="107120"/>
            <a:ext cx="10025743" cy="6643759"/>
          </a:xfrm>
        </p:spPr>
      </p:pic>
    </p:spTree>
    <p:extLst>
      <p:ext uri="{BB962C8B-B14F-4D97-AF65-F5344CB8AC3E}">
        <p14:creationId xmlns:p14="http://schemas.microsoft.com/office/powerpoint/2010/main" val="100959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96D98-20C6-D58F-ADCB-B73AC3FA1088}"/>
              </a:ext>
            </a:extLst>
          </p:cNvPr>
          <p:cNvSpPr>
            <a:spLocks noGrp="1"/>
          </p:cNvSpPr>
          <p:nvPr>
            <p:ph type="title"/>
          </p:nvPr>
        </p:nvSpPr>
        <p:spPr>
          <a:xfrm>
            <a:off x="565149" y="1204720"/>
            <a:ext cx="4114800" cy="4675503"/>
          </a:xfrm>
        </p:spPr>
        <p:txBody>
          <a:bodyPr>
            <a:normAutofit/>
          </a:bodyPr>
          <a:lstStyle/>
          <a:p>
            <a:r>
              <a:rPr lang="en-US" b="1" dirty="0"/>
              <a:t>Unsupervised Learning</a:t>
            </a:r>
          </a:p>
        </p:txBody>
      </p:sp>
      <p:sp>
        <p:nvSpPr>
          <p:cNvPr id="3" name="Content Placeholder 2">
            <a:extLst>
              <a:ext uri="{FF2B5EF4-FFF2-40B4-BE49-F238E27FC236}">
                <a16:creationId xmlns:a16="http://schemas.microsoft.com/office/drawing/2014/main" id="{1AE779D2-A190-D0DD-640B-D9F9758D0661}"/>
              </a:ext>
            </a:extLst>
          </p:cNvPr>
          <p:cNvSpPr>
            <a:spLocks noGrp="1"/>
          </p:cNvSpPr>
          <p:nvPr>
            <p:ph idx="1"/>
          </p:nvPr>
        </p:nvSpPr>
        <p:spPr>
          <a:xfrm>
            <a:off x="5386577" y="1216914"/>
            <a:ext cx="6200412" cy="5408738"/>
          </a:xfrm>
        </p:spPr>
        <p:txBody>
          <a:bodyPr>
            <a:noAutofit/>
          </a:bodyPr>
          <a:lstStyle/>
          <a:p>
            <a:pPr>
              <a:lnSpc>
                <a:spcPct val="90000"/>
              </a:lnSpc>
              <a:buFont typeface="Wingdings" pitchFamily="2" charset="2"/>
              <a:buChar char="q"/>
            </a:pPr>
            <a:r>
              <a:rPr lang="en-US" sz="2000" dirty="0"/>
              <a:t> Clustering: </a:t>
            </a:r>
          </a:p>
          <a:p>
            <a:pPr marL="0" indent="0">
              <a:lnSpc>
                <a:spcPct val="90000"/>
              </a:lnSpc>
              <a:buNone/>
            </a:pPr>
            <a:endParaRPr lang="en-US" sz="2000" dirty="0"/>
          </a:p>
          <a:p>
            <a:pPr lvl="1">
              <a:lnSpc>
                <a:spcPct val="90000"/>
              </a:lnSpc>
              <a:buFont typeface="Wingdings" pitchFamily="2" charset="2"/>
              <a:buChar char="Ø"/>
            </a:pPr>
            <a:r>
              <a:rPr lang="en-US" dirty="0"/>
              <a:t> Here we find hidden patterns in the data based on the feature similarities or differences(e.g., size, shape, color, </a:t>
            </a:r>
            <a:r>
              <a:rPr lang="en-US" dirty="0" err="1"/>
              <a:t>etc</a:t>
            </a:r>
            <a:r>
              <a:rPr lang="en-US" dirty="0"/>
              <a:t>)</a:t>
            </a:r>
          </a:p>
          <a:p>
            <a:pPr lvl="1">
              <a:lnSpc>
                <a:spcPct val="90000"/>
              </a:lnSpc>
              <a:buFont typeface="Wingdings" pitchFamily="2" charset="2"/>
              <a:buChar char="Ø"/>
            </a:pPr>
            <a:r>
              <a:rPr lang="en-US" dirty="0"/>
              <a:t> Examples: customer segmentation, targeted marketing, recommender systems.</a:t>
            </a:r>
          </a:p>
          <a:p>
            <a:pPr lvl="1">
              <a:lnSpc>
                <a:spcPct val="90000"/>
              </a:lnSpc>
              <a:buFont typeface="Wingdings" pitchFamily="2" charset="2"/>
              <a:buChar char="Ø"/>
            </a:pPr>
            <a:r>
              <a:rPr lang="en-US" dirty="0"/>
              <a:t> Common clustering algorithms:</a:t>
            </a:r>
          </a:p>
          <a:p>
            <a:pPr lvl="2">
              <a:lnSpc>
                <a:spcPct val="90000"/>
              </a:lnSpc>
              <a:buFont typeface="Arial" panose="020B0604020202020204" pitchFamily="34" charset="0"/>
              <a:buChar char="•"/>
            </a:pPr>
            <a:r>
              <a:rPr lang="en-US" sz="2000" dirty="0"/>
              <a:t>K-mean clustering</a:t>
            </a:r>
          </a:p>
          <a:p>
            <a:pPr lvl="2">
              <a:lnSpc>
                <a:spcPct val="90000"/>
              </a:lnSpc>
              <a:buFont typeface="Arial" panose="020B0604020202020204" pitchFamily="34" charset="0"/>
              <a:buChar char="•"/>
            </a:pPr>
            <a:r>
              <a:rPr lang="en-US" sz="2000" dirty="0"/>
              <a:t>Hierarchical clustering</a:t>
            </a:r>
          </a:p>
          <a:p>
            <a:pPr lvl="2">
              <a:lnSpc>
                <a:spcPct val="90000"/>
              </a:lnSpc>
              <a:buFont typeface="Arial" panose="020B0604020202020204" pitchFamily="34" charset="0"/>
              <a:buChar char="•"/>
            </a:pPr>
            <a:endParaRPr lang="en-US" sz="2000" dirty="0"/>
          </a:p>
          <a:p>
            <a:pPr lvl="1">
              <a:lnSpc>
                <a:spcPct val="90000"/>
              </a:lnSpc>
              <a:buFont typeface="Wingdings" pitchFamily="2" charset="2"/>
              <a:buChar char="Ø"/>
            </a:pPr>
            <a:r>
              <a:rPr lang="en-US" sz="2200" dirty="0"/>
              <a:t> In this course, we will focus on the supervised learning algorithms. I invite to do your own research about unsupervised learning algorithms. </a:t>
            </a:r>
          </a:p>
          <a:p>
            <a:pPr marL="457200" lvl="1" indent="0">
              <a:lnSpc>
                <a:spcPct val="90000"/>
              </a:lnSpc>
              <a:buNone/>
            </a:pPr>
            <a:endParaRPr lang="en-US" dirty="0"/>
          </a:p>
        </p:txBody>
      </p:sp>
    </p:spTree>
    <p:extLst>
      <p:ext uri="{BB962C8B-B14F-4D97-AF65-F5344CB8AC3E}">
        <p14:creationId xmlns:p14="http://schemas.microsoft.com/office/powerpoint/2010/main" val="331155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CA3A4-57A5-65F5-2666-1EB2E9FFA4E7}"/>
              </a:ext>
            </a:extLst>
          </p:cNvPr>
          <p:cNvSpPr>
            <a:spLocks noGrp="1"/>
          </p:cNvSpPr>
          <p:nvPr>
            <p:ph type="title"/>
          </p:nvPr>
        </p:nvSpPr>
        <p:spPr>
          <a:xfrm>
            <a:off x="643840" y="834606"/>
            <a:ext cx="3609983" cy="1446550"/>
          </a:xfrm>
        </p:spPr>
        <p:txBody>
          <a:bodyPr>
            <a:normAutofit/>
          </a:bodyPr>
          <a:lstStyle/>
          <a:p>
            <a:pPr>
              <a:lnSpc>
                <a:spcPct val="90000"/>
              </a:lnSpc>
            </a:pPr>
            <a:r>
              <a:rPr lang="en-US" sz="3700" dirty="0"/>
              <a:t>Prepare: Comparison Table</a:t>
            </a:r>
          </a:p>
        </p:txBody>
      </p:sp>
      <p:sp>
        <p:nvSpPr>
          <p:cNvPr id="3" name="Content Placeholder 2">
            <a:extLst>
              <a:ext uri="{FF2B5EF4-FFF2-40B4-BE49-F238E27FC236}">
                <a16:creationId xmlns:a16="http://schemas.microsoft.com/office/drawing/2014/main" id="{8B5D2F4E-B0DB-AA18-BC1A-E6597F3F7E54}"/>
              </a:ext>
            </a:extLst>
          </p:cNvPr>
          <p:cNvSpPr>
            <a:spLocks noGrp="1"/>
          </p:cNvSpPr>
          <p:nvPr>
            <p:ph idx="1"/>
          </p:nvPr>
        </p:nvSpPr>
        <p:spPr>
          <a:xfrm>
            <a:off x="565150" y="2691638"/>
            <a:ext cx="3767364" cy="3188586"/>
          </a:xfrm>
        </p:spPr>
        <p:txBody>
          <a:bodyPr>
            <a:normAutofit/>
          </a:bodyPr>
          <a:lstStyle/>
          <a:p>
            <a:pPr>
              <a:lnSpc>
                <a:spcPct val="90000"/>
              </a:lnSpc>
            </a:pPr>
            <a:r>
              <a:rPr lang="en-US" sz="2200" dirty="0"/>
              <a:t>Create a comparison table of supervised and unsupervised learning.</a:t>
            </a:r>
          </a:p>
          <a:p>
            <a:pPr>
              <a:lnSpc>
                <a:spcPct val="90000"/>
              </a:lnSpc>
            </a:pPr>
            <a:r>
              <a:rPr lang="en-US" sz="2200" dirty="0"/>
              <a:t>You can add any new information that you might find on the internet</a:t>
            </a:r>
          </a:p>
          <a:p>
            <a:pPr>
              <a:lnSpc>
                <a:spcPct val="90000"/>
              </a:lnSpc>
            </a:pPr>
            <a:r>
              <a:rPr lang="en-US" sz="2200" dirty="0"/>
              <a:t>You will be asked to create this table as part of your assignment for this section</a:t>
            </a:r>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33AD3EF-B7F7-3734-6369-E0E975015870}"/>
              </a:ext>
            </a:extLst>
          </p:cNvPr>
          <p:cNvGraphicFramePr>
            <a:graphicFrameLocks noGrp="1"/>
          </p:cNvGraphicFramePr>
          <p:nvPr>
            <p:extLst>
              <p:ext uri="{D42A27DB-BD31-4B8C-83A1-F6EECF244321}">
                <p14:modId xmlns:p14="http://schemas.microsoft.com/office/powerpoint/2010/main" val="3782623482"/>
              </p:ext>
            </p:extLst>
          </p:nvPr>
        </p:nvGraphicFramePr>
        <p:xfrm>
          <a:off x="5149433" y="2169531"/>
          <a:ext cx="5734871" cy="2881118"/>
        </p:xfrm>
        <a:graphic>
          <a:graphicData uri="http://schemas.openxmlformats.org/drawingml/2006/table">
            <a:tbl>
              <a:tblPr/>
              <a:tblGrid>
                <a:gridCol w="2632734">
                  <a:extLst>
                    <a:ext uri="{9D8B030D-6E8A-4147-A177-3AD203B41FA5}">
                      <a16:colId xmlns:a16="http://schemas.microsoft.com/office/drawing/2014/main" val="463612040"/>
                    </a:ext>
                  </a:extLst>
                </a:gridCol>
                <a:gridCol w="3102137">
                  <a:extLst>
                    <a:ext uri="{9D8B030D-6E8A-4147-A177-3AD203B41FA5}">
                      <a16:colId xmlns:a16="http://schemas.microsoft.com/office/drawing/2014/main" val="4227299309"/>
                    </a:ext>
                  </a:extLst>
                </a:gridCol>
              </a:tblGrid>
              <a:tr h="770249">
                <a:tc>
                  <a:txBody>
                    <a:bodyPr/>
                    <a:lstStyle/>
                    <a:p>
                      <a:pPr algn="l" fontAlgn="b"/>
                      <a:r>
                        <a:rPr lang="en-US" sz="3300" u="none" strike="noStrike" cap="none" spc="0" dirty="0">
                          <a:effectLst/>
                        </a:rPr>
                        <a:t>Supervised Learning</a:t>
                      </a:r>
                      <a:endParaRPr lang="en-US" sz="3300" b="1" i="0" u="none" strike="noStrike" cap="none" spc="0" dirty="0">
                        <a:solidFill>
                          <a:schemeClr val="bg1"/>
                        </a:solidFill>
                        <a:effectLst/>
                        <a:latin typeface="Calibri" panose="020F0502020204030204" pitchFamily="34" charset="0"/>
                      </a:endParaRPr>
                    </a:p>
                  </a:txBody>
                  <a:tcPr marL="176022" marR="26194" marT="50292" marB="377190" anchor="b">
                    <a:solidFill>
                      <a:schemeClr val="bg2">
                        <a:lumMod val="75000"/>
                      </a:schemeClr>
                    </a:solidFill>
                  </a:tcPr>
                </a:tc>
                <a:tc>
                  <a:txBody>
                    <a:bodyPr/>
                    <a:lstStyle/>
                    <a:p>
                      <a:pPr algn="l" fontAlgn="b"/>
                      <a:r>
                        <a:rPr lang="en-US" sz="3300" u="none" strike="noStrike" cap="none" spc="0" dirty="0">
                          <a:effectLst/>
                        </a:rPr>
                        <a:t>Unsupervised Learning</a:t>
                      </a:r>
                      <a:endParaRPr lang="en-US" sz="3300" b="1" i="0" u="none" strike="noStrike" cap="none" spc="0" dirty="0">
                        <a:solidFill>
                          <a:schemeClr val="bg1"/>
                        </a:solidFill>
                        <a:effectLst/>
                        <a:latin typeface="Calibri" panose="020F0502020204030204" pitchFamily="34" charset="0"/>
                      </a:endParaRPr>
                    </a:p>
                  </a:txBody>
                  <a:tcPr marL="176022" marR="26194" marT="50292" marB="377190" anchor="b">
                    <a:solidFill>
                      <a:schemeClr val="bg2">
                        <a:lumMod val="75000"/>
                      </a:schemeClr>
                    </a:solidFill>
                  </a:tcPr>
                </a:tc>
                <a:extLst>
                  <a:ext uri="{0D108BD9-81ED-4DB2-BD59-A6C34878D82A}">
                    <a16:rowId xmlns:a16="http://schemas.microsoft.com/office/drawing/2014/main" val="2523245728"/>
                  </a:ext>
                </a:extLst>
              </a:tr>
              <a:tr h="1447796">
                <a:tc>
                  <a:txBody>
                    <a:bodyPr/>
                    <a:lstStyle/>
                    <a:p>
                      <a:pPr algn="l" fontAlgn="b"/>
                      <a:r>
                        <a:rPr lang="en-US" sz="3300" u="none" strike="noStrike" cap="none" spc="0">
                          <a:effectLst/>
                        </a:rPr>
                        <a:t> </a:t>
                      </a:r>
                      <a:endParaRPr lang="en-US" sz="3300" b="0" i="0" u="none" strike="noStrike" cap="none" spc="0">
                        <a:solidFill>
                          <a:schemeClr val="bg1"/>
                        </a:solidFill>
                        <a:effectLst/>
                        <a:latin typeface="Calibri" panose="020F0502020204030204" pitchFamily="34" charset="0"/>
                      </a:endParaRPr>
                    </a:p>
                  </a:txBody>
                  <a:tcPr marL="176022" marR="26194" marT="50292" marB="377190" anchor="b">
                    <a:solidFill>
                      <a:schemeClr val="bg2">
                        <a:lumMod val="75000"/>
                      </a:schemeClr>
                    </a:solidFill>
                  </a:tcPr>
                </a:tc>
                <a:tc>
                  <a:txBody>
                    <a:bodyPr/>
                    <a:lstStyle/>
                    <a:p>
                      <a:pPr algn="l" fontAlgn="b"/>
                      <a:r>
                        <a:rPr lang="en-US" sz="3300" u="none" strike="noStrike" cap="none" spc="0" dirty="0">
                          <a:effectLst/>
                        </a:rPr>
                        <a:t> </a:t>
                      </a:r>
                      <a:endParaRPr lang="en-US" sz="3300" b="0" i="0" u="none" strike="noStrike" cap="none" spc="0" dirty="0">
                        <a:solidFill>
                          <a:schemeClr val="bg1"/>
                        </a:solidFill>
                        <a:effectLst/>
                        <a:latin typeface="Calibri" panose="020F0502020204030204" pitchFamily="34" charset="0"/>
                      </a:endParaRPr>
                    </a:p>
                  </a:txBody>
                  <a:tcPr marL="176022" marR="26194" marT="50292" marB="377190" anchor="b">
                    <a:solidFill>
                      <a:schemeClr val="bg2">
                        <a:lumMod val="75000"/>
                      </a:schemeClr>
                    </a:solidFill>
                  </a:tcPr>
                </a:tc>
                <a:extLst>
                  <a:ext uri="{0D108BD9-81ED-4DB2-BD59-A6C34878D82A}">
                    <a16:rowId xmlns:a16="http://schemas.microsoft.com/office/drawing/2014/main" val="3463176542"/>
                  </a:ext>
                </a:extLst>
              </a:tr>
            </a:tbl>
          </a:graphicData>
        </a:graphic>
      </p:graphicFrame>
    </p:spTree>
    <p:extLst>
      <p:ext uri="{BB962C8B-B14F-4D97-AF65-F5344CB8AC3E}">
        <p14:creationId xmlns:p14="http://schemas.microsoft.com/office/powerpoint/2010/main" val="283698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07144F-1B21-E473-B869-B8D184ECB8C2}"/>
              </a:ext>
            </a:extLst>
          </p:cNvPr>
          <p:cNvSpPr>
            <a:spLocks noGrp="1"/>
          </p:cNvSpPr>
          <p:nvPr>
            <p:ph type="title"/>
          </p:nvPr>
        </p:nvSpPr>
        <p:spPr>
          <a:xfrm>
            <a:off x="565149" y="1204720"/>
            <a:ext cx="4114800" cy="4675503"/>
          </a:xfrm>
        </p:spPr>
        <p:txBody>
          <a:bodyPr>
            <a:normAutofit/>
          </a:bodyPr>
          <a:lstStyle/>
          <a:p>
            <a:r>
              <a:rPr lang="en-US" b="1" dirty="0"/>
              <a:t>Reinforcement Learning</a:t>
            </a:r>
          </a:p>
        </p:txBody>
      </p:sp>
      <p:sp>
        <p:nvSpPr>
          <p:cNvPr id="3" name="Content Placeholder 2">
            <a:extLst>
              <a:ext uri="{FF2B5EF4-FFF2-40B4-BE49-F238E27FC236}">
                <a16:creationId xmlns:a16="http://schemas.microsoft.com/office/drawing/2014/main" id="{9256060D-8374-2A5A-B199-BD00FAFDD3EE}"/>
              </a:ext>
            </a:extLst>
          </p:cNvPr>
          <p:cNvSpPr>
            <a:spLocks noGrp="1"/>
          </p:cNvSpPr>
          <p:nvPr>
            <p:ph idx="1"/>
          </p:nvPr>
        </p:nvSpPr>
        <p:spPr>
          <a:xfrm>
            <a:off x="5471410" y="1337056"/>
            <a:ext cx="6155441" cy="5258616"/>
          </a:xfrm>
        </p:spPr>
        <p:txBody>
          <a:bodyPr>
            <a:normAutofit/>
          </a:bodyPr>
          <a:lstStyle/>
          <a:p>
            <a:pPr>
              <a:buFont typeface="Wingdings" pitchFamily="2" charset="2"/>
              <a:buChar char="q"/>
            </a:pPr>
            <a:r>
              <a:rPr lang="en-US" sz="2200" dirty="0"/>
              <a:t> “</a:t>
            </a:r>
            <a:r>
              <a:rPr lang="en-US" sz="2200" b="1" u="sng" dirty="0">
                <a:hlinkClick r:id="rId2"/>
              </a:rPr>
              <a:t>Reinforcement Learning</a:t>
            </a:r>
            <a:r>
              <a:rPr lang="en-US" sz="2200" dirty="0"/>
              <a:t> is a part of Machine learning where an agent is put in an environment, and he learns to behave in this environment by performing certain actions and observing the rewards which it gets from those actions.”</a:t>
            </a:r>
          </a:p>
          <a:p>
            <a:pPr marL="0" indent="0">
              <a:buNone/>
            </a:pPr>
            <a:endParaRPr lang="en-US" sz="2200" dirty="0"/>
          </a:p>
          <a:p>
            <a:pPr>
              <a:buFont typeface="Wingdings" pitchFamily="2" charset="2"/>
              <a:buChar char="q"/>
            </a:pPr>
            <a:r>
              <a:rPr lang="en-US" sz="2200" dirty="0"/>
              <a:t>Example: self-driving cars, AlphaGo, etc.</a:t>
            </a:r>
          </a:p>
          <a:p>
            <a:pPr>
              <a:buFont typeface="Wingdings" pitchFamily="2" charset="2"/>
              <a:buChar char="q"/>
            </a:pPr>
            <a:endParaRPr lang="en-US" sz="2200" dirty="0"/>
          </a:p>
          <a:p>
            <a:pPr marL="0" indent="0">
              <a:buNone/>
            </a:pPr>
            <a:r>
              <a:rPr lang="en-US" sz="2200" dirty="0"/>
              <a:t>(Reference: </a:t>
            </a:r>
            <a:r>
              <a:rPr lang="en-US" sz="2200" dirty="0" err="1"/>
              <a:t>Edureka</a:t>
            </a:r>
            <a:r>
              <a:rPr lang="en-US" sz="2200" dirty="0"/>
              <a:t>: </a:t>
            </a:r>
            <a:r>
              <a:rPr lang="en-US" sz="2200" dirty="0">
                <a:hlinkClick r:id="rId2"/>
              </a:rPr>
              <a:t>https://www.edureka.co/blog/introduction-to-machine-learning/</a:t>
            </a:r>
            <a:r>
              <a:rPr lang="en-US" sz="2200" dirty="0"/>
              <a:t> )</a:t>
            </a:r>
          </a:p>
        </p:txBody>
      </p:sp>
    </p:spTree>
    <p:extLst>
      <p:ext uri="{BB962C8B-B14F-4D97-AF65-F5344CB8AC3E}">
        <p14:creationId xmlns:p14="http://schemas.microsoft.com/office/powerpoint/2010/main" val="74866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1E139-79C6-2420-595E-B9DB719E7233}"/>
              </a:ext>
            </a:extLst>
          </p:cNvPr>
          <p:cNvSpPr>
            <a:spLocks noGrp="1"/>
          </p:cNvSpPr>
          <p:nvPr>
            <p:ph type="title"/>
          </p:nvPr>
        </p:nvSpPr>
        <p:spPr>
          <a:xfrm>
            <a:off x="7493192" y="1204721"/>
            <a:ext cx="4133647" cy="144655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480FA57C-6EAB-4E07-DCB5-BE341F0FDBAB}"/>
              </a:ext>
            </a:extLst>
          </p:cNvPr>
          <p:cNvSpPr>
            <a:spLocks noGrp="1"/>
          </p:cNvSpPr>
          <p:nvPr>
            <p:ph idx="1"/>
          </p:nvPr>
        </p:nvSpPr>
        <p:spPr>
          <a:xfrm>
            <a:off x="7493193" y="2691638"/>
            <a:ext cx="4133647" cy="3188586"/>
          </a:xfrm>
        </p:spPr>
        <p:txBody>
          <a:bodyPr>
            <a:normAutofit/>
          </a:bodyPr>
          <a:lstStyle/>
          <a:p>
            <a:r>
              <a:rPr lang="en-US" dirty="0"/>
              <a:t>Images ideas from </a:t>
            </a:r>
            <a:r>
              <a:rPr lang="en-US" dirty="0" err="1"/>
              <a:t>Edureka</a:t>
            </a:r>
            <a:r>
              <a:rPr lang="en-US" dirty="0"/>
              <a:t> (</a:t>
            </a:r>
            <a:r>
              <a:rPr lang="en-US" dirty="0">
                <a:hlinkClick r:id="rId2"/>
              </a:rPr>
              <a:t>https://www.edureka.co/blog/introduction-to-machine-learning/</a:t>
            </a:r>
            <a:r>
              <a:rPr lang="en-US" dirty="0"/>
              <a:t> )</a:t>
            </a:r>
          </a:p>
          <a:p>
            <a:endParaRPr lang="en-US" dirty="0"/>
          </a:p>
        </p:txBody>
      </p:sp>
      <p:pic>
        <p:nvPicPr>
          <p:cNvPr id="5" name="Picture 4" descr="Locator flag on a city map">
            <a:extLst>
              <a:ext uri="{FF2B5EF4-FFF2-40B4-BE49-F238E27FC236}">
                <a16:creationId xmlns:a16="http://schemas.microsoft.com/office/drawing/2014/main" id="{3B6B6EFB-1678-C9B0-42F0-2BC2654EDEA1}"/>
              </a:ext>
            </a:extLst>
          </p:cNvPr>
          <p:cNvPicPr>
            <a:picLocks noChangeAspect="1"/>
          </p:cNvPicPr>
          <p:nvPr/>
        </p:nvPicPr>
        <p:blipFill rotWithShape="1">
          <a:blip r:embed="rId3"/>
          <a:srcRect r="32181" b="-1"/>
          <a:stretch/>
        </p:blipFill>
        <p:spPr>
          <a:xfrm>
            <a:off x="20" y="10"/>
            <a:ext cx="6967738" cy="6857990"/>
          </a:xfrm>
          <a:prstGeom prst="rect">
            <a:avLst/>
          </a:prstGeom>
        </p:spPr>
      </p:pic>
      <p:sp>
        <p:nvSpPr>
          <p:cNvPr id="11" name="Cross 10">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18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2DDBF-3787-372F-3434-C44B8D05B16D}"/>
              </a:ext>
            </a:extLst>
          </p:cNvPr>
          <p:cNvSpPr>
            <a:spLocks noGrp="1"/>
          </p:cNvSpPr>
          <p:nvPr>
            <p:ph type="title"/>
          </p:nvPr>
        </p:nvSpPr>
        <p:spPr>
          <a:xfrm>
            <a:off x="797105" y="1625608"/>
            <a:ext cx="3377643" cy="2722164"/>
          </a:xfrm>
        </p:spPr>
        <p:txBody>
          <a:bodyPr vert="horz" lIns="91440" tIns="45720" rIns="91440" bIns="45720" rtlCol="0" anchor="b">
            <a:normAutofit/>
          </a:bodyPr>
          <a:lstStyle/>
          <a:p>
            <a:r>
              <a:rPr lang="en-US" sz="5600" kern="1200" spc="-150" dirty="0">
                <a:solidFill>
                  <a:schemeClr val="tx1"/>
                </a:solidFill>
                <a:latin typeface="+mj-lt"/>
                <a:ea typeface="+mj-ea"/>
                <a:cs typeface="+mj-cs"/>
              </a:rPr>
              <a:t>Questions?</a:t>
            </a:r>
          </a:p>
        </p:txBody>
      </p:sp>
      <p:pic>
        <p:nvPicPr>
          <p:cNvPr id="7" name="Graphic 6" descr="Question mark">
            <a:extLst>
              <a:ext uri="{FF2B5EF4-FFF2-40B4-BE49-F238E27FC236}">
                <a16:creationId xmlns:a16="http://schemas.microsoft.com/office/drawing/2014/main" id="{2A16528C-5425-D999-ACC8-DEC8285930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5393" y="1497220"/>
            <a:ext cx="4127230" cy="4127230"/>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43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0D614-771D-4DB4-9D22-29C5462BFBF5}"/>
              </a:ext>
            </a:extLst>
          </p:cNvPr>
          <p:cNvSpPr>
            <a:spLocks noGrp="1"/>
          </p:cNvSpPr>
          <p:nvPr>
            <p:ph type="title"/>
          </p:nvPr>
        </p:nvSpPr>
        <p:spPr>
          <a:xfrm>
            <a:off x="565149" y="1204721"/>
            <a:ext cx="4114799" cy="1446550"/>
          </a:xfrm>
        </p:spPr>
        <p:txBody>
          <a:bodyPr>
            <a:normAutofit/>
          </a:bodyPr>
          <a:lstStyle/>
          <a:p>
            <a:r>
              <a:rPr lang="en-US" dirty="0"/>
              <a:t>Content</a:t>
            </a:r>
          </a:p>
        </p:txBody>
      </p:sp>
      <p:sp>
        <p:nvSpPr>
          <p:cNvPr id="3" name="Content Placeholder 2">
            <a:extLst>
              <a:ext uri="{FF2B5EF4-FFF2-40B4-BE49-F238E27FC236}">
                <a16:creationId xmlns:a16="http://schemas.microsoft.com/office/drawing/2014/main" id="{788A9933-167B-1DF7-0407-B924B3E99213}"/>
              </a:ext>
            </a:extLst>
          </p:cNvPr>
          <p:cNvSpPr>
            <a:spLocks noGrp="1"/>
          </p:cNvSpPr>
          <p:nvPr>
            <p:ph idx="1"/>
          </p:nvPr>
        </p:nvSpPr>
        <p:spPr>
          <a:xfrm>
            <a:off x="565150" y="2691638"/>
            <a:ext cx="4114799" cy="3188586"/>
          </a:xfrm>
        </p:spPr>
        <p:txBody>
          <a:bodyPr>
            <a:normAutofit/>
          </a:bodyPr>
          <a:lstStyle/>
          <a:p>
            <a:r>
              <a:rPr lang="en-US" dirty="0"/>
              <a:t>Difference of discrete and continuous</a:t>
            </a:r>
          </a:p>
          <a:p>
            <a:r>
              <a:rPr lang="en-US" dirty="0"/>
              <a:t>Diagram of Machine Learning Algorithms</a:t>
            </a:r>
          </a:p>
          <a:p>
            <a:r>
              <a:rPr lang="en-US" dirty="0"/>
              <a:t>Supervised learning</a:t>
            </a:r>
          </a:p>
          <a:p>
            <a:r>
              <a:rPr lang="en-US" dirty="0"/>
              <a:t>Unsupervised learning</a:t>
            </a:r>
          </a:p>
          <a:p>
            <a:r>
              <a:rPr lang="en-US" dirty="0"/>
              <a:t>Reinforcement learning</a:t>
            </a:r>
          </a:p>
        </p:txBody>
      </p:sp>
      <p:pic>
        <p:nvPicPr>
          <p:cNvPr id="5" name="Picture 4" descr="Colour pencils drawing curves on background">
            <a:extLst>
              <a:ext uri="{FF2B5EF4-FFF2-40B4-BE49-F238E27FC236}">
                <a16:creationId xmlns:a16="http://schemas.microsoft.com/office/drawing/2014/main" id="{C365306E-4EDA-A710-104E-22DF1B4C5B3E}"/>
              </a:ext>
            </a:extLst>
          </p:cNvPr>
          <p:cNvPicPr>
            <a:picLocks noChangeAspect="1"/>
          </p:cNvPicPr>
          <p:nvPr/>
        </p:nvPicPr>
        <p:blipFill rotWithShape="1">
          <a:blip r:embed="rId2"/>
          <a:srcRect l="32182" r="-1" b="-1"/>
          <a:stretch/>
        </p:blipFill>
        <p:spPr>
          <a:xfrm>
            <a:off x="5224242" y="10"/>
            <a:ext cx="6967758" cy="6857990"/>
          </a:xfrm>
          <a:prstGeom prst="rect">
            <a:avLst/>
          </a:prstGeom>
        </p:spPr>
      </p:pic>
      <p:sp>
        <p:nvSpPr>
          <p:cNvPr id="11" name="Cross 10">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08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A0129-8FB2-42E5-437E-79A3FFDDEAFE}"/>
              </a:ext>
            </a:extLst>
          </p:cNvPr>
          <p:cNvSpPr>
            <a:spLocks noGrp="1"/>
          </p:cNvSpPr>
          <p:nvPr>
            <p:ph type="title"/>
          </p:nvPr>
        </p:nvSpPr>
        <p:spPr>
          <a:xfrm>
            <a:off x="488948" y="1589820"/>
            <a:ext cx="3198777" cy="2387566"/>
          </a:xfrm>
        </p:spPr>
        <p:txBody>
          <a:bodyPr>
            <a:normAutofit/>
          </a:bodyPr>
          <a:lstStyle/>
          <a:p>
            <a:pPr algn="ctr"/>
            <a:r>
              <a:rPr lang="en-US" dirty="0"/>
              <a:t>Various Data Types</a:t>
            </a:r>
          </a:p>
        </p:txBody>
      </p:sp>
      <p:sp>
        <p:nvSpPr>
          <p:cNvPr id="22" name="Rectangle 21">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BBBAECB-AEA5-0212-590F-D40D7FA31FDB}"/>
              </a:ext>
            </a:extLst>
          </p:cNvPr>
          <p:cNvGraphicFramePr>
            <a:graphicFrameLocks noGrp="1"/>
          </p:cNvGraphicFramePr>
          <p:nvPr>
            <p:ph idx="1"/>
            <p:extLst>
              <p:ext uri="{D42A27DB-BD31-4B8C-83A1-F6EECF244321}">
                <p14:modId xmlns:p14="http://schemas.microsoft.com/office/powerpoint/2010/main" val="1344785859"/>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52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A0129-8FB2-42E5-437E-79A3FFDDEAFE}"/>
              </a:ext>
            </a:extLst>
          </p:cNvPr>
          <p:cNvSpPr>
            <a:spLocks noGrp="1"/>
          </p:cNvSpPr>
          <p:nvPr>
            <p:ph type="title"/>
          </p:nvPr>
        </p:nvSpPr>
        <p:spPr>
          <a:xfrm>
            <a:off x="1749286" y="412314"/>
            <a:ext cx="7553739" cy="624387"/>
          </a:xfrm>
          <a:noFill/>
        </p:spPr>
        <p:txBody>
          <a:bodyPr>
            <a:normAutofit fontScale="90000"/>
          </a:bodyPr>
          <a:lstStyle/>
          <a:p>
            <a:pPr algn="ctr"/>
            <a:r>
              <a:rPr lang="en-US" dirty="0"/>
              <a:t>Discrete vs. Continuous</a:t>
            </a:r>
          </a:p>
        </p:txBody>
      </p:sp>
      <p:sp>
        <p:nvSpPr>
          <p:cNvPr id="3" name="Content Placeholder 2">
            <a:extLst>
              <a:ext uri="{FF2B5EF4-FFF2-40B4-BE49-F238E27FC236}">
                <a16:creationId xmlns:a16="http://schemas.microsoft.com/office/drawing/2014/main" id="{418431A1-E714-F532-C879-8B1CC4D73CE5}"/>
              </a:ext>
            </a:extLst>
          </p:cNvPr>
          <p:cNvSpPr>
            <a:spLocks noGrp="1"/>
          </p:cNvSpPr>
          <p:nvPr>
            <p:ph idx="1"/>
          </p:nvPr>
        </p:nvSpPr>
        <p:spPr>
          <a:xfrm>
            <a:off x="804120" y="1258094"/>
            <a:ext cx="4972263" cy="5159987"/>
          </a:xfrm>
        </p:spPr>
        <p:txBody>
          <a:bodyPr>
            <a:normAutofit/>
          </a:bodyPr>
          <a:lstStyle/>
          <a:p>
            <a:pPr marL="0" indent="0" algn="ctr">
              <a:buNone/>
            </a:pPr>
            <a:r>
              <a:rPr lang="en-US" b="1" u="sng" dirty="0">
                <a:solidFill>
                  <a:schemeClr val="accent5">
                    <a:lumMod val="50000"/>
                  </a:schemeClr>
                </a:solidFill>
              </a:rPr>
              <a:t>Discrete data (Categorical data) </a:t>
            </a:r>
          </a:p>
          <a:p>
            <a:r>
              <a:rPr lang="en-US" dirty="0"/>
              <a:t>Can only take a limited number of values</a:t>
            </a:r>
          </a:p>
          <a:p>
            <a:r>
              <a:rPr lang="en-US" dirty="0"/>
              <a:t>Has spaces between values</a:t>
            </a:r>
          </a:p>
          <a:p>
            <a:r>
              <a:rPr lang="en-US" dirty="0"/>
              <a:t>Values: Integer numbers</a:t>
            </a:r>
          </a:p>
          <a:p>
            <a:r>
              <a:rPr lang="en-US" dirty="0"/>
              <a:t>Examples:</a:t>
            </a:r>
          </a:p>
          <a:p>
            <a:pPr lvl="1">
              <a:buFont typeface="Wingdings" pitchFamily="2" charset="2"/>
              <a:buChar char="Ø"/>
            </a:pPr>
            <a:r>
              <a:rPr lang="en-US" dirty="0"/>
              <a:t> Number of students in a class</a:t>
            </a:r>
          </a:p>
          <a:p>
            <a:pPr lvl="1">
              <a:buFont typeface="Wingdings" pitchFamily="2" charset="2"/>
              <a:buChar char="Ø"/>
            </a:pPr>
            <a:r>
              <a:rPr lang="en-US" dirty="0"/>
              <a:t> Number of children per family</a:t>
            </a:r>
          </a:p>
          <a:p>
            <a:r>
              <a:rPr lang="en-US" dirty="0"/>
              <a:t>Graphs:</a:t>
            </a:r>
          </a:p>
          <a:p>
            <a:pPr lvl="1">
              <a:buFont typeface="Wingdings" pitchFamily="2" charset="2"/>
              <a:buChar char="Ø"/>
            </a:pPr>
            <a:r>
              <a:rPr lang="en-US" dirty="0"/>
              <a:t> Bar graphs</a:t>
            </a:r>
          </a:p>
          <a:p>
            <a:pPr lvl="1">
              <a:buFont typeface="Wingdings" pitchFamily="2" charset="2"/>
              <a:buChar char="Ø"/>
            </a:pPr>
            <a:r>
              <a:rPr lang="en-US" dirty="0"/>
              <a:t> Pie charts</a:t>
            </a:r>
          </a:p>
          <a:p>
            <a:pPr lvl="1">
              <a:buFont typeface="Wingdings" pitchFamily="2" charset="2"/>
              <a:buChar char="Ø"/>
            </a:pPr>
            <a:r>
              <a:rPr lang="en-US" dirty="0"/>
              <a:t> Stem-and-leaf-plot</a:t>
            </a:r>
          </a:p>
          <a:p>
            <a:pPr marL="0" indent="0">
              <a:buNone/>
            </a:pPr>
            <a:endParaRPr lang="en-US" dirty="0"/>
          </a:p>
        </p:txBody>
      </p:sp>
      <p:sp>
        <p:nvSpPr>
          <p:cNvPr id="12" name="Rectangle 11">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DC11AF39-0B63-B295-ACB3-B564E16DBE80}"/>
              </a:ext>
            </a:extLst>
          </p:cNvPr>
          <p:cNvSpPr txBox="1">
            <a:spLocks/>
          </p:cNvSpPr>
          <p:nvPr/>
        </p:nvSpPr>
        <p:spPr>
          <a:xfrm>
            <a:off x="6096000" y="1282190"/>
            <a:ext cx="5887680" cy="52052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solidFill>
                  <a:schemeClr val="accent1">
                    <a:lumMod val="75000"/>
                  </a:schemeClr>
                </a:solidFill>
              </a:rPr>
              <a:t>Continuous data</a:t>
            </a:r>
          </a:p>
          <a:p>
            <a:r>
              <a:rPr lang="en-US" dirty="0"/>
              <a:t>Takes unspecified number of possible measurements between two data points</a:t>
            </a:r>
          </a:p>
          <a:p>
            <a:r>
              <a:rPr lang="en-US" dirty="0"/>
              <a:t>Creates a defined range. No spaces between values</a:t>
            </a:r>
          </a:p>
          <a:p>
            <a:r>
              <a:rPr lang="en-US" dirty="0"/>
              <a:t>Values: Decimal and whole numbers</a:t>
            </a:r>
          </a:p>
          <a:p>
            <a:r>
              <a:rPr lang="en-US" dirty="0"/>
              <a:t>Examples:</a:t>
            </a:r>
          </a:p>
          <a:p>
            <a:pPr lvl="1">
              <a:buFont typeface="Wingdings" pitchFamily="2" charset="2"/>
              <a:buChar char="Ø"/>
            </a:pPr>
            <a:r>
              <a:rPr lang="en-US" dirty="0"/>
              <a:t> Weight</a:t>
            </a:r>
          </a:p>
          <a:p>
            <a:pPr lvl="1">
              <a:buFont typeface="Wingdings" pitchFamily="2" charset="2"/>
              <a:buChar char="Ø"/>
            </a:pPr>
            <a:r>
              <a:rPr lang="en-US" dirty="0"/>
              <a:t> Height</a:t>
            </a:r>
          </a:p>
          <a:p>
            <a:pPr lvl="1">
              <a:buFont typeface="Wingdings" pitchFamily="2" charset="2"/>
              <a:buChar char="Ø"/>
            </a:pPr>
            <a:r>
              <a:rPr lang="en-US" dirty="0"/>
              <a:t> Temperature</a:t>
            </a:r>
          </a:p>
          <a:p>
            <a:r>
              <a:rPr lang="en-US" dirty="0"/>
              <a:t>Graphs:</a:t>
            </a:r>
          </a:p>
          <a:p>
            <a:pPr lvl="1">
              <a:buFont typeface="Wingdings" pitchFamily="2" charset="2"/>
              <a:buChar char="Ø"/>
            </a:pPr>
            <a:r>
              <a:rPr lang="en-US" dirty="0"/>
              <a:t> Line graphs </a:t>
            </a:r>
          </a:p>
          <a:p>
            <a:pPr lvl="1">
              <a:buFont typeface="Wingdings" pitchFamily="2" charset="2"/>
              <a:buChar char="Ø"/>
            </a:pPr>
            <a:r>
              <a:rPr lang="en-US" dirty="0"/>
              <a:t> Histograms</a:t>
            </a:r>
          </a:p>
          <a:p>
            <a:pPr lvl="1">
              <a:buFont typeface="Wingdings" pitchFamily="2" charset="2"/>
              <a:buChar char="Ø"/>
            </a:pPr>
            <a:r>
              <a:rPr lang="en-US" dirty="0"/>
              <a:t> Skews</a:t>
            </a:r>
          </a:p>
          <a:p>
            <a:pPr>
              <a:buFont typeface="Wingdings" pitchFamily="2" charset="2"/>
              <a:buChar char="Ø"/>
            </a:pPr>
            <a:endParaRPr lang="en-US" dirty="0"/>
          </a:p>
        </p:txBody>
      </p:sp>
    </p:spTree>
    <p:extLst>
      <p:ext uri="{BB962C8B-B14F-4D97-AF65-F5344CB8AC3E}">
        <p14:creationId xmlns:p14="http://schemas.microsoft.com/office/powerpoint/2010/main" val="167401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C981B-2151-588D-7D17-DD99CE295075}"/>
              </a:ext>
            </a:extLst>
          </p:cNvPr>
          <p:cNvSpPr>
            <a:spLocks noGrp="1"/>
          </p:cNvSpPr>
          <p:nvPr>
            <p:ph type="title"/>
          </p:nvPr>
        </p:nvSpPr>
        <p:spPr>
          <a:xfrm>
            <a:off x="264446" y="1096772"/>
            <a:ext cx="5484729" cy="1360753"/>
          </a:xfrm>
        </p:spPr>
        <p:txBody>
          <a:bodyPr vert="horz" lIns="91440" tIns="45720" rIns="91440" bIns="45720" rtlCol="0" anchor="b">
            <a:normAutofit fontScale="90000"/>
          </a:bodyPr>
          <a:lstStyle/>
          <a:p>
            <a:pPr>
              <a:lnSpc>
                <a:spcPct val="90000"/>
              </a:lnSpc>
            </a:pPr>
            <a:r>
              <a:rPr lang="en-US" sz="5000" kern="1200" spc="-150" dirty="0">
                <a:solidFill>
                  <a:schemeClr val="tx1"/>
                </a:solidFill>
                <a:latin typeface="+mj-lt"/>
                <a:ea typeface="+mj-ea"/>
                <a:cs typeface="+mj-cs"/>
              </a:rPr>
              <a:t>Machine Learning Algorithms</a:t>
            </a:r>
            <a:br>
              <a:rPr lang="en-US" sz="5000" kern="1200" spc="-150" dirty="0">
                <a:solidFill>
                  <a:schemeClr val="tx1"/>
                </a:solidFill>
                <a:latin typeface="+mj-lt"/>
                <a:ea typeface="+mj-ea"/>
                <a:cs typeface="+mj-cs"/>
              </a:rPr>
            </a:br>
            <a:endParaRPr lang="en-US" sz="5000" kern="1200" spc="-150" dirty="0">
              <a:solidFill>
                <a:schemeClr val="tx1"/>
              </a:solidFill>
              <a:latin typeface="+mj-lt"/>
              <a:ea typeface="+mj-ea"/>
              <a:cs typeface="+mj-cs"/>
            </a:endParaRPr>
          </a:p>
        </p:txBody>
      </p:sp>
      <p:sp>
        <p:nvSpPr>
          <p:cNvPr id="20" name="Cross 19">
            <a:extLst>
              <a:ext uri="{FF2B5EF4-FFF2-40B4-BE49-F238E27FC236}">
                <a16:creationId xmlns:a16="http://schemas.microsoft.com/office/drawing/2014/main" id="{2D31923D-AB54-2C41-B985-E3F1AB437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0144"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EBA064D8-59CF-C9D1-8A5A-F8334A8B9961}"/>
              </a:ext>
            </a:extLst>
          </p:cNvPr>
          <p:cNvSpPr>
            <a:spLocks noGrp="1"/>
          </p:cNvSpPr>
          <p:nvPr>
            <p:ph idx="1"/>
          </p:nvPr>
        </p:nvSpPr>
        <p:spPr>
          <a:xfrm>
            <a:off x="321897" y="2457525"/>
            <a:ext cx="4038365" cy="3897203"/>
          </a:xfrm>
        </p:spPr>
        <p:txBody>
          <a:bodyPr/>
          <a:lstStyle/>
          <a:p>
            <a:pPr marL="0" indent="0">
              <a:buNone/>
            </a:pPr>
            <a:r>
              <a:rPr lang="en-US" dirty="0"/>
              <a:t>There are three approaches to solve a ML task:</a:t>
            </a:r>
          </a:p>
          <a:p>
            <a:pPr marL="0" indent="0">
              <a:buNone/>
            </a:pPr>
            <a:endParaRPr lang="en-US" dirty="0"/>
          </a:p>
          <a:p>
            <a:pPr>
              <a:buFont typeface="Wingdings" pitchFamily="2" charset="2"/>
              <a:buChar char="v"/>
            </a:pPr>
            <a:r>
              <a:rPr lang="en-US" dirty="0"/>
              <a:t> Supervised Learning</a:t>
            </a:r>
          </a:p>
          <a:p>
            <a:pPr>
              <a:buFont typeface="Wingdings" pitchFamily="2" charset="2"/>
              <a:buChar char="v"/>
            </a:pPr>
            <a:r>
              <a:rPr lang="en-US" dirty="0"/>
              <a:t> Unsupervised Learning</a:t>
            </a:r>
          </a:p>
          <a:p>
            <a:pPr>
              <a:buFont typeface="Wingdings" pitchFamily="2" charset="2"/>
              <a:buChar char="v"/>
            </a:pPr>
            <a:r>
              <a:rPr lang="en-US" dirty="0"/>
              <a:t> Reinforcement Learning</a:t>
            </a:r>
          </a:p>
        </p:txBody>
      </p:sp>
      <p:pic>
        <p:nvPicPr>
          <p:cNvPr id="24" name="Content Placeholder 4" descr="Diagram&#10;&#10;Description automatically generated">
            <a:extLst>
              <a:ext uri="{FF2B5EF4-FFF2-40B4-BE49-F238E27FC236}">
                <a16:creationId xmlns:a16="http://schemas.microsoft.com/office/drawing/2014/main" id="{A7B0C499-A131-3471-0889-6AFCFCBDF2A4}"/>
              </a:ext>
            </a:extLst>
          </p:cNvPr>
          <p:cNvPicPr>
            <a:picLocks noChangeAspect="1"/>
          </p:cNvPicPr>
          <p:nvPr/>
        </p:nvPicPr>
        <p:blipFill>
          <a:blip r:embed="rId2"/>
          <a:stretch>
            <a:fillRect/>
          </a:stretch>
        </p:blipFill>
        <p:spPr>
          <a:xfrm>
            <a:off x="5928941" y="188756"/>
            <a:ext cx="5978247" cy="6480487"/>
          </a:xfrm>
          <a:prstGeom prst="rect">
            <a:avLst/>
          </a:prstGeom>
        </p:spPr>
      </p:pic>
    </p:spTree>
    <p:extLst>
      <p:ext uri="{BB962C8B-B14F-4D97-AF65-F5344CB8AC3E}">
        <p14:creationId xmlns:p14="http://schemas.microsoft.com/office/powerpoint/2010/main" val="265954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96D98-20C6-D58F-ADCB-B73AC3FA1088}"/>
              </a:ext>
            </a:extLst>
          </p:cNvPr>
          <p:cNvSpPr>
            <a:spLocks noGrp="1"/>
          </p:cNvSpPr>
          <p:nvPr>
            <p:ph type="title"/>
          </p:nvPr>
        </p:nvSpPr>
        <p:spPr>
          <a:xfrm>
            <a:off x="565149" y="1204720"/>
            <a:ext cx="4114800" cy="4675503"/>
          </a:xfrm>
        </p:spPr>
        <p:txBody>
          <a:bodyPr>
            <a:normAutofit/>
          </a:bodyPr>
          <a:lstStyle/>
          <a:p>
            <a:r>
              <a:rPr lang="en-US" b="1" dirty="0"/>
              <a:t>Supervised Learning</a:t>
            </a:r>
          </a:p>
        </p:txBody>
      </p:sp>
      <p:sp>
        <p:nvSpPr>
          <p:cNvPr id="3" name="Content Placeholder 2">
            <a:extLst>
              <a:ext uri="{FF2B5EF4-FFF2-40B4-BE49-F238E27FC236}">
                <a16:creationId xmlns:a16="http://schemas.microsoft.com/office/drawing/2014/main" id="{1AE779D2-A190-D0DD-640B-D9F9758D0661}"/>
              </a:ext>
            </a:extLst>
          </p:cNvPr>
          <p:cNvSpPr>
            <a:spLocks noGrp="1"/>
          </p:cNvSpPr>
          <p:nvPr>
            <p:ph idx="1"/>
          </p:nvPr>
        </p:nvSpPr>
        <p:spPr>
          <a:xfrm>
            <a:off x="5456420" y="1379095"/>
            <a:ext cx="5935481" cy="5156616"/>
          </a:xfrm>
        </p:spPr>
        <p:txBody>
          <a:bodyPr>
            <a:normAutofit/>
          </a:bodyPr>
          <a:lstStyle/>
          <a:p>
            <a:pPr>
              <a:lnSpc>
                <a:spcPct val="90000"/>
              </a:lnSpc>
              <a:buFont typeface="Wingdings" pitchFamily="2" charset="2"/>
              <a:buChar char="q"/>
            </a:pPr>
            <a:r>
              <a:rPr lang="en-US" dirty="0"/>
              <a:t> Train the machine using labeled data (training data)</a:t>
            </a:r>
          </a:p>
          <a:p>
            <a:pPr marL="0" indent="0">
              <a:lnSpc>
                <a:spcPct val="90000"/>
              </a:lnSpc>
              <a:buNone/>
            </a:pPr>
            <a:endParaRPr lang="en-US" dirty="0"/>
          </a:p>
          <a:p>
            <a:pPr>
              <a:lnSpc>
                <a:spcPct val="90000"/>
              </a:lnSpc>
              <a:buFont typeface="Wingdings" pitchFamily="2" charset="2"/>
              <a:buChar char="q"/>
            </a:pPr>
            <a:r>
              <a:rPr lang="en-US" dirty="0"/>
              <a:t> The input data is a labeled input that is fed into the model and go through the ML process and gets labelled output as an outcome (as shown in the next slide)</a:t>
            </a:r>
          </a:p>
          <a:p>
            <a:pPr marL="0" indent="0">
              <a:lnSpc>
                <a:spcPct val="90000"/>
              </a:lnSpc>
              <a:buNone/>
            </a:pPr>
            <a:endParaRPr lang="en-US" dirty="0"/>
          </a:p>
          <a:p>
            <a:pPr>
              <a:lnSpc>
                <a:spcPct val="90000"/>
              </a:lnSpc>
              <a:buFont typeface="Wingdings" pitchFamily="2" charset="2"/>
              <a:buChar char="q"/>
            </a:pPr>
            <a:r>
              <a:rPr lang="en-US" dirty="0"/>
              <a:t> Supervised learning has two categories: Classification and Regression.</a:t>
            </a:r>
          </a:p>
        </p:txBody>
      </p:sp>
    </p:spTree>
    <p:extLst>
      <p:ext uri="{BB962C8B-B14F-4D97-AF65-F5344CB8AC3E}">
        <p14:creationId xmlns:p14="http://schemas.microsoft.com/office/powerpoint/2010/main" val="330312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3BA152-373A-D2F8-52C8-A37C2C33E9B7}"/>
              </a:ext>
            </a:extLst>
          </p:cNvPr>
          <p:cNvPicPr>
            <a:picLocks noGrp="1" noChangeAspect="1"/>
          </p:cNvPicPr>
          <p:nvPr>
            <p:ph idx="1"/>
          </p:nvPr>
        </p:nvPicPr>
        <p:blipFill>
          <a:blip r:embed="rId2"/>
          <a:stretch>
            <a:fillRect/>
          </a:stretch>
        </p:blipFill>
        <p:spPr>
          <a:xfrm>
            <a:off x="881742" y="120250"/>
            <a:ext cx="10428516" cy="6617500"/>
          </a:xfrm>
        </p:spPr>
      </p:pic>
    </p:spTree>
    <p:extLst>
      <p:ext uri="{BB962C8B-B14F-4D97-AF65-F5344CB8AC3E}">
        <p14:creationId xmlns:p14="http://schemas.microsoft.com/office/powerpoint/2010/main" val="138135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96D98-20C6-D58F-ADCB-B73AC3FA1088}"/>
              </a:ext>
            </a:extLst>
          </p:cNvPr>
          <p:cNvSpPr>
            <a:spLocks noGrp="1"/>
          </p:cNvSpPr>
          <p:nvPr>
            <p:ph type="title"/>
          </p:nvPr>
        </p:nvSpPr>
        <p:spPr>
          <a:xfrm>
            <a:off x="565149" y="1204720"/>
            <a:ext cx="4114800" cy="4675503"/>
          </a:xfrm>
        </p:spPr>
        <p:txBody>
          <a:bodyPr>
            <a:normAutofit/>
          </a:bodyPr>
          <a:lstStyle/>
          <a:p>
            <a:r>
              <a:rPr lang="en-US" b="1" dirty="0"/>
              <a:t>Supervised Learning</a:t>
            </a:r>
          </a:p>
        </p:txBody>
      </p:sp>
      <p:sp>
        <p:nvSpPr>
          <p:cNvPr id="3" name="Content Placeholder 2">
            <a:extLst>
              <a:ext uri="{FF2B5EF4-FFF2-40B4-BE49-F238E27FC236}">
                <a16:creationId xmlns:a16="http://schemas.microsoft.com/office/drawing/2014/main" id="{1AE779D2-A190-D0DD-640B-D9F9758D0661}"/>
              </a:ext>
            </a:extLst>
          </p:cNvPr>
          <p:cNvSpPr>
            <a:spLocks noGrp="1"/>
          </p:cNvSpPr>
          <p:nvPr>
            <p:ph idx="1"/>
          </p:nvPr>
        </p:nvSpPr>
        <p:spPr>
          <a:xfrm>
            <a:off x="5426439" y="1216914"/>
            <a:ext cx="6200412" cy="5408738"/>
          </a:xfrm>
        </p:spPr>
        <p:txBody>
          <a:bodyPr>
            <a:noAutofit/>
          </a:bodyPr>
          <a:lstStyle/>
          <a:p>
            <a:pPr>
              <a:lnSpc>
                <a:spcPct val="90000"/>
              </a:lnSpc>
              <a:buFont typeface="Wingdings" pitchFamily="2" charset="2"/>
              <a:buChar char="q"/>
            </a:pPr>
            <a:r>
              <a:rPr lang="en-US" sz="2000" dirty="0"/>
              <a:t> Classification: </a:t>
            </a:r>
          </a:p>
          <a:p>
            <a:pPr lvl="1">
              <a:lnSpc>
                <a:spcPct val="90000"/>
              </a:lnSpc>
              <a:buFont typeface="Wingdings" pitchFamily="2" charset="2"/>
              <a:buChar char="Ø"/>
            </a:pPr>
            <a:r>
              <a:rPr lang="en-US" dirty="0"/>
              <a:t> When the target variable is categorical, and the output is classified into classes.</a:t>
            </a:r>
          </a:p>
          <a:p>
            <a:pPr lvl="1">
              <a:lnSpc>
                <a:spcPct val="90000"/>
              </a:lnSpc>
              <a:buFont typeface="Wingdings" pitchFamily="2" charset="2"/>
              <a:buChar char="Ø"/>
            </a:pPr>
            <a:r>
              <a:rPr lang="en-US" dirty="0"/>
              <a:t> Examples: </a:t>
            </a:r>
          </a:p>
          <a:p>
            <a:pPr lvl="2">
              <a:lnSpc>
                <a:spcPct val="90000"/>
              </a:lnSpc>
              <a:buFont typeface="Wingdings" pitchFamily="2" charset="2"/>
              <a:buChar char="§"/>
            </a:pPr>
            <a:r>
              <a:rPr lang="en-US" sz="2000" dirty="0"/>
              <a:t>Classifying spam into a different folder than inbox folder</a:t>
            </a:r>
          </a:p>
          <a:p>
            <a:pPr lvl="2">
              <a:lnSpc>
                <a:spcPct val="90000"/>
              </a:lnSpc>
              <a:buFont typeface="Wingdings" pitchFamily="2" charset="2"/>
              <a:buChar char="§"/>
            </a:pPr>
            <a:r>
              <a:rPr lang="en-US" sz="2000" dirty="0"/>
              <a:t>Classifying “disease” and “no disease”; “rain” and “no rain”; “cat” and “no cat”, etc.</a:t>
            </a:r>
          </a:p>
          <a:p>
            <a:pPr lvl="1">
              <a:lnSpc>
                <a:spcPct val="90000"/>
              </a:lnSpc>
              <a:buFont typeface="Wingdings" pitchFamily="2" charset="2"/>
              <a:buChar char="Ø"/>
            </a:pPr>
            <a:r>
              <a:rPr lang="en-US" dirty="0"/>
              <a:t> Common classification algorithms:</a:t>
            </a:r>
          </a:p>
          <a:p>
            <a:pPr lvl="2">
              <a:lnSpc>
                <a:spcPct val="90000"/>
              </a:lnSpc>
              <a:buFont typeface="Arial" panose="020B0604020202020204" pitchFamily="34" charset="0"/>
              <a:buChar char="•"/>
            </a:pPr>
            <a:r>
              <a:rPr lang="en-US" sz="2000" dirty="0"/>
              <a:t>Naïve Bayes</a:t>
            </a:r>
          </a:p>
          <a:p>
            <a:pPr lvl="2">
              <a:lnSpc>
                <a:spcPct val="90000"/>
              </a:lnSpc>
              <a:buFont typeface="Arial" panose="020B0604020202020204" pitchFamily="34" charset="0"/>
              <a:buChar char="•"/>
            </a:pPr>
            <a:r>
              <a:rPr lang="en-US" sz="2000" dirty="0"/>
              <a:t>Decision Trees</a:t>
            </a:r>
          </a:p>
          <a:p>
            <a:pPr lvl="2">
              <a:lnSpc>
                <a:spcPct val="90000"/>
              </a:lnSpc>
              <a:buFont typeface="Arial" panose="020B0604020202020204" pitchFamily="34" charset="0"/>
              <a:buChar char="•"/>
            </a:pPr>
            <a:r>
              <a:rPr lang="en-US" sz="2000" dirty="0"/>
              <a:t>Random Forest</a:t>
            </a:r>
          </a:p>
          <a:p>
            <a:pPr lvl="2">
              <a:lnSpc>
                <a:spcPct val="90000"/>
              </a:lnSpc>
              <a:buFont typeface="Arial" panose="020B0604020202020204" pitchFamily="34" charset="0"/>
              <a:buChar char="•"/>
            </a:pPr>
            <a:r>
              <a:rPr lang="en-US" sz="2000" dirty="0"/>
              <a:t>SVM (Support Vector Machine)</a:t>
            </a:r>
          </a:p>
          <a:p>
            <a:pPr lvl="2">
              <a:lnSpc>
                <a:spcPct val="90000"/>
              </a:lnSpc>
              <a:buFont typeface="Arial" panose="020B0604020202020204" pitchFamily="34" charset="0"/>
              <a:buChar char="•"/>
            </a:pPr>
            <a:r>
              <a:rPr lang="en-US" sz="2000" dirty="0"/>
              <a:t>Logistic Regression</a:t>
            </a:r>
          </a:p>
          <a:p>
            <a:pPr lvl="2">
              <a:lnSpc>
                <a:spcPct val="90000"/>
              </a:lnSpc>
              <a:buFont typeface="Arial" panose="020B0604020202020204" pitchFamily="34" charset="0"/>
              <a:buChar char="•"/>
            </a:pPr>
            <a:r>
              <a:rPr lang="en-US" sz="2000" dirty="0"/>
              <a:t>KNN (K-Nearest Neighbor)</a:t>
            </a:r>
          </a:p>
          <a:p>
            <a:pPr marL="457200" lvl="1" indent="0">
              <a:lnSpc>
                <a:spcPct val="90000"/>
              </a:lnSpc>
              <a:buNone/>
            </a:pPr>
            <a:endParaRPr lang="en-US" dirty="0"/>
          </a:p>
        </p:txBody>
      </p:sp>
    </p:spTree>
    <p:extLst>
      <p:ext uri="{BB962C8B-B14F-4D97-AF65-F5344CB8AC3E}">
        <p14:creationId xmlns:p14="http://schemas.microsoft.com/office/powerpoint/2010/main" val="231830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96D98-20C6-D58F-ADCB-B73AC3FA1088}"/>
              </a:ext>
            </a:extLst>
          </p:cNvPr>
          <p:cNvSpPr>
            <a:spLocks noGrp="1"/>
          </p:cNvSpPr>
          <p:nvPr>
            <p:ph type="title"/>
          </p:nvPr>
        </p:nvSpPr>
        <p:spPr>
          <a:xfrm>
            <a:off x="565149" y="1204720"/>
            <a:ext cx="4114800" cy="4675503"/>
          </a:xfrm>
        </p:spPr>
        <p:txBody>
          <a:bodyPr>
            <a:normAutofit/>
          </a:bodyPr>
          <a:lstStyle/>
          <a:p>
            <a:r>
              <a:rPr lang="en-US" b="1" dirty="0"/>
              <a:t>Supervised Learning</a:t>
            </a:r>
          </a:p>
        </p:txBody>
      </p:sp>
      <p:sp>
        <p:nvSpPr>
          <p:cNvPr id="3" name="Content Placeholder 2">
            <a:extLst>
              <a:ext uri="{FF2B5EF4-FFF2-40B4-BE49-F238E27FC236}">
                <a16:creationId xmlns:a16="http://schemas.microsoft.com/office/drawing/2014/main" id="{1AE779D2-A190-D0DD-640B-D9F9758D0661}"/>
              </a:ext>
            </a:extLst>
          </p:cNvPr>
          <p:cNvSpPr>
            <a:spLocks noGrp="1"/>
          </p:cNvSpPr>
          <p:nvPr>
            <p:ph idx="1"/>
          </p:nvPr>
        </p:nvSpPr>
        <p:spPr>
          <a:xfrm>
            <a:off x="5426439" y="1273017"/>
            <a:ext cx="6200412" cy="5408738"/>
          </a:xfrm>
        </p:spPr>
        <p:txBody>
          <a:bodyPr>
            <a:noAutofit/>
          </a:bodyPr>
          <a:lstStyle/>
          <a:p>
            <a:pPr>
              <a:lnSpc>
                <a:spcPct val="90000"/>
              </a:lnSpc>
              <a:buFont typeface="Wingdings" pitchFamily="2" charset="2"/>
              <a:buChar char="q"/>
            </a:pPr>
            <a:r>
              <a:rPr lang="en-US" sz="2000" dirty="0"/>
              <a:t> Regression: </a:t>
            </a:r>
          </a:p>
          <a:p>
            <a:pPr marL="0" indent="0">
              <a:lnSpc>
                <a:spcPct val="90000"/>
              </a:lnSpc>
              <a:buNone/>
            </a:pPr>
            <a:endParaRPr lang="en-US" sz="2000" dirty="0"/>
          </a:p>
          <a:p>
            <a:pPr lvl="1">
              <a:lnSpc>
                <a:spcPct val="90000"/>
              </a:lnSpc>
              <a:buFont typeface="Wingdings" pitchFamily="2" charset="2"/>
              <a:buChar char="Ø"/>
            </a:pPr>
            <a:r>
              <a:rPr lang="en-US" dirty="0"/>
              <a:t> When the target variable is continuous, and the output is numeric.</a:t>
            </a:r>
          </a:p>
          <a:p>
            <a:pPr lvl="1">
              <a:lnSpc>
                <a:spcPct val="90000"/>
              </a:lnSpc>
              <a:buFont typeface="Wingdings" pitchFamily="2" charset="2"/>
              <a:buChar char="Ø"/>
            </a:pPr>
            <a:r>
              <a:rPr lang="en-US" dirty="0"/>
              <a:t> Examples: </a:t>
            </a:r>
          </a:p>
          <a:p>
            <a:pPr lvl="2">
              <a:lnSpc>
                <a:spcPct val="90000"/>
              </a:lnSpc>
              <a:buFont typeface="Wingdings" pitchFamily="2" charset="2"/>
              <a:buChar char="§"/>
            </a:pPr>
            <a:r>
              <a:rPr lang="en-US" sz="2000" dirty="0"/>
              <a:t>Predicting the price of a house</a:t>
            </a:r>
          </a:p>
          <a:p>
            <a:pPr lvl="2">
              <a:lnSpc>
                <a:spcPct val="90000"/>
              </a:lnSpc>
              <a:buFont typeface="Wingdings" pitchFamily="2" charset="2"/>
              <a:buChar char="§"/>
            </a:pPr>
            <a:r>
              <a:rPr lang="en-US" sz="2000" dirty="0"/>
              <a:t>Predicting stock exchange prices, etc.</a:t>
            </a:r>
          </a:p>
          <a:p>
            <a:pPr lvl="1">
              <a:lnSpc>
                <a:spcPct val="90000"/>
              </a:lnSpc>
              <a:buFont typeface="Wingdings" pitchFamily="2" charset="2"/>
              <a:buChar char="Ø"/>
            </a:pPr>
            <a:r>
              <a:rPr lang="en-US" dirty="0"/>
              <a:t> Common regression algorithms:</a:t>
            </a:r>
          </a:p>
          <a:p>
            <a:pPr lvl="2">
              <a:lnSpc>
                <a:spcPct val="90000"/>
              </a:lnSpc>
              <a:buFont typeface="Arial" panose="020B0604020202020204" pitchFamily="34" charset="0"/>
              <a:buChar char="•"/>
            </a:pPr>
            <a:r>
              <a:rPr lang="en-US" sz="2000" dirty="0"/>
              <a:t>Linear Regression</a:t>
            </a:r>
          </a:p>
          <a:p>
            <a:pPr lvl="2">
              <a:lnSpc>
                <a:spcPct val="90000"/>
              </a:lnSpc>
              <a:buFont typeface="Arial" panose="020B0604020202020204" pitchFamily="34" charset="0"/>
              <a:buChar char="•"/>
            </a:pPr>
            <a:r>
              <a:rPr lang="en-US" sz="2000" dirty="0"/>
              <a:t>Support Vector Regression</a:t>
            </a:r>
          </a:p>
          <a:p>
            <a:pPr lvl="2">
              <a:lnSpc>
                <a:spcPct val="90000"/>
              </a:lnSpc>
              <a:buFont typeface="Arial" panose="020B0604020202020204" pitchFamily="34" charset="0"/>
              <a:buChar char="•"/>
            </a:pPr>
            <a:r>
              <a:rPr lang="en-US" sz="2000" dirty="0"/>
              <a:t>Decision Tree</a:t>
            </a:r>
          </a:p>
          <a:p>
            <a:pPr lvl="2">
              <a:lnSpc>
                <a:spcPct val="90000"/>
              </a:lnSpc>
              <a:buFont typeface="Arial" panose="020B0604020202020204" pitchFamily="34" charset="0"/>
              <a:buChar char="•"/>
            </a:pPr>
            <a:r>
              <a:rPr lang="en-US" sz="2000" dirty="0"/>
              <a:t>Random Forest</a:t>
            </a:r>
          </a:p>
          <a:p>
            <a:pPr lvl="2">
              <a:lnSpc>
                <a:spcPct val="90000"/>
              </a:lnSpc>
              <a:buFont typeface="Arial" panose="020B0604020202020204" pitchFamily="34" charset="0"/>
              <a:buChar char="•"/>
            </a:pPr>
            <a:r>
              <a:rPr lang="en-US" sz="2000" dirty="0"/>
              <a:t>Gaussian Progresses Regression</a:t>
            </a:r>
          </a:p>
          <a:p>
            <a:pPr marL="457200" lvl="1" indent="0">
              <a:lnSpc>
                <a:spcPct val="90000"/>
              </a:lnSpc>
              <a:buNone/>
            </a:pPr>
            <a:endParaRPr lang="en-US" dirty="0"/>
          </a:p>
        </p:txBody>
      </p:sp>
    </p:spTree>
    <p:extLst>
      <p:ext uri="{BB962C8B-B14F-4D97-AF65-F5344CB8AC3E}">
        <p14:creationId xmlns:p14="http://schemas.microsoft.com/office/powerpoint/2010/main" val="3551799183"/>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1060</TotalTime>
  <Words>651</Words>
  <Application>Microsoft Macintosh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Seaford Display</vt:lpstr>
      <vt:lpstr>System Font Regular</vt:lpstr>
      <vt:lpstr>Tenorite</vt:lpstr>
      <vt:lpstr>Wingdings</vt:lpstr>
      <vt:lpstr>MadridVTI</vt:lpstr>
      <vt:lpstr>Machine Learning Algorithms</vt:lpstr>
      <vt:lpstr>Content</vt:lpstr>
      <vt:lpstr>Various Data Types</vt:lpstr>
      <vt:lpstr>Discrete vs. Continuous</vt:lpstr>
      <vt:lpstr>Machine Learning Algorithms </vt:lpstr>
      <vt:lpstr>Supervised Learning</vt:lpstr>
      <vt:lpstr>PowerPoint Presentation</vt:lpstr>
      <vt:lpstr>Supervised Learning</vt:lpstr>
      <vt:lpstr>Supervised Learning</vt:lpstr>
      <vt:lpstr>Unsupervised Learning</vt:lpstr>
      <vt:lpstr>PowerPoint Presentation</vt:lpstr>
      <vt:lpstr>Unsupervised Learning</vt:lpstr>
      <vt:lpstr>Prepare: Comparison Table</vt:lpstr>
      <vt:lpstr>Reinforcement Learning</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dc:title>
  <dc:creator>White, Teresa</dc:creator>
  <cp:lastModifiedBy>White, Teresa</cp:lastModifiedBy>
  <cp:revision>11</cp:revision>
  <dcterms:created xsi:type="dcterms:W3CDTF">2022-06-23T09:12:05Z</dcterms:created>
  <dcterms:modified xsi:type="dcterms:W3CDTF">2022-06-24T04:47:39Z</dcterms:modified>
</cp:coreProperties>
</file>