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sldIdLst>
    <p:sldId id="256" r:id="rId2"/>
    <p:sldId id="257" r:id="rId3"/>
    <p:sldId id="258" r:id="rId4"/>
    <p:sldId id="260" r:id="rId5"/>
    <p:sldId id="261" r:id="rId6"/>
    <p:sldId id="262" r:id="rId7"/>
    <p:sldId id="263" r:id="rId8"/>
    <p:sldId id="268" r:id="rId9"/>
    <p:sldId id="264" r:id="rId10"/>
    <p:sldId id="270" r:id="rId11"/>
    <p:sldId id="271" r:id="rId12"/>
    <p:sldId id="272" r:id="rId13"/>
    <p:sldId id="273" r:id="rId14"/>
    <p:sldId id="275" r:id="rId15"/>
    <p:sldId id="274" r:id="rId16"/>
    <p:sldId id="276" r:id="rId17"/>
    <p:sldId id="277" r:id="rId18"/>
    <p:sldId id="269" r:id="rId19"/>
    <p:sldId id="278" r:id="rId20"/>
    <p:sldId id="259"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59"/>
    <p:restoredTop sz="96327"/>
  </p:normalViewPr>
  <p:slideViewPr>
    <p:cSldViewPr snapToGrid="0" snapToObjects="1">
      <p:cViewPr varScale="1">
        <p:scale>
          <a:sx n="89" d="100"/>
          <a:sy n="89" d="100"/>
        </p:scale>
        <p:origin x="18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6/25/22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99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6/25/22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77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6/25/22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728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005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6/25/22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631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61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52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6/25/22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146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6/25/22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967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6/25/22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45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6/25/22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543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6/25/22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7614666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l-concepts.com/2022/03/08/cost-function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5A189A38-E386-18E0-3319-0DBF2FC07226}"/>
              </a:ext>
            </a:extLst>
          </p:cNvPr>
          <p:cNvPicPr>
            <a:picLocks noChangeAspect="1"/>
          </p:cNvPicPr>
          <p:nvPr/>
        </p:nvPicPr>
        <p:blipFill rotWithShape="1">
          <a:blip r:embed="rId2"/>
          <a:srcRect l="865" r="14762" b="-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D8A418-D761-4E57-FF49-3049CA85982F}"/>
              </a:ext>
            </a:extLst>
          </p:cNvPr>
          <p:cNvSpPr>
            <a:spLocks noGrp="1"/>
          </p:cNvSpPr>
          <p:nvPr>
            <p:ph type="ctrTitle"/>
          </p:nvPr>
        </p:nvSpPr>
        <p:spPr>
          <a:xfrm>
            <a:off x="477981" y="1122363"/>
            <a:ext cx="4023360" cy="3204134"/>
          </a:xfrm>
        </p:spPr>
        <p:txBody>
          <a:bodyPr anchor="b">
            <a:normAutofit/>
          </a:bodyPr>
          <a:lstStyle/>
          <a:p>
            <a:r>
              <a:rPr lang="en-US" sz="4800"/>
              <a:t>Cost Function</a:t>
            </a:r>
          </a:p>
        </p:txBody>
      </p:sp>
      <p:sp>
        <p:nvSpPr>
          <p:cNvPr id="3" name="Subtitle 2">
            <a:extLst>
              <a:ext uri="{FF2B5EF4-FFF2-40B4-BE49-F238E27FC236}">
                <a16:creationId xmlns:a16="http://schemas.microsoft.com/office/drawing/2014/main" id="{1CFD327B-D2C5-7235-2C4F-F4B6B8547F72}"/>
              </a:ext>
            </a:extLst>
          </p:cNvPr>
          <p:cNvSpPr>
            <a:spLocks noGrp="1"/>
          </p:cNvSpPr>
          <p:nvPr>
            <p:ph type="subTitle" idx="1"/>
          </p:nvPr>
        </p:nvSpPr>
        <p:spPr>
          <a:xfrm>
            <a:off x="477980" y="4872922"/>
            <a:ext cx="4023359" cy="1208141"/>
          </a:xfrm>
        </p:spPr>
        <p:txBody>
          <a:bodyPr>
            <a:normAutofit/>
          </a:bodyPr>
          <a:lstStyle/>
          <a:p>
            <a:r>
              <a:rPr lang="en-US" sz="2000"/>
              <a:t>Data Analytics Department</a:t>
            </a:r>
            <a:br>
              <a:rPr lang="en-US" sz="2000"/>
            </a:br>
            <a:r>
              <a:rPr lang="en-US" sz="2000"/>
              <a:t>Bridgerland Technical College</a:t>
            </a:r>
          </a:p>
          <a:p>
            <a:endParaRPr lang="en-US" sz="200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700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344424" y="2547991"/>
            <a:ext cx="11405616" cy="3694176"/>
          </a:xfrm>
        </p:spPr>
        <p:txBody>
          <a:bodyPr>
            <a:normAutofit lnSpcReduction="10000"/>
          </a:bodyPr>
          <a:lstStyle/>
          <a:p>
            <a:pPr>
              <a:buFont typeface="Wingdings" pitchFamily="2" charset="2"/>
              <a:buChar char="Ø"/>
            </a:pPr>
            <a:r>
              <a:rPr lang="en-US" sz="3600" dirty="0"/>
              <a:t> </a:t>
            </a:r>
            <a:r>
              <a:rPr lang="en-US" sz="3600" b="1" dirty="0"/>
              <a:t>Mean Error (ME):  </a:t>
            </a:r>
            <a:r>
              <a:rPr lang="en-US" sz="3600" dirty="0"/>
              <a:t>Calculate the ME as follows:</a:t>
            </a:r>
          </a:p>
          <a:p>
            <a:pPr marL="0" indent="0">
              <a:buNone/>
            </a:pPr>
            <a:endParaRPr lang="en-US" sz="1000" dirty="0"/>
          </a:p>
          <a:p>
            <a:pPr marL="971550" lvl="1" indent="-514350">
              <a:buFont typeface="+mj-lt"/>
              <a:buAutoNum type="arabicPeriod"/>
            </a:pPr>
            <a:r>
              <a:rPr lang="en-US" sz="3200" dirty="0"/>
              <a:t>Calculate the error for each training data: </a:t>
            </a:r>
            <a:r>
              <a:rPr lang="en-US" sz="3200" b="1" dirty="0"/>
              <a:t>y - y’ </a:t>
            </a:r>
          </a:p>
          <a:p>
            <a:pPr marL="971550" lvl="1" indent="-514350">
              <a:buFont typeface="+mj-lt"/>
              <a:buAutoNum type="arabicPeriod"/>
            </a:pPr>
            <a:r>
              <a:rPr lang="en-US" sz="3200" dirty="0"/>
              <a:t>Calculate the mean value of the errors from Step 1</a:t>
            </a:r>
          </a:p>
          <a:p>
            <a:pPr marL="457200" lvl="1" indent="0">
              <a:buNone/>
            </a:pPr>
            <a:r>
              <a:rPr lang="en-US" sz="3200" dirty="0"/>
              <a:t>     by adding all those errors and divide the sum by the  </a:t>
            </a:r>
          </a:p>
          <a:p>
            <a:pPr marL="457200" lvl="1" indent="0">
              <a:buNone/>
            </a:pPr>
            <a:r>
              <a:rPr lang="en-US" sz="3200" dirty="0"/>
              <a:t>     number of values in the data set:</a:t>
            </a:r>
          </a:p>
          <a:p>
            <a:pPr marL="457200" lvl="1" indent="0">
              <a:buNone/>
            </a:pPr>
            <a:r>
              <a:rPr lang="en-US" sz="3200" b="1" dirty="0"/>
              <a:t>       ME = (Sum of errors)/(Number of training data)</a:t>
            </a:r>
          </a:p>
          <a:p>
            <a:pPr marL="971550" lvl="1" indent="-514350">
              <a:buFont typeface="+mj-lt"/>
              <a:buAutoNum type="arabicPeriod"/>
            </a:pPr>
            <a:endParaRPr lang="en-US" sz="3200" dirty="0"/>
          </a:p>
          <a:p>
            <a:pPr marL="457200" lvl="1" indent="0">
              <a:buNone/>
            </a:pPr>
            <a:endParaRPr lang="en-US" sz="3200" b="1" dirty="0"/>
          </a:p>
        </p:txBody>
      </p:sp>
    </p:spTree>
    <p:extLst>
      <p:ext uri="{BB962C8B-B14F-4D97-AF65-F5344CB8AC3E}">
        <p14:creationId xmlns:p14="http://schemas.microsoft.com/office/powerpoint/2010/main" val="199379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393192" y="2456551"/>
            <a:ext cx="11405616" cy="3694176"/>
          </a:xfrm>
        </p:spPr>
        <p:txBody>
          <a:bodyPr>
            <a:normAutofit/>
          </a:bodyPr>
          <a:lstStyle/>
          <a:p>
            <a:pPr>
              <a:buFont typeface="Wingdings" pitchFamily="2" charset="2"/>
              <a:buChar char="Ø"/>
            </a:pPr>
            <a:r>
              <a:rPr lang="en-US" sz="3600" dirty="0"/>
              <a:t> </a:t>
            </a:r>
            <a:r>
              <a:rPr lang="en-US" sz="3600" b="1" dirty="0"/>
              <a:t>Mean Error (ME):  </a:t>
            </a:r>
            <a:r>
              <a:rPr lang="en-US" sz="3600" dirty="0"/>
              <a:t>Disadvantages</a:t>
            </a:r>
          </a:p>
          <a:p>
            <a:pPr marL="0" indent="0">
              <a:buNone/>
            </a:pPr>
            <a:endParaRPr lang="en-US" sz="2000" dirty="0"/>
          </a:p>
          <a:p>
            <a:pPr lvl="2">
              <a:buFont typeface="Wingdings" pitchFamily="2" charset="2"/>
              <a:buChar char="§"/>
            </a:pPr>
            <a:r>
              <a:rPr lang="en-US" sz="2800" dirty="0"/>
              <a:t> When we calculate the errors, we can get both negative and positive so they can cancel each other when we sum them which can give zero mean error for the model.</a:t>
            </a:r>
          </a:p>
          <a:p>
            <a:pPr lvl="2">
              <a:buFont typeface="Wingdings" pitchFamily="2" charset="2"/>
              <a:buChar char="§"/>
            </a:pPr>
            <a:r>
              <a:rPr lang="en-US" sz="2800" dirty="0"/>
              <a:t> It is not recommended but it helps for the next cost functions that we will analyze later.</a:t>
            </a:r>
          </a:p>
          <a:p>
            <a:pPr marL="0" indent="0">
              <a:buNone/>
            </a:pPr>
            <a:endParaRPr lang="en-US" sz="1000" dirty="0"/>
          </a:p>
          <a:p>
            <a:pPr marL="457200" lvl="1" indent="0">
              <a:buNone/>
            </a:pPr>
            <a:endParaRPr lang="en-US" sz="3200" dirty="0"/>
          </a:p>
          <a:p>
            <a:pPr marL="457200" lvl="1" indent="0">
              <a:buNone/>
            </a:pPr>
            <a:endParaRPr lang="en-US" sz="3200" b="1" dirty="0"/>
          </a:p>
        </p:txBody>
      </p:sp>
    </p:spTree>
    <p:extLst>
      <p:ext uri="{BB962C8B-B14F-4D97-AF65-F5344CB8AC3E}">
        <p14:creationId xmlns:p14="http://schemas.microsoft.com/office/powerpoint/2010/main" val="288614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292608" y="2282814"/>
            <a:ext cx="11606784" cy="4227713"/>
          </a:xfrm>
        </p:spPr>
        <p:txBody>
          <a:bodyPr>
            <a:normAutofit fontScale="92500" lnSpcReduction="10000"/>
          </a:bodyPr>
          <a:lstStyle/>
          <a:p>
            <a:pPr>
              <a:buFont typeface="Wingdings" pitchFamily="2" charset="2"/>
              <a:buChar char="Ø"/>
            </a:pPr>
            <a:r>
              <a:rPr lang="en-US" sz="3600" dirty="0"/>
              <a:t> </a:t>
            </a:r>
            <a:r>
              <a:rPr lang="en-US" sz="3600" b="1" dirty="0"/>
              <a:t>Mean Squared Error (MSE):  </a:t>
            </a:r>
            <a:r>
              <a:rPr lang="en-US" sz="3600" dirty="0"/>
              <a:t>Calculate the MSE </a:t>
            </a:r>
          </a:p>
          <a:p>
            <a:pPr marL="0" indent="0">
              <a:buNone/>
            </a:pPr>
            <a:endParaRPr lang="en-US" sz="1000" dirty="0"/>
          </a:p>
          <a:p>
            <a:pPr marL="971550" lvl="1" indent="-514350">
              <a:buFont typeface="+mj-lt"/>
              <a:buAutoNum type="arabicPeriod"/>
            </a:pPr>
            <a:r>
              <a:rPr lang="en-US" sz="3200" dirty="0"/>
              <a:t>Calculate the error for each training data: </a:t>
            </a:r>
            <a:r>
              <a:rPr lang="en-US" sz="3200" b="1" dirty="0"/>
              <a:t>y - y’ </a:t>
            </a:r>
          </a:p>
          <a:p>
            <a:pPr marL="971550" lvl="1" indent="-514350">
              <a:buFont typeface="+mj-lt"/>
              <a:buAutoNum type="arabicPeriod"/>
            </a:pPr>
            <a:r>
              <a:rPr lang="en-US" sz="3200" dirty="0"/>
              <a:t>Calculate the square of each error: (</a:t>
            </a:r>
            <a:r>
              <a:rPr lang="en-US" sz="3200" b="1" dirty="0"/>
              <a:t>y - y’ )^2</a:t>
            </a:r>
            <a:endParaRPr lang="en-US" sz="3200" dirty="0"/>
          </a:p>
          <a:p>
            <a:pPr marL="971550" lvl="1" indent="-514350">
              <a:buFont typeface="+mj-lt"/>
              <a:buAutoNum type="arabicPeriod"/>
            </a:pPr>
            <a:r>
              <a:rPr lang="en-US" sz="3200" dirty="0"/>
              <a:t>Calculate the mean value of the squared errors from Step 2</a:t>
            </a:r>
          </a:p>
          <a:p>
            <a:pPr marL="457200" lvl="1" indent="0">
              <a:buNone/>
            </a:pPr>
            <a:r>
              <a:rPr lang="en-US" sz="3200" dirty="0"/>
              <a:t>by adding all those squared errors and divide the sum by the number of values in the data set:  </a:t>
            </a:r>
          </a:p>
          <a:p>
            <a:pPr marL="457200" lvl="1" indent="0">
              <a:buNone/>
            </a:pPr>
            <a:r>
              <a:rPr lang="en-US" sz="3200" dirty="0"/>
              <a:t>    </a:t>
            </a:r>
            <a:r>
              <a:rPr lang="en-US" sz="3200" b="1" dirty="0"/>
              <a:t>MSE= (Sum of squared errors)/(Number of training data)</a:t>
            </a:r>
          </a:p>
          <a:p>
            <a:pPr marL="971550" lvl="1" indent="-514350">
              <a:buFont typeface="+mj-lt"/>
              <a:buAutoNum type="arabicPeriod"/>
            </a:pPr>
            <a:endParaRPr lang="en-US" sz="3200" dirty="0"/>
          </a:p>
          <a:p>
            <a:pPr marL="457200" lvl="1" indent="0">
              <a:buNone/>
            </a:pPr>
            <a:endParaRPr lang="en-US" sz="3200" b="1" dirty="0"/>
          </a:p>
        </p:txBody>
      </p:sp>
    </p:spTree>
    <p:extLst>
      <p:ext uri="{BB962C8B-B14F-4D97-AF65-F5344CB8AC3E}">
        <p14:creationId xmlns:p14="http://schemas.microsoft.com/office/powerpoint/2010/main" val="346836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292608" y="2310246"/>
            <a:ext cx="11606784" cy="4227713"/>
          </a:xfrm>
        </p:spPr>
        <p:txBody>
          <a:bodyPr>
            <a:normAutofit/>
          </a:bodyPr>
          <a:lstStyle/>
          <a:p>
            <a:pPr>
              <a:buFont typeface="Wingdings" pitchFamily="2" charset="2"/>
              <a:buChar char="Ø"/>
            </a:pPr>
            <a:r>
              <a:rPr lang="en-US" sz="3600" dirty="0"/>
              <a:t> </a:t>
            </a:r>
            <a:r>
              <a:rPr lang="en-US" sz="3600" b="1" dirty="0"/>
              <a:t>Mean Squared Error (MSE):</a:t>
            </a:r>
          </a:p>
          <a:p>
            <a:pPr marL="0" indent="0">
              <a:buNone/>
            </a:pPr>
            <a:endParaRPr lang="en-US" sz="1000" dirty="0"/>
          </a:p>
          <a:p>
            <a:pPr lvl="2">
              <a:buFont typeface="Wingdings" pitchFamily="2" charset="2"/>
              <a:buChar char="§"/>
            </a:pPr>
            <a:r>
              <a:rPr lang="en-US" sz="2400" dirty="0"/>
              <a:t>MSE is known as L2 loss.</a:t>
            </a:r>
          </a:p>
          <a:p>
            <a:pPr lvl="2">
              <a:buFont typeface="Wingdings" pitchFamily="2" charset="2"/>
              <a:buChar char="§"/>
            </a:pPr>
            <a:r>
              <a:rPr lang="en-US" sz="2400" dirty="0"/>
              <a:t>When we calculate the square of the difference between the actual and predicted value, we avoid any negative error, so this cost function is an improvement of the ME.</a:t>
            </a:r>
          </a:p>
          <a:p>
            <a:pPr marL="1371600" lvl="3" indent="0">
              <a:buNone/>
            </a:pPr>
            <a:endParaRPr lang="en-US" sz="2600" b="1" dirty="0"/>
          </a:p>
        </p:txBody>
      </p:sp>
    </p:spTree>
    <p:extLst>
      <p:ext uri="{BB962C8B-B14F-4D97-AF65-F5344CB8AC3E}">
        <p14:creationId xmlns:p14="http://schemas.microsoft.com/office/powerpoint/2010/main" val="425118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292608" y="2209662"/>
            <a:ext cx="11606784" cy="4227713"/>
          </a:xfrm>
        </p:spPr>
        <p:txBody>
          <a:bodyPr>
            <a:normAutofit fontScale="92500" lnSpcReduction="10000"/>
          </a:bodyPr>
          <a:lstStyle/>
          <a:p>
            <a:pPr>
              <a:buFont typeface="Wingdings" pitchFamily="2" charset="2"/>
              <a:buChar char="Ø"/>
            </a:pPr>
            <a:r>
              <a:rPr lang="en-US" sz="3600" dirty="0"/>
              <a:t> </a:t>
            </a:r>
            <a:r>
              <a:rPr lang="en-US" sz="3600" b="1" dirty="0"/>
              <a:t>Mean Absolute Error (MAE):  </a:t>
            </a:r>
            <a:r>
              <a:rPr lang="en-US" sz="3600" dirty="0"/>
              <a:t>Calculate the MAE:</a:t>
            </a:r>
          </a:p>
          <a:p>
            <a:pPr marL="0" indent="0">
              <a:buNone/>
            </a:pPr>
            <a:endParaRPr lang="en-US" sz="1000" dirty="0"/>
          </a:p>
          <a:p>
            <a:pPr marL="971550" lvl="1" indent="-514350">
              <a:buFont typeface="+mj-lt"/>
              <a:buAutoNum type="arabicPeriod"/>
            </a:pPr>
            <a:r>
              <a:rPr lang="en-US" sz="3200" dirty="0"/>
              <a:t>Calculate the error for each training data: </a:t>
            </a:r>
            <a:r>
              <a:rPr lang="en-US" sz="3200" b="1" dirty="0"/>
              <a:t>y - y’ </a:t>
            </a:r>
          </a:p>
          <a:p>
            <a:pPr marL="971550" lvl="1" indent="-514350">
              <a:buFont typeface="+mj-lt"/>
              <a:buAutoNum type="arabicPeriod"/>
            </a:pPr>
            <a:r>
              <a:rPr lang="en-US" sz="3200" dirty="0"/>
              <a:t>Calculate the absolute of each error: </a:t>
            </a:r>
            <a:r>
              <a:rPr lang="en-US" sz="3200" b="1" dirty="0"/>
              <a:t>|</a:t>
            </a:r>
            <a:r>
              <a:rPr lang="en-US" sz="3200" dirty="0"/>
              <a:t> </a:t>
            </a:r>
            <a:r>
              <a:rPr lang="en-US" sz="3200" b="1" dirty="0"/>
              <a:t>y - y’ |</a:t>
            </a:r>
            <a:endParaRPr lang="en-US" sz="3200" dirty="0"/>
          </a:p>
          <a:p>
            <a:pPr marL="971550" lvl="1" indent="-514350">
              <a:buFont typeface="+mj-lt"/>
              <a:buAutoNum type="arabicPeriod"/>
            </a:pPr>
            <a:r>
              <a:rPr lang="en-US" sz="3200" dirty="0"/>
              <a:t>Calculate the mean value of the absolute errors from Step 2</a:t>
            </a:r>
          </a:p>
          <a:p>
            <a:pPr marL="457200" lvl="1" indent="0">
              <a:buNone/>
            </a:pPr>
            <a:r>
              <a:rPr lang="en-US" sz="3200" dirty="0"/>
              <a:t>by adding all those absolute errors and divide the sum by the number of values in the data set:  </a:t>
            </a:r>
          </a:p>
          <a:p>
            <a:pPr marL="457200" lvl="1" indent="0">
              <a:buNone/>
            </a:pPr>
            <a:r>
              <a:rPr lang="en-US" sz="3200" dirty="0"/>
              <a:t>    </a:t>
            </a:r>
            <a:r>
              <a:rPr lang="en-US" sz="3200" b="1" dirty="0"/>
              <a:t>MAE= (Sum of absolute errors)/(Number of training data)</a:t>
            </a:r>
          </a:p>
          <a:p>
            <a:pPr marL="971550" lvl="1" indent="-514350">
              <a:buFont typeface="+mj-lt"/>
              <a:buAutoNum type="arabicPeriod"/>
            </a:pPr>
            <a:endParaRPr lang="en-US" sz="3200" dirty="0"/>
          </a:p>
          <a:p>
            <a:pPr marL="457200" lvl="1" indent="0">
              <a:buNone/>
            </a:pPr>
            <a:endParaRPr lang="en-US" sz="3200" b="1" dirty="0"/>
          </a:p>
        </p:txBody>
      </p:sp>
    </p:spTree>
    <p:extLst>
      <p:ext uri="{BB962C8B-B14F-4D97-AF65-F5344CB8AC3E}">
        <p14:creationId xmlns:p14="http://schemas.microsoft.com/office/powerpoint/2010/main" val="96048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292608" y="2310246"/>
            <a:ext cx="11606784" cy="4227713"/>
          </a:xfrm>
        </p:spPr>
        <p:txBody>
          <a:bodyPr>
            <a:normAutofit/>
          </a:bodyPr>
          <a:lstStyle/>
          <a:p>
            <a:pPr>
              <a:buFont typeface="Wingdings" pitchFamily="2" charset="2"/>
              <a:buChar char="Ø"/>
            </a:pPr>
            <a:r>
              <a:rPr lang="en-US" sz="3600" dirty="0"/>
              <a:t> </a:t>
            </a:r>
            <a:r>
              <a:rPr lang="en-US" sz="3600" b="1" dirty="0"/>
              <a:t>Mean Absolute Error (MAE):</a:t>
            </a:r>
          </a:p>
          <a:p>
            <a:pPr marL="0" indent="0">
              <a:buNone/>
            </a:pPr>
            <a:endParaRPr lang="en-US" sz="1000" dirty="0"/>
          </a:p>
          <a:p>
            <a:pPr lvl="2">
              <a:buFont typeface="Wingdings" pitchFamily="2" charset="2"/>
              <a:buChar char="§"/>
            </a:pPr>
            <a:r>
              <a:rPr lang="en-US" sz="2400" dirty="0"/>
              <a:t>MAE is known as L1 loss.</a:t>
            </a:r>
          </a:p>
          <a:p>
            <a:pPr lvl="2">
              <a:buFont typeface="Wingdings" pitchFamily="2" charset="2"/>
              <a:buChar char="§"/>
            </a:pPr>
            <a:r>
              <a:rPr lang="en-US" sz="2400" dirty="0"/>
              <a:t>When we calculate the absolute of the difference between the actual and predicted value, we avoid any negative error, so this cost function is an improvement of the ME as well.</a:t>
            </a:r>
          </a:p>
          <a:p>
            <a:pPr marL="1371600" lvl="3" indent="0">
              <a:buNone/>
            </a:pPr>
            <a:endParaRPr lang="en-US" sz="2600" b="1" dirty="0"/>
          </a:p>
        </p:txBody>
      </p:sp>
    </p:spTree>
    <p:extLst>
      <p:ext uri="{BB962C8B-B14F-4D97-AF65-F5344CB8AC3E}">
        <p14:creationId xmlns:p14="http://schemas.microsoft.com/office/powerpoint/2010/main" val="258013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632441" y="2173086"/>
            <a:ext cx="11130543" cy="4227713"/>
          </a:xfrm>
        </p:spPr>
        <p:txBody>
          <a:bodyPr>
            <a:normAutofit lnSpcReduction="10000"/>
          </a:bodyPr>
          <a:lstStyle/>
          <a:p>
            <a:pPr marL="0" indent="0" algn="ctr">
              <a:buNone/>
            </a:pPr>
            <a:r>
              <a:rPr lang="en-US" sz="3600" b="1" dirty="0"/>
              <a:t>Which one to choose between MSE vs MAE?</a:t>
            </a:r>
          </a:p>
          <a:p>
            <a:pPr marL="0" indent="0">
              <a:buNone/>
            </a:pPr>
            <a:endParaRPr lang="en-US" sz="1300" dirty="0"/>
          </a:p>
          <a:p>
            <a:pPr>
              <a:buFont typeface="Wingdings" pitchFamily="2" charset="2"/>
              <a:buChar char="q"/>
            </a:pPr>
            <a:r>
              <a:rPr lang="en-US" sz="3600" dirty="0"/>
              <a:t> MSE helps to penalize small errors (compared to MAE).</a:t>
            </a:r>
          </a:p>
          <a:p>
            <a:pPr>
              <a:buFont typeface="Wingdings" pitchFamily="2" charset="2"/>
              <a:buChar char="q"/>
            </a:pPr>
            <a:r>
              <a:rPr lang="en-US" sz="3600" dirty="0"/>
              <a:t> When data has outliers and we square them, the squared error would magnify the final MSE error so compared to MAE, it would be very big.</a:t>
            </a:r>
          </a:p>
          <a:p>
            <a:pPr marL="0" indent="0">
              <a:buNone/>
            </a:pPr>
            <a:endParaRPr lang="en-US" sz="3600" dirty="0"/>
          </a:p>
          <a:p>
            <a:pPr marL="0" indent="0">
              <a:buNone/>
            </a:pPr>
            <a:endParaRPr lang="en-US" sz="1000" dirty="0"/>
          </a:p>
        </p:txBody>
      </p:sp>
    </p:spTree>
    <p:extLst>
      <p:ext uri="{BB962C8B-B14F-4D97-AF65-F5344CB8AC3E}">
        <p14:creationId xmlns:p14="http://schemas.microsoft.com/office/powerpoint/2010/main" val="190527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632441" y="2173086"/>
            <a:ext cx="11130543" cy="4227713"/>
          </a:xfrm>
        </p:spPr>
        <p:txBody>
          <a:bodyPr>
            <a:normAutofit/>
          </a:bodyPr>
          <a:lstStyle/>
          <a:p>
            <a:pPr marL="0" indent="0" algn="ctr">
              <a:buNone/>
            </a:pPr>
            <a:r>
              <a:rPr lang="en-US" sz="3600" b="1" dirty="0"/>
              <a:t>Which one to choose between MSE vs MAE?</a:t>
            </a:r>
          </a:p>
          <a:p>
            <a:pPr marL="0" indent="0">
              <a:buNone/>
            </a:pPr>
            <a:endParaRPr lang="en-US" sz="1300" dirty="0"/>
          </a:p>
          <a:p>
            <a:pPr>
              <a:buFont typeface="Wingdings" pitchFamily="2" charset="2"/>
              <a:buChar char="q"/>
            </a:pPr>
            <a:r>
              <a:rPr lang="en-US" sz="3600" dirty="0"/>
              <a:t> When we have a noisy data (or with outliers), then MAE is better.</a:t>
            </a:r>
          </a:p>
          <a:p>
            <a:pPr>
              <a:buFont typeface="Wingdings" pitchFamily="2" charset="2"/>
              <a:buChar char="q"/>
            </a:pPr>
            <a:r>
              <a:rPr lang="en-US" sz="3600" dirty="0"/>
              <a:t> When we have a data free from noise and outliers, then MSE is better.</a:t>
            </a:r>
          </a:p>
          <a:p>
            <a:pPr marL="0" indent="0">
              <a:buNone/>
            </a:pPr>
            <a:endParaRPr lang="en-US" sz="1000" dirty="0"/>
          </a:p>
        </p:txBody>
      </p:sp>
    </p:spTree>
    <p:extLst>
      <p:ext uri="{BB962C8B-B14F-4D97-AF65-F5344CB8AC3E}">
        <p14:creationId xmlns:p14="http://schemas.microsoft.com/office/powerpoint/2010/main" val="225433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Classification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528737" y="2395703"/>
            <a:ext cx="11134526" cy="4026545"/>
          </a:xfrm>
        </p:spPr>
        <p:txBody>
          <a:bodyPr>
            <a:normAutofit/>
          </a:bodyPr>
          <a:lstStyle/>
          <a:p>
            <a:pPr>
              <a:buFont typeface="Wingdings" pitchFamily="2" charset="2"/>
              <a:buChar char="q"/>
            </a:pPr>
            <a:r>
              <a:rPr lang="en-US" dirty="0"/>
              <a:t> In a classification problem, we know that the model gives us a probability distribution of the classes as output for a given input data. </a:t>
            </a:r>
          </a:p>
          <a:p>
            <a:pPr marL="0" indent="0">
              <a:buNone/>
            </a:pPr>
            <a:endParaRPr lang="en-US" dirty="0"/>
          </a:p>
          <a:p>
            <a:pPr>
              <a:buFont typeface="Wingdings" pitchFamily="2" charset="2"/>
              <a:buChar char="q"/>
            </a:pPr>
            <a:r>
              <a:rPr lang="en-US" dirty="0"/>
              <a:t> The class that has the highest probability is the winner class for prediction.</a:t>
            </a:r>
          </a:p>
        </p:txBody>
      </p:sp>
    </p:spTree>
    <p:extLst>
      <p:ext uri="{BB962C8B-B14F-4D97-AF65-F5344CB8AC3E}">
        <p14:creationId xmlns:p14="http://schemas.microsoft.com/office/powerpoint/2010/main" val="413483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Classification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560763" y="2282814"/>
            <a:ext cx="11134526" cy="4026545"/>
          </a:xfrm>
        </p:spPr>
        <p:txBody>
          <a:bodyPr>
            <a:normAutofit/>
          </a:bodyPr>
          <a:lstStyle/>
          <a:p>
            <a:pPr>
              <a:buFont typeface="Wingdings" pitchFamily="2" charset="2"/>
              <a:buChar char="q"/>
            </a:pPr>
            <a:r>
              <a:rPr lang="en-US" dirty="0"/>
              <a:t> Since these classification problems require knowledge of probability, we will </a:t>
            </a:r>
            <a:r>
              <a:rPr lang="en-US"/>
              <a:t>only mention </a:t>
            </a:r>
            <a:r>
              <a:rPr lang="en-US" dirty="0"/>
              <a:t>the cost functions for these type of problems:</a:t>
            </a:r>
          </a:p>
          <a:p>
            <a:pPr marL="0" indent="0">
              <a:buNone/>
            </a:pPr>
            <a:endParaRPr lang="en-US" sz="2000" dirty="0"/>
          </a:p>
          <a:p>
            <a:pPr lvl="4">
              <a:buFont typeface="Wingdings" pitchFamily="2" charset="2"/>
              <a:buChar char="§"/>
            </a:pPr>
            <a:r>
              <a:rPr lang="en-US" sz="2800" dirty="0"/>
              <a:t>Cross entropy</a:t>
            </a:r>
          </a:p>
          <a:p>
            <a:pPr lvl="4">
              <a:buFont typeface="Wingdings" pitchFamily="2" charset="2"/>
              <a:buChar char="§"/>
            </a:pPr>
            <a:r>
              <a:rPr lang="en-US" sz="2800" dirty="0"/>
              <a:t>Multi-class cross entropy Loss</a:t>
            </a:r>
          </a:p>
          <a:p>
            <a:pPr lvl="4">
              <a:buFont typeface="Wingdings" pitchFamily="2" charset="2"/>
              <a:buChar char="§"/>
            </a:pPr>
            <a:r>
              <a:rPr lang="en-US" sz="2800" dirty="0"/>
              <a:t>Hinge Loss</a:t>
            </a:r>
          </a:p>
          <a:p>
            <a:pPr marL="0" indent="0">
              <a:buNone/>
            </a:pPr>
            <a:endParaRPr lang="en-US" dirty="0"/>
          </a:p>
        </p:txBody>
      </p:sp>
    </p:spTree>
    <p:extLst>
      <p:ext uri="{BB962C8B-B14F-4D97-AF65-F5344CB8AC3E}">
        <p14:creationId xmlns:p14="http://schemas.microsoft.com/office/powerpoint/2010/main" val="12131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9E2-D7EE-CB76-8A90-A1EFB682D28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EFBAEAB-8C27-96FD-E26A-7A8F01DA2A5F}"/>
              </a:ext>
            </a:extLst>
          </p:cNvPr>
          <p:cNvSpPr>
            <a:spLocks noGrp="1"/>
          </p:cNvSpPr>
          <p:nvPr>
            <p:ph idx="1"/>
          </p:nvPr>
        </p:nvSpPr>
        <p:spPr>
          <a:xfrm>
            <a:off x="586408" y="2723322"/>
            <a:ext cx="10806618" cy="1888435"/>
          </a:xfrm>
        </p:spPr>
        <p:txBody>
          <a:bodyPr/>
          <a:lstStyle/>
          <a:p>
            <a:pPr marL="0" indent="0">
              <a:buNone/>
            </a:pPr>
            <a:r>
              <a:rPr lang="en-US" dirty="0"/>
              <a:t>Cost Function</a:t>
            </a:r>
          </a:p>
          <a:p>
            <a:pPr lvl="2">
              <a:buFont typeface="Wingdings" pitchFamily="2" charset="2"/>
              <a:buChar char="§"/>
            </a:pPr>
            <a:r>
              <a:rPr lang="en-US" dirty="0"/>
              <a:t>Definition of Cost Function</a:t>
            </a:r>
          </a:p>
          <a:p>
            <a:pPr lvl="2">
              <a:buFont typeface="Wingdings" pitchFamily="2" charset="2"/>
              <a:buChar char="§"/>
            </a:pPr>
            <a:r>
              <a:rPr lang="en-US" dirty="0"/>
              <a:t>Difference between loss function and cost function</a:t>
            </a:r>
          </a:p>
          <a:p>
            <a:pPr lvl="2">
              <a:buFont typeface="Wingdings" pitchFamily="2" charset="2"/>
              <a:buChar char="§"/>
            </a:pPr>
            <a:r>
              <a:rPr lang="en-US" dirty="0"/>
              <a:t>Types of Cost Function in machine learning</a:t>
            </a:r>
          </a:p>
          <a:p>
            <a:pPr marL="914400" lvl="2" indent="0">
              <a:buNone/>
            </a:pPr>
            <a:endParaRPr lang="en-US" dirty="0"/>
          </a:p>
          <a:p>
            <a:endParaRPr lang="en-US" dirty="0"/>
          </a:p>
        </p:txBody>
      </p:sp>
    </p:spTree>
    <p:extLst>
      <p:ext uri="{BB962C8B-B14F-4D97-AF65-F5344CB8AC3E}">
        <p14:creationId xmlns:p14="http://schemas.microsoft.com/office/powerpoint/2010/main" val="318970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79A37-802D-0FCD-C537-53AE0DCFF605}"/>
              </a:ext>
            </a:extLst>
          </p:cNvPr>
          <p:cNvSpPr>
            <a:spLocks noGrp="1"/>
          </p:cNvSpPr>
          <p:nvPr>
            <p:ph type="title"/>
          </p:nvPr>
        </p:nvSpPr>
        <p:spPr>
          <a:xfrm>
            <a:off x="5080216" y="1076324"/>
            <a:ext cx="6272784" cy="1535051"/>
          </a:xfrm>
        </p:spPr>
        <p:txBody>
          <a:bodyPr anchor="b">
            <a:normAutofit/>
          </a:bodyPr>
          <a:lstStyle/>
          <a:p>
            <a:r>
              <a:rPr lang="en-US" sz="5200"/>
              <a:t>Reference</a:t>
            </a:r>
          </a:p>
        </p:txBody>
      </p:sp>
      <p:pic>
        <p:nvPicPr>
          <p:cNvPr id="5" name="Picture 4" descr="Red drawing pins on a map">
            <a:extLst>
              <a:ext uri="{FF2B5EF4-FFF2-40B4-BE49-F238E27FC236}">
                <a16:creationId xmlns:a16="http://schemas.microsoft.com/office/drawing/2014/main" id="{F76166DE-9502-4BB9-F765-5F13303E44D9}"/>
              </a:ext>
            </a:extLst>
          </p:cNvPr>
          <p:cNvPicPr>
            <a:picLocks noChangeAspect="1"/>
          </p:cNvPicPr>
          <p:nvPr/>
        </p:nvPicPr>
        <p:blipFill rotWithShape="1">
          <a:blip r:embed="rId2"/>
          <a:srcRect l="21449" r="29280"/>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AB5D0E-D7C9-B569-CC9D-8E9319EF7A1D}"/>
              </a:ext>
            </a:extLst>
          </p:cNvPr>
          <p:cNvSpPr>
            <a:spLocks noGrp="1"/>
          </p:cNvSpPr>
          <p:nvPr>
            <p:ph idx="1"/>
          </p:nvPr>
        </p:nvSpPr>
        <p:spPr>
          <a:xfrm>
            <a:off x="5080216" y="3351276"/>
            <a:ext cx="6272784" cy="2825686"/>
          </a:xfrm>
        </p:spPr>
        <p:txBody>
          <a:bodyPr>
            <a:normAutofit/>
          </a:bodyPr>
          <a:lstStyle/>
          <a:p>
            <a:r>
              <a:rPr lang="en-US" sz="1800"/>
              <a:t>ML concepts: </a:t>
            </a:r>
            <a:r>
              <a:rPr lang="en-US" sz="1800">
                <a:hlinkClick r:id="rId3"/>
              </a:rPr>
              <a:t>https://ml-concepts.com/2022/03/08/cost-functions/</a:t>
            </a:r>
            <a:endParaRPr lang="en-US" sz="1800"/>
          </a:p>
          <a:p>
            <a:endParaRPr lang="en-US" sz="1800"/>
          </a:p>
        </p:txBody>
      </p:sp>
    </p:spTree>
    <p:extLst>
      <p:ext uri="{BB962C8B-B14F-4D97-AF65-F5344CB8AC3E}">
        <p14:creationId xmlns:p14="http://schemas.microsoft.com/office/powerpoint/2010/main" val="332767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A8401DF2-6333-FA85-EFB2-4199CCFF147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3F331-A5DA-3968-53C4-AD227BC70FF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51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AC2-A9AA-EE8E-73CD-B7634B9EE963}"/>
              </a:ext>
            </a:extLst>
          </p:cNvPr>
          <p:cNvSpPr>
            <a:spLocks noGrp="1"/>
          </p:cNvSpPr>
          <p:nvPr>
            <p:ph type="title"/>
          </p:nvPr>
        </p:nvSpPr>
        <p:spPr/>
        <p:txBody>
          <a:bodyPr/>
          <a:lstStyle/>
          <a:p>
            <a:r>
              <a:rPr lang="en-US" dirty="0"/>
              <a:t>Cost Function: Definition</a:t>
            </a:r>
          </a:p>
        </p:txBody>
      </p:sp>
      <p:sp>
        <p:nvSpPr>
          <p:cNvPr id="3" name="Content Placeholder 2">
            <a:extLst>
              <a:ext uri="{FF2B5EF4-FFF2-40B4-BE49-F238E27FC236}">
                <a16:creationId xmlns:a16="http://schemas.microsoft.com/office/drawing/2014/main" id="{58501301-682E-A278-F39E-5984C57E9567}"/>
              </a:ext>
            </a:extLst>
          </p:cNvPr>
          <p:cNvSpPr>
            <a:spLocks noGrp="1"/>
          </p:cNvSpPr>
          <p:nvPr>
            <p:ph idx="1"/>
          </p:nvPr>
        </p:nvSpPr>
        <p:spPr>
          <a:xfrm>
            <a:off x="482884" y="2269636"/>
            <a:ext cx="11239929" cy="4214384"/>
          </a:xfrm>
        </p:spPr>
        <p:txBody>
          <a:bodyPr>
            <a:normAutofit/>
          </a:bodyPr>
          <a:lstStyle/>
          <a:p>
            <a:pPr>
              <a:buFont typeface="Wingdings" pitchFamily="2" charset="2"/>
              <a:buChar char="q"/>
            </a:pPr>
            <a:r>
              <a:rPr lang="en-US" dirty="0"/>
              <a:t> Since it is necessary for a machine learning model to have a high level of accuracy to perform well for the real-world applications, we need a way to measure (how good or poor) the model performance in the real world.</a:t>
            </a:r>
          </a:p>
          <a:p>
            <a:pPr marL="0" indent="0">
              <a:buNone/>
            </a:pPr>
            <a:endParaRPr lang="en-US" dirty="0"/>
          </a:p>
          <a:p>
            <a:pPr>
              <a:buFont typeface="Wingdings" pitchFamily="2" charset="2"/>
              <a:buChar char="q"/>
            </a:pPr>
            <a:r>
              <a:rPr lang="en-US" dirty="0"/>
              <a:t> Cost function determines how well the machine learning model performs for a given data by calculating the difference between the actual and predicted value.</a:t>
            </a:r>
          </a:p>
        </p:txBody>
      </p:sp>
    </p:spTree>
    <p:extLst>
      <p:ext uri="{BB962C8B-B14F-4D97-AF65-F5344CB8AC3E}">
        <p14:creationId xmlns:p14="http://schemas.microsoft.com/office/powerpoint/2010/main" val="262039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AC2-A9AA-EE8E-73CD-B7634B9EE963}"/>
              </a:ext>
            </a:extLst>
          </p:cNvPr>
          <p:cNvSpPr>
            <a:spLocks noGrp="1"/>
          </p:cNvSpPr>
          <p:nvPr>
            <p:ph type="title"/>
          </p:nvPr>
        </p:nvSpPr>
        <p:spPr/>
        <p:txBody>
          <a:bodyPr/>
          <a:lstStyle/>
          <a:p>
            <a:r>
              <a:rPr lang="en-US" dirty="0"/>
              <a:t>Cost Function: Definition</a:t>
            </a:r>
          </a:p>
        </p:txBody>
      </p:sp>
      <p:sp>
        <p:nvSpPr>
          <p:cNvPr id="3" name="Content Placeholder 2">
            <a:extLst>
              <a:ext uri="{FF2B5EF4-FFF2-40B4-BE49-F238E27FC236}">
                <a16:creationId xmlns:a16="http://schemas.microsoft.com/office/drawing/2014/main" id="{58501301-682E-A278-F39E-5984C57E9567}"/>
              </a:ext>
            </a:extLst>
          </p:cNvPr>
          <p:cNvSpPr>
            <a:spLocks noGrp="1"/>
          </p:cNvSpPr>
          <p:nvPr>
            <p:ph idx="1"/>
          </p:nvPr>
        </p:nvSpPr>
        <p:spPr>
          <a:xfrm>
            <a:off x="565079" y="2228540"/>
            <a:ext cx="11168009" cy="4320341"/>
          </a:xfrm>
        </p:spPr>
        <p:txBody>
          <a:bodyPr>
            <a:normAutofit lnSpcReduction="10000"/>
          </a:bodyPr>
          <a:lstStyle/>
          <a:p>
            <a:pPr>
              <a:buFont typeface="Wingdings" pitchFamily="2" charset="2"/>
              <a:buChar char="q"/>
            </a:pPr>
            <a:r>
              <a:rPr lang="en-US" dirty="0"/>
              <a:t> In other words, cost function is a measure of the </a:t>
            </a:r>
            <a:r>
              <a:rPr lang="en-US" i="1" dirty="0"/>
              <a:t>error</a:t>
            </a:r>
            <a:r>
              <a:rPr lang="en-US" dirty="0"/>
              <a:t> between the actual value and the predicted value.</a:t>
            </a:r>
          </a:p>
          <a:p>
            <a:pPr marL="0" indent="0">
              <a:buNone/>
            </a:pPr>
            <a:endParaRPr lang="en-US" dirty="0"/>
          </a:p>
          <a:p>
            <a:pPr>
              <a:buFont typeface="Wingdings" pitchFamily="2" charset="2"/>
              <a:buChar char="q"/>
            </a:pPr>
            <a:r>
              <a:rPr lang="en-US" dirty="0"/>
              <a:t> Cost functions are learning parameters and used in the supervised learning algorithms that use optimization techniques.</a:t>
            </a:r>
          </a:p>
          <a:p>
            <a:pPr marL="0" indent="0">
              <a:buNone/>
            </a:pPr>
            <a:endParaRPr lang="en-US" dirty="0"/>
          </a:p>
          <a:p>
            <a:pPr>
              <a:buFont typeface="Wingdings" pitchFamily="2" charset="2"/>
              <a:buChar char="q"/>
            </a:pPr>
            <a:r>
              <a:rPr lang="en-US" dirty="0"/>
              <a:t> There are different types of cost functions depending on the task: Regression or classification.</a:t>
            </a:r>
          </a:p>
          <a:p>
            <a:pPr>
              <a:buFont typeface="Wingdings" pitchFamily="2" charset="2"/>
              <a:buChar char="q"/>
            </a:pPr>
            <a:endParaRPr lang="en-US" dirty="0"/>
          </a:p>
        </p:txBody>
      </p:sp>
    </p:spTree>
    <p:extLst>
      <p:ext uri="{BB962C8B-B14F-4D97-AF65-F5344CB8AC3E}">
        <p14:creationId xmlns:p14="http://schemas.microsoft.com/office/powerpoint/2010/main" val="60370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AC2-A9AA-EE8E-73CD-B7634B9EE963}"/>
              </a:ext>
            </a:extLst>
          </p:cNvPr>
          <p:cNvSpPr>
            <a:spLocks noGrp="1"/>
          </p:cNvSpPr>
          <p:nvPr>
            <p:ph type="title"/>
          </p:nvPr>
        </p:nvSpPr>
        <p:spPr>
          <a:xfrm>
            <a:off x="965771" y="548640"/>
            <a:ext cx="10746768" cy="1179576"/>
          </a:xfrm>
        </p:spPr>
        <p:txBody>
          <a:bodyPr>
            <a:normAutofit/>
          </a:bodyPr>
          <a:lstStyle/>
          <a:p>
            <a:r>
              <a:rPr lang="en-US" dirty="0"/>
              <a:t>Difference between loss and cost function</a:t>
            </a:r>
          </a:p>
        </p:txBody>
      </p:sp>
      <p:sp>
        <p:nvSpPr>
          <p:cNvPr id="3" name="Content Placeholder 2">
            <a:extLst>
              <a:ext uri="{FF2B5EF4-FFF2-40B4-BE49-F238E27FC236}">
                <a16:creationId xmlns:a16="http://schemas.microsoft.com/office/drawing/2014/main" id="{58501301-682E-A278-F39E-5984C57E9567}"/>
              </a:ext>
            </a:extLst>
          </p:cNvPr>
          <p:cNvSpPr>
            <a:spLocks noGrp="1"/>
          </p:cNvSpPr>
          <p:nvPr>
            <p:ph idx="1"/>
          </p:nvPr>
        </p:nvSpPr>
        <p:spPr>
          <a:xfrm>
            <a:off x="523982" y="2249088"/>
            <a:ext cx="11188557" cy="4480485"/>
          </a:xfrm>
        </p:spPr>
        <p:txBody>
          <a:bodyPr>
            <a:normAutofit fontScale="92500"/>
          </a:bodyPr>
          <a:lstStyle/>
          <a:p>
            <a:pPr>
              <a:buFont typeface="Wingdings" pitchFamily="2" charset="2"/>
              <a:buChar char="q"/>
            </a:pPr>
            <a:r>
              <a:rPr lang="en-US" dirty="0"/>
              <a:t> Loss function is the difference between the actual and predicted value.</a:t>
            </a:r>
          </a:p>
          <a:p>
            <a:pPr marL="0" indent="0">
              <a:buNone/>
            </a:pPr>
            <a:endParaRPr lang="en-US" sz="2000" dirty="0"/>
          </a:p>
          <a:p>
            <a:pPr>
              <a:buFont typeface="Wingdings" pitchFamily="2" charset="2"/>
              <a:buChar char="q"/>
            </a:pPr>
            <a:r>
              <a:rPr lang="en-US" dirty="0"/>
              <a:t> This function quantifies the loss in machine learning during the training phase.</a:t>
            </a:r>
          </a:p>
          <a:p>
            <a:pPr marL="0" indent="0">
              <a:buNone/>
            </a:pPr>
            <a:endParaRPr lang="en-US" sz="2000" dirty="0"/>
          </a:p>
          <a:p>
            <a:pPr>
              <a:buFont typeface="Wingdings" pitchFamily="2" charset="2"/>
              <a:buChar char="q"/>
            </a:pPr>
            <a:r>
              <a:rPr lang="en-US" dirty="0"/>
              <a:t> Difference: </a:t>
            </a:r>
          </a:p>
          <a:p>
            <a:pPr lvl="1">
              <a:buFont typeface="Wingdings" pitchFamily="2" charset="2"/>
              <a:buChar char="Ø"/>
            </a:pPr>
            <a:r>
              <a:rPr lang="en-US" dirty="0"/>
              <a:t> </a:t>
            </a:r>
            <a:r>
              <a:rPr lang="en-US" i="1" dirty="0"/>
              <a:t>Loss function </a:t>
            </a:r>
            <a:r>
              <a:rPr lang="en-US" dirty="0"/>
              <a:t>is used when we refer to the error for </a:t>
            </a:r>
            <a:r>
              <a:rPr lang="en-US" i="1" dirty="0"/>
              <a:t>a single training example</a:t>
            </a:r>
            <a:r>
              <a:rPr lang="en-US" dirty="0"/>
              <a:t>.</a:t>
            </a:r>
          </a:p>
          <a:p>
            <a:pPr lvl="1">
              <a:buFont typeface="Wingdings" pitchFamily="2" charset="2"/>
              <a:buChar char="Ø"/>
            </a:pPr>
            <a:r>
              <a:rPr lang="en-US" dirty="0"/>
              <a:t> </a:t>
            </a:r>
            <a:r>
              <a:rPr lang="en-US" i="1" dirty="0"/>
              <a:t>Cost function </a:t>
            </a:r>
            <a:r>
              <a:rPr lang="en-US" dirty="0"/>
              <a:t>is used when we refer to an average of the loss functions over </a:t>
            </a:r>
            <a:r>
              <a:rPr lang="en-US" i="1" dirty="0"/>
              <a:t>the whole training set</a:t>
            </a:r>
            <a:r>
              <a:rPr lang="en-US" dirty="0"/>
              <a:t>.</a:t>
            </a:r>
          </a:p>
          <a:p>
            <a:pPr>
              <a:buFont typeface="Wingdings" pitchFamily="2" charset="2"/>
              <a:buChar char="q"/>
            </a:pPr>
            <a:endParaRPr lang="en-US" dirty="0"/>
          </a:p>
        </p:txBody>
      </p:sp>
    </p:spTree>
    <p:extLst>
      <p:ext uri="{BB962C8B-B14F-4D97-AF65-F5344CB8AC3E}">
        <p14:creationId xmlns:p14="http://schemas.microsoft.com/office/powerpoint/2010/main" val="179878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p:txBody>
          <a:bodyPr/>
          <a:lstStyle/>
          <a:p>
            <a:r>
              <a:rPr lang="en-US" dirty="0"/>
              <a:t>Cost Function: Types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1238857" y="2251992"/>
            <a:ext cx="10168128" cy="3694176"/>
          </a:xfrm>
        </p:spPr>
        <p:txBody>
          <a:bodyPr/>
          <a:lstStyle/>
          <a:p>
            <a:pPr marL="0" indent="0">
              <a:buNone/>
            </a:pPr>
            <a:endParaRPr lang="en-US" dirty="0"/>
          </a:p>
          <a:p>
            <a:pPr>
              <a:buFont typeface="Wingdings" pitchFamily="2" charset="2"/>
              <a:buChar char="v"/>
            </a:pPr>
            <a:r>
              <a:rPr lang="en-US" dirty="0"/>
              <a:t> Cost Functions for Regression Problems</a:t>
            </a:r>
          </a:p>
          <a:p>
            <a:pPr marL="0" indent="0">
              <a:buNone/>
            </a:pPr>
            <a:endParaRPr lang="en-US" dirty="0"/>
          </a:p>
          <a:p>
            <a:pPr>
              <a:buFont typeface="Wingdings" pitchFamily="2" charset="2"/>
              <a:buChar char="v"/>
            </a:pPr>
            <a:r>
              <a:rPr lang="en-US" dirty="0"/>
              <a:t> Cost Functions for Classification Problems</a:t>
            </a:r>
          </a:p>
        </p:txBody>
      </p:sp>
    </p:spTree>
    <p:extLst>
      <p:ext uri="{BB962C8B-B14F-4D97-AF65-F5344CB8AC3E}">
        <p14:creationId xmlns:p14="http://schemas.microsoft.com/office/powerpoint/2010/main" val="134540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226032" y="2231442"/>
            <a:ext cx="11784458" cy="4323469"/>
          </a:xfrm>
        </p:spPr>
        <p:txBody>
          <a:bodyPr>
            <a:normAutofit/>
          </a:bodyPr>
          <a:lstStyle/>
          <a:p>
            <a:pPr>
              <a:buFont typeface="Wingdings" pitchFamily="2" charset="2"/>
              <a:buChar char="q"/>
            </a:pPr>
            <a:r>
              <a:rPr lang="en-US" dirty="0"/>
              <a:t> In a regression problem, the model predicts an output value for each training data during the training stage.</a:t>
            </a:r>
          </a:p>
          <a:p>
            <a:pPr marL="0" indent="0">
              <a:buNone/>
            </a:pPr>
            <a:endParaRPr lang="en-US" sz="1200" dirty="0"/>
          </a:p>
          <a:p>
            <a:pPr>
              <a:buFont typeface="Wingdings" pitchFamily="2" charset="2"/>
              <a:buChar char="q"/>
            </a:pPr>
            <a:r>
              <a:rPr lang="en-US" dirty="0"/>
              <a:t> The cost functions for regression problems are calculated as follows:</a:t>
            </a:r>
          </a:p>
          <a:p>
            <a:pPr marL="0" indent="0" algn="ctr">
              <a:buNone/>
            </a:pPr>
            <a:r>
              <a:rPr lang="en-US" b="1" dirty="0"/>
              <a:t>Error = y – y’</a:t>
            </a:r>
          </a:p>
          <a:p>
            <a:pPr marL="0" indent="0" algn="ctr">
              <a:buNone/>
            </a:pPr>
            <a:r>
              <a:rPr lang="en-US" dirty="0"/>
              <a:t>where actual output is </a:t>
            </a:r>
            <a:r>
              <a:rPr lang="en-US" b="1" dirty="0"/>
              <a:t>y</a:t>
            </a:r>
            <a:r>
              <a:rPr lang="en-US" dirty="0"/>
              <a:t> and the regression model predicts </a:t>
            </a:r>
            <a:r>
              <a:rPr lang="en-US" b="1" dirty="0"/>
              <a:t>y’</a:t>
            </a:r>
            <a:r>
              <a:rPr lang="en-US" dirty="0"/>
              <a:t>.</a:t>
            </a:r>
          </a:p>
          <a:p>
            <a:pPr marL="0" indent="0" algn="ctr">
              <a:buNone/>
            </a:pPr>
            <a:endParaRPr lang="en-US" sz="1200" dirty="0"/>
          </a:p>
          <a:p>
            <a:pPr>
              <a:buFont typeface="Wingdings" pitchFamily="2" charset="2"/>
              <a:buChar char="q"/>
            </a:pPr>
            <a:r>
              <a:rPr lang="en-US" dirty="0"/>
              <a:t> This error is known as distance-based error</a:t>
            </a:r>
          </a:p>
          <a:p>
            <a:pPr marL="0" indent="0">
              <a:buNone/>
            </a:pPr>
            <a:endParaRPr lang="en-US" dirty="0"/>
          </a:p>
        </p:txBody>
      </p:sp>
    </p:spTree>
    <p:extLst>
      <p:ext uri="{BB962C8B-B14F-4D97-AF65-F5344CB8AC3E}">
        <p14:creationId xmlns:p14="http://schemas.microsoft.com/office/powerpoint/2010/main" val="409994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307403" y="2088633"/>
            <a:ext cx="11784458" cy="4323469"/>
          </a:xfrm>
        </p:spPr>
        <p:txBody>
          <a:bodyPr>
            <a:normAutofit/>
          </a:bodyPr>
          <a:lstStyle/>
          <a:p>
            <a:pPr marL="0" indent="0">
              <a:buNone/>
            </a:pPr>
            <a:endParaRPr lang="en-US" dirty="0"/>
          </a:p>
        </p:txBody>
      </p:sp>
      <p:pic>
        <p:nvPicPr>
          <p:cNvPr id="8" name="Picture 7" descr="Chart, diagram, line chart&#10;&#10;Description automatically generated">
            <a:extLst>
              <a:ext uri="{FF2B5EF4-FFF2-40B4-BE49-F238E27FC236}">
                <a16:creationId xmlns:a16="http://schemas.microsoft.com/office/drawing/2014/main" id="{5F33AF64-4DD0-71D3-9A08-1FE82EDA3A06}"/>
              </a:ext>
            </a:extLst>
          </p:cNvPr>
          <p:cNvPicPr>
            <a:picLocks noChangeAspect="1"/>
          </p:cNvPicPr>
          <p:nvPr/>
        </p:nvPicPr>
        <p:blipFill>
          <a:blip r:embed="rId2"/>
          <a:stretch>
            <a:fillRect/>
          </a:stretch>
        </p:blipFill>
        <p:spPr>
          <a:xfrm>
            <a:off x="307403" y="2085441"/>
            <a:ext cx="8480766" cy="4404127"/>
          </a:xfrm>
          <a:prstGeom prst="rect">
            <a:avLst/>
          </a:prstGeom>
        </p:spPr>
      </p:pic>
      <p:sp useBgFill="1">
        <p:nvSpPr>
          <p:cNvPr id="9" name="TextBox 8">
            <a:extLst>
              <a:ext uri="{FF2B5EF4-FFF2-40B4-BE49-F238E27FC236}">
                <a16:creationId xmlns:a16="http://schemas.microsoft.com/office/drawing/2014/main" id="{D14D5B2C-A255-E73A-7BAD-B952449CA480}"/>
              </a:ext>
            </a:extLst>
          </p:cNvPr>
          <p:cNvSpPr txBox="1"/>
          <p:nvPr/>
        </p:nvSpPr>
        <p:spPr>
          <a:xfrm>
            <a:off x="9071966" y="2257717"/>
            <a:ext cx="2945677" cy="3985299"/>
          </a:xfrm>
          <a:prstGeom prst="rect">
            <a:avLst/>
          </a:prstGeom>
          <a:ln w="15875">
            <a:solidFill>
              <a:srgbClr val="00B050"/>
            </a:solidFill>
          </a:ln>
        </p:spPr>
        <p:txBody>
          <a:bodyPr wrap="square" rtlCol="0">
            <a:spAutoFit/>
          </a:bodyPr>
          <a:lstStyle/>
          <a:p>
            <a:pPr marL="285750" indent="-285750">
              <a:buFont typeface="Arial" panose="020B0604020202020204" pitchFamily="34" charset="0"/>
              <a:buChar char="•"/>
            </a:pPr>
            <a:r>
              <a:rPr lang="en-US" dirty="0"/>
              <a:t>This graph shows a representation of the distance-based error.</a:t>
            </a:r>
          </a:p>
          <a:p>
            <a:pPr marL="285750" indent="-285750">
              <a:buFont typeface="Arial" panose="020B0604020202020204" pitchFamily="34" charset="0"/>
              <a:buChar char="•"/>
            </a:pPr>
            <a:r>
              <a:rPr lang="en-US" dirty="0"/>
              <a:t>The </a:t>
            </a:r>
            <a:r>
              <a:rPr lang="en-US" b="1" dirty="0">
                <a:solidFill>
                  <a:srgbClr val="0070C0"/>
                </a:solidFill>
              </a:rPr>
              <a:t>blue dots </a:t>
            </a:r>
            <a:r>
              <a:rPr lang="en-US" dirty="0"/>
              <a:t>are the actual values.</a:t>
            </a:r>
          </a:p>
          <a:p>
            <a:pPr marL="285750" indent="-285750">
              <a:buFont typeface="Arial" panose="020B0604020202020204" pitchFamily="34" charset="0"/>
              <a:buChar char="•"/>
            </a:pPr>
            <a:r>
              <a:rPr lang="en-US" dirty="0"/>
              <a:t>The </a:t>
            </a:r>
            <a:r>
              <a:rPr lang="en-US" b="1" dirty="0">
                <a:solidFill>
                  <a:srgbClr val="FF0000"/>
                </a:solidFill>
              </a:rPr>
              <a:t>red dots </a:t>
            </a:r>
            <a:r>
              <a:rPr lang="en-US" dirty="0"/>
              <a:t>are the predicted values.</a:t>
            </a:r>
          </a:p>
          <a:p>
            <a:pPr marL="285750" indent="-285750">
              <a:buFont typeface="Arial" panose="020B0604020202020204" pitchFamily="34" charset="0"/>
              <a:buChar char="•"/>
            </a:pPr>
            <a:r>
              <a:rPr lang="en-US" dirty="0"/>
              <a:t>The </a:t>
            </a:r>
            <a:r>
              <a:rPr lang="en-US" b="1" dirty="0">
                <a:solidFill>
                  <a:schemeClr val="accent4"/>
                </a:solidFill>
              </a:rPr>
              <a:t>orange line </a:t>
            </a:r>
            <a:r>
              <a:rPr lang="en-US" dirty="0"/>
              <a:t>is the regression line.</a:t>
            </a:r>
          </a:p>
          <a:p>
            <a:pPr marL="285750" indent="-285750">
              <a:buFont typeface="Arial" panose="020B0604020202020204" pitchFamily="34" charset="0"/>
              <a:buChar char="•"/>
            </a:pPr>
            <a:r>
              <a:rPr lang="en-US" dirty="0"/>
              <a:t>The </a:t>
            </a:r>
            <a:r>
              <a:rPr lang="en-US" b="1" dirty="0">
                <a:solidFill>
                  <a:srgbClr val="FF0000"/>
                </a:solidFill>
              </a:rPr>
              <a:t>vertical red lines </a:t>
            </a:r>
            <a:r>
              <a:rPr lang="en-US" dirty="0"/>
              <a:t>show the distance between the actual value and the predicted value: </a:t>
            </a:r>
            <a:r>
              <a:rPr lang="en-US" b="1" dirty="0"/>
              <a:t>y – y’ </a:t>
            </a:r>
          </a:p>
        </p:txBody>
      </p:sp>
    </p:spTree>
    <p:extLst>
      <p:ext uri="{BB962C8B-B14F-4D97-AF65-F5344CB8AC3E}">
        <p14:creationId xmlns:p14="http://schemas.microsoft.com/office/powerpoint/2010/main" val="127857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B391-6066-B92B-607A-7CFD7D4CE0F9}"/>
              </a:ext>
            </a:extLst>
          </p:cNvPr>
          <p:cNvSpPr>
            <a:spLocks noGrp="1"/>
          </p:cNvSpPr>
          <p:nvPr>
            <p:ph type="title"/>
          </p:nvPr>
        </p:nvSpPr>
        <p:spPr>
          <a:xfrm>
            <a:off x="934947" y="548640"/>
            <a:ext cx="10654301" cy="1179576"/>
          </a:xfrm>
        </p:spPr>
        <p:txBody>
          <a:bodyPr>
            <a:normAutofit/>
          </a:bodyPr>
          <a:lstStyle/>
          <a:p>
            <a:r>
              <a:rPr lang="en-US" dirty="0"/>
              <a:t>Cost Functions for Regression Problems</a:t>
            </a:r>
          </a:p>
        </p:txBody>
      </p:sp>
      <p:sp>
        <p:nvSpPr>
          <p:cNvPr id="3" name="Content Placeholder 2">
            <a:extLst>
              <a:ext uri="{FF2B5EF4-FFF2-40B4-BE49-F238E27FC236}">
                <a16:creationId xmlns:a16="http://schemas.microsoft.com/office/drawing/2014/main" id="{2B33D249-0F50-320F-65F6-00415989F1CE}"/>
              </a:ext>
            </a:extLst>
          </p:cNvPr>
          <p:cNvSpPr>
            <a:spLocks noGrp="1"/>
          </p:cNvSpPr>
          <p:nvPr>
            <p:ph idx="1"/>
          </p:nvPr>
        </p:nvSpPr>
        <p:spPr>
          <a:xfrm>
            <a:off x="560763" y="2282815"/>
            <a:ext cx="11162050" cy="3694176"/>
          </a:xfrm>
        </p:spPr>
        <p:txBody>
          <a:bodyPr/>
          <a:lstStyle/>
          <a:p>
            <a:pPr>
              <a:buFont typeface="Wingdings" pitchFamily="2" charset="2"/>
              <a:buChar char="q"/>
            </a:pPr>
            <a:r>
              <a:rPr lang="en-US" dirty="0"/>
              <a:t> There are several cost functions for regression models:</a:t>
            </a:r>
          </a:p>
          <a:p>
            <a:pPr marL="0" indent="0">
              <a:buNone/>
            </a:pPr>
            <a:endParaRPr lang="en-US" dirty="0"/>
          </a:p>
          <a:p>
            <a:pPr lvl="2">
              <a:buFont typeface="Wingdings" pitchFamily="2" charset="2"/>
              <a:buChar char="Ø"/>
            </a:pPr>
            <a:r>
              <a:rPr lang="en-US" sz="2800" dirty="0"/>
              <a:t> Mean Error (ME)</a:t>
            </a:r>
          </a:p>
          <a:p>
            <a:pPr lvl="2">
              <a:buFont typeface="Wingdings" pitchFamily="2" charset="2"/>
              <a:buChar char="Ø"/>
            </a:pPr>
            <a:r>
              <a:rPr lang="en-US" sz="2800" dirty="0"/>
              <a:t> Mean Squared Error (MSE)</a:t>
            </a:r>
          </a:p>
          <a:p>
            <a:pPr lvl="2">
              <a:buFont typeface="Wingdings" pitchFamily="2" charset="2"/>
              <a:buChar char="Ø"/>
            </a:pPr>
            <a:r>
              <a:rPr lang="en-US" sz="2800" dirty="0"/>
              <a:t> Mean Absolute Error (MAE)</a:t>
            </a:r>
          </a:p>
        </p:txBody>
      </p:sp>
    </p:spTree>
    <p:extLst>
      <p:ext uri="{BB962C8B-B14F-4D97-AF65-F5344CB8AC3E}">
        <p14:creationId xmlns:p14="http://schemas.microsoft.com/office/powerpoint/2010/main" val="3717908510"/>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21C1C"/>
      </a:dk2>
      <a:lt2>
        <a:srgbClr val="F2F0F3"/>
      </a:lt2>
      <a:accent1>
        <a:srgbClr val="52B620"/>
      </a:accent1>
      <a:accent2>
        <a:srgbClr val="88AF13"/>
      </a:accent2>
      <a:accent3>
        <a:srgbClr val="B89F21"/>
      </a:accent3>
      <a:accent4>
        <a:srgbClr val="D56617"/>
      </a:accent4>
      <a:accent5>
        <a:srgbClr val="E72929"/>
      </a:accent5>
      <a:accent6>
        <a:srgbClr val="D51766"/>
      </a:accent6>
      <a:hlink>
        <a:srgbClr val="9846C1"/>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3365</TotalTime>
  <Words>1031</Words>
  <Application>Microsoft Macintosh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Wingdings</vt:lpstr>
      <vt:lpstr>AccentBoxVTI</vt:lpstr>
      <vt:lpstr>Cost Function</vt:lpstr>
      <vt:lpstr>Content</vt:lpstr>
      <vt:lpstr>Cost Function: Definition</vt:lpstr>
      <vt:lpstr>Cost Function: Definition</vt:lpstr>
      <vt:lpstr>Difference between loss and cost function</vt:lpstr>
      <vt:lpstr>Cost Function: Types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Regression Problems</vt:lpstr>
      <vt:lpstr>Cost Functions for Classification Problems</vt:lpstr>
      <vt:lpstr>Cost Functions for Classification Problems</vt:lpstr>
      <vt:lpstr>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Function</dc:title>
  <dc:creator>White, Teresa</dc:creator>
  <cp:lastModifiedBy>White, Teresa</cp:lastModifiedBy>
  <cp:revision>11</cp:revision>
  <dcterms:created xsi:type="dcterms:W3CDTF">2022-06-23T09:17:00Z</dcterms:created>
  <dcterms:modified xsi:type="dcterms:W3CDTF">2022-06-27T03:16:30Z</dcterms:modified>
</cp:coreProperties>
</file>