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sldIdLst>
    <p:sldId id="256" r:id="rId2"/>
    <p:sldId id="257" r:id="rId3"/>
    <p:sldId id="269" r:id="rId4"/>
    <p:sldId id="265" r:id="rId5"/>
    <p:sldId id="270" r:id="rId6"/>
    <p:sldId id="271" r:id="rId7"/>
    <p:sldId id="272" r:id="rId8"/>
    <p:sldId id="273" r:id="rId9"/>
    <p:sldId id="274" r:id="rId10"/>
    <p:sldId id="267" r:id="rId11"/>
    <p:sldId id="275" r:id="rId12"/>
    <p:sldId id="276" r:id="rId13"/>
    <p:sldId id="277" r:id="rId14"/>
    <p:sldId id="278" r:id="rId15"/>
    <p:sldId id="279" r:id="rId16"/>
    <p:sldId id="266" r:id="rId17"/>
    <p:sldId id="259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46"/>
    <p:restoredTop sz="96327"/>
  </p:normalViewPr>
  <p:slideViewPr>
    <p:cSldViewPr snapToGrid="0" snapToObjects="1">
      <p:cViewPr varScale="1">
        <p:scale>
          <a:sx n="89" d="100"/>
          <a:sy n="89" d="100"/>
        </p:scale>
        <p:origin x="200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899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8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5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1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1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6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7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3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4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5" r:id="rId6"/>
    <p:sldLayoutId id="2147483730" r:id="rId7"/>
    <p:sldLayoutId id="2147483731" r:id="rId8"/>
    <p:sldLayoutId id="2147483732" r:id="rId9"/>
    <p:sldLayoutId id="2147483734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ross-validation-machine-learning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Metal tic-tac-toe game pieces">
            <a:extLst>
              <a:ext uri="{FF2B5EF4-FFF2-40B4-BE49-F238E27FC236}">
                <a16:creationId xmlns:a16="http://schemas.microsoft.com/office/drawing/2014/main" id="{2B4E8493-874A-D4BD-0D9D-CDE0B63A0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8A418-D761-4E57-FF49-3049CA859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Cross-validation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D327B-D2C5-7235-2C4F-F4B6B8547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Data Analytics Department</a:t>
            </a:r>
            <a:br>
              <a:rPr lang="en-US" sz="2000"/>
            </a:br>
            <a:r>
              <a:rPr lang="en-US" sz="2000"/>
              <a:t>Bridgerland Technical College</a:t>
            </a:r>
          </a:p>
          <a:p>
            <a:endParaRPr lang="en-US" sz="20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00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3026-356A-D91B-0649-849CF92E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Cross-validation:  K-Fold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B4E5D-3984-F3DF-F60A-4C72EE166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952" y="2309403"/>
            <a:ext cx="11266038" cy="412485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Entire data is divided in k-sets of equal sizes.</a:t>
            </a:r>
          </a:p>
          <a:p>
            <a:pPr marL="0" indent="0">
              <a:buNone/>
            </a:pPr>
            <a:endParaRPr lang="en-US" sz="1000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We train and test the model in the following way: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The first set would be the test set and then we trained the model on the remaining “k-1”sets.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 Then, the second set would be the test set and the remaining sets would be the training set and so on.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 Then, we calculate the test error rate after fitting the model to the test data for each iteration.</a:t>
            </a:r>
          </a:p>
        </p:txBody>
      </p:sp>
    </p:spTree>
    <p:extLst>
      <p:ext uri="{BB962C8B-B14F-4D97-AF65-F5344CB8AC3E}">
        <p14:creationId xmlns:p14="http://schemas.microsoft.com/office/powerpoint/2010/main" val="3310259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73026-356A-D91B-0649-849CF92ED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750662"/>
            <a:ext cx="7051312" cy="613061"/>
          </a:xfrm>
        </p:spPr>
        <p:txBody>
          <a:bodyPr anchor="b">
            <a:normAutofit/>
          </a:bodyPr>
          <a:lstStyle/>
          <a:p>
            <a:r>
              <a:rPr lang="en-US" sz="3400" dirty="0"/>
              <a:t>Cross-validation:  K-Fold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B4E5D-3984-F3DF-F60A-4C72EE166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56" y="2615652"/>
            <a:ext cx="3440406" cy="72368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700" dirty="0"/>
              <a:t> Representation of the process for all the k sets: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545FAF9-946B-60D5-C6C3-17C8DA3F8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645" y="1461017"/>
            <a:ext cx="7051311" cy="521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3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3026-356A-D91B-0649-849CF92E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Cross-validation:  K-Fold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B4E5D-3984-F3DF-F60A-4C72EE166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81" y="2184509"/>
            <a:ext cx="11266038" cy="4124851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When we have all the test error rates from all the iterations (k-iterations), we calculate the mean of those errors as the cross-validation test error estimate.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Advantages: </a:t>
            </a:r>
            <a:r>
              <a:rPr lang="en-US" dirty="0"/>
              <a:t>As the number of folds k increases, the variance decreases, which gives us low variance.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Disadvantages: </a:t>
            </a:r>
            <a:r>
              <a:rPr lang="en-US" dirty="0"/>
              <a:t>It needs to run k-times, so it is computationally expensive.</a:t>
            </a:r>
          </a:p>
        </p:txBody>
      </p:sp>
    </p:spTree>
    <p:extLst>
      <p:ext uri="{BB962C8B-B14F-4D97-AF65-F5344CB8AC3E}">
        <p14:creationId xmlns:p14="http://schemas.microsoft.com/office/powerpoint/2010/main" val="483840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3026-356A-D91B-0649-849CF92E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Cross-validation:  Leave-One-Out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B4E5D-3984-F3DF-F60A-4C72EE166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13" y="2599335"/>
            <a:ext cx="11266038" cy="37100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Entire data is divided in training and test sets.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Let say that the dataset has N observations.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88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3026-356A-D91B-0649-849CF92E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Cross-validation:  Leave-One-Out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B4E5D-3984-F3DF-F60A-4C72EE166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58" y="2174489"/>
            <a:ext cx="11262731" cy="425976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In this method, we select a SINGLE observation as test data and the rest (N-1) observations are part of the training set.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Then, we select another SINGLE observation as test data and the rest observations are part of the training set, and so on.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Then, we calculate the test error rate after fitting the model to the test data for each iteration (N-times).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We calculate the average of all the test error rates for all the iterations (N-Times) as the cross-validation test error estimate.</a:t>
            </a:r>
          </a:p>
        </p:txBody>
      </p:sp>
    </p:spTree>
    <p:extLst>
      <p:ext uri="{BB962C8B-B14F-4D97-AF65-F5344CB8AC3E}">
        <p14:creationId xmlns:p14="http://schemas.microsoft.com/office/powerpoint/2010/main" val="2976273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3026-356A-D91B-0649-849CF92E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Cross-validation:  Leave-One-Out (LOOCV)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B4E5D-3984-F3DF-F60A-4C72EE166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13" y="2599335"/>
            <a:ext cx="11266038" cy="37100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Advantages: </a:t>
            </a:r>
            <a:r>
              <a:rPr lang="en-US" dirty="0"/>
              <a:t>LOOCV gives unbiased estimates (low bias).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Disadvantages: </a:t>
            </a:r>
            <a:r>
              <a:rPr lang="en-US" dirty="0"/>
              <a:t>Since we find the average of N-models, LOOCV has a very high variance. This is computationally expensive.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09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A6A9-D214-5946-0719-3D3F80C1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965" y="1024846"/>
            <a:ext cx="10274157" cy="9965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Difference between the train/test split method and cross-validation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7B1DC-2466-E103-E802-4F01EBCE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932" y="2416379"/>
            <a:ext cx="11581769" cy="42520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 Train/test split: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 Input data divided into two parts: Training and test set.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 Ratio can be 70% training and 30% test set or 80% training and 20% test set.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 The disadvantage here is that this method gives a high variance.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Cross-validation: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 This method is used to overcome the disadvantage of the Train/test split.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  Splitting the dataset into groups and averaging the result makes the method more efficient compared to Train/test split.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93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79A37-802D-0FCD-C537-53AE0DCF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Reference</a:t>
            </a:r>
          </a:p>
        </p:txBody>
      </p:sp>
      <p:pic>
        <p:nvPicPr>
          <p:cNvPr id="5" name="Picture 4" descr="Locator flag on a city map">
            <a:extLst>
              <a:ext uri="{FF2B5EF4-FFF2-40B4-BE49-F238E27FC236}">
                <a16:creationId xmlns:a16="http://schemas.microsoft.com/office/drawing/2014/main" id="{07877400-C937-CBA6-E2AF-5B8C39F86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8" r="49411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B5D0E-D7C9-B569-CC9D-8E9319EF7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en-US" sz="1800"/>
              <a:t>Cross-validation in ML: </a:t>
            </a:r>
            <a:r>
              <a:rPr lang="en-US" sz="1800">
                <a:hlinkClick r:id="rId3"/>
              </a:rPr>
              <a:t>https://www.geeksforgeeks.org/cross-validation-machine-learning/</a:t>
            </a:r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7674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AAA8D49F-E2A9-921A-1F06-927AAD4F18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3FF26-72B0-D4B5-42A3-12E6C863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1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09E2-D7EE-CB76-8A90-A1EFB682D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56262C-7338-ED62-B507-569FE0FEE4A6}"/>
              </a:ext>
            </a:extLst>
          </p:cNvPr>
          <p:cNvSpPr txBox="1">
            <a:spLocks/>
          </p:cNvSpPr>
          <p:nvPr/>
        </p:nvSpPr>
        <p:spPr>
          <a:xfrm>
            <a:off x="692691" y="2761555"/>
            <a:ext cx="10806618" cy="2249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Cross-validation (CV)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Definition of Cross-validation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Types of cross-validation in machine learning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Difference between the train/test split method and cross-validation</a:t>
            </a:r>
          </a:p>
          <a:p>
            <a:pPr lvl="2">
              <a:buFont typeface="Wingdings" pitchFamily="2" charset="2"/>
              <a:buChar char="§"/>
            </a:pPr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0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BB5E-9DF3-0259-9797-46AF2D65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Cross-validation: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F8F37-CA35-22DB-28BE-9F59C815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41" y="2323912"/>
            <a:ext cx="10168128" cy="3694176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It is necessary to assure that our model gets the correct patterns from the data and that it is not getting too much noise. For that, we have the cross-validation technique.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Cross-validation is a technique where the main idea is to split the dataset into two parts: training and testing sets. We train the model using the training set and evaluate the model using the testing set.</a:t>
            </a:r>
          </a:p>
        </p:txBody>
      </p:sp>
    </p:spTree>
    <p:extLst>
      <p:ext uri="{BB962C8B-B14F-4D97-AF65-F5344CB8AC3E}">
        <p14:creationId xmlns:p14="http://schemas.microsoft.com/office/powerpoint/2010/main" val="106653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BB5E-9DF3-0259-9797-46AF2D65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Cross-validation: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F8F37-CA35-22DB-28BE-9F59C815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36" y="2089736"/>
            <a:ext cx="11178840" cy="4478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this technique,</a:t>
            </a:r>
            <a:endParaRPr lang="en-US" sz="800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we can detect data overfitting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we can validate the model efficiency by training the model on the subset input data and testing on the other unseen subset input data.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we tend to have a lower bias than other methods.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general, this technique is easy to understand and implement.</a:t>
            </a:r>
          </a:p>
        </p:txBody>
      </p:sp>
    </p:spTree>
    <p:extLst>
      <p:ext uri="{BB962C8B-B14F-4D97-AF65-F5344CB8AC3E}">
        <p14:creationId xmlns:p14="http://schemas.microsoft.com/office/powerpoint/2010/main" val="117764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BB5E-9DF3-0259-9797-46AF2D65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F8F37-CA35-22DB-28BE-9F59C815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33" y="2156644"/>
            <a:ext cx="11268049" cy="415271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There are several techniques that uses cross-validation but all of them have similar algorithm as follows:</a:t>
            </a:r>
          </a:p>
          <a:p>
            <a:pPr marL="0" indent="0">
              <a:buNone/>
            </a:pPr>
            <a:endParaRPr lang="en-US" sz="1000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 Divide the data into two sets: Training and testing sets.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Train the model on the training set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Validate the model on the testing set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Repeat the other steps according to the CV methods.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1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BB5E-9DF3-0259-9797-46AF2D65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F8F37-CA35-22DB-28BE-9F59C815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41" y="2234701"/>
            <a:ext cx="10168128" cy="4377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Common cross-validation methods: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Hold-out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K-folds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Leave-one-out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Leave-P-Out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Stratified K-folds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Repeated K-folds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Nested K-folds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Time series CV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1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BB5E-9DF3-0259-9797-46AF2D65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F8F37-CA35-22DB-28BE-9F59C815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41" y="2234701"/>
            <a:ext cx="10168128" cy="43779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We will discuss the first  three of the list in this section:</a:t>
            </a:r>
          </a:p>
          <a:p>
            <a:pPr marL="0" indent="0">
              <a:buNone/>
            </a:pPr>
            <a:endParaRPr lang="en-US" sz="800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 Hold-out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K-folds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Leave-one-out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5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BB5E-9DF3-0259-9797-46AF2D65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Cross-validation: Hold-out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F8F37-CA35-22DB-28BE-9F59C815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41" y="2234700"/>
            <a:ext cx="10375952" cy="440027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Entire data is divided in two sets: Training and test set.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Data can be divided into the following options: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 Training set: 50%; Test set: 50%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 Training set: 60%; Test set: 40%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 Training set: 70%; Test set: 30%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 Training set: 75%; Test set: 25%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 Training set: 80%; Test set: 20%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Rule: Training data must be larger than the test data.  </a:t>
            </a:r>
          </a:p>
        </p:txBody>
      </p:sp>
    </p:spTree>
    <p:extLst>
      <p:ext uri="{BB962C8B-B14F-4D97-AF65-F5344CB8AC3E}">
        <p14:creationId xmlns:p14="http://schemas.microsoft.com/office/powerpoint/2010/main" val="166677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BB5E-9DF3-0259-9797-46AF2D65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Cross-validation: Hold-out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F8F37-CA35-22DB-28BE-9F59C815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40" y="2234701"/>
            <a:ext cx="10753755" cy="43779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Advantages: </a:t>
            </a:r>
            <a:r>
              <a:rPr lang="en-US" dirty="0"/>
              <a:t>This method is a non-exhaustive cross-validation technique. It is computationally inexpensive compared to the other cross-validation techniques.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Disadvantages: </a:t>
            </a:r>
            <a:r>
              <a:rPr lang="en-US" dirty="0"/>
              <a:t>Since we can’t be sure which part of the data is the train or test set, we might end it up with a high variance and when we change the split, then the accuracy would change as well. This can lead us to overestimate the test error.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1060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321C1C"/>
      </a:dk2>
      <a:lt2>
        <a:srgbClr val="F2F0F3"/>
      </a:lt2>
      <a:accent1>
        <a:srgbClr val="52B620"/>
      </a:accent1>
      <a:accent2>
        <a:srgbClr val="88AF13"/>
      </a:accent2>
      <a:accent3>
        <a:srgbClr val="B89F21"/>
      </a:accent3>
      <a:accent4>
        <a:srgbClr val="D56617"/>
      </a:accent4>
      <a:accent5>
        <a:srgbClr val="E72929"/>
      </a:accent5>
      <a:accent6>
        <a:srgbClr val="D51766"/>
      </a:accent6>
      <a:hlink>
        <a:srgbClr val="9846C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3359</TotalTime>
  <Words>927</Words>
  <Application>Microsoft Macintosh PowerPoint</Application>
  <PresentationFormat>Widescreen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Calibri</vt:lpstr>
      <vt:lpstr>Wingdings</vt:lpstr>
      <vt:lpstr>AccentBoxVTI</vt:lpstr>
      <vt:lpstr>Cross-validation</vt:lpstr>
      <vt:lpstr>Content</vt:lpstr>
      <vt:lpstr>Cross-validation: Definition</vt:lpstr>
      <vt:lpstr>Cross-validation: Definition</vt:lpstr>
      <vt:lpstr>Cross-validation: Definition</vt:lpstr>
      <vt:lpstr>Cross-validation: Types</vt:lpstr>
      <vt:lpstr>Cross-validation: Types</vt:lpstr>
      <vt:lpstr>Cross-validation: Hold-out Method</vt:lpstr>
      <vt:lpstr>Cross-validation: Hold-out Method</vt:lpstr>
      <vt:lpstr>Cross-validation:  K-Fold</vt:lpstr>
      <vt:lpstr>Cross-validation:  K-Fold</vt:lpstr>
      <vt:lpstr>Cross-validation:  K-Fold</vt:lpstr>
      <vt:lpstr>Cross-validation:  Leave-One-Out</vt:lpstr>
      <vt:lpstr>Cross-validation:  Leave-One-Out</vt:lpstr>
      <vt:lpstr>Cross-validation:  Leave-One-Out (LOOCV)</vt:lpstr>
      <vt:lpstr>Difference between the train/test split method and cross-validation </vt:lpstr>
      <vt:lpstr>Reference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Function</dc:title>
  <dc:creator>White, Teresa</dc:creator>
  <cp:lastModifiedBy>White, Teresa</cp:lastModifiedBy>
  <cp:revision>12</cp:revision>
  <dcterms:created xsi:type="dcterms:W3CDTF">2022-06-23T09:17:00Z</dcterms:created>
  <dcterms:modified xsi:type="dcterms:W3CDTF">2022-06-27T03:16:20Z</dcterms:modified>
</cp:coreProperties>
</file>