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58" r:id="rId4"/>
    <p:sldId id="259" r:id="rId5"/>
    <p:sldId id="260" r:id="rId6"/>
    <p:sldId id="284" r:id="rId7"/>
    <p:sldId id="262" r:id="rId8"/>
    <p:sldId id="285" r:id="rId9"/>
    <p:sldId id="286" r:id="rId10"/>
    <p:sldId id="287" r:id="rId11"/>
    <p:sldId id="291" r:id="rId12"/>
    <p:sldId id="288" r:id="rId13"/>
    <p:sldId id="292" r:id="rId14"/>
    <p:sldId id="289" r:id="rId15"/>
    <p:sldId id="266" r:id="rId16"/>
    <p:sldId id="279" r:id="rId17"/>
    <p:sldId id="278" r:id="rId18"/>
    <p:sldId id="280"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Titillium Web" panose="020B0604020202020204" charset="0"/>
      <p:regular r:id="rId25"/>
      <p:bold r:id="rId26"/>
      <p:italic r:id="rId27"/>
      <p:boldItalic r:id="rId28"/>
    </p:embeddedFont>
    <p:embeddedFont>
      <p:font typeface="Titillium Web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8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FF4EC-140B-412F-8E27-980DAF79455D}">
  <a:tblStyle styleId="{B9CFF4EC-140B-412F-8E27-980DAF7945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4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306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7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186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5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04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093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808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github.com/bteinst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tidytextmining.com/sentiment.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edureka.co/blog/sentiment-analysis-methodology/" TargetMode="External"/><Relationship Id="rId5" Type="http://schemas.openxmlformats.org/officeDocument/2006/relationships/hyperlink" Target="https://www.fontsquirrel.com/fonts/titillium" TargetMode="External"/><Relationship Id="rId4" Type="http://schemas.openxmlformats.org/officeDocument/2006/relationships/hyperlink" Target="https://www.datacamp.com/community/tutorials/sentiment-analysis-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538842" y="2612336"/>
            <a:ext cx="7984671" cy="55493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An Introduction to Text Analysis</a:t>
            </a:r>
            <a:endParaRPr sz="2400" dirty="0"/>
          </a:p>
        </p:txBody>
      </p:sp>
      <p:pic>
        <p:nvPicPr>
          <p:cNvPr id="4" name="Picture 3" descr="A picture containing drawing&#10;&#10;Description automatically generated">
            <a:extLst>
              <a:ext uri="{FF2B5EF4-FFF2-40B4-BE49-F238E27FC236}">
                <a16:creationId xmlns:a16="http://schemas.microsoft.com/office/drawing/2014/main" id="{0FF4F8AB-DD3A-4F33-8311-6AF27D58F1DA}"/>
              </a:ext>
            </a:extLst>
          </p:cNvPr>
          <p:cNvPicPr>
            <a:picLocks noChangeAspect="1"/>
          </p:cNvPicPr>
          <p:nvPr/>
        </p:nvPicPr>
        <p:blipFill>
          <a:blip r:embed="rId3"/>
          <a:stretch>
            <a:fillRect/>
          </a:stretch>
        </p:blipFill>
        <p:spPr>
          <a:xfrm>
            <a:off x="7986486" y="0"/>
            <a:ext cx="1157514" cy="1325790"/>
          </a:xfrm>
          <a:prstGeom prst="rect">
            <a:avLst/>
          </a:prstGeom>
        </p:spPr>
      </p:pic>
      <p:sp>
        <p:nvSpPr>
          <p:cNvPr id="6" name="Google Shape;54;p11">
            <a:extLst>
              <a:ext uri="{FF2B5EF4-FFF2-40B4-BE49-F238E27FC236}">
                <a16:creationId xmlns:a16="http://schemas.microsoft.com/office/drawing/2014/main" id="{1F09D183-1767-4E20-8654-AED784A79648}"/>
              </a:ext>
            </a:extLst>
          </p:cNvPr>
          <p:cNvSpPr txBox="1">
            <a:spLocks/>
          </p:cNvSpPr>
          <p:nvPr/>
        </p:nvSpPr>
        <p:spPr>
          <a:xfrm>
            <a:off x="538842" y="857015"/>
            <a:ext cx="5796900" cy="115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dirty="0"/>
              <a:t>Sentiment Analysis with R</a:t>
            </a:r>
          </a:p>
        </p:txBody>
      </p:sp>
      <p:sp>
        <p:nvSpPr>
          <p:cNvPr id="7" name="Google Shape;54;p11">
            <a:extLst>
              <a:ext uri="{FF2B5EF4-FFF2-40B4-BE49-F238E27FC236}">
                <a16:creationId xmlns:a16="http://schemas.microsoft.com/office/drawing/2014/main" id="{B609C35C-0B59-433A-A13A-1E8932EC8F3F}"/>
              </a:ext>
            </a:extLst>
          </p:cNvPr>
          <p:cNvSpPr txBox="1">
            <a:spLocks/>
          </p:cNvSpPr>
          <p:nvPr/>
        </p:nvSpPr>
        <p:spPr>
          <a:xfrm>
            <a:off x="3546928" y="3779749"/>
            <a:ext cx="4439558" cy="115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sz="2800" dirty="0"/>
              <a:t>Babatunde Adebayo</a:t>
            </a:r>
          </a:p>
          <a:p>
            <a:r>
              <a:rPr lang="en-US" sz="1800" dirty="0">
                <a:solidFill>
                  <a:schemeClr val="accent5">
                    <a:lumMod val="60000"/>
                    <a:lumOff val="40000"/>
                  </a:schemeClr>
                </a:solidFill>
              </a:rPr>
              <a:t>(Business Intelligence Analyst)</a:t>
            </a:r>
          </a:p>
          <a:p>
            <a:pPr lvl="0"/>
            <a:r>
              <a:rPr lang="en-US" sz="1400" b="0" dirty="0"/>
              <a:t>@BT_Einstein1</a:t>
            </a:r>
          </a:p>
          <a:p>
            <a:pPr lvl="0"/>
            <a:r>
              <a:rPr lang="en-US" sz="1400" b="0" dirty="0">
                <a:solidFill>
                  <a:schemeClr val="bg1"/>
                </a:solidFill>
                <a:hlinkClick r:id="rId4">
                  <a:extLst>
                    <a:ext uri="{A12FA001-AC4F-418D-AE19-62706E023703}">
                      <ahyp:hlinkClr xmlns:ahyp="http://schemas.microsoft.com/office/drawing/2018/hyperlinkcolor" val="tx"/>
                    </a:ext>
                  </a:extLst>
                </a:hlinkClick>
              </a:rPr>
              <a:t>https://github.com/bteinstein</a:t>
            </a:r>
            <a:endParaRPr lang="en-US" sz="1400" b="0" dirty="0">
              <a:solidFill>
                <a:schemeClr val="bg1"/>
              </a:solidFill>
            </a:endParaRPr>
          </a:p>
          <a:p>
            <a:endParaRPr lang="en-US" sz="1800" dirty="0">
              <a:solidFill>
                <a:schemeClr val="accent5">
                  <a:lumMod val="60000"/>
                  <a:lumOff val="40000"/>
                </a:schemeClr>
              </a:solidFill>
            </a:endParaRPr>
          </a:p>
          <a:p>
            <a:endParaRPr lang="en-US" sz="1800" dirty="0">
              <a:solidFill>
                <a:schemeClr val="accent5">
                  <a:lumMod val="60000"/>
                  <a:lumOff val="40000"/>
                </a:schemeClr>
              </a:solidFill>
            </a:endParaRPr>
          </a:p>
        </p:txBody>
      </p:sp>
      <p:pic>
        <p:nvPicPr>
          <p:cNvPr id="8" name="Picture 7" descr="A person wearing glasses and a blue shirt&#10;&#10;Description automatically generated">
            <a:extLst>
              <a:ext uri="{FF2B5EF4-FFF2-40B4-BE49-F238E27FC236}">
                <a16:creationId xmlns:a16="http://schemas.microsoft.com/office/drawing/2014/main" id="{EA7AEEAF-9576-4946-8AEB-9505B3CB107D}"/>
              </a:ext>
            </a:extLst>
          </p:cNvPr>
          <p:cNvPicPr>
            <a:picLocks noChangeAspect="1"/>
          </p:cNvPicPr>
          <p:nvPr/>
        </p:nvPicPr>
        <p:blipFill>
          <a:blip r:embed="rId5">
            <a:alphaModFix amt="85000"/>
          </a:blip>
          <a:stretch>
            <a:fillRect/>
          </a:stretch>
        </p:blipFill>
        <p:spPr>
          <a:xfrm>
            <a:off x="6910616" y="2354931"/>
            <a:ext cx="2093684" cy="2791579"/>
          </a:xfrm>
          <a:prstGeom prst="ellipse">
            <a:avLst/>
          </a:prstGeom>
        </p:spPr>
      </p:pic>
      <p:sp>
        <p:nvSpPr>
          <p:cNvPr id="9" name="Rectangle 8">
            <a:extLst>
              <a:ext uri="{FF2B5EF4-FFF2-40B4-BE49-F238E27FC236}">
                <a16:creationId xmlns:a16="http://schemas.microsoft.com/office/drawing/2014/main" id="{9571C023-4035-45CF-AA2B-95AB86BE40FD}"/>
              </a:ext>
            </a:extLst>
          </p:cNvPr>
          <p:cNvSpPr/>
          <p:nvPr/>
        </p:nvSpPr>
        <p:spPr>
          <a:xfrm>
            <a:off x="7880513" y="1283026"/>
            <a:ext cx="1279517" cy="307777"/>
          </a:xfrm>
          <a:prstGeom prst="rect">
            <a:avLst/>
          </a:prstGeom>
        </p:spPr>
        <p:txBody>
          <a:bodyPr wrap="none">
            <a:spAutoFit/>
          </a:bodyPr>
          <a:lstStyle/>
          <a:p>
            <a:r>
              <a:rPr lang="en-US" b="1" dirty="0">
                <a:solidFill>
                  <a:schemeClr val="bg1"/>
                </a:solidFill>
                <a:latin typeface="system-ui"/>
              </a:rPr>
              <a:t>@</a:t>
            </a:r>
            <a:r>
              <a:rPr lang="en-US" b="1" dirty="0" err="1">
                <a:solidFill>
                  <a:schemeClr val="bg1"/>
                </a:solidFill>
                <a:latin typeface="system-ui"/>
              </a:rPr>
              <a:t>LagosRUsers</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FB7DCECD-E2AB-4F89-86D0-06202104516F}"/>
              </a:ext>
            </a:extLst>
          </p:cNvPr>
          <p:cNvPicPr>
            <a:picLocks noChangeAspect="1"/>
          </p:cNvPicPr>
          <p:nvPr/>
        </p:nvPicPr>
        <p:blipFill>
          <a:blip r:embed="rId3">
            <a:alphaModFix amt="50000"/>
          </a:blip>
          <a:stretch>
            <a:fillRect/>
          </a:stretch>
        </p:blipFill>
        <p:spPr>
          <a:xfrm>
            <a:off x="6592933" y="1372873"/>
            <a:ext cx="2469422" cy="2863098"/>
          </a:xfrm>
          <a:prstGeom prst="rect">
            <a:avLst/>
          </a:prstGeom>
        </p:spPr>
      </p:pic>
      <p:sp>
        <p:nvSpPr>
          <p:cNvPr id="81" name="Google Shape;81;p15"/>
          <p:cNvSpPr txBox="1">
            <a:spLocks noGrp="1"/>
          </p:cNvSpPr>
          <p:nvPr>
            <p:ph type="title"/>
          </p:nvPr>
        </p:nvSpPr>
        <p:spPr>
          <a:xfrm>
            <a:off x="140442" y="291348"/>
            <a:ext cx="8153093" cy="611740"/>
          </a:xfrm>
          <a:prstGeom prst="rect">
            <a:avLst/>
          </a:prstGeom>
        </p:spPr>
        <p:txBody>
          <a:bodyPr spcFirstLastPara="1" wrap="square" lIns="0" tIns="0" rIns="0" bIns="0" anchor="b" anchorCtr="0">
            <a:noAutofit/>
          </a:bodyPr>
          <a:lstStyle/>
          <a:p>
            <a:pPr lvl="0">
              <a:spcBef>
                <a:spcPts val="3000"/>
              </a:spcBef>
            </a:pPr>
            <a:r>
              <a:rPr lang="en-US" sz="2800" dirty="0"/>
              <a:t>Sentiment Lexicon in R</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4"/>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81;p15">
            <a:extLst>
              <a:ext uri="{FF2B5EF4-FFF2-40B4-BE49-F238E27FC236}">
                <a16:creationId xmlns:a16="http://schemas.microsoft.com/office/drawing/2014/main" id="{2C0E4E81-1657-4EE3-96B6-8E36B404B575}"/>
              </a:ext>
            </a:extLst>
          </p:cNvPr>
          <p:cNvSpPr txBox="1">
            <a:spLocks/>
          </p:cNvSpPr>
          <p:nvPr/>
        </p:nvSpPr>
        <p:spPr>
          <a:xfrm>
            <a:off x="140442" y="1213214"/>
            <a:ext cx="7974858" cy="3638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lvl="0"/>
            <a:r>
              <a:rPr lang="en-US" sz="2000" b="0" dirty="0"/>
              <a:t>General purpose lexicons from </a:t>
            </a:r>
            <a:r>
              <a:rPr lang="en-US" sz="2000" dirty="0" err="1">
                <a:latin typeface="Courier"/>
              </a:rPr>
              <a:t>tidytext</a:t>
            </a:r>
            <a:r>
              <a:rPr lang="en-US" sz="2000" b="0" dirty="0"/>
              <a:t> package:</a:t>
            </a:r>
          </a:p>
          <a:p>
            <a:pPr lvl="0"/>
            <a:endParaRPr lang="en-US" sz="2000" b="0" dirty="0"/>
          </a:p>
          <a:p>
            <a:pPr marL="457200" lvl="1" indent="-457200">
              <a:spcBef>
                <a:spcPts val="600"/>
              </a:spcBef>
              <a:spcAft>
                <a:spcPts val="600"/>
              </a:spcAft>
              <a:buFont typeface="Arial" panose="020B0604020202020204" pitchFamily="34" charset="0"/>
              <a:buChar char="•"/>
            </a:pPr>
            <a:r>
              <a:rPr lang="en-US" sz="2000" dirty="0"/>
              <a:t>AFINN</a:t>
            </a:r>
            <a:r>
              <a:rPr lang="en-US" sz="2000" b="0" dirty="0"/>
              <a:t>: assigns words with a score that runs between -5 and 5, with negative scores indicating negative sentiment and positive scores indicating positive sentiment</a:t>
            </a:r>
          </a:p>
          <a:p>
            <a:pPr marL="457200" lvl="1" indent="-457200">
              <a:spcBef>
                <a:spcPts val="600"/>
              </a:spcBef>
              <a:spcAft>
                <a:spcPts val="600"/>
              </a:spcAft>
              <a:buFont typeface="Arial" panose="020B0604020202020204" pitchFamily="34" charset="0"/>
              <a:buChar char="•"/>
            </a:pPr>
            <a:r>
              <a:rPr lang="en-US" sz="2000" dirty="0"/>
              <a:t>Bing</a:t>
            </a:r>
            <a:r>
              <a:rPr lang="en-US" sz="2000" b="0" dirty="0"/>
              <a:t>: assigns words into positive and negative categories</a:t>
            </a:r>
          </a:p>
          <a:p>
            <a:pPr marL="457200" lvl="1" indent="-457200">
              <a:spcBef>
                <a:spcPts val="600"/>
              </a:spcBef>
              <a:spcAft>
                <a:spcPts val="600"/>
              </a:spcAft>
              <a:buFont typeface="Arial" panose="020B0604020202020204" pitchFamily="34" charset="0"/>
              <a:buChar char="•"/>
            </a:pPr>
            <a:r>
              <a:rPr lang="en-US" sz="2000" dirty="0"/>
              <a:t>NRC</a:t>
            </a:r>
            <a:r>
              <a:rPr lang="en-US" sz="2000" b="0" dirty="0"/>
              <a:t>: assigns words into one or more of the following ten categories: </a:t>
            </a:r>
            <a:r>
              <a:rPr lang="en-US" sz="2000" b="0" i="1" dirty="0"/>
              <a:t>positive, negative, anger, anticipation, disgust, fear, joy, sadness, surprise, and trust</a:t>
            </a:r>
          </a:p>
          <a:p>
            <a:pPr lvl="1">
              <a:buSzPct val="112000"/>
            </a:pPr>
            <a:endParaRPr lang="en-US" sz="2000" b="0" dirty="0"/>
          </a:p>
        </p:txBody>
      </p:sp>
    </p:spTree>
    <p:extLst>
      <p:ext uri="{BB962C8B-B14F-4D97-AF65-F5344CB8AC3E}">
        <p14:creationId xmlns:p14="http://schemas.microsoft.com/office/powerpoint/2010/main" val="38890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Picture 3" descr="A picture containing drawing&#10;&#10;Description automatically generated">
            <a:extLst>
              <a:ext uri="{FF2B5EF4-FFF2-40B4-BE49-F238E27FC236}">
                <a16:creationId xmlns:a16="http://schemas.microsoft.com/office/drawing/2014/main" id="{C5012A9F-4A7E-4560-821F-13ECB11CE80C}"/>
              </a:ext>
            </a:extLst>
          </p:cNvPr>
          <p:cNvPicPr>
            <a:picLocks noChangeAspect="1"/>
          </p:cNvPicPr>
          <p:nvPr/>
        </p:nvPicPr>
        <p:blipFill>
          <a:blip r:embed="rId3"/>
          <a:stretch>
            <a:fillRect/>
          </a:stretch>
        </p:blipFill>
        <p:spPr>
          <a:xfrm>
            <a:off x="8480584" y="0"/>
            <a:ext cx="663416" cy="759860"/>
          </a:xfrm>
          <a:prstGeom prst="rect">
            <a:avLst/>
          </a:prstGeom>
        </p:spPr>
      </p:pic>
      <p:sp>
        <p:nvSpPr>
          <p:cNvPr id="5" name="Rectangle 4">
            <a:extLst>
              <a:ext uri="{FF2B5EF4-FFF2-40B4-BE49-F238E27FC236}">
                <a16:creationId xmlns:a16="http://schemas.microsoft.com/office/drawing/2014/main" id="{E433DF69-C6E1-4AEF-8746-6C6C0D750E9B}"/>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6FB4DCFE-6B3D-4F09-A154-0000A5F53EE6}"/>
              </a:ext>
            </a:extLst>
          </p:cNvPr>
          <p:cNvPicPr>
            <a:picLocks noChangeAspect="1"/>
          </p:cNvPicPr>
          <p:nvPr/>
        </p:nvPicPr>
        <p:blipFill>
          <a:blip r:embed="rId4"/>
          <a:stretch>
            <a:fillRect/>
          </a:stretch>
        </p:blipFill>
        <p:spPr>
          <a:xfrm>
            <a:off x="65316" y="491724"/>
            <a:ext cx="2741038" cy="3242210"/>
          </a:xfrm>
          <a:prstGeom prst="rect">
            <a:avLst/>
          </a:prstGeom>
        </p:spPr>
      </p:pic>
      <p:pic>
        <p:nvPicPr>
          <p:cNvPr id="13" name="Picture 12" descr="A close up of a sign&#10;&#10;Description automatically generated">
            <a:extLst>
              <a:ext uri="{FF2B5EF4-FFF2-40B4-BE49-F238E27FC236}">
                <a16:creationId xmlns:a16="http://schemas.microsoft.com/office/drawing/2014/main" id="{4DE0AC60-DE23-4393-B0E1-EF953D83F4BF}"/>
              </a:ext>
            </a:extLst>
          </p:cNvPr>
          <p:cNvPicPr>
            <a:picLocks noChangeAspect="1"/>
          </p:cNvPicPr>
          <p:nvPr/>
        </p:nvPicPr>
        <p:blipFill>
          <a:blip r:embed="rId5">
            <a:alphaModFix amt="50000"/>
          </a:blip>
          <a:stretch>
            <a:fillRect/>
          </a:stretch>
        </p:blipFill>
        <p:spPr>
          <a:xfrm>
            <a:off x="6607100" y="446972"/>
            <a:ext cx="2469422" cy="286309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4F4A6FD-B2C5-4BA9-A04C-1411D4C4C064}"/>
              </a:ext>
            </a:extLst>
          </p:cNvPr>
          <p:cNvPicPr>
            <a:picLocks noChangeAspect="1"/>
          </p:cNvPicPr>
          <p:nvPr/>
        </p:nvPicPr>
        <p:blipFill>
          <a:blip r:embed="rId6"/>
          <a:stretch>
            <a:fillRect/>
          </a:stretch>
        </p:blipFill>
        <p:spPr>
          <a:xfrm>
            <a:off x="2859133" y="1329889"/>
            <a:ext cx="2762317" cy="361676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0B1B855-00E5-40D1-90EF-394E31081EA2}"/>
              </a:ext>
            </a:extLst>
          </p:cNvPr>
          <p:cNvPicPr>
            <a:picLocks noChangeAspect="1"/>
          </p:cNvPicPr>
          <p:nvPr/>
        </p:nvPicPr>
        <p:blipFill>
          <a:blip r:embed="rId7"/>
          <a:stretch>
            <a:fillRect/>
          </a:stretch>
        </p:blipFill>
        <p:spPr>
          <a:xfrm>
            <a:off x="5718267" y="2060157"/>
            <a:ext cx="2715497" cy="3347553"/>
          </a:xfrm>
          <a:prstGeom prst="rect">
            <a:avLst/>
          </a:prstGeom>
        </p:spPr>
      </p:pic>
      <p:sp>
        <p:nvSpPr>
          <p:cNvPr id="12" name="Google Shape;81;p15">
            <a:extLst>
              <a:ext uri="{FF2B5EF4-FFF2-40B4-BE49-F238E27FC236}">
                <a16:creationId xmlns:a16="http://schemas.microsoft.com/office/drawing/2014/main" id="{F2C76F61-DD82-4477-8768-3B568271FDD7}"/>
              </a:ext>
            </a:extLst>
          </p:cNvPr>
          <p:cNvSpPr txBox="1">
            <a:spLocks/>
          </p:cNvSpPr>
          <p:nvPr/>
        </p:nvSpPr>
        <p:spPr>
          <a:xfrm>
            <a:off x="67478" y="329756"/>
            <a:ext cx="8153093" cy="61174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3000"/>
              </a:spcBef>
            </a:pPr>
            <a:r>
              <a:rPr lang="en-US" sz="2800" b="1" dirty="0" err="1">
                <a:solidFill>
                  <a:schemeClr val="bg1"/>
                </a:solidFill>
                <a:latin typeface="Consolas" panose="020B0609020204030204" pitchFamily="49" charset="0"/>
                <a:cs typeface="Consolas" panose="020B0609020204030204" pitchFamily="49" charset="0"/>
              </a:rPr>
              <a:t>tidytext</a:t>
            </a:r>
            <a:r>
              <a:rPr lang="en-US" sz="2800" b="1" dirty="0">
                <a:solidFill>
                  <a:schemeClr val="bg1"/>
                </a:solidFill>
                <a:latin typeface="Consolas" panose="020B0609020204030204" pitchFamily="49" charset="0"/>
                <a:cs typeface="Consolas" panose="020B0609020204030204" pitchFamily="49" charset="0"/>
              </a:rPr>
              <a:t>::</a:t>
            </a:r>
            <a:r>
              <a:rPr lang="en-US" sz="2800" b="1" dirty="0" err="1">
                <a:solidFill>
                  <a:schemeClr val="bg1"/>
                </a:solidFill>
                <a:latin typeface="Consolas" panose="020B0609020204030204" pitchFamily="49" charset="0"/>
                <a:cs typeface="Consolas" panose="020B0609020204030204" pitchFamily="49" charset="0"/>
              </a:rPr>
              <a:t>get_sentiment</a:t>
            </a:r>
            <a:r>
              <a:rPr lang="en-US" sz="2800"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5567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09244" y="433876"/>
            <a:ext cx="2913001" cy="482189"/>
          </a:xfrm>
          <a:prstGeom prst="rect">
            <a:avLst/>
          </a:prstGeom>
        </p:spPr>
        <p:txBody>
          <a:bodyPr spcFirstLastPara="1" wrap="square" lIns="0" tIns="0" rIns="0" bIns="0" anchor="b" anchorCtr="0">
            <a:noAutofit/>
          </a:bodyPr>
          <a:lstStyle/>
          <a:p>
            <a:pPr lvl="0">
              <a:spcBef>
                <a:spcPts val="3000"/>
              </a:spcBef>
            </a:pPr>
            <a:r>
              <a:rPr lang="en-US" sz="2800" dirty="0"/>
              <a:t>Data</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3"/>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81;p15">
            <a:extLst>
              <a:ext uri="{FF2B5EF4-FFF2-40B4-BE49-F238E27FC236}">
                <a16:creationId xmlns:a16="http://schemas.microsoft.com/office/drawing/2014/main" id="{2C0E4E81-1657-4EE3-96B6-8E36B404B575}"/>
              </a:ext>
            </a:extLst>
          </p:cNvPr>
          <p:cNvSpPr txBox="1">
            <a:spLocks/>
          </p:cNvSpPr>
          <p:nvPr/>
        </p:nvSpPr>
        <p:spPr>
          <a:xfrm>
            <a:off x="109244" y="976092"/>
            <a:ext cx="6499425" cy="75701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lvl="0">
              <a:spcBef>
                <a:spcPts val="3000"/>
              </a:spcBef>
            </a:pPr>
            <a:endParaRPr lang="en-US" sz="2000" b="0" dirty="0"/>
          </a:p>
          <a:p>
            <a:pPr lvl="0"/>
            <a:r>
              <a:rPr lang="en-US" sz="2000" b="0" dirty="0"/>
              <a:t>We will be using Twitter data via the </a:t>
            </a:r>
            <a:r>
              <a:rPr lang="en-US" sz="1800" dirty="0" err="1">
                <a:latin typeface="Courier"/>
              </a:rPr>
              <a:t>rtweet</a:t>
            </a:r>
            <a:r>
              <a:rPr lang="en-US" sz="2000" b="0" dirty="0"/>
              <a:t> package</a:t>
            </a:r>
          </a:p>
          <a:p>
            <a:pPr lvl="0"/>
            <a:endParaRPr lang="en-US" sz="2000" b="0" dirty="0"/>
          </a:p>
        </p:txBody>
      </p:sp>
      <p:pic>
        <p:nvPicPr>
          <p:cNvPr id="5" name="Picture 4" descr="A screenshot of a cell phone&#10;&#10;Description automatically generated">
            <a:extLst>
              <a:ext uri="{FF2B5EF4-FFF2-40B4-BE49-F238E27FC236}">
                <a16:creationId xmlns:a16="http://schemas.microsoft.com/office/drawing/2014/main" id="{B5F3614C-F303-4C77-8B12-127574E1657F}"/>
              </a:ext>
            </a:extLst>
          </p:cNvPr>
          <p:cNvPicPr>
            <a:picLocks noChangeAspect="1"/>
          </p:cNvPicPr>
          <p:nvPr/>
        </p:nvPicPr>
        <p:blipFill rotWithShape="1">
          <a:blip r:embed="rId4">
            <a:alphaModFix amt="85000"/>
          </a:blip>
          <a:srcRect r="15039"/>
          <a:stretch/>
        </p:blipFill>
        <p:spPr>
          <a:xfrm>
            <a:off x="5895045" y="1880237"/>
            <a:ext cx="3248956" cy="3263263"/>
          </a:xfrm>
          <a:prstGeom prst="rect">
            <a:avLst/>
          </a:prstGeom>
        </p:spPr>
      </p:pic>
      <p:pic>
        <p:nvPicPr>
          <p:cNvPr id="14" name="Picture 13" descr="A picture containing drawing, game, table&#10;&#10;Description automatically generated">
            <a:extLst>
              <a:ext uri="{FF2B5EF4-FFF2-40B4-BE49-F238E27FC236}">
                <a16:creationId xmlns:a16="http://schemas.microsoft.com/office/drawing/2014/main" id="{6510E64F-97CD-4893-A567-E643582B3F83}"/>
              </a:ext>
            </a:extLst>
          </p:cNvPr>
          <p:cNvPicPr>
            <a:picLocks noChangeAspect="1"/>
          </p:cNvPicPr>
          <p:nvPr/>
        </p:nvPicPr>
        <p:blipFill>
          <a:blip r:embed="rId5">
            <a:alphaModFix amt="20000"/>
          </a:blip>
          <a:stretch>
            <a:fillRect/>
          </a:stretch>
        </p:blipFill>
        <p:spPr>
          <a:xfrm>
            <a:off x="-322231" y="205160"/>
            <a:ext cx="3824061" cy="3017659"/>
          </a:xfrm>
          <a:prstGeom prst="rect">
            <a:avLst/>
          </a:prstGeom>
        </p:spPr>
      </p:pic>
      <p:pic>
        <p:nvPicPr>
          <p:cNvPr id="16" name="Picture 15" descr="A screenshot of a social media post&#10;&#10;Description automatically generated">
            <a:extLst>
              <a:ext uri="{FF2B5EF4-FFF2-40B4-BE49-F238E27FC236}">
                <a16:creationId xmlns:a16="http://schemas.microsoft.com/office/drawing/2014/main" id="{510B9C92-95BD-403A-B182-0CB3F8B25CAC}"/>
              </a:ext>
            </a:extLst>
          </p:cNvPr>
          <p:cNvPicPr>
            <a:picLocks noChangeAspect="1"/>
          </p:cNvPicPr>
          <p:nvPr/>
        </p:nvPicPr>
        <p:blipFill>
          <a:blip r:embed="rId6"/>
          <a:stretch>
            <a:fillRect/>
          </a:stretch>
        </p:blipFill>
        <p:spPr>
          <a:xfrm>
            <a:off x="2909936" y="1548800"/>
            <a:ext cx="2985108" cy="2371816"/>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9E29054E-4329-4BDA-965F-43CEB3CA3F3A}"/>
              </a:ext>
            </a:extLst>
          </p:cNvPr>
          <p:cNvPicPr>
            <a:picLocks noChangeAspect="1"/>
          </p:cNvPicPr>
          <p:nvPr/>
        </p:nvPicPr>
        <p:blipFill>
          <a:blip r:embed="rId7"/>
          <a:stretch>
            <a:fillRect/>
          </a:stretch>
        </p:blipFill>
        <p:spPr>
          <a:xfrm>
            <a:off x="28960" y="2797252"/>
            <a:ext cx="2839530" cy="2246727"/>
          </a:xfrm>
          <a:prstGeom prst="rect">
            <a:avLst/>
          </a:prstGeom>
        </p:spPr>
      </p:pic>
    </p:spTree>
    <p:extLst>
      <p:ext uri="{BB962C8B-B14F-4D97-AF65-F5344CB8AC3E}">
        <p14:creationId xmlns:p14="http://schemas.microsoft.com/office/powerpoint/2010/main" val="221704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818CD0E3-BEEC-414A-8F96-DCEDE52DE8B7}"/>
              </a:ext>
            </a:extLst>
          </p:cNvPr>
          <p:cNvPicPr>
            <a:picLocks noChangeAspect="1"/>
          </p:cNvPicPr>
          <p:nvPr/>
        </p:nvPicPr>
        <p:blipFill>
          <a:blip r:embed="rId3">
            <a:alphaModFix amt="20000"/>
          </a:blip>
          <a:stretch>
            <a:fillRect/>
          </a:stretch>
        </p:blipFill>
        <p:spPr>
          <a:xfrm>
            <a:off x="-389066" y="481804"/>
            <a:ext cx="9144000" cy="4661647"/>
          </a:xfrm>
          <a:prstGeom prst="rect">
            <a:avLst/>
          </a:prstGeom>
        </p:spPr>
      </p:pic>
      <p:pic>
        <p:nvPicPr>
          <p:cNvPr id="3" name="Picture 2" descr="A close up of a sign&#10;&#10;Description automatically generated">
            <a:extLst>
              <a:ext uri="{FF2B5EF4-FFF2-40B4-BE49-F238E27FC236}">
                <a16:creationId xmlns:a16="http://schemas.microsoft.com/office/drawing/2014/main" id="{FB7DCECD-E2AB-4F89-86D0-06202104516F}"/>
              </a:ext>
            </a:extLst>
          </p:cNvPr>
          <p:cNvPicPr>
            <a:picLocks noChangeAspect="1"/>
          </p:cNvPicPr>
          <p:nvPr/>
        </p:nvPicPr>
        <p:blipFill>
          <a:blip r:embed="rId4">
            <a:alphaModFix amt="50000"/>
          </a:blip>
          <a:stretch>
            <a:fillRect/>
          </a:stretch>
        </p:blipFill>
        <p:spPr>
          <a:xfrm>
            <a:off x="6647976" y="1047588"/>
            <a:ext cx="2469422" cy="2863098"/>
          </a:xfrm>
          <a:prstGeom prst="rect">
            <a:avLst/>
          </a:prstGeom>
        </p:spPr>
      </p:pic>
      <p:sp>
        <p:nvSpPr>
          <p:cNvPr id="81" name="Google Shape;81;p15"/>
          <p:cNvSpPr txBox="1">
            <a:spLocks noGrp="1"/>
          </p:cNvSpPr>
          <p:nvPr>
            <p:ph type="title"/>
          </p:nvPr>
        </p:nvSpPr>
        <p:spPr>
          <a:xfrm>
            <a:off x="140442" y="291348"/>
            <a:ext cx="8153093" cy="611740"/>
          </a:xfrm>
          <a:prstGeom prst="rect">
            <a:avLst/>
          </a:prstGeom>
        </p:spPr>
        <p:txBody>
          <a:bodyPr spcFirstLastPara="1" wrap="square" lIns="0" tIns="0" rIns="0" bIns="0" anchor="b" anchorCtr="0">
            <a:noAutofit/>
          </a:bodyPr>
          <a:lstStyle/>
          <a:p>
            <a:pPr lvl="0">
              <a:spcBef>
                <a:spcPts val="3000"/>
              </a:spcBef>
            </a:pPr>
            <a:r>
              <a:rPr lang="en-US" sz="2800" dirty="0"/>
              <a:t>Preprocessing – Tidy Text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5"/>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1;p15">
            <a:extLst>
              <a:ext uri="{FF2B5EF4-FFF2-40B4-BE49-F238E27FC236}">
                <a16:creationId xmlns:a16="http://schemas.microsoft.com/office/drawing/2014/main" id="{BE62DEC5-0FF5-41C6-ADE4-ACAF32C7C763}"/>
              </a:ext>
            </a:extLst>
          </p:cNvPr>
          <p:cNvSpPr txBox="1">
            <a:spLocks/>
          </p:cNvSpPr>
          <p:nvPr/>
        </p:nvSpPr>
        <p:spPr>
          <a:xfrm>
            <a:off x="254282" y="1431506"/>
            <a:ext cx="8863116" cy="209526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a:lnSpc>
                <a:spcPct val="150000"/>
              </a:lnSpc>
            </a:pPr>
            <a:r>
              <a:rPr lang="en-US" sz="2400" b="0" dirty="0"/>
              <a:t>Tidy Data principle state that:</a:t>
            </a:r>
          </a:p>
          <a:p>
            <a:pPr marL="342900" indent="-342900">
              <a:lnSpc>
                <a:spcPct val="150000"/>
              </a:lnSpc>
              <a:buFont typeface="Courier New" panose="02070309020205020404" pitchFamily="49" charset="0"/>
              <a:buChar char="o"/>
            </a:pPr>
            <a:r>
              <a:rPr lang="en-US" sz="2000" b="0" dirty="0"/>
              <a:t>Each variable is a column</a:t>
            </a:r>
          </a:p>
          <a:p>
            <a:pPr marL="342900" indent="-342900">
              <a:lnSpc>
                <a:spcPct val="150000"/>
              </a:lnSpc>
              <a:buFont typeface="Courier New" panose="02070309020205020404" pitchFamily="49" charset="0"/>
              <a:buChar char="o"/>
            </a:pPr>
            <a:r>
              <a:rPr lang="en-US" sz="2000" b="0" dirty="0"/>
              <a:t>Each observation is a row</a:t>
            </a:r>
          </a:p>
          <a:p>
            <a:pPr marL="342900" indent="-342900">
              <a:lnSpc>
                <a:spcPct val="150000"/>
              </a:lnSpc>
              <a:buFont typeface="Courier New" panose="02070309020205020404" pitchFamily="49" charset="0"/>
              <a:buChar char="o"/>
            </a:pPr>
            <a:r>
              <a:rPr lang="en-US" sz="2000" b="0" dirty="0"/>
              <a:t>Each type of observational unit is a table</a:t>
            </a:r>
          </a:p>
          <a:p>
            <a:pPr lvl="0"/>
            <a:br>
              <a:rPr lang="en-US" sz="2000" b="0" dirty="0"/>
            </a:br>
            <a:endParaRPr lang="en-US" sz="2000" b="0" dirty="0"/>
          </a:p>
        </p:txBody>
      </p:sp>
      <p:sp>
        <p:nvSpPr>
          <p:cNvPr id="11" name="Google Shape;81;p15">
            <a:extLst>
              <a:ext uri="{FF2B5EF4-FFF2-40B4-BE49-F238E27FC236}">
                <a16:creationId xmlns:a16="http://schemas.microsoft.com/office/drawing/2014/main" id="{F9AAD49C-BFD7-440F-A08A-2EB23130C5F1}"/>
              </a:ext>
            </a:extLst>
          </p:cNvPr>
          <p:cNvSpPr txBox="1">
            <a:spLocks/>
          </p:cNvSpPr>
          <p:nvPr/>
        </p:nvSpPr>
        <p:spPr>
          <a:xfrm>
            <a:off x="254282" y="3617340"/>
            <a:ext cx="8863116" cy="15300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a:lnSpc>
                <a:spcPct val="150000"/>
              </a:lnSpc>
            </a:pPr>
            <a:r>
              <a:rPr lang="en-US" sz="2400" b="0" dirty="0"/>
              <a:t>“Tidy text format is defined as a table with </a:t>
            </a:r>
            <a:r>
              <a:rPr lang="en-US" sz="2400" i="1" dirty="0"/>
              <a:t>one-token-per-row</a:t>
            </a:r>
            <a:r>
              <a:rPr lang="en-US" sz="2400" b="0" dirty="0"/>
              <a:t>. </a:t>
            </a:r>
          </a:p>
          <a:p>
            <a:pPr>
              <a:lnSpc>
                <a:spcPct val="150000"/>
              </a:lnSpc>
            </a:pPr>
            <a:r>
              <a:rPr lang="en-US" sz="2400" b="0" dirty="0"/>
              <a:t>Where a </a:t>
            </a:r>
            <a:r>
              <a:rPr lang="en-US" sz="2400" dirty="0"/>
              <a:t>token</a:t>
            </a:r>
            <a:r>
              <a:rPr lang="en-US" sz="2400" b="0" dirty="0"/>
              <a:t> is a meaningful unit of text, such as a word, that we are interested in using for analysis, and </a:t>
            </a:r>
            <a:r>
              <a:rPr lang="en-US" sz="2400" dirty="0"/>
              <a:t>tokenization</a:t>
            </a:r>
            <a:r>
              <a:rPr lang="en-US" sz="2400" b="0" dirty="0"/>
              <a:t> is the process of splitting text into tokens.</a:t>
            </a:r>
          </a:p>
        </p:txBody>
      </p:sp>
    </p:spTree>
    <p:extLst>
      <p:ext uri="{BB962C8B-B14F-4D97-AF65-F5344CB8AC3E}">
        <p14:creationId xmlns:p14="http://schemas.microsoft.com/office/powerpoint/2010/main" val="402151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818CD0E3-BEEC-414A-8F96-DCEDE52DE8B7}"/>
              </a:ext>
            </a:extLst>
          </p:cNvPr>
          <p:cNvPicPr>
            <a:picLocks noChangeAspect="1"/>
          </p:cNvPicPr>
          <p:nvPr/>
        </p:nvPicPr>
        <p:blipFill>
          <a:blip r:embed="rId3">
            <a:alphaModFix amt="20000"/>
          </a:blip>
          <a:stretch>
            <a:fillRect/>
          </a:stretch>
        </p:blipFill>
        <p:spPr>
          <a:xfrm>
            <a:off x="-562625" y="481804"/>
            <a:ext cx="9144000" cy="4661647"/>
          </a:xfrm>
          <a:prstGeom prst="rect">
            <a:avLst/>
          </a:prstGeom>
        </p:spPr>
      </p:pic>
      <p:pic>
        <p:nvPicPr>
          <p:cNvPr id="3" name="Picture 2" descr="A close up of a sign&#10;&#10;Description automatically generated">
            <a:extLst>
              <a:ext uri="{FF2B5EF4-FFF2-40B4-BE49-F238E27FC236}">
                <a16:creationId xmlns:a16="http://schemas.microsoft.com/office/drawing/2014/main" id="{FB7DCECD-E2AB-4F89-86D0-06202104516F}"/>
              </a:ext>
            </a:extLst>
          </p:cNvPr>
          <p:cNvPicPr>
            <a:picLocks noChangeAspect="1"/>
          </p:cNvPicPr>
          <p:nvPr/>
        </p:nvPicPr>
        <p:blipFill>
          <a:blip r:embed="rId4">
            <a:alphaModFix amt="50000"/>
          </a:blip>
          <a:stretch>
            <a:fillRect/>
          </a:stretch>
        </p:blipFill>
        <p:spPr>
          <a:xfrm>
            <a:off x="6647976" y="1047588"/>
            <a:ext cx="2469422" cy="2863098"/>
          </a:xfrm>
          <a:prstGeom prst="rect">
            <a:avLst/>
          </a:prstGeom>
        </p:spPr>
      </p:pic>
      <p:sp>
        <p:nvSpPr>
          <p:cNvPr id="81" name="Google Shape;81;p15"/>
          <p:cNvSpPr txBox="1">
            <a:spLocks noGrp="1"/>
          </p:cNvSpPr>
          <p:nvPr>
            <p:ph type="title"/>
          </p:nvPr>
        </p:nvSpPr>
        <p:spPr>
          <a:xfrm>
            <a:off x="140442" y="291348"/>
            <a:ext cx="8153093" cy="611740"/>
          </a:xfrm>
          <a:prstGeom prst="rect">
            <a:avLst/>
          </a:prstGeom>
        </p:spPr>
        <p:txBody>
          <a:bodyPr spcFirstLastPara="1" wrap="square" lIns="0" tIns="0" rIns="0" bIns="0" anchor="b" anchorCtr="0">
            <a:noAutofit/>
          </a:bodyPr>
          <a:lstStyle/>
          <a:p>
            <a:pPr lvl="0">
              <a:spcBef>
                <a:spcPts val="3000"/>
              </a:spcBef>
            </a:pPr>
            <a:r>
              <a:rPr lang="en-US" sz="2800" dirty="0"/>
              <a:t>Preprocessing</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5"/>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1;p15">
            <a:extLst>
              <a:ext uri="{FF2B5EF4-FFF2-40B4-BE49-F238E27FC236}">
                <a16:creationId xmlns:a16="http://schemas.microsoft.com/office/drawing/2014/main" id="{BE62DEC5-0FF5-41C6-ADE4-ACAF32C7C763}"/>
              </a:ext>
            </a:extLst>
          </p:cNvPr>
          <p:cNvSpPr txBox="1">
            <a:spLocks/>
          </p:cNvSpPr>
          <p:nvPr/>
        </p:nvSpPr>
        <p:spPr>
          <a:xfrm>
            <a:off x="166168" y="1080088"/>
            <a:ext cx="8863116" cy="220598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lvl="0">
              <a:spcBef>
                <a:spcPts val="3000"/>
              </a:spcBef>
            </a:pPr>
            <a:endParaRPr lang="en-US" sz="2000" b="0" dirty="0"/>
          </a:p>
          <a:p>
            <a:pPr lvl="0"/>
            <a:endParaRPr lang="en-US" sz="2000" b="0" dirty="0"/>
          </a:p>
          <a:p>
            <a:pPr lvl="0"/>
            <a:r>
              <a:rPr lang="en-US" sz="2000" b="0" dirty="0"/>
              <a:t>Involve various techniques aim at cleaning the text data (for any task at hand).</a:t>
            </a:r>
          </a:p>
          <a:p>
            <a:pPr lvl="0"/>
            <a:r>
              <a:rPr lang="en-US" sz="2000" b="0" dirty="0"/>
              <a:t> </a:t>
            </a:r>
          </a:p>
          <a:p>
            <a:pPr lvl="0"/>
            <a:r>
              <a:rPr lang="en-US" sz="2000" b="0" dirty="0"/>
              <a:t>These techniques are applied to reduce the noise in the text, reduce dimensionality, and assist in the improvement of models' effectiveness</a:t>
            </a:r>
          </a:p>
          <a:p>
            <a:pPr lvl="0"/>
            <a:endParaRPr lang="en-US" sz="2000" b="0" dirty="0"/>
          </a:p>
          <a:p>
            <a:pPr lvl="0"/>
            <a:r>
              <a:rPr lang="en-US" sz="2000" b="0" dirty="0"/>
              <a:t>Some of the frequently used techniques include:</a:t>
            </a:r>
            <a:br>
              <a:rPr lang="en-US" sz="2000" b="0" dirty="0"/>
            </a:br>
            <a:endParaRPr lang="en-US" sz="2000" b="0" dirty="0"/>
          </a:p>
        </p:txBody>
      </p:sp>
      <p:graphicFrame>
        <p:nvGraphicFramePr>
          <p:cNvPr id="2" name="Table 3">
            <a:extLst>
              <a:ext uri="{FF2B5EF4-FFF2-40B4-BE49-F238E27FC236}">
                <a16:creationId xmlns:a16="http://schemas.microsoft.com/office/drawing/2014/main" id="{C8DEEB80-FFF0-4AA3-B551-2896C7E0A747}"/>
              </a:ext>
            </a:extLst>
          </p:cNvPr>
          <p:cNvGraphicFramePr>
            <a:graphicFrameLocks noGrp="1"/>
          </p:cNvGraphicFramePr>
          <p:nvPr>
            <p:extLst>
              <p:ext uri="{D42A27DB-BD31-4B8C-83A1-F6EECF244321}">
                <p14:modId xmlns:p14="http://schemas.microsoft.com/office/powerpoint/2010/main" val="4198414704"/>
              </p:ext>
            </p:extLst>
          </p:nvPr>
        </p:nvGraphicFramePr>
        <p:xfrm>
          <a:off x="747167" y="3318576"/>
          <a:ext cx="6939642" cy="1584960"/>
        </p:xfrm>
        <a:graphic>
          <a:graphicData uri="http://schemas.openxmlformats.org/drawingml/2006/table">
            <a:tbl>
              <a:tblPr firstRow="1" bandRow="1">
                <a:tableStyleId>{2D5ABB26-0587-4C30-8999-92F81FD0307C}</a:tableStyleId>
              </a:tblPr>
              <a:tblGrid>
                <a:gridCol w="3469821">
                  <a:extLst>
                    <a:ext uri="{9D8B030D-6E8A-4147-A177-3AD203B41FA5}">
                      <a16:colId xmlns:a16="http://schemas.microsoft.com/office/drawing/2014/main" val="4212985842"/>
                    </a:ext>
                  </a:extLst>
                </a:gridCol>
                <a:gridCol w="3469821">
                  <a:extLst>
                    <a:ext uri="{9D8B030D-6E8A-4147-A177-3AD203B41FA5}">
                      <a16:colId xmlns:a16="http://schemas.microsoft.com/office/drawing/2014/main" val="537426842"/>
                    </a:ext>
                  </a:extLst>
                </a:gridCol>
              </a:tblGrid>
              <a:tr h="370840">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b="0" i="0" u="none" strike="noStrike" cap="none" dirty="0">
                          <a:solidFill>
                            <a:schemeClr val="bg1"/>
                          </a:solidFill>
                          <a:latin typeface="+mn-lt"/>
                          <a:ea typeface="+mn-ea"/>
                          <a:cs typeface="+mn-cs"/>
                          <a:sym typeface="Arial"/>
                        </a:rPr>
                        <a:t>Tokenization</a:t>
                      </a:r>
                    </a:p>
                  </a:txBody>
                  <a:tcPr/>
                </a:tc>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dirty="0">
                          <a:solidFill>
                            <a:schemeClr val="bg1"/>
                          </a:solidFill>
                        </a:rPr>
                        <a:t>Remove punctuation </a:t>
                      </a:r>
                      <a:endParaRPr lang="en-US" sz="2000" b="0" dirty="0">
                        <a:solidFill>
                          <a:schemeClr val="bg1"/>
                        </a:solidFill>
                        <a:latin typeface="Titillium Web" panose="020B0604020202020204" charset="0"/>
                      </a:endParaRPr>
                    </a:p>
                  </a:txBody>
                  <a:tcPr/>
                </a:tc>
                <a:extLst>
                  <a:ext uri="{0D108BD9-81ED-4DB2-BD59-A6C34878D82A}">
                    <a16:rowId xmlns:a16="http://schemas.microsoft.com/office/drawing/2014/main" val="3143654395"/>
                  </a:ext>
                </a:extLst>
              </a:tr>
              <a:tr h="370840">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dirty="0">
                          <a:solidFill>
                            <a:schemeClr val="bg1"/>
                          </a:solidFill>
                        </a:rPr>
                        <a:t>Remove numbers </a:t>
                      </a:r>
                      <a:endParaRPr lang="en-US" sz="2000" b="0" dirty="0">
                        <a:solidFill>
                          <a:schemeClr val="bg1"/>
                        </a:solidFill>
                        <a:latin typeface="Titillium Web" panose="020B0604020202020204"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dirty="0">
                          <a:solidFill>
                            <a:schemeClr val="bg1"/>
                          </a:solidFill>
                        </a:rPr>
                        <a:t>Remove stopwords</a:t>
                      </a:r>
                      <a:endParaRPr lang="en-US" sz="2000" dirty="0">
                        <a:solidFill>
                          <a:schemeClr val="bg1"/>
                        </a:solidFill>
                        <a:latin typeface="Titillium Web" panose="020B0604020202020204" charset="0"/>
                      </a:endParaRPr>
                    </a:p>
                  </a:txBody>
                  <a:tcPr/>
                </a:tc>
                <a:extLst>
                  <a:ext uri="{0D108BD9-81ED-4DB2-BD59-A6C34878D82A}">
                    <a16:rowId xmlns:a16="http://schemas.microsoft.com/office/drawing/2014/main" val="262074597"/>
                  </a:ext>
                </a:extLst>
              </a:tr>
              <a:tr h="370840">
                <a:tc>
                  <a:txBody>
                    <a:bodyPr/>
                    <a:lstStyle/>
                    <a:p>
                      <a:pPr marL="342900" indent="-342900">
                        <a:buClr>
                          <a:schemeClr val="bg1"/>
                        </a:buClr>
                        <a:buFont typeface="Arial" panose="020B0604020202020204" pitchFamily="34" charset="0"/>
                        <a:buChar char="•"/>
                      </a:pPr>
                      <a:r>
                        <a:rPr lang="en-US" sz="2000" dirty="0">
                          <a:solidFill>
                            <a:schemeClr val="bg1"/>
                          </a:solidFill>
                        </a:rPr>
                        <a:t>Stemming</a:t>
                      </a:r>
                      <a:endParaRPr lang="en-US" sz="2000" dirty="0">
                        <a:solidFill>
                          <a:schemeClr val="bg1"/>
                        </a:solidFill>
                        <a:latin typeface="Titillium Web" panose="020B0604020202020204"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dirty="0">
                          <a:solidFill>
                            <a:schemeClr val="bg1"/>
                          </a:solidFill>
                        </a:rPr>
                        <a:t>Part of speech tagging  </a:t>
                      </a:r>
                      <a:endParaRPr lang="en-US" sz="2000" b="0" dirty="0">
                        <a:solidFill>
                          <a:schemeClr val="bg1"/>
                        </a:solidFill>
                        <a:latin typeface="Titillium Web" panose="020B0604020202020204" charset="0"/>
                      </a:endParaRPr>
                    </a:p>
                  </a:txBody>
                  <a:tcPr/>
                </a:tc>
                <a:extLst>
                  <a:ext uri="{0D108BD9-81ED-4DB2-BD59-A6C34878D82A}">
                    <a16:rowId xmlns:a16="http://schemas.microsoft.com/office/drawing/2014/main" val="2271700163"/>
                  </a:ext>
                </a:extLst>
              </a:tr>
              <a:tr h="370840">
                <a:tc>
                  <a:txBody>
                    <a:bodyPr/>
                    <a:lstStyle/>
                    <a:p>
                      <a:pPr marL="342900" marR="0" lvl="0" indent="-3429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2000" dirty="0">
                          <a:solidFill>
                            <a:schemeClr val="bg1"/>
                          </a:solidFill>
                        </a:rPr>
                        <a:t>Normalization -Lowercase </a:t>
                      </a:r>
                    </a:p>
                  </a:txBody>
                  <a:tcPr/>
                </a:tc>
                <a:tc>
                  <a:txBody>
                    <a:bodyPr/>
                    <a:lstStyle/>
                    <a:p>
                      <a:endParaRPr lang="en-US" sz="2000" dirty="0">
                        <a:solidFill>
                          <a:schemeClr val="bg1"/>
                        </a:solidFill>
                        <a:latin typeface="Titillium Web" panose="020B0604020202020204" charset="0"/>
                      </a:endParaRPr>
                    </a:p>
                  </a:txBody>
                  <a:tcPr/>
                </a:tc>
                <a:extLst>
                  <a:ext uri="{0D108BD9-81ED-4DB2-BD59-A6C34878D82A}">
                    <a16:rowId xmlns:a16="http://schemas.microsoft.com/office/drawing/2014/main" val="1702717707"/>
                  </a:ext>
                </a:extLst>
              </a:tr>
            </a:tbl>
          </a:graphicData>
        </a:graphic>
      </p:graphicFrame>
    </p:spTree>
    <p:extLst>
      <p:ext uri="{BB962C8B-B14F-4D97-AF65-F5344CB8AC3E}">
        <p14:creationId xmlns:p14="http://schemas.microsoft.com/office/powerpoint/2010/main" val="152266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5" name="Google Shape;299;p32">
            <a:extLst>
              <a:ext uri="{FF2B5EF4-FFF2-40B4-BE49-F238E27FC236}">
                <a16:creationId xmlns:a16="http://schemas.microsoft.com/office/drawing/2014/main" id="{46E28216-2222-4CD0-A85E-CFED92F1135D}"/>
              </a:ext>
            </a:extLst>
          </p:cNvPr>
          <p:cNvSpPr/>
          <p:nvPr/>
        </p:nvSpPr>
        <p:spPr>
          <a:xfrm>
            <a:off x="5401244" y="1533577"/>
            <a:ext cx="3578345" cy="278578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2988">
              <a:alpha val="270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a:spLocks noGrp="1"/>
          </p:cNvSpPr>
          <p:nvPr>
            <p:ph type="title"/>
          </p:nvPr>
        </p:nvSpPr>
        <p:spPr>
          <a:xfrm>
            <a:off x="97971" y="2959853"/>
            <a:ext cx="4754100" cy="138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dirty="0"/>
              <a:t>Hands-on</a:t>
            </a:r>
            <a:endParaRPr sz="7200" dirty="0"/>
          </a:p>
        </p:txBody>
      </p:sp>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300;p32">
            <a:extLst>
              <a:ext uri="{FF2B5EF4-FFF2-40B4-BE49-F238E27FC236}">
                <a16:creationId xmlns:a16="http://schemas.microsoft.com/office/drawing/2014/main" id="{900E0534-D5D0-4AA0-AFA6-0397DE937ED9}"/>
              </a:ext>
            </a:extLst>
          </p:cNvPr>
          <p:cNvSpPr/>
          <p:nvPr/>
        </p:nvSpPr>
        <p:spPr>
          <a:xfrm>
            <a:off x="5550951" y="1773771"/>
            <a:ext cx="3278929" cy="20937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500" b="1" dirty="0">
                <a:solidFill>
                  <a:schemeClr val="bg1"/>
                </a:solidFill>
                <a:latin typeface="Titillium Web Light"/>
                <a:ea typeface="Titillium Web Light"/>
                <a:cs typeface="Titillium Web Light"/>
                <a:sym typeface="Titillium Web Light"/>
              </a:rPr>
              <a:t>R</a:t>
            </a:r>
            <a:endParaRPr sz="1000" b="1" dirty="0">
              <a:solidFill>
                <a:schemeClr val="bg1"/>
              </a:solidFill>
              <a:latin typeface="Titillium Web Light"/>
              <a:ea typeface="Titillium Web Light"/>
              <a:cs typeface="Titillium Web Light"/>
              <a:sym typeface="Titillium Web Light"/>
            </a:endParaRPr>
          </a:p>
        </p:txBody>
      </p:sp>
      <p:sp>
        <p:nvSpPr>
          <p:cNvPr id="2" name="Rectangle 1">
            <a:extLst>
              <a:ext uri="{FF2B5EF4-FFF2-40B4-BE49-F238E27FC236}">
                <a16:creationId xmlns:a16="http://schemas.microsoft.com/office/drawing/2014/main" id="{A9440DF6-51C9-4E51-9D40-E62626A39276}"/>
              </a:ext>
            </a:extLst>
          </p:cNvPr>
          <p:cNvSpPr/>
          <p:nvPr/>
        </p:nvSpPr>
        <p:spPr>
          <a:xfrm>
            <a:off x="3954792" y="3049688"/>
            <a:ext cx="1296743" cy="1200329"/>
          </a:xfrm>
          <a:prstGeom prst="rect">
            <a:avLst/>
          </a:prstGeom>
        </p:spPr>
        <p:txBody>
          <a:bodyPr wrap="square">
            <a:spAutoFit/>
          </a:bodyPr>
          <a:lstStyle/>
          <a:p>
            <a:r>
              <a:rPr lang="en" sz="7200" dirty="0">
                <a:solidFill>
                  <a:schemeClr val="lt1"/>
                </a:solidFill>
                <a:latin typeface="Titillium Web"/>
                <a:ea typeface="Titillium Web"/>
                <a:cs typeface="Titillium Web"/>
                <a:sym typeface="Titillium Web"/>
              </a:rPr>
              <a:t>🏃</a:t>
            </a:r>
            <a:endParaRPr lang="en-US" sz="7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Title 2">
            <a:extLst>
              <a:ext uri="{FF2B5EF4-FFF2-40B4-BE49-F238E27FC236}">
                <a16:creationId xmlns:a16="http://schemas.microsoft.com/office/drawing/2014/main" id="{CA8C2BFD-B3B3-43B9-A7B9-57B0F45903B6}"/>
              </a:ext>
            </a:extLst>
          </p:cNvPr>
          <p:cNvSpPr>
            <a:spLocks noGrp="1"/>
          </p:cNvSpPr>
          <p:nvPr>
            <p:ph type="title"/>
          </p:nvPr>
        </p:nvSpPr>
        <p:spPr>
          <a:xfrm>
            <a:off x="708184" y="599722"/>
            <a:ext cx="7772400" cy="3510845"/>
          </a:xfrm>
        </p:spPr>
        <p:txBody>
          <a:bodyPr/>
          <a:lstStyle/>
          <a:p>
            <a:r>
              <a:rPr lang="en-US" sz="19900" dirty="0"/>
              <a:t>Q</a:t>
            </a:r>
            <a:r>
              <a:rPr lang="en-US" sz="9600" dirty="0"/>
              <a:t>uestions</a:t>
            </a:r>
            <a:r>
              <a:rPr lang="en-US" sz="199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08" name="Google Shape;308;p33"/>
          <p:cNvSpPr txBox="1">
            <a:spLocks noGrp="1"/>
          </p:cNvSpPr>
          <p:nvPr>
            <p:ph type="ctrTitle" idx="4294967295"/>
          </p:nvPr>
        </p:nvSpPr>
        <p:spPr>
          <a:xfrm>
            <a:off x="665921" y="2090245"/>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114716" y="335698"/>
            <a:ext cx="6025500" cy="7056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Resources</a:t>
            </a:r>
            <a:endParaRPr dirty="0"/>
          </a:p>
        </p:txBody>
      </p:sp>
      <p:sp>
        <p:nvSpPr>
          <p:cNvPr id="322" name="Google Shape;322;p35"/>
          <p:cNvSpPr txBox="1">
            <a:spLocks noGrp="1"/>
          </p:cNvSpPr>
          <p:nvPr>
            <p:ph type="body" idx="1"/>
          </p:nvPr>
        </p:nvSpPr>
        <p:spPr>
          <a:xfrm>
            <a:off x="457616" y="1165550"/>
            <a:ext cx="6367984" cy="3977950"/>
          </a:xfrm>
          <a:prstGeom prst="rect">
            <a:avLst/>
          </a:prstGeom>
        </p:spPr>
        <p:txBody>
          <a:bodyPr spcFirstLastPara="1" wrap="square" lIns="0" tIns="0" rIns="0" bIns="0" anchor="t" anchorCtr="0">
            <a:noAutofit/>
          </a:bodyPr>
          <a:lstStyle/>
          <a:p>
            <a:pPr marL="0" indent="0">
              <a:lnSpc>
                <a:spcPct val="115000"/>
              </a:lnSpc>
              <a:buNone/>
            </a:pPr>
            <a:r>
              <a:rPr lang="en-US" dirty="0">
                <a:solidFill>
                  <a:schemeClr val="bg1"/>
                </a:solidFill>
                <a:hlinkClick r:id="rId3">
                  <a:extLst>
                    <a:ext uri="{A12FA001-AC4F-418D-AE19-62706E023703}">
                      <ahyp:hlinkClr xmlns:ahyp="http://schemas.microsoft.com/office/drawing/2018/hyperlinkcolor" val="tx"/>
                    </a:ext>
                  </a:extLst>
                </a:hlinkClick>
              </a:rPr>
              <a:t>Sentiment analysis with tidy data</a:t>
            </a:r>
            <a:endParaRPr lang="en-US" dirty="0">
              <a:solidFill>
                <a:schemeClr val="bg1"/>
              </a:solidFill>
            </a:endParaRPr>
          </a:p>
          <a:p>
            <a:pPr marL="0" indent="0">
              <a:lnSpc>
                <a:spcPct val="115000"/>
              </a:lnSpc>
              <a:buNone/>
            </a:pPr>
            <a:r>
              <a:rPr lang="en-US" dirty="0">
                <a:solidFill>
                  <a:schemeClr val="bg1"/>
                </a:solidFill>
                <a:hlinkClick r:id="rId4">
                  <a:extLst>
                    <a:ext uri="{A12FA001-AC4F-418D-AE19-62706E023703}">
                      <ahyp:hlinkClr xmlns:ahyp="http://schemas.microsoft.com/office/drawing/2018/hyperlinkcolor" val="tx"/>
                    </a:ext>
                  </a:extLst>
                </a:hlinkClick>
              </a:rPr>
              <a:t>Tidy Sentiment Analysis in R</a:t>
            </a:r>
            <a:endParaRPr lang="en-US" dirty="0">
              <a:solidFill>
                <a:schemeClr val="bg1"/>
              </a:solidFill>
            </a:endParaRPr>
          </a:p>
          <a:p>
            <a:pPr marL="0" lvl="0" indent="0" algn="l" rtl="0">
              <a:lnSpc>
                <a:spcPct val="115000"/>
              </a:lnSpc>
              <a:spcBef>
                <a:spcPts val="600"/>
              </a:spcBef>
              <a:spcAft>
                <a:spcPts val="0"/>
              </a:spcAft>
              <a:buNone/>
            </a:pPr>
            <a:r>
              <a:rPr lang="en-US" dirty="0">
                <a:solidFill>
                  <a:schemeClr val="bg1"/>
                </a:solidFill>
                <a:hlinkClick r:id="rId5">
                  <a:extLst>
                    <a:ext uri="{A12FA001-AC4F-418D-AE19-62706E023703}">
                      <ahyp:hlinkClr xmlns:ahyp="http://schemas.microsoft.com/office/drawing/2018/hyperlinkcolor" val="tx"/>
                    </a:ext>
                  </a:extLst>
                </a:hlinkClick>
              </a:rPr>
              <a:t>Slide Design – </a:t>
            </a:r>
            <a:r>
              <a:rPr lang="en-US" dirty="0" err="1">
                <a:solidFill>
                  <a:schemeClr val="bg1"/>
                </a:solidFill>
                <a:hlinkClick r:id="rId5">
                  <a:extLst>
                    <a:ext uri="{A12FA001-AC4F-418D-AE19-62706E023703}">
                      <ahyp:hlinkClr xmlns:ahyp="http://schemas.microsoft.com/office/drawing/2018/hyperlinkcolor" val="tx"/>
                    </a:ext>
                  </a:extLst>
                </a:hlinkClick>
              </a:rPr>
              <a:t>Unsplash</a:t>
            </a:r>
            <a:endParaRPr lang="en-US" dirty="0">
              <a:solidFill>
                <a:schemeClr val="bg1"/>
              </a:solidFill>
            </a:endParaRPr>
          </a:p>
          <a:p>
            <a:pPr marL="0" indent="0">
              <a:lnSpc>
                <a:spcPct val="115000"/>
              </a:lnSpc>
              <a:buNone/>
            </a:pPr>
            <a:r>
              <a:rPr lang="en-US" dirty="0">
                <a:solidFill>
                  <a:schemeClr val="bg1"/>
                </a:solidFill>
                <a:hlinkClick r:id="rId6">
                  <a:extLst>
                    <a:ext uri="{A12FA001-AC4F-418D-AE19-62706E023703}">
                      <ahyp:hlinkClr xmlns:ahyp="http://schemas.microsoft.com/office/drawing/2018/hyperlinkcolor" val="tx"/>
                    </a:ext>
                  </a:extLst>
                </a:hlinkClick>
              </a:rPr>
              <a:t>Sentiment Analysis Methodology</a:t>
            </a:r>
            <a:endParaRPr lang="en-US" dirty="0">
              <a:solidFill>
                <a:schemeClr val="bg1"/>
              </a:solidFill>
            </a:endParaRPr>
          </a:p>
        </p:txBody>
      </p:sp>
      <p:sp>
        <p:nvSpPr>
          <p:cNvPr id="324" name="Google Shape;32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113533" y="271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Objectives</a:t>
            </a:r>
            <a:endParaRPr dirty="0"/>
          </a:p>
        </p:txBody>
      </p:sp>
      <p:sp>
        <p:nvSpPr>
          <p:cNvPr id="61" name="Google Shape;61;p12"/>
          <p:cNvSpPr txBox="1">
            <a:spLocks noGrp="1"/>
          </p:cNvSpPr>
          <p:nvPr>
            <p:ph type="body" idx="1"/>
          </p:nvPr>
        </p:nvSpPr>
        <p:spPr>
          <a:xfrm>
            <a:off x="113533" y="2258156"/>
            <a:ext cx="3071305" cy="1496287"/>
          </a:xfrm>
          <a:prstGeom prst="rect">
            <a:avLst/>
          </a:prstGeom>
        </p:spPr>
        <p:txBody>
          <a:bodyPr spcFirstLastPara="1" wrap="square" lIns="0" tIns="0" rIns="0" bIns="0" anchor="t" anchorCtr="0">
            <a:noAutofit/>
          </a:bodyPr>
          <a:lstStyle/>
          <a:p>
            <a:pPr marL="0" lvl="0" indent="0">
              <a:buNone/>
            </a:pPr>
            <a:r>
              <a:rPr lang="en-US" dirty="0">
                <a:solidFill>
                  <a:srgbClr val="FFFFFF"/>
                </a:solidFill>
              </a:rPr>
              <a:t>By the end of this session, we should be able to</a:t>
            </a:r>
          </a:p>
          <a:p>
            <a:pPr marL="0" lvl="0" indent="0" algn="l" rtl="0">
              <a:spcBef>
                <a:spcPts val="600"/>
              </a:spcBef>
              <a:spcAft>
                <a:spcPts val="0"/>
              </a:spcAft>
              <a:buClr>
                <a:schemeClr val="dk1"/>
              </a:buClr>
              <a:buSzPts val="1100"/>
              <a:buFont typeface="Arial"/>
              <a:buNone/>
            </a:pPr>
            <a:endParaRPr sz="1200"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descr="A picture containing drawing&#10;&#10;Description automatically generated">
            <a:extLst>
              <a:ext uri="{FF2B5EF4-FFF2-40B4-BE49-F238E27FC236}">
                <a16:creationId xmlns:a16="http://schemas.microsoft.com/office/drawing/2014/main" id="{85DFE9D5-41A6-4124-A937-35B416C95F34}"/>
              </a:ext>
            </a:extLst>
          </p:cNvPr>
          <p:cNvPicPr>
            <a:picLocks noChangeAspect="1"/>
          </p:cNvPicPr>
          <p:nvPr/>
        </p:nvPicPr>
        <p:blipFill>
          <a:blip r:embed="rId3"/>
          <a:stretch>
            <a:fillRect/>
          </a:stretch>
        </p:blipFill>
        <p:spPr>
          <a:xfrm>
            <a:off x="8480584" y="0"/>
            <a:ext cx="663416" cy="759860"/>
          </a:xfrm>
          <a:prstGeom prst="rect">
            <a:avLst/>
          </a:prstGeom>
        </p:spPr>
      </p:pic>
      <p:sp>
        <p:nvSpPr>
          <p:cNvPr id="2" name="Rectangle 1">
            <a:extLst>
              <a:ext uri="{FF2B5EF4-FFF2-40B4-BE49-F238E27FC236}">
                <a16:creationId xmlns:a16="http://schemas.microsoft.com/office/drawing/2014/main" id="{16E15E9A-AD99-466F-831E-754BB47DDA31}"/>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A426CE6-2299-46EA-8F8E-65D6C0105DB6}"/>
              </a:ext>
            </a:extLst>
          </p:cNvPr>
          <p:cNvSpPr>
            <a:spLocks noGrp="1"/>
          </p:cNvSpPr>
          <p:nvPr>
            <p:ph type="body" idx="2"/>
          </p:nvPr>
        </p:nvSpPr>
        <p:spPr>
          <a:xfrm>
            <a:off x="2563587" y="869150"/>
            <a:ext cx="6465698" cy="4274301"/>
          </a:xfrm>
        </p:spPr>
        <p:txBody>
          <a:bodyPr/>
          <a:lstStyle/>
          <a:p>
            <a:pPr lvl="1">
              <a:lnSpc>
                <a:spcPct val="150000"/>
              </a:lnSpc>
            </a:pPr>
            <a:r>
              <a:rPr lang="en-US" sz="1800" dirty="0"/>
              <a:t>Understand the basic concepts in Analyzing Text Data</a:t>
            </a:r>
          </a:p>
          <a:p>
            <a:pPr lvl="1">
              <a:lnSpc>
                <a:spcPct val="150000"/>
              </a:lnSpc>
            </a:pPr>
            <a:r>
              <a:rPr lang="en-US" sz="1800" dirty="0"/>
              <a:t>Understand the basic concepts and Ideas behind Sentiment Analysis</a:t>
            </a:r>
          </a:p>
          <a:p>
            <a:pPr lvl="1">
              <a:lnSpc>
                <a:spcPct val="150000"/>
              </a:lnSpc>
            </a:pPr>
            <a:r>
              <a:rPr lang="en-US" sz="1800" dirty="0"/>
              <a:t>Understand the methods employed in carrying out Sentiment Analysis</a:t>
            </a:r>
          </a:p>
          <a:p>
            <a:pPr lvl="1">
              <a:lnSpc>
                <a:spcPct val="150000"/>
              </a:lnSpc>
            </a:pPr>
            <a:r>
              <a:rPr lang="en-US" sz="1800" dirty="0"/>
              <a:t>Explore sentiment lexicons</a:t>
            </a:r>
          </a:p>
          <a:p>
            <a:pPr lvl="1">
              <a:lnSpc>
                <a:spcPct val="150000"/>
              </a:lnSpc>
            </a:pPr>
            <a:r>
              <a:rPr lang="en-US" sz="1800" dirty="0"/>
              <a:t>Learn how to implement sentiment analysis using tidy data principles in R</a:t>
            </a:r>
          </a:p>
          <a:p>
            <a:pPr lvl="1">
              <a:lnSpc>
                <a:spcPct val="150000"/>
              </a:lnSpc>
            </a:pPr>
            <a:r>
              <a:rPr lang="en-US" sz="1800" dirty="0"/>
              <a:t>Apply these skills to real-world case studies (Twitter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pic>
        <p:nvPicPr>
          <p:cNvPr id="5" name="Picture 4" descr="../figures/text-data.png">
            <a:extLst>
              <a:ext uri="{FF2B5EF4-FFF2-40B4-BE49-F238E27FC236}">
                <a16:creationId xmlns:a16="http://schemas.microsoft.com/office/drawing/2014/main" id="{1823E168-9E5F-4232-A330-E490E23C95AB}"/>
              </a:ext>
            </a:extLst>
          </p:cNvPr>
          <p:cNvPicPr>
            <a:picLocks noGrp="1" noChangeAspect="1"/>
          </p:cNvPicPr>
          <p:nvPr/>
        </p:nvPicPr>
        <p:blipFill>
          <a:blip r:embed="rId4">
            <a:alphaModFix amt="20000"/>
          </a:blip>
          <a:stretch>
            <a:fillRect/>
          </a:stretch>
        </p:blipFill>
        <p:spPr bwMode="auto">
          <a:xfrm>
            <a:off x="-65315" y="0"/>
            <a:ext cx="9274629" cy="5267739"/>
          </a:xfrm>
          <a:prstGeom prst="rect">
            <a:avLst/>
          </a:prstGeom>
          <a:noFill/>
          <a:ln w="9525">
            <a:noFill/>
            <a:headEnd/>
            <a:tailEnd/>
          </a:ln>
        </p:spPr>
      </p:pic>
      <p:sp>
        <p:nvSpPr>
          <p:cNvPr id="68" name="Google Shape;68;p13"/>
          <p:cNvSpPr txBox="1">
            <a:spLocks noGrp="1"/>
          </p:cNvSpPr>
          <p:nvPr>
            <p:ph type="ctrTitle" idx="4294967295"/>
          </p:nvPr>
        </p:nvSpPr>
        <p:spPr>
          <a:xfrm>
            <a:off x="211501" y="2083453"/>
            <a:ext cx="5796643" cy="153540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t>Text Data Is Everywhere</a:t>
            </a:r>
            <a:endParaRPr sz="6000" dirty="0"/>
          </a:p>
        </p:txBody>
      </p:sp>
      <p:sp>
        <p:nvSpPr>
          <p:cNvPr id="69" name="Google Shape;69;p13"/>
          <p:cNvSpPr txBox="1">
            <a:spLocks noGrp="1"/>
          </p:cNvSpPr>
          <p:nvPr>
            <p:ph type="subTitle" idx="4294967295"/>
          </p:nvPr>
        </p:nvSpPr>
        <p:spPr>
          <a:xfrm>
            <a:off x="4571999" y="1527563"/>
            <a:ext cx="4360500" cy="3150600"/>
          </a:xfrm>
          <a:prstGeom prst="rect">
            <a:avLst/>
          </a:prstGeom>
        </p:spPr>
        <p:txBody>
          <a:bodyPr spcFirstLastPara="1" wrap="square" lIns="0" tIns="0" rIns="0" bIns="0" anchor="t" anchorCtr="0">
            <a:noAutofit/>
          </a:bodyPr>
          <a:lstStyle/>
          <a:p>
            <a:pPr fontAlgn="t">
              <a:buFont typeface="Courier New" panose="02070309020205020404" pitchFamily="49" charset="0"/>
              <a:buChar char="o"/>
            </a:pPr>
            <a:r>
              <a:rPr lang="en-US" dirty="0"/>
              <a:t>News Articles</a:t>
            </a:r>
          </a:p>
          <a:p>
            <a:pPr fontAlgn="t">
              <a:buFont typeface="Courier New" panose="02070309020205020404" pitchFamily="49" charset="0"/>
              <a:buChar char="o"/>
            </a:pPr>
            <a:r>
              <a:rPr lang="en-US" dirty="0"/>
              <a:t>OCR documents</a:t>
            </a:r>
          </a:p>
          <a:p>
            <a:pPr fontAlgn="t">
              <a:buFont typeface="Courier New" panose="02070309020205020404" pitchFamily="49" charset="0"/>
              <a:buChar char="o"/>
            </a:pPr>
            <a:r>
              <a:rPr lang="en-US" dirty="0"/>
              <a:t>Social Media</a:t>
            </a:r>
          </a:p>
          <a:p>
            <a:pPr fontAlgn="t">
              <a:buFont typeface="Courier New" panose="02070309020205020404" pitchFamily="49" charset="0"/>
              <a:buChar char="o"/>
            </a:pPr>
            <a:r>
              <a:rPr lang="en-US" dirty="0"/>
              <a:t>Print Media</a:t>
            </a:r>
          </a:p>
          <a:p>
            <a:pPr fontAlgn="t">
              <a:buFont typeface="Courier New" panose="02070309020205020404" pitchFamily="49" charset="0"/>
              <a:buChar char="o"/>
            </a:pPr>
            <a:r>
              <a:rPr lang="en-US" dirty="0"/>
              <a:t>Government Documents</a:t>
            </a:r>
          </a:p>
          <a:p>
            <a:pPr fontAlgn="t">
              <a:buFont typeface="Courier New" panose="02070309020205020404" pitchFamily="49" charset="0"/>
              <a:buChar char="o"/>
            </a:pPr>
            <a:r>
              <a:rPr lang="en-US" dirty="0"/>
              <a:t>Academic journals</a:t>
            </a:r>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descr="A picture containing drawing&#10;&#10;Description automatically generated">
            <a:extLst>
              <a:ext uri="{FF2B5EF4-FFF2-40B4-BE49-F238E27FC236}">
                <a16:creationId xmlns:a16="http://schemas.microsoft.com/office/drawing/2014/main" id="{EA8101B5-1F30-46E6-8307-3D9469E4248E}"/>
              </a:ext>
            </a:extLst>
          </p:cNvPr>
          <p:cNvPicPr>
            <a:picLocks noChangeAspect="1"/>
          </p:cNvPicPr>
          <p:nvPr/>
        </p:nvPicPr>
        <p:blipFill>
          <a:blip r:embed="rId5"/>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646DD274-A30F-4365-BE4E-A7AF26ECF9CC}"/>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95942" y="587307"/>
            <a:ext cx="7396845" cy="1159800"/>
          </a:xfrm>
          <a:prstGeom prst="rect">
            <a:avLst/>
          </a:prstGeom>
        </p:spPr>
        <p:txBody>
          <a:bodyPr spcFirstLastPara="1" wrap="square" lIns="0" tIns="0" rIns="0" bIns="0" anchor="b" anchorCtr="0">
            <a:noAutofit/>
          </a:bodyPr>
          <a:lstStyle/>
          <a:p>
            <a:r>
              <a:rPr lang="en-US" sz="4400" dirty="0"/>
              <a:t>Natural Language Processing (NLP)</a:t>
            </a:r>
            <a:endParaRPr sz="4400" dirty="0"/>
          </a:p>
        </p:txBody>
      </p:sp>
      <p:sp>
        <p:nvSpPr>
          <p:cNvPr id="76" name="Google Shape;76;p14"/>
          <p:cNvSpPr txBox="1">
            <a:spLocks noGrp="1"/>
          </p:cNvSpPr>
          <p:nvPr>
            <p:ph type="subTitle" idx="1"/>
          </p:nvPr>
        </p:nvSpPr>
        <p:spPr>
          <a:xfrm>
            <a:off x="114297" y="2106149"/>
            <a:ext cx="3951515" cy="2449858"/>
          </a:xfrm>
          <a:prstGeom prst="rect">
            <a:avLst/>
          </a:prstGeom>
        </p:spPr>
        <p:txBody>
          <a:bodyPr spcFirstLastPara="1" wrap="square" lIns="0" tIns="0" rIns="0" bIns="0" anchor="t" anchorCtr="0">
            <a:noAutofit/>
          </a:bodyPr>
          <a:lstStyle/>
          <a:p>
            <a:pPr marL="0" lvl="0" indent="0"/>
            <a:r>
              <a:rPr lang="en-US" dirty="0"/>
              <a:t>Natural language processing (or NLP) is a component of text mining that performs a special kind of linguistic analysis that essentially helps a </a:t>
            </a:r>
            <a:r>
              <a:rPr lang="en-US" b="1" dirty="0"/>
              <a:t>machine “read” text.</a:t>
            </a:r>
          </a:p>
        </p:txBody>
      </p:sp>
      <p:sp>
        <p:nvSpPr>
          <p:cNvPr id="4" name="Google Shape;76;p14">
            <a:extLst>
              <a:ext uri="{FF2B5EF4-FFF2-40B4-BE49-F238E27FC236}">
                <a16:creationId xmlns:a16="http://schemas.microsoft.com/office/drawing/2014/main" id="{0B0FA828-BF27-4726-B013-2E2C31FA05AB}"/>
              </a:ext>
            </a:extLst>
          </p:cNvPr>
          <p:cNvSpPr txBox="1">
            <a:spLocks/>
          </p:cNvSpPr>
          <p:nvPr/>
        </p:nvSpPr>
        <p:spPr>
          <a:xfrm>
            <a:off x="4376057" y="1485900"/>
            <a:ext cx="4572001" cy="35682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7DFFB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None/>
              <a:defRPr sz="2400" b="0" i="0" u="none" strike="noStrike" cap="none">
                <a:solidFill>
                  <a:schemeClr val="lt1"/>
                </a:solidFill>
                <a:latin typeface="Titillium Web Light"/>
                <a:ea typeface="Titillium Web Light"/>
                <a:cs typeface="Titillium Web Light"/>
                <a:sym typeface="Titillium Web Light"/>
              </a:defRPr>
            </a:lvl9pPr>
          </a:lstStyle>
          <a:p>
            <a:pPr marL="0" lvl="0" indent="0">
              <a:spcAft>
                <a:spcPts val="600"/>
              </a:spcAft>
            </a:pPr>
            <a:r>
              <a:rPr lang="en-US" sz="2000" dirty="0"/>
              <a:t>NLP uses a variety of methodologies to decipher the ambiguities in human language, in tasks like: </a:t>
            </a:r>
          </a:p>
          <a:p>
            <a:pPr marL="342900" lvl="0" indent="-342900">
              <a:buFont typeface="Courier New" panose="02070309020205020404" pitchFamily="49" charset="0"/>
              <a:buChar char="o"/>
            </a:pPr>
            <a:r>
              <a:rPr lang="en-US" sz="2000" dirty="0"/>
              <a:t>Automatic summarization </a:t>
            </a:r>
          </a:p>
          <a:p>
            <a:pPr marL="342900" lvl="0" indent="-342900">
              <a:buFont typeface="Courier New" panose="02070309020205020404" pitchFamily="49" charset="0"/>
              <a:buChar char="o"/>
            </a:pPr>
            <a:r>
              <a:rPr lang="en-US" sz="2000" dirty="0"/>
              <a:t>Sentiment analysis </a:t>
            </a:r>
          </a:p>
          <a:p>
            <a:pPr marL="342900" lvl="0" indent="-342900">
              <a:buFont typeface="Courier New" panose="02070309020205020404" pitchFamily="49" charset="0"/>
              <a:buChar char="o"/>
            </a:pPr>
            <a:r>
              <a:rPr lang="en-US" sz="2000" dirty="0"/>
              <a:t>Part-of-Speech (POS) tagging </a:t>
            </a:r>
          </a:p>
          <a:p>
            <a:pPr marL="342900" lvl="0" indent="-342900">
              <a:buFont typeface="Courier New" panose="02070309020205020404" pitchFamily="49" charset="0"/>
              <a:buChar char="o"/>
            </a:pPr>
            <a:r>
              <a:rPr lang="en-US" sz="2000" dirty="0"/>
              <a:t>Disambiguation </a:t>
            </a:r>
          </a:p>
          <a:p>
            <a:pPr marL="342900" lvl="0" indent="-342900">
              <a:buFont typeface="Courier New" panose="02070309020205020404" pitchFamily="49" charset="0"/>
              <a:buChar char="o"/>
            </a:pPr>
            <a:r>
              <a:rPr lang="en-US" sz="2000" dirty="0"/>
              <a:t>Entity extraction </a:t>
            </a:r>
          </a:p>
          <a:p>
            <a:pPr marL="342900" lvl="0" indent="-342900">
              <a:buFont typeface="Courier New" panose="02070309020205020404" pitchFamily="49" charset="0"/>
              <a:buChar char="o"/>
            </a:pPr>
            <a:r>
              <a:rPr lang="en-US" sz="2000" dirty="0"/>
              <a:t>Natural language understanding and recognition.</a:t>
            </a:r>
          </a:p>
        </p:txBody>
      </p:sp>
      <p:pic>
        <p:nvPicPr>
          <p:cNvPr id="5" name="Picture 4" descr="A picture containing drawing&#10;&#10;Description automatically generated">
            <a:extLst>
              <a:ext uri="{FF2B5EF4-FFF2-40B4-BE49-F238E27FC236}">
                <a16:creationId xmlns:a16="http://schemas.microsoft.com/office/drawing/2014/main" id="{F32878FA-DA1C-452A-ACE8-81FA884F0D7B}"/>
              </a:ext>
            </a:extLst>
          </p:cNvPr>
          <p:cNvPicPr>
            <a:picLocks noChangeAspect="1"/>
          </p:cNvPicPr>
          <p:nvPr/>
        </p:nvPicPr>
        <p:blipFill>
          <a:blip r:embed="rId3"/>
          <a:stretch>
            <a:fillRect/>
          </a:stretch>
        </p:blipFill>
        <p:spPr>
          <a:xfrm>
            <a:off x="8480584" y="0"/>
            <a:ext cx="663416" cy="759860"/>
          </a:xfrm>
          <a:prstGeom prst="rect">
            <a:avLst/>
          </a:prstGeom>
        </p:spPr>
      </p:pic>
      <p:sp>
        <p:nvSpPr>
          <p:cNvPr id="6" name="Rectangle 5">
            <a:extLst>
              <a:ext uri="{FF2B5EF4-FFF2-40B4-BE49-F238E27FC236}">
                <a16:creationId xmlns:a16="http://schemas.microsoft.com/office/drawing/2014/main" id="{98CC34DC-4353-495E-A867-ADCEB173AC36}"/>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14716" y="287263"/>
            <a:ext cx="3984171" cy="1461101"/>
          </a:xfrm>
          <a:prstGeom prst="rect">
            <a:avLst/>
          </a:prstGeom>
        </p:spPr>
        <p:txBody>
          <a:bodyPr spcFirstLastPara="1" wrap="square" lIns="0" tIns="0" rIns="0" bIns="0" anchor="b" anchorCtr="0">
            <a:noAutofit/>
          </a:bodyPr>
          <a:lstStyle/>
          <a:p>
            <a:pPr lvl="0">
              <a:spcBef>
                <a:spcPts val="3000"/>
              </a:spcBef>
            </a:pPr>
            <a:r>
              <a:rPr lang="en-US" sz="4400" dirty="0"/>
              <a:t>Sentiment </a:t>
            </a:r>
            <a:br>
              <a:rPr lang="en-US" sz="4400" dirty="0"/>
            </a:br>
            <a:r>
              <a:rPr lang="en-US" sz="4400" dirty="0"/>
              <a:t>Analysis</a:t>
            </a:r>
          </a:p>
        </p:txBody>
      </p:sp>
      <p:sp>
        <p:nvSpPr>
          <p:cNvPr id="82" name="Google Shape;82;p15"/>
          <p:cNvSpPr txBox="1">
            <a:spLocks noGrp="1"/>
          </p:cNvSpPr>
          <p:nvPr>
            <p:ph type="body" idx="1"/>
          </p:nvPr>
        </p:nvSpPr>
        <p:spPr>
          <a:xfrm>
            <a:off x="114716" y="1820737"/>
            <a:ext cx="4457284" cy="3148800"/>
          </a:xfrm>
          <a:prstGeom prst="rect">
            <a:avLst/>
          </a:prstGeom>
        </p:spPr>
        <p:txBody>
          <a:bodyPr spcFirstLastPara="1" wrap="square" lIns="0" tIns="0" rIns="0" bIns="0" anchor="t" anchorCtr="0">
            <a:noAutofit/>
          </a:bodyPr>
          <a:lstStyle/>
          <a:p>
            <a:pPr marL="0" lvl="0" indent="0">
              <a:buNone/>
            </a:pPr>
            <a:r>
              <a:rPr lang="en-US" sz="2200" dirty="0"/>
              <a:t>Sentiment analysis (also known as opinion mining or emotion AI) refers to the use of NLP, text analysis, computational linguistics, and biometrics to systematically identify, extract, quantify, and study affective states and subjective information.</a:t>
            </a:r>
          </a:p>
          <a:p>
            <a:pPr marL="0" lvl="0" indent="0" rtl="0">
              <a:spcBef>
                <a:spcPts val="600"/>
              </a:spcBef>
              <a:spcAft>
                <a:spcPts val="0"/>
              </a:spcAft>
              <a:buNone/>
            </a:pPr>
            <a:endParaRPr lang="en-US" sz="22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82;p15">
            <a:extLst>
              <a:ext uri="{FF2B5EF4-FFF2-40B4-BE49-F238E27FC236}">
                <a16:creationId xmlns:a16="http://schemas.microsoft.com/office/drawing/2014/main" id="{55B27AA1-98EC-456B-BAC4-BF9C71E00288}"/>
              </a:ext>
            </a:extLst>
          </p:cNvPr>
          <p:cNvSpPr txBox="1">
            <a:spLocks/>
          </p:cNvSpPr>
          <p:nvPr/>
        </p:nvSpPr>
        <p:spPr>
          <a:xfrm>
            <a:off x="4414158" y="809373"/>
            <a:ext cx="4729842" cy="43340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lvl="0" indent="0">
              <a:buNone/>
            </a:pPr>
            <a:r>
              <a:rPr lang="en-US" sz="2200" dirty="0"/>
              <a:t>Some application domain</a:t>
            </a:r>
          </a:p>
          <a:p>
            <a:pPr lvl="1"/>
            <a:r>
              <a:rPr lang="en-US" sz="2200" dirty="0"/>
              <a:t>Ecommerce</a:t>
            </a:r>
          </a:p>
          <a:p>
            <a:pPr lvl="1"/>
            <a:r>
              <a:rPr lang="en-US" sz="2200" dirty="0"/>
              <a:t>Healthcare</a:t>
            </a:r>
          </a:p>
          <a:p>
            <a:pPr lvl="1"/>
            <a:r>
              <a:rPr lang="en-US" sz="2200" dirty="0"/>
              <a:t>Political Science</a:t>
            </a:r>
          </a:p>
          <a:p>
            <a:pPr lvl="1"/>
            <a:r>
              <a:rPr lang="en-US" sz="2200" dirty="0"/>
              <a:t>Survey responses Analytics</a:t>
            </a:r>
          </a:p>
          <a:p>
            <a:pPr lvl="1"/>
            <a:r>
              <a:rPr lang="en-US" sz="2200" dirty="0"/>
              <a:t>Monitoring and Evaluation</a:t>
            </a:r>
          </a:p>
          <a:p>
            <a:pPr lvl="1"/>
            <a:r>
              <a:rPr lang="en-US" sz="2200" dirty="0"/>
              <a:t>Social media monitoring</a:t>
            </a:r>
          </a:p>
          <a:p>
            <a:pPr lvl="1"/>
            <a:r>
              <a:rPr lang="en-US" sz="2200" dirty="0"/>
              <a:t>Brand monitoring</a:t>
            </a:r>
          </a:p>
          <a:p>
            <a:pPr lvl="1"/>
            <a:r>
              <a:rPr lang="en-US" sz="2200" dirty="0"/>
              <a:t>Voice of customer (</a:t>
            </a:r>
            <a:r>
              <a:rPr lang="en-US" sz="2200" dirty="0" err="1"/>
              <a:t>VoC</a:t>
            </a:r>
            <a:r>
              <a:rPr lang="en-US" sz="2200" dirty="0"/>
              <a:t>)</a:t>
            </a:r>
          </a:p>
          <a:p>
            <a:pPr lvl="1"/>
            <a:r>
              <a:rPr lang="en-US" sz="2200" dirty="0"/>
              <a:t>Customer service optimization</a:t>
            </a:r>
          </a:p>
          <a:p>
            <a:pPr lvl="1"/>
            <a:r>
              <a:rPr lang="en-US" sz="2200" dirty="0"/>
              <a:t>Market research</a:t>
            </a:r>
          </a:p>
          <a:p>
            <a:pPr lvl="1"/>
            <a:r>
              <a:rPr lang="en-US" sz="2200" dirty="0"/>
              <a:t>Aviation</a:t>
            </a:r>
          </a:p>
          <a:p>
            <a:pPr marL="0" indent="0">
              <a:buFont typeface="Titillium Web Light"/>
              <a:buNone/>
            </a:pPr>
            <a:endParaRPr lang="en-US" sz="2200" dirty="0"/>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3"/>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7B5649BA-0B99-440A-A078-9A9B3163A246}"/>
              </a:ext>
            </a:extLst>
          </p:cNvPr>
          <p:cNvPicPr>
            <a:picLocks noChangeAspect="1"/>
          </p:cNvPicPr>
          <p:nvPr/>
        </p:nvPicPr>
        <p:blipFill>
          <a:blip r:embed="rId4">
            <a:alphaModFix amt="35000"/>
          </a:blip>
          <a:stretch>
            <a:fillRect/>
          </a:stretch>
        </p:blipFill>
        <p:spPr>
          <a:xfrm>
            <a:off x="-15913" y="4374318"/>
            <a:ext cx="2324821" cy="751065"/>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42417ED-94E4-409F-86A7-846A2BC4F34A}"/>
              </a:ext>
            </a:extLst>
          </p:cNvPr>
          <p:cNvPicPr>
            <a:picLocks noChangeAspect="1"/>
          </p:cNvPicPr>
          <p:nvPr/>
        </p:nvPicPr>
        <p:blipFill>
          <a:blip r:embed="rId4">
            <a:alphaModFix amt="35000"/>
          </a:blip>
          <a:stretch>
            <a:fillRect/>
          </a:stretch>
        </p:blipFill>
        <p:spPr>
          <a:xfrm>
            <a:off x="2308908" y="4374318"/>
            <a:ext cx="2324821" cy="751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043670" y="1547183"/>
            <a:ext cx="1038973" cy="2049134"/>
          </a:xfrm>
          <a:prstGeom prst="rect">
            <a:avLst/>
          </a:prstGeom>
        </p:spPr>
        <p:txBody>
          <a:bodyPr spcFirstLastPara="1" wrap="square" lIns="0" tIns="0" rIns="0" bIns="0" anchor="b" anchorCtr="0">
            <a:noAutofit/>
          </a:bodyPr>
          <a:lstStyle/>
          <a:p>
            <a:pPr lvl="0">
              <a:spcBef>
                <a:spcPts val="3000"/>
              </a:spcBef>
            </a:pPr>
            <a:r>
              <a:rPr lang="en-US" sz="13800" dirty="0"/>
              <a: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3"/>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6582E2DD-93CC-4021-B9CE-976077708B6E}"/>
              </a:ext>
            </a:extLst>
          </p:cNvPr>
          <p:cNvPicPr>
            <a:picLocks noChangeAspect="1"/>
          </p:cNvPicPr>
          <p:nvPr/>
        </p:nvPicPr>
        <p:blipFill>
          <a:blip r:embed="rId4"/>
          <a:stretch>
            <a:fillRect/>
          </a:stretch>
        </p:blipFill>
        <p:spPr>
          <a:xfrm>
            <a:off x="0" y="434575"/>
            <a:ext cx="6015386" cy="4708875"/>
          </a:xfrm>
          <a:prstGeom prst="rect">
            <a:avLst/>
          </a:prstGeom>
        </p:spPr>
      </p:pic>
    </p:spTree>
    <p:extLst>
      <p:ext uri="{BB962C8B-B14F-4D97-AF65-F5344CB8AC3E}">
        <p14:creationId xmlns:p14="http://schemas.microsoft.com/office/powerpoint/2010/main" val="294935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F594A526-B5DE-48FD-AEA4-4D0892610CD3}"/>
              </a:ext>
            </a:extLst>
          </p:cNvPr>
          <p:cNvPicPr>
            <a:picLocks noChangeAspect="1"/>
          </p:cNvPicPr>
          <p:nvPr/>
        </p:nvPicPr>
        <p:blipFill>
          <a:blip r:embed="rId3">
            <a:alphaModFix amt="20000"/>
          </a:blip>
          <a:stretch>
            <a:fillRect/>
          </a:stretch>
        </p:blipFill>
        <p:spPr>
          <a:xfrm>
            <a:off x="0" y="240926"/>
            <a:ext cx="9144000" cy="4661647"/>
          </a:xfrm>
          <a:prstGeom prst="rect">
            <a:avLst/>
          </a:prstGeom>
        </p:spPr>
      </p:pic>
      <p:sp>
        <p:nvSpPr>
          <p:cNvPr id="94" name="Google Shape;94;p17"/>
          <p:cNvSpPr txBox="1">
            <a:spLocks noGrp="1"/>
          </p:cNvSpPr>
          <p:nvPr>
            <p:ph type="ctrTitle" idx="4294967295"/>
          </p:nvPr>
        </p:nvSpPr>
        <p:spPr>
          <a:xfrm>
            <a:off x="88484" y="1933214"/>
            <a:ext cx="2396671" cy="56164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Workflow</a:t>
            </a:r>
            <a:endParaRPr sz="4000" dirty="0"/>
          </a:p>
        </p:txBody>
      </p:sp>
      <p:grpSp>
        <p:nvGrpSpPr>
          <p:cNvPr id="96" name="Google Shape;96;p17"/>
          <p:cNvGrpSpPr/>
          <p:nvPr/>
        </p:nvGrpSpPr>
        <p:grpSpPr>
          <a:xfrm>
            <a:off x="7165171" y="126926"/>
            <a:ext cx="1675491" cy="1675513"/>
            <a:chOff x="6643075" y="3664250"/>
            <a:chExt cx="407950" cy="407975"/>
          </a:xfrm>
        </p:grpSpPr>
        <p:sp>
          <p:nvSpPr>
            <p:cNvPr id="97" name="Google Shape;97;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7"/>
          <p:cNvGrpSpPr/>
          <p:nvPr/>
        </p:nvGrpSpPr>
        <p:grpSpPr>
          <a:xfrm rot="727535">
            <a:off x="7440930" y="1937285"/>
            <a:ext cx="688825" cy="688786"/>
            <a:chOff x="576250" y="4319400"/>
            <a:chExt cx="442075" cy="442050"/>
          </a:xfrm>
        </p:grpSpPr>
        <p:sp>
          <p:nvSpPr>
            <p:cNvPr id="100" name="Google Shape;100;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a:off x="7114345" y="1095129"/>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2697461">
            <a:off x="8295244" y="1592928"/>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8818829" y="93206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280389">
            <a:off x="8139634" y="1051470"/>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7" name="Picture 16" descr=".././figures/Graphical_representation_of_sentiment_analysis_methodology.png">
            <a:extLst>
              <a:ext uri="{FF2B5EF4-FFF2-40B4-BE49-F238E27FC236}">
                <a16:creationId xmlns:a16="http://schemas.microsoft.com/office/drawing/2014/main" id="{71B2FDA7-B706-4805-A47D-091B5555285A}"/>
              </a:ext>
            </a:extLst>
          </p:cNvPr>
          <p:cNvPicPr>
            <a:picLocks noGrp="1" noChangeAspect="1"/>
          </p:cNvPicPr>
          <p:nvPr/>
        </p:nvPicPr>
        <p:blipFill>
          <a:blip r:embed="rId4"/>
          <a:stretch>
            <a:fillRect/>
          </a:stretch>
        </p:blipFill>
        <p:spPr bwMode="auto">
          <a:xfrm>
            <a:off x="88484" y="2828545"/>
            <a:ext cx="8940800" cy="1346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6507" y="443639"/>
            <a:ext cx="2775857" cy="632441"/>
          </a:xfrm>
          <a:prstGeom prst="rect">
            <a:avLst/>
          </a:prstGeom>
        </p:spPr>
        <p:txBody>
          <a:bodyPr spcFirstLastPara="1" wrap="square" lIns="0" tIns="0" rIns="0" bIns="0" anchor="b" anchorCtr="0">
            <a:noAutofit/>
          </a:bodyPr>
          <a:lstStyle/>
          <a:p>
            <a:pPr lvl="0">
              <a:spcBef>
                <a:spcPts val="3000"/>
              </a:spcBef>
            </a:pPr>
            <a:r>
              <a:rPr lang="en-US" sz="4000" dirty="0"/>
              <a:t>Methods</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3"/>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81;p15">
            <a:extLst>
              <a:ext uri="{FF2B5EF4-FFF2-40B4-BE49-F238E27FC236}">
                <a16:creationId xmlns:a16="http://schemas.microsoft.com/office/drawing/2014/main" id="{2C0E4E81-1657-4EE3-96B6-8E36B404B575}"/>
              </a:ext>
            </a:extLst>
          </p:cNvPr>
          <p:cNvSpPr txBox="1">
            <a:spLocks/>
          </p:cNvSpPr>
          <p:nvPr/>
        </p:nvSpPr>
        <p:spPr>
          <a:xfrm>
            <a:off x="808723" y="1191564"/>
            <a:ext cx="6863137" cy="138018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marL="342900" lvl="1" indent="-342900">
              <a:lnSpc>
                <a:spcPct val="150000"/>
              </a:lnSpc>
              <a:buFont typeface="Courier New" panose="02070309020205020404" pitchFamily="49" charset="0"/>
              <a:buChar char="o"/>
            </a:pPr>
            <a:r>
              <a:rPr lang="en-US" sz="2000" b="0" dirty="0"/>
              <a:t>Supervised</a:t>
            </a:r>
          </a:p>
          <a:p>
            <a:pPr marL="342900" lvl="1" indent="-342900">
              <a:lnSpc>
                <a:spcPct val="150000"/>
              </a:lnSpc>
              <a:buFont typeface="Courier New" panose="02070309020205020404" pitchFamily="49" charset="0"/>
              <a:buChar char="o"/>
            </a:pPr>
            <a:r>
              <a:rPr lang="en-US" sz="2000" b="0" dirty="0"/>
              <a:t>Unsupervised/Rule-based Approaches (e.g. Lexicon Based)</a:t>
            </a:r>
          </a:p>
          <a:p>
            <a:pPr marL="342900" lvl="1" indent="-342900">
              <a:lnSpc>
                <a:spcPct val="150000"/>
              </a:lnSpc>
              <a:buFont typeface="Courier New" panose="02070309020205020404" pitchFamily="49" charset="0"/>
              <a:buChar char="o"/>
            </a:pPr>
            <a:r>
              <a:rPr lang="en-US" sz="2000" b="0" dirty="0"/>
              <a:t>Hybrid (Combination of Supervised and Unsupervised)</a:t>
            </a:r>
          </a:p>
        </p:txBody>
      </p:sp>
      <p:sp>
        <p:nvSpPr>
          <p:cNvPr id="10" name="Google Shape;81;p15">
            <a:extLst>
              <a:ext uri="{FF2B5EF4-FFF2-40B4-BE49-F238E27FC236}">
                <a16:creationId xmlns:a16="http://schemas.microsoft.com/office/drawing/2014/main" id="{31E7435E-CFE8-4AA6-90AC-BD362D3616B8}"/>
              </a:ext>
            </a:extLst>
          </p:cNvPr>
          <p:cNvSpPr txBox="1">
            <a:spLocks/>
          </p:cNvSpPr>
          <p:nvPr/>
        </p:nvSpPr>
        <p:spPr>
          <a:xfrm>
            <a:off x="114716" y="3072919"/>
            <a:ext cx="8671850" cy="175803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lvl="0"/>
            <a:r>
              <a:rPr lang="en-US" sz="2000" b="0" dirty="0">
                <a:latin typeface="Titillium Web" panose="020B0604020202020204" charset="0"/>
              </a:rPr>
              <a:t>Analysis can be on:</a:t>
            </a:r>
          </a:p>
          <a:p>
            <a:pPr lvl="0"/>
            <a:r>
              <a:rPr lang="en-US" sz="2000" b="0" dirty="0">
                <a:latin typeface="Titillium Web" panose="020B0604020202020204" charset="0"/>
              </a:rPr>
              <a:t>  </a:t>
            </a:r>
          </a:p>
          <a:p>
            <a:pPr lvl="8"/>
            <a:r>
              <a:rPr lang="en-US" sz="2000" b="0" dirty="0">
                <a:latin typeface="Titillium Web" panose="020B0604020202020204" charset="0"/>
              </a:rPr>
              <a:t> 	Document-level </a:t>
            </a:r>
          </a:p>
          <a:p>
            <a:pPr lvl="0"/>
            <a:r>
              <a:rPr lang="en-US" sz="2000" b="0" dirty="0">
                <a:latin typeface="Titillium Web" panose="020B0604020202020204" charset="0"/>
              </a:rPr>
              <a:t> 	Sentence-level 
 	Aspect based – different perspective to same entity (e.g. product review)</a:t>
            </a:r>
          </a:p>
        </p:txBody>
      </p:sp>
    </p:spTree>
    <p:extLst>
      <p:ext uri="{BB962C8B-B14F-4D97-AF65-F5344CB8AC3E}">
        <p14:creationId xmlns:p14="http://schemas.microsoft.com/office/powerpoint/2010/main" val="122047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40442" y="291348"/>
            <a:ext cx="8153093" cy="611740"/>
          </a:xfrm>
          <a:prstGeom prst="rect">
            <a:avLst/>
          </a:prstGeom>
        </p:spPr>
        <p:txBody>
          <a:bodyPr spcFirstLastPara="1" wrap="square" lIns="0" tIns="0" rIns="0" bIns="0" anchor="b" anchorCtr="0">
            <a:noAutofit/>
          </a:bodyPr>
          <a:lstStyle/>
          <a:p>
            <a:pPr>
              <a:spcBef>
                <a:spcPts val="3000"/>
              </a:spcBef>
            </a:pPr>
            <a:r>
              <a:rPr lang="en-US" sz="2800" dirty="0"/>
              <a:t>Unsupervised Approach (Lexicon)</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descr="A picture containing drawing&#10;&#10;Description automatically generated">
            <a:extLst>
              <a:ext uri="{FF2B5EF4-FFF2-40B4-BE49-F238E27FC236}">
                <a16:creationId xmlns:a16="http://schemas.microsoft.com/office/drawing/2014/main" id="{5AD75FD7-1F77-4563-A667-EA27AB57DCDF}"/>
              </a:ext>
            </a:extLst>
          </p:cNvPr>
          <p:cNvPicPr>
            <a:picLocks noChangeAspect="1"/>
          </p:cNvPicPr>
          <p:nvPr/>
        </p:nvPicPr>
        <p:blipFill>
          <a:blip r:embed="rId3"/>
          <a:stretch>
            <a:fillRect/>
          </a:stretch>
        </p:blipFill>
        <p:spPr>
          <a:xfrm>
            <a:off x="8480584" y="0"/>
            <a:ext cx="663416" cy="759860"/>
          </a:xfrm>
          <a:prstGeom prst="rect">
            <a:avLst/>
          </a:prstGeom>
        </p:spPr>
      </p:pic>
      <p:sp>
        <p:nvSpPr>
          <p:cNvPr id="7" name="Rectangle 6">
            <a:extLst>
              <a:ext uri="{FF2B5EF4-FFF2-40B4-BE49-F238E27FC236}">
                <a16:creationId xmlns:a16="http://schemas.microsoft.com/office/drawing/2014/main" id="{2A174E88-CF15-4FF1-A5CE-C28C7D9EFB89}"/>
              </a:ext>
            </a:extLst>
          </p:cNvPr>
          <p:cNvSpPr/>
          <p:nvPr/>
        </p:nvSpPr>
        <p:spPr>
          <a:xfrm>
            <a:off x="0" y="0"/>
            <a:ext cx="8480584" cy="43457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81;p15">
            <a:extLst>
              <a:ext uri="{FF2B5EF4-FFF2-40B4-BE49-F238E27FC236}">
                <a16:creationId xmlns:a16="http://schemas.microsoft.com/office/drawing/2014/main" id="{2C0E4E81-1657-4EE3-96B6-8E36B404B575}"/>
              </a:ext>
            </a:extLst>
          </p:cNvPr>
          <p:cNvSpPr txBox="1">
            <a:spLocks/>
          </p:cNvSpPr>
          <p:nvPr/>
        </p:nvSpPr>
        <p:spPr>
          <a:xfrm>
            <a:off x="367663" y="1194436"/>
            <a:ext cx="7925872" cy="33021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marL="342900" lvl="1" indent="-342900">
              <a:buSzPct val="112000"/>
              <a:buFont typeface="+mj-lt"/>
              <a:buAutoNum type="arabicPeriod"/>
            </a:pPr>
            <a:r>
              <a:rPr lang="en-US" sz="2000" b="0" dirty="0"/>
              <a:t>Define two lists of polarized words called Lexicons</a:t>
            </a:r>
          </a:p>
          <a:p>
            <a:pPr lvl="4">
              <a:buSzPct val="112000"/>
            </a:pPr>
            <a:r>
              <a:rPr lang="en-US" sz="2000" b="0" dirty="0"/>
              <a:t>	negative words: bad, worst, ugly, etc.</a:t>
            </a:r>
          </a:p>
          <a:p>
            <a:pPr lvl="3">
              <a:buSzPct val="112000"/>
            </a:pPr>
            <a:r>
              <a:rPr lang="en-US" sz="2000" b="0" dirty="0"/>
              <a:t>	positive words: good, best, awesome, beautiful, etc.</a:t>
            </a:r>
          </a:p>
          <a:p>
            <a:pPr marL="342900" lvl="1" indent="-342900">
              <a:buSzPct val="112000"/>
              <a:buFont typeface="+mj-lt"/>
              <a:buAutoNum type="arabicPeriod"/>
            </a:pPr>
            <a:r>
              <a:rPr lang="en-US" sz="2000" b="0" dirty="0"/>
              <a:t>Given a text:</a:t>
            </a:r>
          </a:p>
          <a:p>
            <a:pPr lvl="3">
              <a:buSzPct val="112000"/>
            </a:pPr>
            <a:r>
              <a:rPr lang="en-US" sz="2000" b="0" dirty="0"/>
              <a:t>	Count the number of positive words that appear in the text.</a:t>
            </a:r>
          </a:p>
          <a:p>
            <a:pPr lvl="3">
              <a:buSzPct val="112000"/>
            </a:pPr>
            <a:r>
              <a:rPr lang="en-US" sz="2000" b="0" dirty="0"/>
              <a:t>	Count the number of negative words that appear in the text.</a:t>
            </a:r>
          </a:p>
          <a:p>
            <a:pPr marL="342900" lvl="1" indent="-342900">
              <a:buSzPct val="112000"/>
              <a:buFont typeface="+mj-lt"/>
              <a:buAutoNum type="arabicPeriod"/>
            </a:pPr>
            <a:r>
              <a:rPr lang="en-US" sz="2000" b="0" dirty="0"/>
              <a:t>Define the Rule: assign</a:t>
            </a:r>
          </a:p>
          <a:p>
            <a:pPr lvl="2">
              <a:buSzPct val="112000"/>
            </a:pPr>
            <a:r>
              <a:rPr lang="en-US" sz="2000" b="0" dirty="0"/>
              <a:t>	Positive: If the #(positive words) &gt; #(negative words)</a:t>
            </a:r>
          </a:p>
          <a:p>
            <a:pPr lvl="2">
              <a:buSzPct val="112000"/>
            </a:pPr>
            <a:r>
              <a:rPr lang="en-US" sz="2000" b="0" dirty="0"/>
              <a:t>	Negative: If the #(positive words) &lt; #(negative words)</a:t>
            </a:r>
          </a:p>
          <a:p>
            <a:pPr lvl="2">
              <a:buSzPct val="112000"/>
            </a:pPr>
            <a:r>
              <a:rPr lang="en-US" sz="2000" b="0" dirty="0"/>
              <a:t>	Otherwise, return Neutral</a:t>
            </a:r>
          </a:p>
          <a:p>
            <a:pPr marL="342900" lvl="1" indent="-342900">
              <a:buSzPct val="112000"/>
              <a:buFont typeface="+mj-lt"/>
              <a:buAutoNum type="arabicPeriod"/>
            </a:pPr>
            <a:r>
              <a:rPr lang="en-US" sz="2000" b="0" dirty="0"/>
              <a:t>Analyze the result</a:t>
            </a:r>
          </a:p>
        </p:txBody>
      </p:sp>
    </p:spTree>
    <p:extLst>
      <p:ext uri="{BB962C8B-B14F-4D97-AF65-F5344CB8AC3E}">
        <p14:creationId xmlns:p14="http://schemas.microsoft.com/office/powerpoint/2010/main" val="1560367802"/>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705</Words>
  <Application>Microsoft Office PowerPoint</Application>
  <PresentationFormat>On-screen Show (16:9)</PresentationFormat>
  <Paragraphs>126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Courier New</vt:lpstr>
      <vt:lpstr>Arial</vt:lpstr>
      <vt:lpstr>Courier</vt:lpstr>
      <vt:lpstr>Titillium Web</vt:lpstr>
      <vt:lpstr>system-ui</vt:lpstr>
      <vt:lpstr>Titillium Web Light</vt:lpstr>
      <vt:lpstr>Consolas</vt:lpstr>
      <vt:lpstr>Ninacor template</vt:lpstr>
      <vt:lpstr>An Introduction to Text Analysis</vt:lpstr>
      <vt:lpstr>Objectives</vt:lpstr>
      <vt:lpstr>Text Data Is Everywhere</vt:lpstr>
      <vt:lpstr>Natural Language Processing (NLP)</vt:lpstr>
      <vt:lpstr>Sentiment  Analysis</vt:lpstr>
      <vt:lpstr>?</vt:lpstr>
      <vt:lpstr>Workflow</vt:lpstr>
      <vt:lpstr>Methods</vt:lpstr>
      <vt:lpstr>Unsupervised Approach (Lexicon)</vt:lpstr>
      <vt:lpstr>Sentiment Lexicon in R</vt:lpstr>
      <vt:lpstr>PowerPoint Presentation</vt:lpstr>
      <vt:lpstr>Data</vt:lpstr>
      <vt:lpstr>Preprocessing – Tidy Text</vt:lpstr>
      <vt:lpstr>Preprocessing</vt:lpstr>
      <vt:lpstr>Hands-on</vt:lpstr>
      <vt:lpstr>Questions?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Text Analysis</dc:title>
  <cp:lastModifiedBy>JUMIA-1232</cp:lastModifiedBy>
  <cp:revision>22</cp:revision>
  <dcterms:modified xsi:type="dcterms:W3CDTF">2019-12-19T18:09:02Z</dcterms:modified>
</cp:coreProperties>
</file>