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7794-5064-F4F9-47D0-6FD34011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60E51-218C-98D2-F86C-91D5C6DCF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8CD7-1E18-64CA-0ACC-5F14F4A7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60A7-2E40-121B-C689-05225C9F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4E45-0521-1ABA-2041-B42CA23B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A29A-A4DB-2FC8-E925-2AA2CFE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5FF4E-C0E1-505E-290D-CB9B6AA5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4402A-2986-DF66-46DA-A21EDD22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241D-C4FB-DA05-EDC5-D719B894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9DEF-75D9-AEF7-E1E7-DE20E069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B7B94-9360-4ED9-DFA2-E8F90D62A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69BC-C44F-A66B-4F39-270A7F48C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714FA-B169-E96F-BB3C-68A18F48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417D-51C1-3A13-C0BA-EA6104B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58E2-90F0-B0AF-8716-5E243609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6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F4CD-4E8A-2698-C86B-E9D2336B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31AF-58FC-4E75-F3BE-CE2A2121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AB77-7448-0772-D5C7-80D4D2FE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8BF4-9B82-83C7-3D64-86807FB1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B9F0-EBAB-2198-CC0C-55CC2034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F3BB-9C77-C478-E83B-E5009A47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38DC1-EC04-B855-CF1E-170A6087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BFA8-1B25-1AB6-1654-FE6CB0BB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0010-A735-C7F0-1787-AF4FC2AB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E040-A2B8-08D5-350C-F9F03027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438C-65E4-5A56-FFCF-D87A5128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2B77-059E-B302-F883-7FC17E6D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6A73D-2E3E-6FEB-D259-01B2831D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43F9D-F4FB-29D9-66EA-84D0545B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FC267-D793-2423-3507-FEBA6AB1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A9651-A3B4-5A18-392E-17A8E1D0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4504-F457-3A76-60FC-59623A82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F2F2-3E4C-50B6-FC49-FE811C5C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FFB0E-ADD4-F40C-A11A-BAC76A2E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34362-D9F3-0B71-B82D-394A9B8F1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A2084-D2D7-5CB9-3893-775A5034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31F83-A476-FB13-437B-7AC61CB4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AD896-7103-0043-FA0D-B09F24FA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B0B12-C0F9-76BF-34B8-055336DB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E2BC-F019-7D76-8C2B-28A76D80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245F-A254-D76D-BB5E-3CDDEAE5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20660-6CCE-D4F4-96C8-319CFF82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75732-8618-16D0-BCC2-9C95BAAC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DDE8-F5E8-D8B8-AB3F-53E96CA7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5F23-B50A-3E07-65C7-C73CEC01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390F9-B5C9-0888-C90A-18191D1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AADB-D21C-8928-120B-A5190D89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664B-2D3D-C12B-205F-85D92DA2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17543-033F-0779-8AC6-D83E9D3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B21BC-E71D-9D08-2886-59D45FD2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621FF-60FD-6D5F-0931-2E79D72C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B6246-D0CE-CDCB-B7BA-8E7D840C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8BFE-F9E5-4E07-79CB-782CC7ED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FE4D9-1C6C-C661-78B0-F27118E75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0B21-CEC8-B6D0-001B-DECAE2406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78574-DCCC-75A1-9069-2361E193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CE23E-C07A-98D1-34FD-96BD8AF7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A2924-5353-1E44-124D-90F5EA88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722EA-226B-F406-6C00-6A98ED55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CF19-D120-F964-7EC6-227685D1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D399D-4FE0-B490-D03D-D7885A886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B1B5-488F-4DFE-850D-CC46D4DF82B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FD03-CF92-8EE7-F54B-7BE496C1E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3FDDA-BBB0-42B9-624B-E8ABFE3A7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202E-59C9-4214-A92B-E0B277B2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7440-22F2-EFF8-115C-950B4C120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 Artos.ai Technical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79919-8A56-C139-7AB4-78718FA55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Tor</a:t>
            </a:r>
          </a:p>
        </p:txBody>
      </p:sp>
    </p:spTree>
    <p:extLst>
      <p:ext uri="{BB962C8B-B14F-4D97-AF65-F5344CB8AC3E}">
        <p14:creationId xmlns:p14="http://schemas.microsoft.com/office/powerpoint/2010/main" val="240093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45D3-9443-17FA-21F6-50215B0A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84C7-9B1C-8408-37AC-259D7D44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Retrieval Approaches</a:t>
            </a:r>
          </a:p>
          <a:p>
            <a:r>
              <a:rPr lang="en-US" dirty="0"/>
              <a:t>Generation Approaches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Potential Next Steps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49790-77CB-B83D-26EA-BF36769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77" y="755984"/>
            <a:ext cx="4749206" cy="53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5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014D-A855-37AB-ECB0-F8C07C3C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5054-70EE-A320-666B-BC724570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“Clinical protocols are one of the most important. A protocol contains detailed information on how the study is going to be run.” </a:t>
            </a:r>
          </a:p>
          <a:p>
            <a:r>
              <a:rPr lang="en-US" dirty="0"/>
              <a:t>“One other key document is an Informed Consent Form (ICF). This form is meant to inform participants of a clinical trial about the objectives, risks, and potential benefits of participating in the trial and is required in any clinical trial involving human subjects.”</a:t>
            </a:r>
          </a:p>
          <a:p>
            <a:r>
              <a:rPr lang="en-US" dirty="0"/>
              <a:t>“Your task will be to [build a web application that can] generate an Informed Consent Form (ICF) given a clinical trial protocol.”</a:t>
            </a:r>
          </a:p>
          <a:p>
            <a:r>
              <a:rPr lang="en-US" dirty="0"/>
              <a:t>Performance is chiefly measured by effectiveness of ICF generation</a:t>
            </a:r>
          </a:p>
        </p:txBody>
      </p:sp>
    </p:spTree>
    <p:extLst>
      <p:ext uri="{BB962C8B-B14F-4D97-AF65-F5344CB8AC3E}">
        <p14:creationId xmlns:p14="http://schemas.microsoft.com/office/powerpoint/2010/main" val="222103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09A2-3669-8608-0643-A78C213D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ICF and Protocol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AAD6-1E10-BC0F-5FE5-549DC496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11882" cy="448627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 are interested in the textual overlap between the ICF and Protocols</a:t>
            </a:r>
          </a:p>
          <a:p>
            <a:pPr lvl="1"/>
            <a:r>
              <a:rPr lang="en-US" sz="2000" dirty="0"/>
              <a:t>If there is low textual overlap, then it doesn’t make sense to use the Protocol to create ICFs</a:t>
            </a:r>
          </a:p>
          <a:p>
            <a:pPr lvl="1"/>
            <a:r>
              <a:rPr lang="en-US" sz="2000" dirty="0"/>
              <a:t>We need to account for the size differences: Protocol’s are more complex than ICFs, and likely contain lots of extra language</a:t>
            </a:r>
          </a:p>
          <a:p>
            <a:r>
              <a:rPr lang="en-US" sz="2400" dirty="0"/>
              <a:t>Approach: take all the sentences in the ICF, calculate their highest possible semantic similarity with a Protocol sentence, average out the results as an “overlap” score</a:t>
            </a:r>
          </a:p>
          <a:p>
            <a:pPr lvl="1"/>
            <a:r>
              <a:rPr lang="en-US" sz="2000" dirty="0"/>
              <a:t>Scrapped ~20 ICF-Protocol document pairs from ClinicalTrials.gov</a:t>
            </a:r>
          </a:p>
          <a:p>
            <a:r>
              <a:rPr lang="en-US" sz="2400" dirty="0"/>
              <a:t>Quantitative Results</a:t>
            </a:r>
          </a:p>
          <a:p>
            <a:pPr lvl="1"/>
            <a:r>
              <a:rPr lang="en-US" sz="2000" dirty="0"/>
              <a:t>Median Semantic Overlap: ~54.63% Similarity</a:t>
            </a:r>
          </a:p>
          <a:p>
            <a:pPr lvl="1"/>
            <a:r>
              <a:rPr lang="en-US" sz="2000" dirty="0"/>
              <a:t>Average Semantic Overlap: ~78.51% Similarity</a:t>
            </a:r>
          </a:p>
          <a:p>
            <a:r>
              <a:rPr lang="en-US" sz="2400" dirty="0"/>
              <a:t>Observations</a:t>
            </a:r>
          </a:p>
          <a:p>
            <a:pPr lvl="1"/>
            <a:r>
              <a:rPr lang="en-US" sz="2000" dirty="0"/>
              <a:t>Highest sentence results don’t indicate immediate clustering. Taking top-k sentences could suggest clustering</a:t>
            </a:r>
          </a:p>
          <a:p>
            <a:pPr lvl="1"/>
            <a:r>
              <a:rPr lang="en-US" sz="2000" dirty="0"/>
              <a:t>About 20% of the results had 100% similarity. Often in these cases the ICF is a copy-paste of a 10-page protocol</a:t>
            </a:r>
          </a:p>
        </p:txBody>
      </p:sp>
    </p:spTree>
    <p:extLst>
      <p:ext uri="{BB962C8B-B14F-4D97-AF65-F5344CB8AC3E}">
        <p14:creationId xmlns:p14="http://schemas.microsoft.com/office/powerpoint/2010/main" val="168866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7B0-C886-CE9B-0AAE-7C9FC0C0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Upper Quantile 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84431-C575-1523-471A-12B4C7A1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74541"/>
            <a:ext cx="5157787" cy="673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b="0" i="1" dirty="0"/>
              <a:t>Protocol</a:t>
            </a:r>
            <a:endParaRPr lang="en-US" b="0" i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BF4D47-853F-8A5B-C7A4-72715EDDBD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240235"/>
            <a:ext cx="5157787" cy="221426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F41CC-0C49-14ED-3F68-A1DAA6FB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65844"/>
            <a:ext cx="5183188" cy="6809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b="0" i="1" dirty="0"/>
              <a:t>ICF</a:t>
            </a:r>
            <a:endParaRPr lang="en-US" b="0" i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48E359-4438-0B2C-6CB4-982FEB5329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045601"/>
            <a:ext cx="5183188" cy="26035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07CDD-36AF-1B6B-FAED-83BCE5BF3BAD}"/>
              </a:ext>
            </a:extLst>
          </p:cNvPr>
          <p:cNvSpPr txBox="1"/>
          <p:nvPr/>
        </p:nvSpPr>
        <p:spPr>
          <a:xfrm>
            <a:off x="836612" y="1405331"/>
            <a:ext cx="10577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Effects of individualized exercise intervention combined with manual therapy on musculoskeletal system, cardiopulmonary endurance and quality of life in severe hemophilia patients with </a:t>
            </a:r>
            <a:r>
              <a:rPr lang="en-US" b="1" dirty="0" err="1"/>
              <a:t>polyarthropathy</a:t>
            </a:r>
            <a:r>
              <a:rPr lang="en-US" b="1" dirty="0"/>
              <a:t>. </a:t>
            </a:r>
          </a:p>
          <a:p>
            <a:r>
              <a:rPr lang="en-US" dirty="0"/>
              <a:t>ClinicalTrials.gov ID: NCT06535971</a:t>
            </a:r>
          </a:p>
          <a:p>
            <a:r>
              <a:rPr lang="en-US" dirty="0"/>
              <a:t>Score: (78.51%)</a:t>
            </a:r>
          </a:p>
        </p:txBody>
      </p:sp>
    </p:spTree>
    <p:extLst>
      <p:ext uri="{BB962C8B-B14F-4D97-AF65-F5344CB8AC3E}">
        <p14:creationId xmlns:p14="http://schemas.microsoft.com/office/powerpoint/2010/main" val="24422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735-869B-456C-343B-170C203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4E49-5E15-62B3-66DF-8EB09D00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Sentence Based</a:t>
            </a:r>
          </a:p>
          <a:p>
            <a:pPr lvl="1"/>
            <a:r>
              <a:rPr lang="en-US" dirty="0"/>
              <a:t>Chunk the document by individual sentences</a:t>
            </a:r>
          </a:p>
          <a:p>
            <a:pPr lvl="1"/>
            <a:r>
              <a:rPr lang="en-US" dirty="0"/>
              <a:t>Poor results. Queries like “What are the risks of this study?” closely match text like “We detail the study risks below:” which are semantically similar but useless</a:t>
            </a:r>
          </a:p>
          <a:p>
            <a:r>
              <a:rPr lang="en-US" dirty="0"/>
              <a:t>Document Outline Segmentation</a:t>
            </a:r>
          </a:p>
          <a:p>
            <a:pPr lvl="1"/>
            <a:r>
              <a:rPr lang="en-US" dirty="0"/>
              <a:t>Chunk the documents by sections as defined by the embedded PDF outline</a:t>
            </a:r>
          </a:p>
          <a:p>
            <a:pPr lvl="1"/>
            <a:r>
              <a:rPr lang="en-US" dirty="0"/>
              <a:t>Middling results. Not all submitted clinical protocols come with PDF outlines. Sections may encompass other sections (</a:t>
            </a:r>
            <a:r>
              <a:rPr lang="en-US" i="1" dirty="0"/>
              <a:t>1. Risks</a:t>
            </a:r>
            <a:r>
              <a:rPr lang="en-US" dirty="0"/>
              <a:t> encompasses </a:t>
            </a:r>
            <a:r>
              <a:rPr lang="en-US" i="1" dirty="0"/>
              <a:t>1.2.4 MRI Patient Safety</a:t>
            </a:r>
            <a:r>
              <a:rPr lang="en-US" dirty="0"/>
              <a:t>). But the target segments to generate (procedure, purpose, risks, benefits) do closely align with outlines when present.</a:t>
            </a:r>
          </a:p>
          <a:p>
            <a:r>
              <a:rPr lang="en-US" dirty="0"/>
              <a:t>Recursive Character Text Splitter (</a:t>
            </a:r>
            <a:r>
              <a:rPr lang="en-US" dirty="0" err="1"/>
              <a:t>langchain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Chunk the document into chunks of a set character size, respecting paragraphs and words when possible</a:t>
            </a:r>
          </a:p>
          <a:p>
            <a:pPr lvl="1"/>
            <a:r>
              <a:rPr lang="en-US" dirty="0"/>
              <a:t>Middling results. Larger chunk sizes carry more information, but Azure OpenAI token limits make large chunks unusable. Implementation is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39223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19BF-A9D2-A2CC-B381-E529FBCE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EDD2-783C-6067-082B-19F9174D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Generally unexplored. Azure OpenAI (LLM) token limitations made it impossible to pass chunks large enough to carry sufficient information from the text to generate meaningful results</a:t>
            </a:r>
          </a:p>
          <a:p>
            <a:r>
              <a:rPr lang="en-US" dirty="0"/>
              <a:t>Prompt engineering obstacle with getting LLM to answer medical questions without evasion</a:t>
            </a:r>
          </a:p>
          <a:p>
            <a:pPr lvl="1"/>
            <a:r>
              <a:rPr lang="en-US" dirty="0"/>
              <a:t>By default, LLM would evade questions on study risk.</a:t>
            </a:r>
          </a:p>
          <a:p>
            <a:pPr lvl="1"/>
            <a:r>
              <a:rPr lang="en-US" dirty="0"/>
              <a:t>“MRIs are a commonly used in medical practice with low risk.”</a:t>
            </a:r>
          </a:p>
          <a:p>
            <a:pPr lvl="1"/>
            <a:r>
              <a:rPr lang="en-US" dirty="0"/>
              <a:t>Specifying that the LLM was speaking with a medical professional reduced evasive responses</a:t>
            </a:r>
          </a:p>
          <a:p>
            <a:r>
              <a:rPr lang="en-US" dirty="0"/>
              <a:t>Chain of Thought responses provided more structured feedback</a:t>
            </a:r>
          </a:p>
          <a:p>
            <a:pPr lvl="1"/>
            <a:r>
              <a:rPr lang="en-US" dirty="0"/>
              <a:t>Three steps provided on selecting relevant text, then summarizing, then simplifying for an 8</a:t>
            </a:r>
            <a:r>
              <a:rPr lang="en-US" baseline="30000" dirty="0"/>
              <a:t>th</a:t>
            </a:r>
            <a:r>
              <a:rPr lang="en-US" dirty="0"/>
              <a:t> grader to read</a:t>
            </a:r>
          </a:p>
          <a:p>
            <a:pPr lvl="1"/>
            <a:r>
              <a:rPr lang="en-US" dirty="0"/>
              <a:t>However, experience was based on smaller response sizes on free text results that could only be evaluated holistically</a:t>
            </a:r>
          </a:p>
        </p:txBody>
      </p:sp>
    </p:spTree>
    <p:extLst>
      <p:ext uri="{BB962C8B-B14F-4D97-AF65-F5344CB8AC3E}">
        <p14:creationId xmlns:p14="http://schemas.microsoft.com/office/powerpoint/2010/main" val="386411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B441-34C3-AE2E-25FE-30B8E21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6AB0-30F3-0A00-868D-1D34B3D3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React application with an upload button</a:t>
            </a:r>
          </a:p>
          <a:p>
            <a:r>
              <a:rPr lang="en-US" dirty="0"/>
              <a:t>Hits a Flask REST API which emulates the LLM response</a:t>
            </a:r>
          </a:p>
          <a:p>
            <a:pPr lvl="1"/>
            <a:r>
              <a:rPr lang="en-US" dirty="0"/>
              <a:t>POST call to upload a PDF form as bytes, then send back a DOCX file to be downloaded</a:t>
            </a:r>
          </a:p>
          <a:p>
            <a:pPr lvl="1"/>
            <a:r>
              <a:rPr lang="en-US" dirty="0"/>
              <a:t>DOCX file is formatted according to the provided template</a:t>
            </a:r>
          </a:p>
          <a:p>
            <a:pPr lvl="1"/>
            <a:r>
              <a:rPr lang="en-US" dirty="0"/>
              <a:t>Currently just provides the “retrieved” portions for the RAG pipeline in each segment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8FDB7F-1162-F569-F9B6-ACCB2BC7456F}"/>
              </a:ext>
            </a:extLst>
          </p:cNvPr>
          <p:cNvGrpSpPr/>
          <p:nvPr/>
        </p:nvGrpSpPr>
        <p:grpSpPr>
          <a:xfrm>
            <a:off x="6614817" y="1590214"/>
            <a:ext cx="4299857" cy="4576589"/>
            <a:chOff x="6320177" y="1600374"/>
            <a:chExt cx="4299857" cy="45765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C376E5-7F3F-8E37-0FAE-5648D6EA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0177" y="1600374"/>
              <a:ext cx="4299857" cy="18286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E55FFF-8954-92B8-C9D8-CD55A34F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558" y="3669161"/>
              <a:ext cx="3273094" cy="2507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0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09B-1597-836B-EEE4-92101114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C1DD-5F26-0B01-E895-1EF2B6774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Web Application Improvements</a:t>
            </a:r>
          </a:p>
          <a:p>
            <a:pPr lvl="1"/>
            <a:r>
              <a:rPr lang="en-US" dirty="0" err="1"/>
              <a:t>Severless</a:t>
            </a:r>
            <a:r>
              <a:rPr lang="en-US" dirty="0"/>
              <a:t> Function App to handle communication between App Service and OpenAI Service</a:t>
            </a:r>
          </a:p>
          <a:p>
            <a:pPr lvl="1"/>
            <a:r>
              <a:rPr lang="en-US" dirty="0"/>
              <a:t>Private Endpoints to secure communication between services</a:t>
            </a:r>
          </a:p>
          <a:p>
            <a:r>
              <a:rPr lang="en-US" dirty="0"/>
              <a:t>RAG Improvements</a:t>
            </a:r>
          </a:p>
          <a:p>
            <a:pPr lvl="1"/>
            <a:r>
              <a:rPr lang="en-US" dirty="0"/>
              <a:t>Chunk document by predicate-object statements</a:t>
            </a:r>
          </a:p>
          <a:p>
            <a:pPr lvl="2"/>
            <a:r>
              <a:rPr lang="en-US" dirty="0"/>
              <a:t>Comparable to Microsoft’s </a:t>
            </a:r>
            <a:r>
              <a:rPr lang="en-US" dirty="0" err="1"/>
              <a:t>GraphRAG</a:t>
            </a:r>
            <a:r>
              <a:rPr lang="en-US" dirty="0"/>
              <a:t> Entity Extraction prompts</a:t>
            </a:r>
          </a:p>
          <a:p>
            <a:pPr lvl="1"/>
            <a:r>
              <a:rPr lang="en-US" dirty="0"/>
              <a:t>Use quantitative metrics (Flesch–Kincaid test) as feedback tool for generator to get desired readability level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78FF3E4-B445-577B-705A-15823DE9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4078604" cy="27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7F917-7C01-6916-82A7-D896EFDAB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3871065"/>
            <a:ext cx="3458846" cy="2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5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739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2024 Artos.ai Technical</vt:lpstr>
      <vt:lpstr>Overview</vt:lpstr>
      <vt:lpstr>Background</vt:lpstr>
      <vt:lpstr>Data Exploration – ICF and Protocol Overlap</vt:lpstr>
      <vt:lpstr>Data Exploration – Upper Quantile Similarity</vt:lpstr>
      <vt:lpstr>Retrieval Approaches</vt:lpstr>
      <vt:lpstr>Generation Approaches</vt:lpstr>
      <vt:lpstr>Web Application</vt:lpstr>
      <vt:lpstr>Potential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Torr</dc:creator>
  <cp:lastModifiedBy>Bryan Torr</cp:lastModifiedBy>
  <cp:revision>2</cp:revision>
  <dcterms:created xsi:type="dcterms:W3CDTF">2024-08-07T03:14:02Z</dcterms:created>
  <dcterms:modified xsi:type="dcterms:W3CDTF">2024-08-07T05:40:19Z</dcterms:modified>
</cp:coreProperties>
</file>