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6" r:id="rId3"/>
    <p:sldId id="268" r:id="rId4"/>
    <p:sldId id="257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May 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09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May 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5676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May 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7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May 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68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May 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May 5,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36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May 5,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4226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May 5,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3662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May 5,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5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May 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May 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4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May 5,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225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5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3FE92E-FF21-46DB-BE36-B3A5D414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9DFFEE-526A-4D56-A70C-EADE7289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709756-1755-4868-ACDA-6DD16A87E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1126" y="979714"/>
            <a:ext cx="5320206" cy="2807540"/>
          </a:xfrm>
        </p:spPr>
        <p:txBody>
          <a:bodyPr>
            <a:normAutofit/>
          </a:bodyPr>
          <a:lstStyle/>
          <a:p>
            <a:r>
              <a:rPr lang="en-US" dirty="0"/>
              <a:t>Energy Load Forecasting for approved energy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7CB92C-08A0-49F1-8569-9C38CA3DC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1731" y="4112623"/>
            <a:ext cx="5078996" cy="1594839"/>
          </a:xfrm>
        </p:spPr>
        <p:txBody>
          <a:bodyPr>
            <a:normAutofit/>
          </a:bodyPr>
          <a:lstStyle/>
          <a:p>
            <a:r>
              <a:rPr lang="en-US" dirty="0"/>
              <a:t>BHAVESH THAKKAR</a:t>
            </a:r>
          </a:p>
          <a:p>
            <a:r>
              <a:rPr lang="en-US" dirty="0"/>
              <a:t>MS DATA ANALYTICS ENGINEERING | NU 2021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9CECEC-09ED-45A7-9172-923D822B73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7" r="18400" b="-1"/>
          <a:stretch/>
        </p:blipFill>
        <p:spPr>
          <a:xfrm>
            <a:off x="7616215" y="-23854"/>
            <a:ext cx="4575785" cy="689274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97645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B86AA2DA-281A-4806-8977-D617AEAC8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8A486C7-0A45-41E8-B7B3-6DF01BEAC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047863" cy="6858000"/>
          </a:xfrm>
          <a:custGeom>
            <a:avLst/>
            <a:gdLst>
              <a:gd name="connsiteX0" fmla="*/ 0 w 10955369"/>
              <a:gd name="connsiteY0" fmla="*/ 0 h 6858000"/>
              <a:gd name="connsiteX1" fmla="*/ 2094931 w 10955369"/>
              <a:gd name="connsiteY1" fmla="*/ 0 h 6858000"/>
              <a:gd name="connsiteX2" fmla="*/ 2094931 w 10955369"/>
              <a:gd name="connsiteY2" fmla="*/ 558 h 6858000"/>
              <a:gd name="connsiteX3" fmla="*/ 10950874 w 10955369"/>
              <a:gd name="connsiteY3" fmla="*/ 559 h 6858000"/>
              <a:gd name="connsiteX4" fmla="*/ 10953171 w 10955369"/>
              <a:gd name="connsiteY4" fmla="*/ 8753 h 6858000"/>
              <a:gd name="connsiteX5" fmla="*/ 10946433 w 10955369"/>
              <a:gd name="connsiteY5" fmla="*/ 53973 h 6858000"/>
              <a:gd name="connsiteX6" fmla="*/ 10894710 w 10955369"/>
              <a:gd name="connsiteY6" fmla="*/ 157844 h 6858000"/>
              <a:gd name="connsiteX7" fmla="*/ 10869760 w 10955369"/>
              <a:gd name="connsiteY7" fmla="*/ 222070 h 6858000"/>
              <a:gd name="connsiteX8" fmla="*/ 10869698 w 10955369"/>
              <a:gd name="connsiteY8" fmla="*/ 249730 h 6858000"/>
              <a:gd name="connsiteX9" fmla="*/ 10863281 w 10955369"/>
              <a:gd name="connsiteY9" fmla="*/ 286161 h 6858000"/>
              <a:gd name="connsiteX10" fmla="*/ 10859244 w 10955369"/>
              <a:gd name="connsiteY10" fmla="*/ 352984 h 6858000"/>
              <a:gd name="connsiteX11" fmla="*/ 10841145 w 10955369"/>
              <a:gd name="connsiteY11" fmla="*/ 438373 h 6858000"/>
              <a:gd name="connsiteX12" fmla="*/ 10787761 w 10955369"/>
              <a:gd name="connsiteY12" fmla="*/ 486627 h 6858000"/>
              <a:gd name="connsiteX13" fmla="*/ 10792839 w 10955369"/>
              <a:gd name="connsiteY13" fmla="*/ 494282 h 6858000"/>
              <a:gd name="connsiteX14" fmla="*/ 10775602 w 10955369"/>
              <a:gd name="connsiteY14" fmla="*/ 534382 h 6858000"/>
              <a:gd name="connsiteX15" fmla="*/ 10666837 w 10955369"/>
              <a:gd name="connsiteY15" fmla="*/ 657817 h 6858000"/>
              <a:gd name="connsiteX16" fmla="*/ 10634488 w 10955369"/>
              <a:gd name="connsiteY16" fmla="*/ 736652 h 6858000"/>
              <a:gd name="connsiteX17" fmla="*/ 10630810 w 10955369"/>
              <a:gd name="connsiteY17" fmla="*/ 767381 h 6858000"/>
              <a:gd name="connsiteX18" fmla="*/ 10624160 w 10955369"/>
              <a:gd name="connsiteY18" fmla="*/ 818695 h 6858000"/>
              <a:gd name="connsiteX19" fmla="*/ 10638403 w 10955369"/>
              <a:gd name="connsiteY19" fmla="*/ 863814 h 6858000"/>
              <a:gd name="connsiteX20" fmla="*/ 10625231 w 10955369"/>
              <a:gd name="connsiteY20" fmla="*/ 904039 h 6858000"/>
              <a:gd name="connsiteX21" fmla="*/ 10591296 w 10955369"/>
              <a:gd name="connsiteY21" fmla="*/ 950499 h 6858000"/>
              <a:gd name="connsiteX22" fmla="*/ 10584881 w 10955369"/>
              <a:gd name="connsiteY22" fmla="*/ 1021040 h 6858000"/>
              <a:gd name="connsiteX23" fmla="*/ 10574763 w 10955369"/>
              <a:gd name="connsiteY23" fmla="*/ 1059465 h 6858000"/>
              <a:gd name="connsiteX24" fmla="*/ 10554098 w 10955369"/>
              <a:gd name="connsiteY24" fmla="*/ 1166876 h 6858000"/>
              <a:gd name="connsiteX25" fmla="*/ 10538709 w 10955369"/>
              <a:gd name="connsiteY25" fmla="*/ 1276330 h 6858000"/>
              <a:gd name="connsiteX26" fmla="*/ 10561060 w 10955369"/>
              <a:gd name="connsiteY26" fmla="*/ 1340205 h 6858000"/>
              <a:gd name="connsiteX27" fmla="*/ 10560252 w 10955369"/>
              <a:gd name="connsiteY27" fmla="*/ 1346492 h 6858000"/>
              <a:gd name="connsiteX28" fmla="*/ 10550847 w 10955369"/>
              <a:gd name="connsiteY28" fmla="*/ 1360254 h 6858000"/>
              <a:gd name="connsiteX29" fmla="*/ 10546123 w 10955369"/>
              <a:gd name="connsiteY29" fmla="*/ 1364867 h 6858000"/>
              <a:gd name="connsiteX30" fmla="*/ 10541736 w 10955369"/>
              <a:gd name="connsiteY30" fmla="*/ 1372815 h 6858000"/>
              <a:gd name="connsiteX31" fmla="*/ 10542005 w 10955369"/>
              <a:gd name="connsiteY31" fmla="*/ 1373191 h 6858000"/>
              <a:gd name="connsiteX32" fmla="*/ 10537159 w 10955369"/>
              <a:gd name="connsiteY32" fmla="*/ 1380284 h 6858000"/>
              <a:gd name="connsiteX33" fmla="*/ 10517929 w 10955369"/>
              <a:gd name="connsiteY33" fmla="*/ 1477797 h 6858000"/>
              <a:gd name="connsiteX34" fmla="*/ 10513107 w 10955369"/>
              <a:gd name="connsiteY34" fmla="*/ 1500615 h 6858000"/>
              <a:gd name="connsiteX35" fmla="*/ 10512551 w 10955369"/>
              <a:gd name="connsiteY35" fmla="*/ 1513756 h 6858000"/>
              <a:gd name="connsiteX36" fmla="*/ 10513819 w 10955369"/>
              <a:gd name="connsiteY36" fmla="*/ 1515188 h 6858000"/>
              <a:gd name="connsiteX37" fmla="*/ 10486311 w 10955369"/>
              <a:gd name="connsiteY37" fmla="*/ 1546203 h 6858000"/>
              <a:gd name="connsiteX38" fmla="*/ 10463879 w 10955369"/>
              <a:gd name="connsiteY38" fmla="*/ 1570136 h 6858000"/>
              <a:gd name="connsiteX39" fmla="*/ 10454681 w 10955369"/>
              <a:gd name="connsiteY39" fmla="*/ 1580611 h 6858000"/>
              <a:gd name="connsiteX40" fmla="*/ 10447802 w 10955369"/>
              <a:gd name="connsiteY40" fmla="*/ 1581543 h 6858000"/>
              <a:gd name="connsiteX41" fmla="*/ 10436396 w 10955369"/>
              <a:gd name="connsiteY41" fmla="*/ 1598036 h 6858000"/>
              <a:gd name="connsiteX42" fmla="*/ 10436702 w 10955369"/>
              <a:gd name="connsiteY42" fmla="*/ 1600693 h 6858000"/>
              <a:gd name="connsiteX43" fmla="*/ 10421291 w 10955369"/>
              <a:gd name="connsiteY43" fmla="*/ 1611451 h 6858000"/>
              <a:gd name="connsiteX44" fmla="*/ 10401116 w 10955369"/>
              <a:gd name="connsiteY44" fmla="*/ 1617032 h 6858000"/>
              <a:gd name="connsiteX45" fmla="*/ 10326865 w 10955369"/>
              <a:gd name="connsiteY45" fmla="*/ 1768029 h 6858000"/>
              <a:gd name="connsiteX46" fmla="*/ 10199642 w 10955369"/>
              <a:gd name="connsiteY46" fmla="*/ 1868486 h 6858000"/>
              <a:gd name="connsiteX47" fmla="*/ 10160965 w 10955369"/>
              <a:gd name="connsiteY47" fmla="*/ 1971677 h 6858000"/>
              <a:gd name="connsiteX48" fmla="*/ 10109635 w 10955369"/>
              <a:gd name="connsiteY48" fmla="*/ 2082663 h 6858000"/>
              <a:gd name="connsiteX49" fmla="*/ 10093097 w 10955369"/>
              <a:gd name="connsiteY49" fmla="*/ 2117525 h 6858000"/>
              <a:gd name="connsiteX50" fmla="*/ 10093472 w 10955369"/>
              <a:gd name="connsiteY50" fmla="*/ 2124650 h 6858000"/>
              <a:gd name="connsiteX51" fmla="*/ 10094623 w 10955369"/>
              <a:gd name="connsiteY51" fmla="*/ 2180054 h 6858000"/>
              <a:gd name="connsiteX52" fmla="*/ 10047413 w 10955369"/>
              <a:gd name="connsiteY52" fmla="*/ 2234585 h 6858000"/>
              <a:gd name="connsiteX53" fmla="*/ 10050493 w 10955369"/>
              <a:gd name="connsiteY53" fmla="*/ 2238233 h 6858000"/>
              <a:gd name="connsiteX54" fmla="*/ 10065225 w 10955369"/>
              <a:gd name="connsiteY54" fmla="*/ 2238233 h 6858000"/>
              <a:gd name="connsiteX55" fmla="*/ 10065225 w 10955369"/>
              <a:gd name="connsiteY55" fmla="*/ 5745707 h 6858000"/>
              <a:gd name="connsiteX56" fmla="*/ 9585210 w 10955369"/>
              <a:gd name="connsiteY56" fmla="*/ 5745707 h 6858000"/>
              <a:gd name="connsiteX57" fmla="*/ 9575827 w 10955369"/>
              <a:gd name="connsiteY57" fmla="*/ 5758429 h 6858000"/>
              <a:gd name="connsiteX58" fmla="*/ 9565263 w 10955369"/>
              <a:gd name="connsiteY58" fmla="*/ 5811200 h 6858000"/>
              <a:gd name="connsiteX59" fmla="*/ 9567227 w 10955369"/>
              <a:gd name="connsiteY59" fmla="*/ 5838792 h 6858000"/>
              <a:gd name="connsiteX60" fmla="*/ 9563496 w 10955369"/>
              <a:gd name="connsiteY60" fmla="*/ 5875581 h 6858000"/>
              <a:gd name="connsiteX61" fmla="*/ 9564366 w 10955369"/>
              <a:gd name="connsiteY61" fmla="*/ 5942515 h 6858000"/>
              <a:gd name="connsiteX62" fmla="*/ 9552571 w 10955369"/>
              <a:gd name="connsiteY62" fmla="*/ 6028951 h 6858000"/>
              <a:gd name="connsiteX63" fmla="*/ 9502860 w 10955369"/>
              <a:gd name="connsiteY63" fmla="*/ 6080818 h 6858000"/>
              <a:gd name="connsiteX64" fmla="*/ 9508486 w 10955369"/>
              <a:gd name="connsiteY64" fmla="*/ 6088099 h 6858000"/>
              <a:gd name="connsiteX65" fmla="*/ 9494232 w 10955369"/>
              <a:gd name="connsiteY65" fmla="*/ 6129303 h 6858000"/>
              <a:gd name="connsiteX66" fmla="*/ 9394791 w 10955369"/>
              <a:gd name="connsiteY66" fmla="*/ 6260036 h 6858000"/>
              <a:gd name="connsiteX67" fmla="*/ 9368304 w 10955369"/>
              <a:gd name="connsiteY67" fmla="*/ 6340934 h 6858000"/>
              <a:gd name="connsiteX68" fmla="*/ 9366884 w 10955369"/>
              <a:gd name="connsiteY68" fmla="*/ 6371842 h 6858000"/>
              <a:gd name="connsiteX69" fmla="*/ 9343540 w 10955369"/>
              <a:gd name="connsiteY69" fmla="*/ 6511084 h 6858000"/>
              <a:gd name="connsiteX70" fmla="*/ 9340891 w 10955369"/>
              <a:gd name="connsiteY70" fmla="*/ 6557257 h 6858000"/>
              <a:gd name="connsiteX71" fmla="*/ 9339662 w 10955369"/>
              <a:gd name="connsiteY71" fmla="*/ 6628065 h 6858000"/>
              <a:gd name="connsiteX72" fmla="*/ 9332386 w 10955369"/>
              <a:gd name="connsiteY72" fmla="*/ 6667101 h 6858000"/>
              <a:gd name="connsiteX73" fmla="*/ 9319643 w 10955369"/>
              <a:gd name="connsiteY73" fmla="*/ 6775682 h 6858000"/>
              <a:gd name="connsiteX74" fmla="*/ 9312100 w 10955369"/>
              <a:gd name="connsiteY74" fmla="*/ 6855909 h 6858000"/>
              <a:gd name="connsiteX75" fmla="*/ 2094931 w 10955369"/>
              <a:gd name="connsiteY75" fmla="*/ 6857802 h 6858000"/>
              <a:gd name="connsiteX76" fmla="*/ 2094931 w 10955369"/>
              <a:gd name="connsiteY76" fmla="*/ 6858000 h 6858000"/>
              <a:gd name="connsiteX77" fmla="*/ 1339001 w 10955369"/>
              <a:gd name="connsiteY77" fmla="*/ 6858000 h 6858000"/>
              <a:gd name="connsiteX78" fmla="*/ 0 w 10955369"/>
              <a:gd name="connsiteY78" fmla="*/ 6858000 h 6858000"/>
              <a:gd name="connsiteX0" fmla="*/ 0 w 10955369"/>
              <a:gd name="connsiteY0" fmla="*/ 0 h 6858000"/>
              <a:gd name="connsiteX1" fmla="*/ 2094931 w 10955369"/>
              <a:gd name="connsiteY1" fmla="*/ 0 h 6858000"/>
              <a:gd name="connsiteX2" fmla="*/ 2094931 w 10955369"/>
              <a:gd name="connsiteY2" fmla="*/ 558 h 6858000"/>
              <a:gd name="connsiteX3" fmla="*/ 10950874 w 10955369"/>
              <a:gd name="connsiteY3" fmla="*/ 559 h 6858000"/>
              <a:gd name="connsiteX4" fmla="*/ 10953171 w 10955369"/>
              <a:gd name="connsiteY4" fmla="*/ 8753 h 6858000"/>
              <a:gd name="connsiteX5" fmla="*/ 10946433 w 10955369"/>
              <a:gd name="connsiteY5" fmla="*/ 53973 h 6858000"/>
              <a:gd name="connsiteX6" fmla="*/ 10894710 w 10955369"/>
              <a:gd name="connsiteY6" fmla="*/ 157844 h 6858000"/>
              <a:gd name="connsiteX7" fmla="*/ 10869760 w 10955369"/>
              <a:gd name="connsiteY7" fmla="*/ 222070 h 6858000"/>
              <a:gd name="connsiteX8" fmla="*/ 10869698 w 10955369"/>
              <a:gd name="connsiteY8" fmla="*/ 249730 h 6858000"/>
              <a:gd name="connsiteX9" fmla="*/ 10863281 w 10955369"/>
              <a:gd name="connsiteY9" fmla="*/ 286161 h 6858000"/>
              <a:gd name="connsiteX10" fmla="*/ 10859244 w 10955369"/>
              <a:gd name="connsiteY10" fmla="*/ 352984 h 6858000"/>
              <a:gd name="connsiteX11" fmla="*/ 10841145 w 10955369"/>
              <a:gd name="connsiteY11" fmla="*/ 438373 h 6858000"/>
              <a:gd name="connsiteX12" fmla="*/ 10787761 w 10955369"/>
              <a:gd name="connsiteY12" fmla="*/ 486627 h 6858000"/>
              <a:gd name="connsiteX13" fmla="*/ 10792839 w 10955369"/>
              <a:gd name="connsiteY13" fmla="*/ 494282 h 6858000"/>
              <a:gd name="connsiteX14" fmla="*/ 10775602 w 10955369"/>
              <a:gd name="connsiteY14" fmla="*/ 534382 h 6858000"/>
              <a:gd name="connsiteX15" fmla="*/ 10666837 w 10955369"/>
              <a:gd name="connsiteY15" fmla="*/ 657817 h 6858000"/>
              <a:gd name="connsiteX16" fmla="*/ 10634488 w 10955369"/>
              <a:gd name="connsiteY16" fmla="*/ 736652 h 6858000"/>
              <a:gd name="connsiteX17" fmla="*/ 10630810 w 10955369"/>
              <a:gd name="connsiteY17" fmla="*/ 767381 h 6858000"/>
              <a:gd name="connsiteX18" fmla="*/ 10624160 w 10955369"/>
              <a:gd name="connsiteY18" fmla="*/ 818695 h 6858000"/>
              <a:gd name="connsiteX19" fmla="*/ 10638403 w 10955369"/>
              <a:gd name="connsiteY19" fmla="*/ 863814 h 6858000"/>
              <a:gd name="connsiteX20" fmla="*/ 10625231 w 10955369"/>
              <a:gd name="connsiteY20" fmla="*/ 904039 h 6858000"/>
              <a:gd name="connsiteX21" fmla="*/ 10591296 w 10955369"/>
              <a:gd name="connsiteY21" fmla="*/ 950499 h 6858000"/>
              <a:gd name="connsiteX22" fmla="*/ 10584881 w 10955369"/>
              <a:gd name="connsiteY22" fmla="*/ 1021040 h 6858000"/>
              <a:gd name="connsiteX23" fmla="*/ 10574763 w 10955369"/>
              <a:gd name="connsiteY23" fmla="*/ 1059465 h 6858000"/>
              <a:gd name="connsiteX24" fmla="*/ 10554098 w 10955369"/>
              <a:gd name="connsiteY24" fmla="*/ 1166876 h 6858000"/>
              <a:gd name="connsiteX25" fmla="*/ 10538709 w 10955369"/>
              <a:gd name="connsiteY25" fmla="*/ 1276330 h 6858000"/>
              <a:gd name="connsiteX26" fmla="*/ 10561060 w 10955369"/>
              <a:gd name="connsiteY26" fmla="*/ 1340205 h 6858000"/>
              <a:gd name="connsiteX27" fmla="*/ 10560252 w 10955369"/>
              <a:gd name="connsiteY27" fmla="*/ 1346492 h 6858000"/>
              <a:gd name="connsiteX28" fmla="*/ 10550847 w 10955369"/>
              <a:gd name="connsiteY28" fmla="*/ 1360254 h 6858000"/>
              <a:gd name="connsiteX29" fmla="*/ 10546123 w 10955369"/>
              <a:gd name="connsiteY29" fmla="*/ 1364867 h 6858000"/>
              <a:gd name="connsiteX30" fmla="*/ 10541736 w 10955369"/>
              <a:gd name="connsiteY30" fmla="*/ 1372815 h 6858000"/>
              <a:gd name="connsiteX31" fmla="*/ 10542005 w 10955369"/>
              <a:gd name="connsiteY31" fmla="*/ 1373191 h 6858000"/>
              <a:gd name="connsiteX32" fmla="*/ 10537159 w 10955369"/>
              <a:gd name="connsiteY32" fmla="*/ 1380284 h 6858000"/>
              <a:gd name="connsiteX33" fmla="*/ 10517929 w 10955369"/>
              <a:gd name="connsiteY33" fmla="*/ 1477797 h 6858000"/>
              <a:gd name="connsiteX34" fmla="*/ 10513107 w 10955369"/>
              <a:gd name="connsiteY34" fmla="*/ 1500615 h 6858000"/>
              <a:gd name="connsiteX35" fmla="*/ 10512551 w 10955369"/>
              <a:gd name="connsiteY35" fmla="*/ 1513756 h 6858000"/>
              <a:gd name="connsiteX36" fmla="*/ 10513819 w 10955369"/>
              <a:gd name="connsiteY36" fmla="*/ 1515188 h 6858000"/>
              <a:gd name="connsiteX37" fmla="*/ 10486311 w 10955369"/>
              <a:gd name="connsiteY37" fmla="*/ 1546203 h 6858000"/>
              <a:gd name="connsiteX38" fmla="*/ 10463879 w 10955369"/>
              <a:gd name="connsiteY38" fmla="*/ 1570136 h 6858000"/>
              <a:gd name="connsiteX39" fmla="*/ 10454681 w 10955369"/>
              <a:gd name="connsiteY39" fmla="*/ 1580611 h 6858000"/>
              <a:gd name="connsiteX40" fmla="*/ 10447802 w 10955369"/>
              <a:gd name="connsiteY40" fmla="*/ 1581543 h 6858000"/>
              <a:gd name="connsiteX41" fmla="*/ 10436396 w 10955369"/>
              <a:gd name="connsiteY41" fmla="*/ 1598036 h 6858000"/>
              <a:gd name="connsiteX42" fmla="*/ 10436702 w 10955369"/>
              <a:gd name="connsiteY42" fmla="*/ 1600693 h 6858000"/>
              <a:gd name="connsiteX43" fmla="*/ 10421291 w 10955369"/>
              <a:gd name="connsiteY43" fmla="*/ 1611451 h 6858000"/>
              <a:gd name="connsiteX44" fmla="*/ 10401116 w 10955369"/>
              <a:gd name="connsiteY44" fmla="*/ 1617032 h 6858000"/>
              <a:gd name="connsiteX45" fmla="*/ 10326865 w 10955369"/>
              <a:gd name="connsiteY45" fmla="*/ 1768029 h 6858000"/>
              <a:gd name="connsiteX46" fmla="*/ 10199642 w 10955369"/>
              <a:gd name="connsiteY46" fmla="*/ 1868486 h 6858000"/>
              <a:gd name="connsiteX47" fmla="*/ 10160965 w 10955369"/>
              <a:gd name="connsiteY47" fmla="*/ 1971677 h 6858000"/>
              <a:gd name="connsiteX48" fmla="*/ 10109635 w 10955369"/>
              <a:gd name="connsiteY48" fmla="*/ 2082663 h 6858000"/>
              <a:gd name="connsiteX49" fmla="*/ 10093097 w 10955369"/>
              <a:gd name="connsiteY49" fmla="*/ 2117525 h 6858000"/>
              <a:gd name="connsiteX50" fmla="*/ 10093472 w 10955369"/>
              <a:gd name="connsiteY50" fmla="*/ 2124650 h 6858000"/>
              <a:gd name="connsiteX51" fmla="*/ 10094623 w 10955369"/>
              <a:gd name="connsiteY51" fmla="*/ 2180054 h 6858000"/>
              <a:gd name="connsiteX52" fmla="*/ 10047413 w 10955369"/>
              <a:gd name="connsiteY52" fmla="*/ 2234585 h 6858000"/>
              <a:gd name="connsiteX53" fmla="*/ 10050493 w 10955369"/>
              <a:gd name="connsiteY53" fmla="*/ 2238233 h 6858000"/>
              <a:gd name="connsiteX54" fmla="*/ 10065225 w 10955369"/>
              <a:gd name="connsiteY54" fmla="*/ 2238233 h 6858000"/>
              <a:gd name="connsiteX55" fmla="*/ 9585210 w 10955369"/>
              <a:gd name="connsiteY55" fmla="*/ 5745707 h 6858000"/>
              <a:gd name="connsiteX56" fmla="*/ 9575827 w 10955369"/>
              <a:gd name="connsiteY56" fmla="*/ 5758429 h 6858000"/>
              <a:gd name="connsiteX57" fmla="*/ 9565263 w 10955369"/>
              <a:gd name="connsiteY57" fmla="*/ 5811200 h 6858000"/>
              <a:gd name="connsiteX58" fmla="*/ 9567227 w 10955369"/>
              <a:gd name="connsiteY58" fmla="*/ 5838792 h 6858000"/>
              <a:gd name="connsiteX59" fmla="*/ 9563496 w 10955369"/>
              <a:gd name="connsiteY59" fmla="*/ 5875581 h 6858000"/>
              <a:gd name="connsiteX60" fmla="*/ 9564366 w 10955369"/>
              <a:gd name="connsiteY60" fmla="*/ 5942515 h 6858000"/>
              <a:gd name="connsiteX61" fmla="*/ 9552571 w 10955369"/>
              <a:gd name="connsiteY61" fmla="*/ 6028951 h 6858000"/>
              <a:gd name="connsiteX62" fmla="*/ 9502860 w 10955369"/>
              <a:gd name="connsiteY62" fmla="*/ 6080818 h 6858000"/>
              <a:gd name="connsiteX63" fmla="*/ 9508486 w 10955369"/>
              <a:gd name="connsiteY63" fmla="*/ 6088099 h 6858000"/>
              <a:gd name="connsiteX64" fmla="*/ 9494232 w 10955369"/>
              <a:gd name="connsiteY64" fmla="*/ 6129303 h 6858000"/>
              <a:gd name="connsiteX65" fmla="*/ 9394791 w 10955369"/>
              <a:gd name="connsiteY65" fmla="*/ 6260036 h 6858000"/>
              <a:gd name="connsiteX66" fmla="*/ 9368304 w 10955369"/>
              <a:gd name="connsiteY66" fmla="*/ 6340934 h 6858000"/>
              <a:gd name="connsiteX67" fmla="*/ 9366884 w 10955369"/>
              <a:gd name="connsiteY67" fmla="*/ 6371842 h 6858000"/>
              <a:gd name="connsiteX68" fmla="*/ 9343540 w 10955369"/>
              <a:gd name="connsiteY68" fmla="*/ 6511084 h 6858000"/>
              <a:gd name="connsiteX69" fmla="*/ 9340891 w 10955369"/>
              <a:gd name="connsiteY69" fmla="*/ 6557257 h 6858000"/>
              <a:gd name="connsiteX70" fmla="*/ 9339662 w 10955369"/>
              <a:gd name="connsiteY70" fmla="*/ 6628065 h 6858000"/>
              <a:gd name="connsiteX71" fmla="*/ 9332386 w 10955369"/>
              <a:gd name="connsiteY71" fmla="*/ 6667101 h 6858000"/>
              <a:gd name="connsiteX72" fmla="*/ 9319643 w 10955369"/>
              <a:gd name="connsiteY72" fmla="*/ 6775682 h 6858000"/>
              <a:gd name="connsiteX73" fmla="*/ 9312100 w 10955369"/>
              <a:gd name="connsiteY73" fmla="*/ 6855909 h 6858000"/>
              <a:gd name="connsiteX74" fmla="*/ 2094931 w 10955369"/>
              <a:gd name="connsiteY74" fmla="*/ 6857802 h 6858000"/>
              <a:gd name="connsiteX75" fmla="*/ 2094931 w 10955369"/>
              <a:gd name="connsiteY75" fmla="*/ 6858000 h 6858000"/>
              <a:gd name="connsiteX76" fmla="*/ 1339001 w 10955369"/>
              <a:gd name="connsiteY76" fmla="*/ 6858000 h 6858000"/>
              <a:gd name="connsiteX77" fmla="*/ 0 w 10955369"/>
              <a:gd name="connsiteY77" fmla="*/ 6858000 h 6858000"/>
              <a:gd name="connsiteX78" fmla="*/ 0 w 10955369"/>
              <a:gd name="connsiteY7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0955369" h="6858000">
                <a:moveTo>
                  <a:pt x="0" y="0"/>
                </a:moveTo>
                <a:lnTo>
                  <a:pt x="2094931" y="0"/>
                </a:lnTo>
                <a:lnTo>
                  <a:pt x="2094931" y="558"/>
                </a:lnTo>
                <a:lnTo>
                  <a:pt x="10950874" y="559"/>
                </a:lnTo>
                <a:lnTo>
                  <a:pt x="10953171" y="8753"/>
                </a:lnTo>
                <a:cubicBezTo>
                  <a:pt x="10956590" y="23728"/>
                  <a:pt x="10957153" y="38957"/>
                  <a:pt x="10946433" y="53973"/>
                </a:cubicBezTo>
                <a:cubicBezTo>
                  <a:pt x="10912443" y="73132"/>
                  <a:pt x="10938888" y="135050"/>
                  <a:pt x="10894710" y="157844"/>
                </a:cubicBezTo>
                <a:cubicBezTo>
                  <a:pt x="10881722" y="167822"/>
                  <a:pt x="10861453" y="208452"/>
                  <a:pt x="10869760" y="222070"/>
                </a:cubicBezTo>
                <a:cubicBezTo>
                  <a:pt x="10868036" y="231764"/>
                  <a:pt x="10858561" y="239428"/>
                  <a:pt x="10869698" y="249730"/>
                </a:cubicBezTo>
                <a:cubicBezTo>
                  <a:pt x="10882191" y="263867"/>
                  <a:pt x="10842410" y="281214"/>
                  <a:pt x="10863281" y="286161"/>
                </a:cubicBezTo>
                <a:cubicBezTo>
                  <a:pt x="10835642" y="298777"/>
                  <a:pt x="10860185" y="331502"/>
                  <a:pt x="10859244" y="352984"/>
                </a:cubicBezTo>
                <a:cubicBezTo>
                  <a:pt x="10834047" y="361247"/>
                  <a:pt x="10856922" y="398174"/>
                  <a:pt x="10841145" y="438373"/>
                </a:cubicBezTo>
                <a:cubicBezTo>
                  <a:pt x="10812494" y="446997"/>
                  <a:pt x="10830786" y="465571"/>
                  <a:pt x="10787761" y="486627"/>
                </a:cubicBezTo>
                <a:cubicBezTo>
                  <a:pt x="10789831" y="488961"/>
                  <a:pt x="10791541" y="491539"/>
                  <a:pt x="10792839" y="494282"/>
                </a:cubicBezTo>
                <a:cubicBezTo>
                  <a:pt x="10800379" y="510223"/>
                  <a:pt x="10792661" y="528177"/>
                  <a:pt x="10775602" y="534382"/>
                </a:cubicBezTo>
                <a:cubicBezTo>
                  <a:pt x="10714232" y="570697"/>
                  <a:pt x="10694576" y="617422"/>
                  <a:pt x="10666837" y="657817"/>
                </a:cubicBezTo>
                <a:cubicBezTo>
                  <a:pt x="10639740" y="705103"/>
                  <a:pt x="10698865" y="688947"/>
                  <a:pt x="10634488" y="736652"/>
                </a:cubicBezTo>
                <a:cubicBezTo>
                  <a:pt x="10646868" y="748916"/>
                  <a:pt x="10644086" y="756967"/>
                  <a:pt x="10630810" y="767381"/>
                </a:cubicBezTo>
                <a:cubicBezTo>
                  <a:pt x="10618792" y="790780"/>
                  <a:pt x="10658282" y="803120"/>
                  <a:pt x="10624160" y="818695"/>
                </a:cubicBezTo>
                <a:cubicBezTo>
                  <a:pt x="10646879" y="821990"/>
                  <a:pt x="10611846" y="866927"/>
                  <a:pt x="10638403" y="863814"/>
                </a:cubicBezTo>
                <a:cubicBezTo>
                  <a:pt x="10650337" y="886303"/>
                  <a:pt x="10615721" y="882569"/>
                  <a:pt x="10625231" y="904039"/>
                </a:cubicBezTo>
                <a:cubicBezTo>
                  <a:pt x="10617379" y="918486"/>
                  <a:pt x="10598021" y="930999"/>
                  <a:pt x="10591296" y="950499"/>
                </a:cubicBezTo>
                <a:cubicBezTo>
                  <a:pt x="10568711" y="970728"/>
                  <a:pt x="10588481" y="983465"/>
                  <a:pt x="10584881" y="1021040"/>
                </a:cubicBezTo>
                <a:cubicBezTo>
                  <a:pt x="10566631" y="1030687"/>
                  <a:pt x="10567736" y="1044151"/>
                  <a:pt x="10574763" y="1059465"/>
                </a:cubicBezTo>
                <a:cubicBezTo>
                  <a:pt x="10557585" y="1091092"/>
                  <a:pt x="10562659" y="1127441"/>
                  <a:pt x="10554098" y="1166876"/>
                </a:cubicBezTo>
                <a:cubicBezTo>
                  <a:pt x="10523245" y="1201707"/>
                  <a:pt x="10547997" y="1234236"/>
                  <a:pt x="10538709" y="1276330"/>
                </a:cubicBezTo>
                <a:cubicBezTo>
                  <a:pt x="10496989" y="1300598"/>
                  <a:pt x="10555815" y="1315008"/>
                  <a:pt x="10561060" y="1340205"/>
                </a:cubicBezTo>
                <a:cubicBezTo>
                  <a:pt x="10560791" y="1342301"/>
                  <a:pt x="10560521" y="1344396"/>
                  <a:pt x="10560252" y="1346492"/>
                </a:cubicBezTo>
                <a:lnTo>
                  <a:pt x="10550847" y="1360254"/>
                </a:lnTo>
                <a:lnTo>
                  <a:pt x="10546123" y="1364867"/>
                </a:lnTo>
                <a:cubicBezTo>
                  <a:pt x="10543311" y="1368255"/>
                  <a:pt x="10542009" y="1370777"/>
                  <a:pt x="10541736" y="1372815"/>
                </a:cubicBezTo>
                <a:lnTo>
                  <a:pt x="10542005" y="1373191"/>
                </a:lnTo>
                <a:lnTo>
                  <a:pt x="10537159" y="1380284"/>
                </a:lnTo>
                <a:cubicBezTo>
                  <a:pt x="10533146" y="1397718"/>
                  <a:pt x="10521938" y="1457742"/>
                  <a:pt x="10517929" y="1477797"/>
                </a:cubicBezTo>
                <a:cubicBezTo>
                  <a:pt x="10505853" y="1491881"/>
                  <a:pt x="10484024" y="1493519"/>
                  <a:pt x="10513107" y="1500615"/>
                </a:cubicBezTo>
                <a:cubicBezTo>
                  <a:pt x="10509882" y="1505602"/>
                  <a:pt x="10510336" y="1509832"/>
                  <a:pt x="10512551" y="1513756"/>
                </a:cubicBezTo>
                <a:lnTo>
                  <a:pt x="10513819" y="1515188"/>
                </a:lnTo>
                <a:lnTo>
                  <a:pt x="10486311" y="1546203"/>
                </a:lnTo>
                <a:cubicBezTo>
                  <a:pt x="10477988" y="1555361"/>
                  <a:pt x="10469151" y="1564401"/>
                  <a:pt x="10463879" y="1570136"/>
                </a:cubicBezTo>
                <a:lnTo>
                  <a:pt x="10454681" y="1580611"/>
                </a:lnTo>
                <a:lnTo>
                  <a:pt x="10447802" y="1581543"/>
                </a:lnTo>
                <a:cubicBezTo>
                  <a:pt x="10442750" y="1583679"/>
                  <a:pt x="10438570" y="1588186"/>
                  <a:pt x="10436396" y="1598036"/>
                </a:cubicBezTo>
                <a:cubicBezTo>
                  <a:pt x="10436499" y="1598922"/>
                  <a:pt x="10436600" y="1599807"/>
                  <a:pt x="10436702" y="1600693"/>
                </a:cubicBezTo>
                <a:lnTo>
                  <a:pt x="10421291" y="1611451"/>
                </a:lnTo>
                <a:cubicBezTo>
                  <a:pt x="10415286" y="1614421"/>
                  <a:pt x="10408634" y="1616423"/>
                  <a:pt x="10401116" y="1617032"/>
                </a:cubicBezTo>
                <a:cubicBezTo>
                  <a:pt x="10404368" y="1680015"/>
                  <a:pt x="10351031" y="1712763"/>
                  <a:pt x="10326865" y="1768029"/>
                </a:cubicBezTo>
                <a:cubicBezTo>
                  <a:pt x="10272656" y="1799536"/>
                  <a:pt x="10252730" y="1877044"/>
                  <a:pt x="10199642" y="1868486"/>
                </a:cubicBezTo>
                <a:cubicBezTo>
                  <a:pt x="10252912" y="1894183"/>
                  <a:pt x="10181701" y="1936790"/>
                  <a:pt x="10160965" y="1971677"/>
                </a:cubicBezTo>
                <a:cubicBezTo>
                  <a:pt x="10145964" y="2007373"/>
                  <a:pt x="10120946" y="2054943"/>
                  <a:pt x="10109635" y="2082663"/>
                </a:cubicBezTo>
                <a:lnTo>
                  <a:pt x="10093097" y="2117525"/>
                </a:lnTo>
                <a:lnTo>
                  <a:pt x="10093472" y="2124650"/>
                </a:lnTo>
                <a:cubicBezTo>
                  <a:pt x="10095921" y="2139897"/>
                  <a:pt x="10100026" y="2159005"/>
                  <a:pt x="10094623" y="2180054"/>
                </a:cubicBezTo>
                <a:cubicBezTo>
                  <a:pt x="10067188" y="2192018"/>
                  <a:pt x="10087626" y="2208499"/>
                  <a:pt x="10047413" y="2234585"/>
                </a:cubicBezTo>
                <a:lnTo>
                  <a:pt x="10050493" y="2238233"/>
                </a:lnTo>
                <a:lnTo>
                  <a:pt x="10065225" y="2238233"/>
                </a:lnTo>
                <a:lnTo>
                  <a:pt x="9585210" y="5745707"/>
                </a:lnTo>
                <a:lnTo>
                  <a:pt x="9575827" y="5758429"/>
                </a:lnTo>
                <a:cubicBezTo>
                  <a:pt x="9566257" y="5775417"/>
                  <a:pt x="9558299" y="5801449"/>
                  <a:pt x="9565263" y="5811200"/>
                </a:cubicBezTo>
                <a:cubicBezTo>
                  <a:pt x="9564253" y="5820988"/>
                  <a:pt x="9555364" y="5829297"/>
                  <a:pt x="9567227" y="5838792"/>
                </a:cubicBezTo>
                <a:cubicBezTo>
                  <a:pt x="9580723" y="5852018"/>
                  <a:pt x="9542316" y="5872107"/>
                  <a:pt x="9563496" y="5875581"/>
                </a:cubicBezTo>
                <a:cubicBezTo>
                  <a:pt x="9536853" y="5890098"/>
                  <a:pt x="9563730" y="5921022"/>
                  <a:pt x="9564366" y="5942515"/>
                </a:cubicBezTo>
                <a:cubicBezTo>
                  <a:pt x="9539839" y="5952520"/>
                  <a:pt x="9565361" y="5987751"/>
                  <a:pt x="9552571" y="6028951"/>
                </a:cubicBezTo>
                <a:cubicBezTo>
                  <a:pt x="9524624" y="6039559"/>
                  <a:pt x="9544232" y="6056805"/>
                  <a:pt x="9502860" y="6080818"/>
                </a:cubicBezTo>
                <a:cubicBezTo>
                  <a:pt x="9505095" y="6083002"/>
                  <a:pt x="9506990" y="6085453"/>
                  <a:pt x="9508486" y="6088099"/>
                </a:cubicBezTo>
                <a:cubicBezTo>
                  <a:pt x="9517174" y="6103471"/>
                  <a:pt x="9510792" y="6121919"/>
                  <a:pt x="9494232" y="6129303"/>
                </a:cubicBezTo>
                <a:cubicBezTo>
                  <a:pt x="9435680" y="6169822"/>
                  <a:pt x="9419496" y="6217803"/>
                  <a:pt x="9394791" y="6260036"/>
                </a:cubicBezTo>
                <a:cubicBezTo>
                  <a:pt x="9371230" y="6309098"/>
                  <a:pt x="9429018" y="6288844"/>
                  <a:pt x="9368304" y="6340934"/>
                </a:cubicBezTo>
                <a:cubicBezTo>
                  <a:pt x="9381548" y="6352300"/>
                  <a:pt x="9379362" y="6360525"/>
                  <a:pt x="9366884" y="6371842"/>
                </a:cubicBezTo>
                <a:cubicBezTo>
                  <a:pt x="9362758" y="6400200"/>
                  <a:pt x="9347872" y="6480182"/>
                  <a:pt x="9343540" y="6511084"/>
                </a:cubicBezTo>
                <a:cubicBezTo>
                  <a:pt x="9336718" y="6535696"/>
                  <a:pt x="9297714" y="6524401"/>
                  <a:pt x="9340891" y="6557257"/>
                </a:cubicBezTo>
                <a:cubicBezTo>
                  <a:pt x="9319846" y="6579015"/>
                  <a:pt x="9340499" y="6590335"/>
                  <a:pt x="9339662" y="6628065"/>
                </a:cubicBezTo>
                <a:cubicBezTo>
                  <a:pt x="9322164" y="6638965"/>
                  <a:pt x="9324254" y="6652318"/>
                  <a:pt x="9332386" y="6667101"/>
                </a:cubicBezTo>
                <a:cubicBezTo>
                  <a:pt x="9317570" y="6699849"/>
                  <a:pt x="9325292" y="6735749"/>
                  <a:pt x="9319643" y="6775682"/>
                </a:cubicBezTo>
                <a:cubicBezTo>
                  <a:pt x="9298478" y="6803360"/>
                  <a:pt x="9308415" y="6827554"/>
                  <a:pt x="9312100" y="6855909"/>
                </a:cubicBezTo>
                <a:lnTo>
                  <a:pt x="2094931" y="6857802"/>
                </a:lnTo>
                <a:lnTo>
                  <a:pt x="2094931" y="6858000"/>
                </a:lnTo>
                <a:lnTo>
                  <a:pt x="133900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03B896E-588D-4683-843B-7204B9432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7" y="603623"/>
            <a:ext cx="9287301" cy="12220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34" name="Content Placeholder 11">
            <a:extLst>
              <a:ext uri="{FF2B5EF4-FFF2-40B4-BE49-F238E27FC236}">
                <a16:creationId xmlns:a16="http://schemas.microsoft.com/office/drawing/2014/main" id="{623572EB-C302-4380-BADB-7F32E4FAB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8" y="2225039"/>
            <a:ext cx="6292688" cy="40293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Load forecasting challenges &amp; solution</a:t>
            </a:r>
          </a:p>
          <a:p>
            <a:r>
              <a:rPr lang="en-US"/>
              <a:t>Weather and energy load demand patterns </a:t>
            </a:r>
          </a:p>
          <a:p>
            <a:r>
              <a:rPr lang="en-US"/>
              <a:t>Multi linear regression modelling</a:t>
            </a:r>
          </a:p>
          <a:p>
            <a:r>
              <a:rPr lang="en-US"/>
              <a:t>Random forest regression modelling </a:t>
            </a:r>
          </a:p>
          <a:p>
            <a:r>
              <a:rPr lang="en-US"/>
              <a:t>Future scope 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7D3B4FC-79F4-47D2-9D79-DA876E6AD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0167" y="2094931"/>
            <a:ext cx="3320955" cy="3782980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 descr="A rainbow in the sky&#10;&#10;Description automatically generated with low confidence">
            <a:extLst>
              <a:ext uri="{FF2B5EF4-FFF2-40B4-BE49-F238E27FC236}">
                <a16:creationId xmlns:a16="http://schemas.microsoft.com/office/drawing/2014/main" id="{259CECEC-09ED-45A7-9172-923D822B73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80" r="17769"/>
          <a:stretch/>
        </p:blipFill>
        <p:spPr>
          <a:xfrm>
            <a:off x="8266475" y="2311880"/>
            <a:ext cx="2440763" cy="333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62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B86AA2DA-281A-4806-8977-D617AEAC8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8A486C7-0A45-41E8-B7B3-6DF01BEAC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047863" cy="6858000"/>
          </a:xfrm>
          <a:custGeom>
            <a:avLst/>
            <a:gdLst>
              <a:gd name="connsiteX0" fmla="*/ 0 w 10955369"/>
              <a:gd name="connsiteY0" fmla="*/ 0 h 6858000"/>
              <a:gd name="connsiteX1" fmla="*/ 2094931 w 10955369"/>
              <a:gd name="connsiteY1" fmla="*/ 0 h 6858000"/>
              <a:gd name="connsiteX2" fmla="*/ 2094931 w 10955369"/>
              <a:gd name="connsiteY2" fmla="*/ 558 h 6858000"/>
              <a:gd name="connsiteX3" fmla="*/ 10950874 w 10955369"/>
              <a:gd name="connsiteY3" fmla="*/ 559 h 6858000"/>
              <a:gd name="connsiteX4" fmla="*/ 10953171 w 10955369"/>
              <a:gd name="connsiteY4" fmla="*/ 8753 h 6858000"/>
              <a:gd name="connsiteX5" fmla="*/ 10946433 w 10955369"/>
              <a:gd name="connsiteY5" fmla="*/ 53973 h 6858000"/>
              <a:gd name="connsiteX6" fmla="*/ 10894710 w 10955369"/>
              <a:gd name="connsiteY6" fmla="*/ 157844 h 6858000"/>
              <a:gd name="connsiteX7" fmla="*/ 10869760 w 10955369"/>
              <a:gd name="connsiteY7" fmla="*/ 222070 h 6858000"/>
              <a:gd name="connsiteX8" fmla="*/ 10869698 w 10955369"/>
              <a:gd name="connsiteY8" fmla="*/ 249730 h 6858000"/>
              <a:gd name="connsiteX9" fmla="*/ 10863281 w 10955369"/>
              <a:gd name="connsiteY9" fmla="*/ 286161 h 6858000"/>
              <a:gd name="connsiteX10" fmla="*/ 10859244 w 10955369"/>
              <a:gd name="connsiteY10" fmla="*/ 352984 h 6858000"/>
              <a:gd name="connsiteX11" fmla="*/ 10841145 w 10955369"/>
              <a:gd name="connsiteY11" fmla="*/ 438373 h 6858000"/>
              <a:gd name="connsiteX12" fmla="*/ 10787761 w 10955369"/>
              <a:gd name="connsiteY12" fmla="*/ 486627 h 6858000"/>
              <a:gd name="connsiteX13" fmla="*/ 10792839 w 10955369"/>
              <a:gd name="connsiteY13" fmla="*/ 494282 h 6858000"/>
              <a:gd name="connsiteX14" fmla="*/ 10775602 w 10955369"/>
              <a:gd name="connsiteY14" fmla="*/ 534382 h 6858000"/>
              <a:gd name="connsiteX15" fmla="*/ 10666837 w 10955369"/>
              <a:gd name="connsiteY15" fmla="*/ 657817 h 6858000"/>
              <a:gd name="connsiteX16" fmla="*/ 10634488 w 10955369"/>
              <a:gd name="connsiteY16" fmla="*/ 736652 h 6858000"/>
              <a:gd name="connsiteX17" fmla="*/ 10630810 w 10955369"/>
              <a:gd name="connsiteY17" fmla="*/ 767381 h 6858000"/>
              <a:gd name="connsiteX18" fmla="*/ 10624160 w 10955369"/>
              <a:gd name="connsiteY18" fmla="*/ 818695 h 6858000"/>
              <a:gd name="connsiteX19" fmla="*/ 10638403 w 10955369"/>
              <a:gd name="connsiteY19" fmla="*/ 863814 h 6858000"/>
              <a:gd name="connsiteX20" fmla="*/ 10625231 w 10955369"/>
              <a:gd name="connsiteY20" fmla="*/ 904039 h 6858000"/>
              <a:gd name="connsiteX21" fmla="*/ 10591296 w 10955369"/>
              <a:gd name="connsiteY21" fmla="*/ 950499 h 6858000"/>
              <a:gd name="connsiteX22" fmla="*/ 10584881 w 10955369"/>
              <a:gd name="connsiteY22" fmla="*/ 1021040 h 6858000"/>
              <a:gd name="connsiteX23" fmla="*/ 10574763 w 10955369"/>
              <a:gd name="connsiteY23" fmla="*/ 1059465 h 6858000"/>
              <a:gd name="connsiteX24" fmla="*/ 10554098 w 10955369"/>
              <a:gd name="connsiteY24" fmla="*/ 1166876 h 6858000"/>
              <a:gd name="connsiteX25" fmla="*/ 10538709 w 10955369"/>
              <a:gd name="connsiteY25" fmla="*/ 1276330 h 6858000"/>
              <a:gd name="connsiteX26" fmla="*/ 10561060 w 10955369"/>
              <a:gd name="connsiteY26" fmla="*/ 1340205 h 6858000"/>
              <a:gd name="connsiteX27" fmla="*/ 10560252 w 10955369"/>
              <a:gd name="connsiteY27" fmla="*/ 1346492 h 6858000"/>
              <a:gd name="connsiteX28" fmla="*/ 10550847 w 10955369"/>
              <a:gd name="connsiteY28" fmla="*/ 1360254 h 6858000"/>
              <a:gd name="connsiteX29" fmla="*/ 10546123 w 10955369"/>
              <a:gd name="connsiteY29" fmla="*/ 1364867 h 6858000"/>
              <a:gd name="connsiteX30" fmla="*/ 10541736 w 10955369"/>
              <a:gd name="connsiteY30" fmla="*/ 1372815 h 6858000"/>
              <a:gd name="connsiteX31" fmla="*/ 10542005 w 10955369"/>
              <a:gd name="connsiteY31" fmla="*/ 1373191 h 6858000"/>
              <a:gd name="connsiteX32" fmla="*/ 10537159 w 10955369"/>
              <a:gd name="connsiteY32" fmla="*/ 1380284 h 6858000"/>
              <a:gd name="connsiteX33" fmla="*/ 10517929 w 10955369"/>
              <a:gd name="connsiteY33" fmla="*/ 1477797 h 6858000"/>
              <a:gd name="connsiteX34" fmla="*/ 10513107 w 10955369"/>
              <a:gd name="connsiteY34" fmla="*/ 1500615 h 6858000"/>
              <a:gd name="connsiteX35" fmla="*/ 10512551 w 10955369"/>
              <a:gd name="connsiteY35" fmla="*/ 1513756 h 6858000"/>
              <a:gd name="connsiteX36" fmla="*/ 10513819 w 10955369"/>
              <a:gd name="connsiteY36" fmla="*/ 1515188 h 6858000"/>
              <a:gd name="connsiteX37" fmla="*/ 10486311 w 10955369"/>
              <a:gd name="connsiteY37" fmla="*/ 1546203 h 6858000"/>
              <a:gd name="connsiteX38" fmla="*/ 10463879 w 10955369"/>
              <a:gd name="connsiteY38" fmla="*/ 1570136 h 6858000"/>
              <a:gd name="connsiteX39" fmla="*/ 10454681 w 10955369"/>
              <a:gd name="connsiteY39" fmla="*/ 1580611 h 6858000"/>
              <a:gd name="connsiteX40" fmla="*/ 10447802 w 10955369"/>
              <a:gd name="connsiteY40" fmla="*/ 1581543 h 6858000"/>
              <a:gd name="connsiteX41" fmla="*/ 10436396 w 10955369"/>
              <a:gd name="connsiteY41" fmla="*/ 1598036 h 6858000"/>
              <a:gd name="connsiteX42" fmla="*/ 10436702 w 10955369"/>
              <a:gd name="connsiteY42" fmla="*/ 1600693 h 6858000"/>
              <a:gd name="connsiteX43" fmla="*/ 10421291 w 10955369"/>
              <a:gd name="connsiteY43" fmla="*/ 1611451 h 6858000"/>
              <a:gd name="connsiteX44" fmla="*/ 10401116 w 10955369"/>
              <a:gd name="connsiteY44" fmla="*/ 1617032 h 6858000"/>
              <a:gd name="connsiteX45" fmla="*/ 10326865 w 10955369"/>
              <a:gd name="connsiteY45" fmla="*/ 1768029 h 6858000"/>
              <a:gd name="connsiteX46" fmla="*/ 10199642 w 10955369"/>
              <a:gd name="connsiteY46" fmla="*/ 1868486 h 6858000"/>
              <a:gd name="connsiteX47" fmla="*/ 10160965 w 10955369"/>
              <a:gd name="connsiteY47" fmla="*/ 1971677 h 6858000"/>
              <a:gd name="connsiteX48" fmla="*/ 10109635 w 10955369"/>
              <a:gd name="connsiteY48" fmla="*/ 2082663 h 6858000"/>
              <a:gd name="connsiteX49" fmla="*/ 10093097 w 10955369"/>
              <a:gd name="connsiteY49" fmla="*/ 2117525 h 6858000"/>
              <a:gd name="connsiteX50" fmla="*/ 10093472 w 10955369"/>
              <a:gd name="connsiteY50" fmla="*/ 2124650 h 6858000"/>
              <a:gd name="connsiteX51" fmla="*/ 10094623 w 10955369"/>
              <a:gd name="connsiteY51" fmla="*/ 2180054 h 6858000"/>
              <a:gd name="connsiteX52" fmla="*/ 10047413 w 10955369"/>
              <a:gd name="connsiteY52" fmla="*/ 2234585 h 6858000"/>
              <a:gd name="connsiteX53" fmla="*/ 10050493 w 10955369"/>
              <a:gd name="connsiteY53" fmla="*/ 2238233 h 6858000"/>
              <a:gd name="connsiteX54" fmla="*/ 10065225 w 10955369"/>
              <a:gd name="connsiteY54" fmla="*/ 2238233 h 6858000"/>
              <a:gd name="connsiteX55" fmla="*/ 10065225 w 10955369"/>
              <a:gd name="connsiteY55" fmla="*/ 5745707 h 6858000"/>
              <a:gd name="connsiteX56" fmla="*/ 9585210 w 10955369"/>
              <a:gd name="connsiteY56" fmla="*/ 5745707 h 6858000"/>
              <a:gd name="connsiteX57" fmla="*/ 9575827 w 10955369"/>
              <a:gd name="connsiteY57" fmla="*/ 5758429 h 6858000"/>
              <a:gd name="connsiteX58" fmla="*/ 9565263 w 10955369"/>
              <a:gd name="connsiteY58" fmla="*/ 5811200 h 6858000"/>
              <a:gd name="connsiteX59" fmla="*/ 9567227 w 10955369"/>
              <a:gd name="connsiteY59" fmla="*/ 5838792 h 6858000"/>
              <a:gd name="connsiteX60" fmla="*/ 9563496 w 10955369"/>
              <a:gd name="connsiteY60" fmla="*/ 5875581 h 6858000"/>
              <a:gd name="connsiteX61" fmla="*/ 9564366 w 10955369"/>
              <a:gd name="connsiteY61" fmla="*/ 5942515 h 6858000"/>
              <a:gd name="connsiteX62" fmla="*/ 9552571 w 10955369"/>
              <a:gd name="connsiteY62" fmla="*/ 6028951 h 6858000"/>
              <a:gd name="connsiteX63" fmla="*/ 9502860 w 10955369"/>
              <a:gd name="connsiteY63" fmla="*/ 6080818 h 6858000"/>
              <a:gd name="connsiteX64" fmla="*/ 9508486 w 10955369"/>
              <a:gd name="connsiteY64" fmla="*/ 6088099 h 6858000"/>
              <a:gd name="connsiteX65" fmla="*/ 9494232 w 10955369"/>
              <a:gd name="connsiteY65" fmla="*/ 6129303 h 6858000"/>
              <a:gd name="connsiteX66" fmla="*/ 9394791 w 10955369"/>
              <a:gd name="connsiteY66" fmla="*/ 6260036 h 6858000"/>
              <a:gd name="connsiteX67" fmla="*/ 9368304 w 10955369"/>
              <a:gd name="connsiteY67" fmla="*/ 6340934 h 6858000"/>
              <a:gd name="connsiteX68" fmla="*/ 9366884 w 10955369"/>
              <a:gd name="connsiteY68" fmla="*/ 6371842 h 6858000"/>
              <a:gd name="connsiteX69" fmla="*/ 9343540 w 10955369"/>
              <a:gd name="connsiteY69" fmla="*/ 6511084 h 6858000"/>
              <a:gd name="connsiteX70" fmla="*/ 9340891 w 10955369"/>
              <a:gd name="connsiteY70" fmla="*/ 6557257 h 6858000"/>
              <a:gd name="connsiteX71" fmla="*/ 9339662 w 10955369"/>
              <a:gd name="connsiteY71" fmla="*/ 6628065 h 6858000"/>
              <a:gd name="connsiteX72" fmla="*/ 9332386 w 10955369"/>
              <a:gd name="connsiteY72" fmla="*/ 6667101 h 6858000"/>
              <a:gd name="connsiteX73" fmla="*/ 9319643 w 10955369"/>
              <a:gd name="connsiteY73" fmla="*/ 6775682 h 6858000"/>
              <a:gd name="connsiteX74" fmla="*/ 9312100 w 10955369"/>
              <a:gd name="connsiteY74" fmla="*/ 6855909 h 6858000"/>
              <a:gd name="connsiteX75" fmla="*/ 2094931 w 10955369"/>
              <a:gd name="connsiteY75" fmla="*/ 6857802 h 6858000"/>
              <a:gd name="connsiteX76" fmla="*/ 2094931 w 10955369"/>
              <a:gd name="connsiteY76" fmla="*/ 6858000 h 6858000"/>
              <a:gd name="connsiteX77" fmla="*/ 1339001 w 10955369"/>
              <a:gd name="connsiteY77" fmla="*/ 6858000 h 6858000"/>
              <a:gd name="connsiteX78" fmla="*/ 0 w 10955369"/>
              <a:gd name="connsiteY78" fmla="*/ 6858000 h 6858000"/>
              <a:gd name="connsiteX0" fmla="*/ 0 w 10955369"/>
              <a:gd name="connsiteY0" fmla="*/ 0 h 6858000"/>
              <a:gd name="connsiteX1" fmla="*/ 2094931 w 10955369"/>
              <a:gd name="connsiteY1" fmla="*/ 0 h 6858000"/>
              <a:gd name="connsiteX2" fmla="*/ 2094931 w 10955369"/>
              <a:gd name="connsiteY2" fmla="*/ 558 h 6858000"/>
              <a:gd name="connsiteX3" fmla="*/ 10950874 w 10955369"/>
              <a:gd name="connsiteY3" fmla="*/ 559 h 6858000"/>
              <a:gd name="connsiteX4" fmla="*/ 10953171 w 10955369"/>
              <a:gd name="connsiteY4" fmla="*/ 8753 h 6858000"/>
              <a:gd name="connsiteX5" fmla="*/ 10946433 w 10955369"/>
              <a:gd name="connsiteY5" fmla="*/ 53973 h 6858000"/>
              <a:gd name="connsiteX6" fmla="*/ 10894710 w 10955369"/>
              <a:gd name="connsiteY6" fmla="*/ 157844 h 6858000"/>
              <a:gd name="connsiteX7" fmla="*/ 10869760 w 10955369"/>
              <a:gd name="connsiteY7" fmla="*/ 222070 h 6858000"/>
              <a:gd name="connsiteX8" fmla="*/ 10869698 w 10955369"/>
              <a:gd name="connsiteY8" fmla="*/ 249730 h 6858000"/>
              <a:gd name="connsiteX9" fmla="*/ 10863281 w 10955369"/>
              <a:gd name="connsiteY9" fmla="*/ 286161 h 6858000"/>
              <a:gd name="connsiteX10" fmla="*/ 10859244 w 10955369"/>
              <a:gd name="connsiteY10" fmla="*/ 352984 h 6858000"/>
              <a:gd name="connsiteX11" fmla="*/ 10841145 w 10955369"/>
              <a:gd name="connsiteY11" fmla="*/ 438373 h 6858000"/>
              <a:gd name="connsiteX12" fmla="*/ 10787761 w 10955369"/>
              <a:gd name="connsiteY12" fmla="*/ 486627 h 6858000"/>
              <a:gd name="connsiteX13" fmla="*/ 10792839 w 10955369"/>
              <a:gd name="connsiteY13" fmla="*/ 494282 h 6858000"/>
              <a:gd name="connsiteX14" fmla="*/ 10775602 w 10955369"/>
              <a:gd name="connsiteY14" fmla="*/ 534382 h 6858000"/>
              <a:gd name="connsiteX15" fmla="*/ 10666837 w 10955369"/>
              <a:gd name="connsiteY15" fmla="*/ 657817 h 6858000"/>
              <a:gd name="connsiteX16" fmla="*/ 10634488 w 10955369"/>
              <a:gd name="connsiteY16" fmla="*/ 736652 h 6858000"/>
              <a:gd name="connsiteX17" fmla="*/ 10630810 w 10955369"/>
              <a:gd name="connsiteY17" fmla="*/ 767381 h 6858000"/>
              <a:gd name="connsiteX18" fmla="*/ 10624160 w 10955369"/>
              <a:gd name="connsiteY18" fmla="*/ 818695 h 6858000"/>
              <a:gd name="connsiteX19" fmla="*/ 10638403 w 10955369"/>
              <a:gd name="connsiteY19" fmla="*/ 863814 h 6858000"/>
              <a:gd name="connsiteX20" fmla="*/ 10625231 w 10955369"/>
              <a:gd name="connsiteY20" fmla="*/ 904039 h 6858000"/>
              <a:gd name="connsiteX21" fmla="*/ 10591296 w 10955369"/>
              <a:gd name="connsiteY21" fmla="*/ 950499 h 6858000"/>
              <a:gd name="connsiteX22" fmla="*/ 10584881 w 10955369"/>
              <a:gd name="connsiteY22" fmla="*/ 1021040 h 6858000"/>
              <a:gd name="connsiteX23" fmla="*/ 10574763 w 10955369"/>
              <a:gd name="connsiteY23" fmla="*/ 1059465 h 6858000"/>
              <a:gd name="connsiteX24" fmla="*/ 10554098 w 10955369"/>
              <a:gd name="connsiteY24" fmla="*/ 1166876 h 6858000"/>
              <a:gd name="connsiteX25" fmla="*/ 10538709 w 10955369"/>
              <a:gd name="connsiteY25" fmla="*/ 1276330 h 6858000"/>
              <a:gd name="connsiteX26" fmla="*/ 10561060 w 10955369"/>
              <a:gd name="connsiteY26" fmla="*/ 1340205 h 6858000"/>
              <a:gd name="connsiteX27" fmla="*/ 10560252 w 10955369"/>
              <a:gd name="connsiteY27" fmla="*/ 1346492 h 6858000"/>
              <a:gd name="connsiteX28" fmla="*/ 10550847 w 10955369"/>
              <a:gd name="connsiteY28" fmla="*/ 1360254 h 6858000"/>
              <a:gd name="connsiteX29" fmla="*/ 10546123 w 10955369"/>
              <a:gd name="connsiteY29" fmla="*/ 1364867 h 6858000"/>
              <a:gd name="connsiteX30" fmla="*/ 10541736 w 10955369"/>
              <a:gd name="connsiteY30" fmla="*/ 1372815 h 6858000"/>
              <a:gd name="connsiteX31" fmla="*/ 10542005 w 10955369"/>
              <a:gd name="connsiteY31" fmla="*/ 1373191 h 6858000"/>
              <a:gd name="connsiteX32" fmla="*/ 10537159 w 10955369"/>
              <a:gd name="connsiteY32" fmla="*/ 1380284 h 6858000"/>
              <a:gd name="connsiteX33" fmla="*/ 10517929 w 10955369"/>
              <a:gd name="connsiteY33" fmla="*/ 1477797 h 6858000"/>
              <a:gd name="connsiteX34" fmla="*/ 10513107 w 10955369"/>
              <a:gd name="connsiteY34" fmla="*/ 1500615 h 6858000"/>
              <a:gd name="connsiteX35" fmla="*/ 10512551 w 10955369"/>
              <a:gd name="connsiteY35" fmla="*/ 1513756 h 6858000"/>
              <a:gd name="connsiteX36" fmla="*/ 10513819 w 10955369"/>
              <a:gd name="connsiteY36" fmla="*/ 1515188 h 6858000"/>
              <a:gd name="connsiteX37" fmla="*/ 10486311 w 10955369"/>
              <a:gd name="connsiteY37" fmla="*/ 1546203 h 6858000"/>
              <a:gd name="connsiteX38" fmla="*/ 10463879 w 10955369"/>
              <a:gd name="connsiteY38" fmla="*/ 1570136 h 6858000"/>
              <a:gd name="connsiteX39" fmla="*/ 10454681 w 10955369"/>
              <a:gd name="connsiteY39" fmla="*/ 1580611 h 6858000"/>
              <a:gd name="connsiteX40" fmla="*/ 10447802 w 10955369"/>
              <a:gd name="connsiteY40" fmla="*/ 1581543 h 6858000"/>
              <a:gd name="connsiteX41" fmla="*/ 10436396 w 10955369"/>
              <a:gd name="connsiteY41" fmla="*/ 1598036 h 6858000"/>
              <a:gd name="connsiteX42" fmla="*/ 10436702 w 10955369"/>
              <a:gd name="connsiteY42" fmla="*/ 1600693 h 6858000"/>
              <a:gd name="connsiteX43" fmla="*/ 10421291 w 10955369"/>
              <a:gd name="connsiteY43" fmla="*/ 1611451 h 6858000"/>
              <a:gd name="connsiteX44" fmla="*/ 10401116 w 10955369"/>
              <a:gd name="connsiteY44" fmla="*/ 1617032 h 6858000"/>
              <a:gd name="connsiteX45" fmla="*/ 10326865 w 10955369"/>
              <a:gd name="connsiteY45" fmla="*/ 1768029 h 6858000"/>
              <a:gd name="connsiteX46" fmla="*/ 10199642 w 10955369"/>
              <a:gd name="connsiteY46" fmla="*/ 1868486 h 6858000"/>
              <a:gd name="connsiteX47" fmla="*/ 10160965 w 10955369"/>
              <a:gd name="connsiteY47" fmla="*/ 1971677 h 6858000"/>
              <a:gd name="connsiteX48" fmla="*/ 10109635 w 10955369"/>
              <a:gd name="connsiteY48" fmla="*/ 2082663 h 6858000"/>
              <a:gd name="connsiteX49" fmla="*/ 10093097 w 10955369"/>
              <a:gd name="connsiteY49" fmla="*/ 2117525 h 6858000"/>
              <a:gd name="connsiteX50" fmla="*/ 10093472 w 10955369"/>
              <a:gd name="connsiteY50" fmla="*/ 2124650 h 6858000"/>
              <a:gd name="connsiteX51" fmla="*/ 10094623 w 10955369"/>
              <a:gd name="connsiteY51" fmla="*/ 2180054 h 6858000"/>
              <a:gd name="connsiteX52" fmla="*/ 10047413 w 10955369"/>
              <a:gd name="connsiteY52" fmla="*/ 2234585 h 6858000"/>
              <a:gd name="connsiteX53" fmla="*/ 10050493 w 10955369"/>
              <a:gd name="connsiteY53" fmla="*/ 2238233 h 6858000"/>
              <a:gd name="connsiteX54" fmla="*/ 10065225 w 10955369"/>
              <a:gd name="connsiteY54" fmla="*/ 2238233 h 6858000"/>
              <a:gd name="connsiteX55" fmla="*/ 9585210 w 10955369"/>
              <a:gd name="connsiteY55" fmla="*/ 5745707 h 6858000"/>
              <a:gd name="connsiteX56" fmla="*/ 9575827 w 10955369"/>
              <a:gd name="connsiteY56" fmla="*/ 5758429 h 6858000"/>
              <a:gd name="connsiteX57" fmla="*/ 9565263 w 10955369"/>
              <a:gd name="connsiteY57" fmla="*/ 5811200 h 6858000"/>
              <a:gd name="connsiteX58" fmla="*/ 9567227 w 10955369"/>
              <a:gd name="connsiteY58" fmla="*/ 5838792 h 6858000"/>
              <a:gd name="connsiteX59" fmla="*/ 9563496 w 10955369"/>
              <a:gd name="connsiteY59" fmla="*/ 5875581 h 6858000"/>
              <a:gd name="connsiteX60" fmla="*/ 9564366 w 10955369"/>
              <a:gd name="connsiteY60" fmla="*/ 5942515 h 6858000"/>
              <a:gd name="connsiteX61" fmla="*/ 9552571 w 10955369"/>
              <a:gd name="connsiteY61" fmla="*/ 6028951 h 6858000"/>
              <a:gd name="connsiteX62" fmla="*/ 9502860 w 10955369"/>
              <a:gd name="connsiteY62" fmla="*/ 6080818 h 6858000"/>
              <a:gd name="connsiteX63" fmla="*/ 9508486 w 10955369"/>
              <a:gd name="connsiteY63" fmla="*/ 6088099 h 6858000"/>
              <a:gd name="connsiteX64" fmla="*/ 9494232 w 10955369"/>
              <a:gd name="connsiteY64" fmla="*/ 6129303 h 6858000"/>
              <a:gd name="connsiteX65" fmla="*/ 9394791 w 10955369"/>
              <a:gd name="connsiteY65" fmla="*/ 6260036 h 6858000"/>
              <a:gd name="connsiteX66" fmla="*/ 9368304 w 10955369"/>
              <a:gd name="connsiteY66" fmla="*/ 6340934 h 6858000"/>
              <a:gd name="connsiteX67" fmla="*/ 9366884 w 10955369"/>
              <a:gd name="connsiteY67" fmla="*/ 6371842 h 6858000"/>
              <a:gd name="connsiteX68" fmla="*/ 9343540 w 10955369"/>
              <a:gd name="connsiteY68" fmla="*/ 6511084 h 6858000"/>
              <a:gd name="connsiteX69" fmla="*/ 9340891 w 10955369"/>
              <a:gd name="connsiteY69" fmla="*/ 6557257 h 6858000"/>
              <a:gd name="connsiteX70" fmla="*/ 9339662 w 10955369"/>
              <a:gd name="connsiteY70" fmla="*/ 6628065 h 6858000"/>
              <a:gd name="connsiteX71" fmla="*/ 9332386 w 10955369"/>
              <a:gd name="connsiteY71" fmla="*/ 6667101 h 6858000"/>
              <a:gd name="connsiteX72" fmla="*/ 9319643 w 10955369"/>
              <a:gd name="connsiteY72" fmla="*/ 6775682 h 6858000"/>
              <a:gd name="connsiteX73" fmla="*/ 9312100 w 10955369"/>
              <a:gd name="connsiteY73" fmla="*/ 6855909 h 6858000"/>
              <a:gd name="connsiteX74" fmla="*/ 2094931 w 10955369"/>
              <a:gd name="connsiteY74" fmla="*/ 6857802 h 6858000"/>
              <a:gd name="connsiteX75" fmla="*/ 2094931 w 10955369"/>
              <a:gd name="connsiteY75" fmla="*/ 6858000 h 6858000"/>
              <a:gd name="connsiteX76" fmla="*/ 1339001 w 10955369"/>
              <a:gd name="connsiteY76" fmla="*/ 6858000 h 6858000"/>
              <a:gd name="connsiteX77" fmla="*/ 0 w 10955369"/>
              <a:gd name="connsiteY77" fmla="*/ 6858000 h 6858000"/>
              <a:gd name="connsiteX78" fmla="*/ 0 w 10955369"/>
              <a:gd name="connsiteY7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0955369" h="6858000">
                <a:moveTo>
                  <a:pt x="0" y="0"/>
                </a:moveTo>
                <a:lnTo>
                  <a:pt x="2094931" y="0"/>
                </a:lnTo>
                <a:lnTo>
                  <a:pt x="2094931" y="558"/>
                </a:lnTo>
                <a:lnTo>
                  <a:pt x="10950874" y="559"/>
                </a:lnTo>
                <a:lnTo>
                  <a:pt x="10953171" y="8753"/>
                </a:lnTo>
                <a:cubicBezTo>
                  <a:pt x="10956590" y="23728"/>
                  <a:pt x="10957153" y="38957"/>
                  <a:pt x="10946433" y="53973"/>
                </a:cubicBezTo>
                <a:cubicBezTo>
                  <a:pt x="10912443" y="73132"/>
                  <a:pt x="10938888" y="135050"/>
                  <a:pt x="10894710" y="157844"/>
                </a:cubicBezTo>
                <a:cubicBezTo>
                  <a:pt x="10881722" y="167822"/>
                  <a:pt x="10861453" y="208452"/>
                  <a:pt x="10869760" y="222070"/>
                </a:cubicBezTo>
                <a:cubicBezTo>
                  <a:pt x="10868036" y="231764"/>
                  <a:pt x="10858561" y="239428"/>
                  <a:pt x="10869698" y="249730"/>
                </a:cubicBezTo>
                <a:cubicBezTo>
                  <a:pt x="10882191" y="263867"/>
                  <a:pt x="10842410" y="281214"/>
                  <a:pt x="10863281" y="286161"/>
                </a:cubicBezTo>
                <a:cubicBezTo>
                  <a:pt x="10835642" y="298777"/>
                  <a:pt x="10860185" y="331502"/>
                  <a:pt x="10859244" y="352984"/>
                </a:cubicBezTo>
                <a:cubicBezTo>
                  <a:pt x="10834047" y="361247"/>
                  <a:pt x="10856922" y="398174"/>
                  <a:pt x="10841145" y="438373"/>
                </a:cubicBezTo>
                <a:cubicBezTo>
                  <a:pt x="10812494" y="446997"/>
                  <a:pt x="10830786" y="465571"/>
                  <a:pt x="10787761" y="486627"/>
                </a:cubicBezTo>
                <a:cubicBezTo>
                  <a:pt x="10789831" y="488961"/>
                  <a:pt x="10791541" y="491539"/>
                  <a:pt x="10792839" y="494282"/>
                </a:cubicBezTo>
                <a:cubicBezTo>
                  <a:pt x="10800379" y="510223"/>
                  <a:pt x="10792661" y="528177"/>
                  <a:pt x="10775602" y="534382"/>
                </a:cubicBezTo>
                <a:cubicBezTo>
                  <a:pt x="10714232" y="570697"/>
                  <a:pt x="10694576" y="617422"/>
                  <a:pt x="10666837" y="657817"/>
                </a:cubicBezTo>
                <a:cubicBezTo>
                  <a:pt x="10639740" y="705103"/>
                  <a:pt x="10698865" y="688947"/>
                  <a:pt x="10634488" y="736652"/>
                </a:cubicBezTo>
                <a:cubicBezTo>
                  <a:pt x="10646868" y="748916"/>
                  <a:pt x="10644086" y="756967"/>
                  <a:pt x="10630810" y="767381"/>
                </a:cubicBezTo>
                <a:cubicBezTo>
                  <a:pt x="10618792" y="790780"/>
                  <a:pt x="10658282" y="803120"/>
                  <a:pt x="10624160" y="818695"/>
                </a:cubicBezTo>
                <a:cubicBezTo>
                  <a:pt x="10646879" y="821990"/>
                  <a:pt x="10611846" y="866927"/>
                  <a:pt x="10638403" y="863814"/>
                </a:cubicBezTo>
                <a:cubicBezTo>
                  <a:pt x="10650337" y="886303"/>
                  <a:pt x="10615721" y="882569"/>
                  <a:pt x="10625231" y="904039"/>
                </a:cubicBezTo>
                <a:cubicBezTo>
                  <a:pt x="10617379" y="918486"/>
                  <a:pt x="10598021" y="930999"/>
                  <a:pt x="10591296" y="950499"/>
                </a:cubicBezTo>
                <a:cubicBezTo>
                  <a:pt x="10568711" y="970728"/>
                  <a:pt x="10588481" y="983465"/>
                  <a:pt x="10584881" y="1021040"/>
                </a:cubicBezTo>
                <a:cubicBezTo>
                  <a:pt x="10566631" y="1030687"/>
                  <a:pt x="10567736" y="1044151"/>
                  <a:pt x="10574763" y="1059465"/>
                </a:cubicBezTo>
                <a:cubicBezTo>
                  <a:pt x="10557585" y="1091092"/>
                  <a:pt x="10562659" y="1127441"/>
                  <a:pt x="10554098" y="1166876"/>
                </a:cubicBezTo>
                <a:cubicBezTo>
                  <a:pt x="10523245" y="1201707"/>
                  <a:pt x="10547997" y="1234236"/>
                  <a:pt x="10538709" y="1276330"/>
                </a:cubicBezTo>
                <a:cubicBezTo>
                  <a:pt x="10496989" y="1300598"/>
                  <a:pt x="10555815" y="1315008"/>
                  <a:pt x="10561060" y="1340205"/>
                </a:cubicBezTo>
                <a:cubicBezTo>
                  <a:pt x="10560791" y="1342301"/>
                  <a:pt x="10560521" y="1344396"/>
                  <a:pt x="10560252" y="1346492"/>
                </a:cubicBezTo>
                <a:lnTo>
                  <a:pt x="10550847" y="1360254"/>
                </a:lnTo>
                <a:lnTo>
                  <a:pt x="10546123" y="1364867"/>
                </a:lnTo>
                <a:cubicBezTo>
                  <a:pt x="10543311" y="1368255"/>
                  <a:pt x="10542009" y="1370777"/>
                  <a:pt x="10541736" y="1372815"/>
                </a:cubicBezTo>
                <a:lnTo>
                  <a:pt x="10542005" y="1373191"/>
                </a:lnTo>
                <a:lnTo>
                  <a:pt x="10537159" y="1380284"/>
                </a:lnTo>
                <a:cubicBezTo>
                  <a:pt x="10533146" y="1397718"/>
                  <a:pt x="10521938" y="1457742"/>
                  <a:pt x="10517929" y="1477797"/>
                </a:cubicBezTo>
                <a:cubicBezTo>
                  <a:pt x="10505853" y="1491881"/>
                  <a:pt x="10484024" y="1493519"/>
                  <a:pt x="10513107" y="1500615"/>
                </a:cubicBezTo>
                <a:cubicBezTo>
                  <a:pt x="10509882" y="1505602"/>
                  <a:pt x="10510336" y="1509832"/>
                  <a:pt x="10512551" y="1513756"/>
                </a:cubicBezTo>
                <a:lnTo>
                  <a:pt x="10513819" y="1515188"/>
                </a:lnTo>
                <a:lnTo>
                  <a:pt x="10486311" y="1546203"/>
                </a:lnTo>
                <a:cubicBezTo>
                  <a:pt x="10477988" y="1555361"/>
                  <a:pt x="10469151" y="1564401"/>
                  <a:pt x="10463879" y="1570136"/>
                </a:cubicBezTo>
                <a:lnTo>
                  <a:pt x="10454681" y="1580611"/>
                </a:lnTo>
                <a:lnTo>
                  <a:pt x="10447802" y="1581543"/>
                </a:lnTo>
                <a:cubicBezTo>
                  <a:pt x="10442750" y="1583679"/>
                  <a:pt x="10438570" y="1588186"/>
                  <a:pt x="10436396" y="1598036"/>
                </a:cubicBezTo>
                <a:cubicBezTo>
                  <a:pt x="10436499" y="1598922"/>
                  <a:pt x="10436600" y="1599807"/>
                  <a:pt x="10436702" y="1600693"/>
                </a:cubicBezTo>
                <a:lnTo>
                  <a:pt x="10421291" y="1611451"/>
                </a:lnTo>
                <a:cubicBezTo>
                  <a:pt x="10415286" y="1614421"/>
                  <a:pt x="10408634" y="1616423"/>
                  <a:pt x="10401116" y="1617032"/>
                </a:cubicBezTo>
                <a:cubicBezTo>
                  <a:pt x="10404368" y="1680015"/>
                  <a:pt x="10351031" y="1712763"/>
                  <a:pt x="10326865" y="1768029"/>
                </a:cubicBezTo>
                <a:cubicBezTo>
                  <a:pt x="10272656" y="1799536"/>
                  <a:pt x="10252730" y="1877044"/>
                  <a:pt x="10199642" y="1868486"/>
                </a:cubicBezTo>
                <a:cubicBezTo>
                  <a:pt x="10252912" y="1894183"/>
                  <a:pt x="10181701" y="1936790"/>
                  <a:pt x="10160965" y="1971677"/>
                </a:cubicBezTo>
                <a:cubicBezTo>
                  <a:pt x="10145964" y="2007373"/>
                  <a:pt x="10120946" y="2054943"/>
                  <a:pt x="10109635" y="2082663"/>
                </a:cubicBezTo>
                <a:lnTo>
                  <a:pt x="10093097" y="2117525"/>
                </a:lnTo>
                <a:lnTo>
                  <a:pt x="10093472" y="2124650"/>
                </a:lnTo>
                <a:cubicBezTo>
                  <a:pt x="10095921" y="2139897"/>
                  <a:pt x="10100026" y="2159005"/>
                  <a:pt x="10094623" y="2180054"/>
                </a:cubicBezTo>
                <a:cubicBezTo>
                  <a:pt x="10067188" y="2192018"/>
                  <a:pt x="10087626" y="2208499"/>
                  <a:pt x="10047413" y="2234585"/>
                </a:cubicBezTo>
                <a:lnTo>
                  <a:pt x="10050493" y="2238233"/>
                </a:lnTo>
                <a:lnTo>
                  <a:pt x="10065225" y="2238233"/>
                </a:lnTo>
                <a:lnTo>
                  <a:pt x="9585210" y="5745707"/>
                </a:lnTo>
                <a:lnTo>
                  <a:pt x="9575827" y="5758429"/>
                </a:lnTo>
                <a:cubicBezTo>
                  <a:pt x="9566257" y="5775417"/>
                  <a:pt x="9558299" y="5801449"/>
                  <a:pt x="9565263" y="5811200"/>
                </a:cubicBezTo>
                <a:cubicBezTo>
                  <a:pt x="9564253" y="5820988"/>
                  <a:pt x="9555364" y="5829297"/>
                  <a:pt x="9567227" y="5838792"/>
                </a:cubicBezTo>
                <a:cubicBezTo>
                  <a:pt x="9580723" y="5852018"/>
                  <a:pt x="9542316" y="5872107"/>
                  <a:pt x="9563496" y="5875581"/>
                </a:cubicBezTo>
                <a:cubicBezTo>
                  <a:pt x="9536853" y="5890098"/>
                  <a:pt x="9563730" y="5921022"/>
                  <a:pt x="9564366" y="5942515"/>
                </a:cubicBezTo>
                <a:cubicBezTo>
                  <a:pt x="9539839" y="5952520"/>
                  <a:pt x="9565361" y="5987751"/>
                  <a:pt x="9552571" y="6028951"/>
                </a:cubicBezTo>
                <a:cubicBezTo>
                  <a:pt x="9524624" y="6039559"/>
                  <a:pt x="9544232" y="6056805"/>
                  <a:pt x="9502860" y="6080818"/>
                </a:cubicBezTo>
                <a:cubicBezTo>
                  <a:pt x="9505095" y="6083002"/>
                  <a:pt x="9506990" y="6085453"/>
                  <a:pt x="9508486" y="6088099"/>
                </a:cubicBezTo>
                <a:cubicBezTo>
                  <a:pt x="9517174" y="6103471"/>
                  <a:pt x="9510792" y="6121919"/>
                  <a:pt x="9494232" y="6129303"/>
                </a:cubicBezTo>
                <a:cubicBezTo>
                  <a:pt x="9435680" y="6169822"/>
                  <a:pt x="9419496" y="6217803"/>
                  <a:pt x="9394791" y="6260036"/>
                </a:cubicBezTo>
                <a:cubicBezTo>
                  <a:pt x="9371230" y="6309098"/>
                  <a:pt x="9429018" y="6288844"/>
                  <a:pt x="9368304" y="6340934"/>
                </a:cubicBezTo>
                <a:cubicBezTo>
                  <a:pt x="9381548" y="6352300"/>
                  <a:pt x="9379362" y="6360525"/>
                  <a:pt x="9366884" y="6371842"/>
                </a:cubicBezTo>
                <a:cubicBezTo>
                  <a:pt x="9362758" y="6400200"/>
                  <a:pt x="9347872" y="6480182"/>
                  <a:pt x="9343540" y="6511084"/>
                </a:cubicBezTo>
                <a:cubicBezTo>
                  <a:pt x="9336718" y="6535696"/>
                  <a:pt x="9297714" y="6524401"/>
                  <a:pt x="9340891" y="6557257"/>
                </a:cubicBezTo>
                <a:cubicBezTo>
                  <a:pt x="9319846" y="6579015"/>
                  <a:pt x="9340499" y="6590335"/>
                  <a:pt x="9339662" y="6628065"/>
                </a:cubicBezTo>
                <a:cubicBezTo>
                  <a:pt x="9322164" y="6638965"/>
                  <a:pt x="9324254" y="6652318"/>
                  <a:pt x="9332386" y="6667101"/>
                </a:cubicBezTo>
                <a:cubicBezTo>
                  <a:pt x="9317570" y="6699849"/>
                  <a:pt x="9325292" y="6735749"/>
                  <a:pt x="9319643" y="6775682"/>
                </a:cubicBezTo>
                <a:cubicBezTo>
                  <a:pt x="9298478" y="6803360"/>
                  <a:pt x="9308415" y="6827554"/>
                  <a:pt x="9312100" y="6855909"/>
                </a:cubicBezTo>
                <a:lnTo>
                  <a:pt x="2094931" y="6857802"/>
                </a:lnTo>
                <a:lnTo>
                  <a:pt x="2094931" y="6858000"/>
                </a:lnTo>
                <a:lnTo>
                  <a:pt x="133900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03B896E-588D-4683-843B-7204B9432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7" y="603623"/>
            <a:ext cx="9287301" cy="12220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Challenge and solution </a:t>
            </a:r>
          </a:p>
        </p:txBody>
      </p:sp>
      <p:sp>
        <p:nvSpPr>
          <p:cNvPr id="34" name="Content Placeholder 11">
            <a:extLst>
              <a:ext uri="{FF2B5EF4-FFF2-40B4-BE49-F238E27FC236}">
                <a16:creationId xmlns:a16="http://schemas.microsoft.com/office/drawing/2014/main" id="{623572EB-C302-4380-BADB-7F32E4FAB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8" y="2225039"/>
            <a:ext cx="6292688" cy="4029337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lvl="0"/>
            <a:r>
              <a:rPr lang="en-US" dirty="0"/>
              <a:t>Energy load forecasting is one of the most challenging field. </a:t>
            </a:r>
          </a:p>
          <a:p>
            <a:pPr lvl="0"/>
            <a:r>
              <a:rPr lang="en-US" dirty="0"/>
              <a:t>Traditionally, load forecasting relied upon weather as one of the important feature. Models like multiple linear regression were very helpful for predicting the energy load. </a:t>
            </a:r>
          </a:p>
          <a:p>
            <a:pPr lvl="0"/>
            <a:r>
              <a:rPr lang="en-US" dirty="0"/>
              <a:t>However, with help of new machine learning algorithms there is a huge scope of improving forecasting.</a:t>
            </a:r>
          </a:p>
          <a:p>
            <a:pPr lvl="0"/>
            <a:r>
              <a:rPr lang="en-US" dirty="0"/>
              <a:t>Beyond the forecasting techniques with the help of new data beyond weather overall load forecasting accuracy can be significantly improved.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7D3B4FC-79F4-47D2-9D79-DA876E6AD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0167" y="2094931"/>
            <a:ext cx="3320955" cy="3782980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 descr="A rainbow in the sky&#10;&#10;Description automatically generated with low confidence">
            <a:extLst>
              <a:ext uri="{FF2B5EF4-FFF2-40B4-BE49-F238E27FC236}">
                <a16:creationId xmlns:a16="http://schemas.microsoft.com/office/drawing/2014/main" id="{259CECEC-09ED-45A7-9172-923D822B73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80" r="17769"/>
          <a:stretch/>
        </p:blipFill>
        <p:spPr>
          <a:xfrm>
            <a:off x="8266475" y="2311880"/>
            <a:ext cx="2440763" cy="333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370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3EE01-9E9B-425D-89EF-415FD8222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946" y="135468"/>
            <a:ext cx="9810604" cy="1216024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WEATHER AND LOAD TRENDS FOR </a:t>
            </a:r>
            <a:br>
              <a:rPr lang="en-US"/>
            </a:br>
            <a:r>
              <a:rPr lang="en-US"/>
              <a:t>2010-2021</a:t>
            </a:r>
            <a:br>
              <a:rPr lang="en-US"/>
            </a:br>
            <a:endParaRPr lang="en-US" dirty="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8D80CF32-0576-4752-BBA3-17B20AD368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592" y="1236134"/>
            <a:ext cx="8288092" cy="438573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7BBAC5-1584-422F-9A9B-2D9001511450}"/>
              </a:ext>
            </a:extLst>
          </p:cNvPr>
          <p:cNvSpPr txBox="1"/>
          <p:nvPr/>
        </p:nvSpPr>
        <p:spPr>
          <a:xfrm>
            <a:off x="330200" y="1351492"/>
            <a:ext cx="2235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Energy demand usually peaks up during the summer months.</a:t>
            </a:r>
          </a:p>
          <a:p>
            <a:pPr marL="285750" indent="-285750">
              <a:buFontTx/>
              <a:buChar char="-"/>
            </a:pPr>
            <a:r>
              <a:rPr lang="en-US" dirty="0"/>
              <a:t>Weather characteristics like temperature, humidity, and wind can be used as a factor to understand forecast load in a better manner.  </a:t>
            </a:r>
          </a:p>
        </p:txBody>
      </p:sp>
    </p:spTree>
    <p:extLst>
      <p:ext uri="{BB962C8B-B14F-4D97-AF65-F5344CB8AC3E}">
        <p14:creationId xmlns:p14="http://schemas.microsoft.com/office/powerpoint/2010/main" val="3372522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3EE01-9E9B-425D-89EF-415FD8222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346" y="147109"/>
            <a:ext cx="9810604" cy="121602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WEATHER AND LOAD TRENDS FOR </a:t>
            </a:r>
            <a:br>
              <a:rPr lang="en-US" dirty="0"/>
            </a:br>
            <a:r>
              <a:rPr lang="en-US" dirty="0"/>
              <a:t>2010-2021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7BBAC5-1584-422F-9A9B-2D9001511450}"/>
              </a:ext>
            </a:extLst>
          </p:cNvPr>
          <p:cNvSpPr txBox="1"/>
          <p:nvPr/>
        </p:nvSpPr>
        <p:spPr>
          <a:xfrm>
            <a:off x="458450" y="905933"/>
            <a:ext cx="2235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Cooling degree days (CDD)are the temperature beyond which humans usually starts feeling uncomfortable.</a:t>
            </a:r>
          </a:p>
          <a:p>
            <a:pPr marL="285750" indent="-285750">
              <a:buFontTx/>
              <a:buChar char="-"/>
            </a:pPr>
            <a:r>
              <a:rPr lang="en-US" dirty="0"/>
              <a:t>Cooling degree days have a significant impact on energy consumption.</a:t>
            </a:r>
          </a:p>
          <a:p>
            <a:endParaRPr lang="en-US" dirty="0"/>
          </a:p>
        </p:txBody>
      </p:sp>
      <p:pic>
        <p:nvPicPr>
          <p:cNvPr id="8" name="Content Placeholder 7" descr="Timeline&#10;&#10;Description automatically generated">
            <a:extLst>
              <a:ext uri="{FF2B5EF4-FFF2-40B4-BE49-F238E27FC236}">
                <a16:creationId xmlns:a16="http://schemas.microsoft.com/office/drawing/2014/main" id="{01300D25-D23F-4F48-BF0B-E323CDFE34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455" y="905933"/>
            <a:ext cx="7789332" cy="5365751"/>
          </a:xfrm>
        </p:spPr>
      </p:pic>
    </p:spTree>
    <p:extLst>
      <p:ext uri="{BB962C8B-B14F-4D97-AF65-F5344CB8AC3E}">
        <p14:creationId xmlns:p14="http://schemas.microsoft.com/office/powerpoint/2010/main" val="3680594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3EE01-9E9B-425D-89EF-415FD8222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946" y="125751"/>
            <a:ext cx="9810604" cy="121602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WEATHER AND LOAD TRENDS FOR </a:t>
            </a:r>
            <a:br>
              <a:rPr lang="en-US" dirty="0"/>
            </a:br>
            <a:r>
              <a:rPr lang="en-US" dirty="0"/>
              <a:t>2010-2021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7BBAC5-1584-422F-9A9B-2D9001511450}"/>
              </a:ext>
            </a:extLst>
          </p:cNvPr>
          <p:cNvSpPr txBox="1"/>
          <p:nvPr/>
        </p:nvSpPr>
        <p:spPr>
          <a:xfrm>
            <a:off x="264740" y="1341775"/>
            <a:ext cx="2235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Beyond weather there is a trend on how the energy load varies throughout the day.</a:t>
            </a:r>
          </a:p>
          <a:p>
            <a:pPr marL="285750" indent="-285750">
              <a:buFontTx/>
              <a:buChar char="-"/>
            </a:pPr>
            <a:r>
              <a:rPr lang="en-US" dirty="0"/>
              <a:t>However, summer months still play a huge role in energy demand.  </a:t>
            </a:r>
          </a:p>
        </p:txBody>
      </p:sp>
      <p:pic>
        <p:nvPicPr>
          <p:cNvPr id="10" name="Content Placeholder 9" descr="Chart, line chart&#10;&#10;Description automatically generated">
            <a:extLst>
              <a:ext uri="{FF2B5EF4-FFF2-40B4-BE49-F238E27FC236}">
                <a16:creationId xmlns:a16="http://schemas.microsoft.com/office/drawing/2014/main" id="{6AC8A240-0872-4E2E-AA52-2FE5E9D1A0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044" y="1121641"/>
            <a:ext cx="8063712" cy="5324568"/>
          </a:xfrm>
        </p:spPr>
      </p:pic>
    </p:spTree>
    <p:extLst>
      <p:ext uri="{BB962C8B-B14F-4D97-AF65-F5344CB8AC3E}">
        <p14:creationId xmlns:p14="http://schemas.microsoft.com/office/powerpoint/2010/main" val="495896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3EE01-9E9B-425D-89EF-415FD8222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479" y="22448"/>
            <a:ext cx="9810604" cy="121602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Regression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7BBAC5-1584-422F-9A9B-2D9001511450}"/>
              </a:ext>
            </a:extLst>
          </p:cNvPr>
          <p:cNvSpPr txBox="1"/>
          <p:nvPr/>
        </p:nvSpPr>
        <p:spPr>
          <a:xfrm>
            <a:off x="62448" y="1416883"/>
            <a:ext cx="343746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Load forecasting with Multi Linear Regression analysis shows how important are the weather features like Cooling degree days and the summer. But beyond that weather characteristics like humidity also plays a significant role in forecasting the energy load. 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forecasting accuracy on basis of regression analysis was around 47%.   Indicating there is a significant influence of weather on energy usage.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9787F5-A566-4144-A72A-25C0B1F54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589" y="1227666"/>
            <a:ext cx="7830486" cy="511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385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3EE01-9E9B-425D-89EF-415FD8222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437" y="0"/>
            <a:ext cx="9810604" cy="121602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Random Forest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7BBAC5-1584-422F-9A9B-2D9001511450}"/>
              </a:ext>
            </a:extLst>
          </p:cNvPr>
          <p:cNvSpPr txBox="1"/>
          <p:nvPr/>
        </p:nvSpPr>
        <p:spPr>
          <a:xfrm>
            <a:off x="372533" y="1351491"/>
            <a:ext cx="234526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Regression analysis shows the importance of weather on load forecasting.</a:t>
            </a:r>
          </a:p>
          <a:p>
            <a:pPr marL="285750" indent="-285750">
              <a:buFontTx/>
              <a:buChar char="-"/>
            </a:pPr>
            <a:r>
              <a:rPr lang="en-US" dirty="0"/>
              <a:t>However, adding features like population and unemployment improves the forecasting accuracy by 5%. </a:t>
            </a:r>
          </a:p>
          <a:p>
            <a:pPr marL="285750" indent="-285750">
              <a:buFontTx/>
              <a:buChar char="-"/>
            </a:pPr>
            <a:r>
              <a:rPr lang="en-US" dirty="0"/>
              <a:t>This shows that there are variables at play beyond weather to understand and forecast energy demand.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F44374-2E8C-42C6-AA7B-8307671C9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1" y="1351491"/>
            <a:ext cx="8164802" cy="482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97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3EE01-9E9B-425D-89EF-415FD8222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437" y="0"/>
            <a:ext cx="9810604" cy="121602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Future Scope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7BBAC5-1584-422F-9A9B-2D9001511450}"/>
              </a:ext>
            </a:extLst>
          </p:cNvPr>
          <p:cNvSpPr txBox="1"/>
          <p:nvPr/>
        </p:nvSpPr>
        <p:spPr>
          <a:xfrm>
            <a:off x="372532" y="1351491"/>
            <a:ext cx="98890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There are various ways load forecasting can be improved. Additional features like settlement prices, can improve the current random forest model.</a:t>
            </a:r>
          </a:p>
          <a:p>
            <a:pPr marL="285750" indent="-285750">
              <a:buFontTx/>
              <a:buChar char="-"/>
            </a:pPr>
            <a:r>
              <a:rPr lang="en-US" dirty="0"/>
              <a:t>With the help of new machine learning algorithms and, overall forecasting accuracy can be further improved. 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There are various ways to interpret Blackbox models like neural networks and boosting algorithms. Traditional forecasting relied upon use of simpler algorithms like linear regression.</a:t>
            </a:r>
          </a:p>
        </p:txBody>
      </p:sp>
    </p:spTree>
    <p:extLst>
      <p:ext uri="{BB962C8B-B14F-4D97-AF65-F5344CB8AC3E}">
        <p14:creationId xmlns:p14="http://schemas.microsoft.com/office/powerpoint/2010/main" val="4026225630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RegularSeedRightStep">
      <a:dk1>
        <a:srgbClr val="000000"/>
      </a:dk1>
      <a:lt1>
        <a:srgbClr val="FFFFFF"/>
      </a:lt1>
      <a:dk2>
        <a:srgbClr val="351E1F"/>
      </a:dk2>
      <a:lt2>
        <a:srgbClr val="E8E2E7"/>
      </a:lt2>
      <a:accent1>
        <a:srgbClr val="47B662"/>
      </a:accent1>
      <a:accent2>
        <a:srgbClr val="3BB189"/>
      </a:accent2>
      <a:accent3>
        <a:srgbClr val="47AEB6"/>
      </a:accent3>
      <a:accent4>
        <a:srgbClr val="3B77B1"/>
      </a:accent4>
      <a:accent5>
        <a:srgbClr val="4D58C3"/>
      </a:accent5>
      <a:accent6>
        <a:srgbClr val="613BB1"/>
      </a:accent6>
      <a:hlink>
        <a:srgbClr val="BF3FA0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415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Bembo</vt:lpstr>
      <vt:lpstr>ArchiveVTI</vt:lpstr>
      <vt:lpstr>Energy Load Forecasting for approved energy</vt:lpstr>
      <vt:lpstr>Content</vt:lpstr>
      <vt:lpstr>Challenge and solution </vt:lpstr>
      <vt:lpstr>WEATHER AND LOAD TRENDS FOR  2010-2021 </vt:lpstr>
      <vt:lpstr>WEATHER AND LOAD TRENDS FOR  2010-2021 </vt:lpstr>
      <vt:lpstr>WEATHER AND LOAD TRENDS FOR  2010-2021 </vt:lpstr>
      <vt:lpstr>Regression Analysis</vt:lpstr>
      <vt:lpstr>Random Forest</vt:lpstr>
      <vt:lpstr>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Load Forecasting</dc:title>
  <dc:creator>Bhavesh Thakkar</dc:creator>
  <cp:lastModifiedBy>Bhavesh Thakkar</cp:lastModifiedBy>
  <cp:revision>8</cp:revision>
  <dcterms:created xsi:type="dcterms:W3CDTF">2021-05-06T03:22:21Z</dcterms:created>
  <dcterms:modified xsi:type="dcterms:W3CDTF">2021-05-06T04:24:34Z</dcterms:modified>
</cp:coreProperties>
</file>