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3" r:id="rId5"/>
    <p:sldId id="264" r:id="rId6"/>
    <p:sldId id="266" r:id="rId7"/>
    <p:sldId id="265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550" autoAdjust="0"/>
    <p:restoredTop sz="94635" autoAdjust="0"/>
  </p:normalViewPr>
  <p:slideViewPr>
    <p:cSldViewPr>
      <p:cViewPr varScale="1">
        <p:scale>
          <a:sx n="111" d="100"/>
          <a:sy n="111" d="100"/>
        </p:scale>
        <p:origin x="-1596" y="-96"/>
      </p:cViewPr>
      <p:guideLst>
        <p:guide orient="horz" pos="3974"/>
        <p:guide pos="657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-281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CAB8-1F61-49D8-8340-04BCC7D2C15D}" type="datetimeFigureOut">
              <a:rPr lang="de-LU" smtClean="0"/>
              <a:t>20.01.2015</a:t>
            </a:fld>
            <a:endParaRPr lang="de-L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F0D3E-1C11-4BC7-888D-E90D04E946F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826317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FABE9-F223-40F4-B29B-AF42B1456244}" type="datetimeFigureOut">
              <a:rPr lang="de-LU" smtClean="0"/>
              <a:t>20.01.2015</a:t>
            </a:fld>
            <a:endParaRPr lang="de-L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L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7336-ABAD-4032-8A72-A57DA0F2B67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216366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57262" y="1844824"/>
            <a:ext cx="7431087" cy="1470025"/>
          </a:xfrm>
        </p:spPr>
        <p:txBody>
          <a:bodyPr/>
          <a:lstStyle>
            <a:lvl1pPr algn="l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Oberseminar</a:t>
            </a:r>
            <a:endParaRPr lang="de-L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28762" y="3404592"/>
            <a:ext cx="7459588" cy="1104528"/>
          </a:xfrm>
        </p:spPr>
        <p:txBody>
          <a:bodyPr/>
          <a:lstStyle>
            <a:lvl1pPr marL="0" indent="0" algn="l">
              <a:buNone/>
              <a:defRPr baseline="0">
                <a:solidFill>
                  <a:srgbClr val="A8AFC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Steuerung und Regelung einer mobilen Betonpumpe</a:t>
            </a:r>
            <a:endParaRPr lang="de-LU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-1" y="1196752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 userDrawn="1"/>
        </p:nvCxnSpPr>
        <p:spPr>
          <a:xfrm>
            <a:off x="-2" y="1381170"/>
            <a:ext cx="914400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0" y="480199"/>
            <a:ext cx="1887452" cy="546881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933500" y="59873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aseline="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Dresden, 28.01.2015</a:t>
            </a:r>
            <a:endParaRPr lang="de-LU" baseline="0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" name="Bild 12" descr="DDC_Logo_BB-1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74" y="5376466"/>
            <a:ext cx="43815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510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4784"/>
            <a:ext cx="6019800" cy="4641379"/>
          </a:xfrm>
        </p:spPr>
        <p:txBody>
          <a:bodyPr vert="eaVert"/>
          <a:lstStyle>
            <a:lvl1pPr>
              <a:defRPr baseline="0">
                <a:solidFill>
                  <a:srgbClr val="0B2A51"/>
                </a:solidFill>
              </a:defRPr>
            </a:lvl1pPr>
            <a:lvl2pPr>
              <a:defRPr baseline="0">
                <a:solidFill>
                  <a:srgbClr val="0B2A51"/>
                </a:solidFill>
              </a:defRPr>
            </a:lvl2pPr>
            <a:lvl3pPr>
              <a:defRPr baseline="0">
                <a:solidFill>
                  <a:srgbClr val="0B2A51"/>
                </a:solidFill>
              </a:defRPr>
            </a:lvl3pPr>
            <a:lvl4pPr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2E68-FF35-40B7-B368-EEF012DC926D}" type="datetime1">
              <a:rPr lang="de-LU" smtClean="0"/>
              <a:t>20.01.2015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74604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262" y="1988840"/>
            <a:ext cx="7431087" cy="1143000"/>
          </a:xfrm>
        </p:spPr>
        <p:txBody>
          <a:bodyPr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7738" y="3501008"/>
            <a:ext cx="7440612" cy="2409131"/>
          </a:xfrm>
        </p:spPr>
        <p:txBody>
          <a:bodyPr/>
          <a:lstStyle>
            <a:lvl1pPr>
              <a:defRPr baseline="0">
                <a:solidFill>
                  <a:srgbClr val="0B2A51"/>
                </a:solidFill>
              </a:defRPr>
            </a:lvl1pPr>
            <a:lvl2pPr marL="742950" indent="-285750">
              <a:buFont typeface="Arial" pitchFamily="34" charset="0"/>
              <a:buChar char="•"/>
              <a:defRPr baseline="0">
                <a:solidFill>
                  <a:srgbClr val="0B2A51"/>
                </a:solidFill>
              </a:defRPr>
            </a:lvl2pPr>
            <a:lvl3pPr marL="1143000" indent="-228600">
              <a:buFont typeface="Symbol" pitchFamily="18" charset="2"/>
              <a:buChar char="-"/>
              <a:defRPr baseline="0">
                <a:solidFill>
                  <a:srgbClr val="0B2A51"/>
                </a:solidFill>
              </a:defRPr>
            </a:lvl3pPr>
            <a:lvl4pPr marL="1600200" indent="-228600">
              <a:buFont typeface="Wingdings" pitchFamily="2" charset="2"/>
              <a:buChar char="§"/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20.01.2015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980997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262" y="4221088"/>
            <a:ext cx="7431088" cy="2087637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57262" y="2492896"/>
            <a:ext cx="7431088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rgbClr val="0B2A5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4CD5-129E-4F00-98CB-6A8DB777B20B}" type="datetime1">
              <a:rPr lang="de-LU" smtClean="0"/>
              <a:t>20.01.2015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864537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7263" y="1600200"/>
            <a:ext cx="34528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40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6728-B406-40D8-ACCA-98B8474961A2}" type="datetime1">
              <a:rPr lang="de-LU" smtClean="0"/>
              <a:t>20.01.2015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09626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4F99-C7A2-4A9A-85C2-ECE0370C9717}" type="datetime1">
              <a:rPr lang="de-LU" smtClean="0"/>
              <a:t>20.01.2015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25811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362-0B03-4EF0-9776-7188EC952FDF}" type="datetime1">
              <a:rPr lang="de-LU" smtClean="0"/>
              <a:t>20.01.2015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99722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262" y="1556792"/>
            <a:ext cx="743108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08920"/>
            <a:ext cx="4813300" cy="34172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57263" y="2708920"/>
            <a:ext cx="2462609" cy="34172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6522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642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484783"/>
            <a:ext cx="5486400" cy="32427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LU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7129-81DA-4199-98F4-C014641B9580}" type="datetime1">
              <a:rPr lang="de-LU" smtClean="0"/>
              <a:t>20.01.2015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910054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aseline="0">
                <a:solidFill>
                  <a:srgbClr val="0B2A51"/>
                </a:solidFill>
              </a:defRPr>
            </a:lvl1pPr>
            <a:lvl2pPr>
              <a:defRPr baseline="0">
                <a:solidFill>
                  <a:srgbClr val="0B2A51"/>
                </a:solidFill>
              </a:defRPr>
            </a:lvl2pPr>
            <a:lvl3pPr>
              <a:defRPr baseline="0">
                <a:solidFill>
                  <a:srgbClr val="0B2A51"/>
                </a:solidFill>
              </a:defRPr>
            </a:lvl3pPr>
            <a:lvl4pPr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F8C7-74D3-4836-B1C9-BCA14497E228}" type="datetime1">
              <a:rPr lang="de-LU" smtClean="0"/>
              <a:t>20.01.2015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914972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57262" y="1988840"/>
            <a:ext cx="74310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2988" y="3501008"/>
            <a:ext cx="7345362" cy="2409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-1" y="90872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1" y="332656"/>
            <a:ext cx="1440000" cy="426977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3851920" y="6453336"/>
            <a:ext cx="2037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Titel der </a:t>
            </a:r>
            <a:r>
              <a:rPr lang="de-DE" sz="1000" baseline="0" dirty="0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Präsentation</a:t>
            </a:r>
            <a:endParaRPr lang="de-LU" sz="1000" baseline="0" dirty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876256" y="6453335"/>
            <a:ext cx="1728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aseline="0" dirty="0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Folie Nr. </a:t>
            </a:r>
            <a:fld id="{0D60D332-568B-4C8E-9819-468A4AE58701}" type="slidenum">
              <a:rPr lang="de-DE" sz="1000" baseline="0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‹Nr.›</a:t>
            </a:fld>
            <a:r>
              <a:rPr lang="de-DE" sz="1000" baseline="0" dirty="0" smtClean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von XYZ</a:t>
            </a:r>
            <a:endParaRPr lang="de-LU" sz="1000" baseline="0" dirty="0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-2" y="1052736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971600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B41349C0-8545-4FAA-BB0D-232BF208206D}" type="datetime1">
              <a:rPr lang="de-LU" smtClean="0"/>
              <a:pPr/>
              <a:t>20.01.2015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9751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400" b="0" i="0" kern="1200" baseline="0">
          <a:solidFill>
            <a:schemeClr val="bg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400" kern="1200" baseline="0">
          <a:solidFill>
            <a:srgbClr val="0B2A5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100" kern="1200" baseline="0">
          <a:solidFill>
            <a:srgbClr val="0B2A5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 baseline="0">
          <a:solidFill>
            <a:srgbClr val="0B2A5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 baseline="0">
          <a:solidFill>
            <a:srgbClr val="0B2A5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 baseline="0">
          <a:solidFill>
            <a:srgbClr val="0B2A5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51.png"/><Relationship Id="rId7" Type="http://schemas.openxmlformats.org/officeDocument/2006/relationships/image" Target="../media/image40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11" Type="http://schemas.openxmlformats.org/officeDocument/2006/relationships/image" Target="../media/image22.png"/><Relationship Id="rId5" Type="http://schemas.openxmlformats.org/officeDocument/2006/relationships/image" Target="../media/image70.png"/><Relationship Id="rId10" Type="http://schemas.openxmlformats.org/officeDocument/2006/relationships/image" Target="../media/image21.png"/><Relationship Id="rId4" Type="http://schemas.openxmlformats.org/officeDocument/2006/relationships/image" Target="../media/image61.png"/><Relationship Id="rId9" Type="http://schemas.openxmlformats.org/officeDocument/2006/relationships/image" Target="../media/image10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8688" y="1844824"/>
            <a:ext cx="7459662" cy="1470025"/>
          </a:xfrm>
        </p:spPr>
        <p:txBody>
          <a:bodyPr/>
          <a:lstStyle/>
          <a:p>
            <a:r>
              <a:rPr lang="de-DE" dirty="0" smtClean="0"/>
              <a:t>Oberseminar</a:t>
            </a:r>
            <a:br>
              <a:rPr lang="de-DE" dirty="0" smtClean="0"/>
            </a:br>
            <a:endParaRPr lang="de-L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47812" y="3284984"/>
            <a:ext cx="7440538" cy="1080120"/>
          </a:xfrm>
        </p:spPr>
        <p:txBody>
          <a:bodyPr>
            <a:normAutofit/>
          </a:bodyPr>
          <a:lstStyle/>
          <a:p>
            <a:r>
              <a:rPr lang="de-DE" dirty="0" smtClean="0"/>
              <a:t>Steuerung und Regelung einer mobilen Betonpumpe</a:t>
            </a:r>
            <a:endParaRPr lang="de-DE" dirty="0"/>
          </a:p>
          <a:p>
            <a:endParaRPr lang="de-DE" dirty="0"/>
          </a:p>
          <a:p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58473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362-0B03-4EF0-9776-7188EC952FDF}" type="datetime1">
              <a:rPr lang="de-LU" smtClean="0"/>
              <a:t>20.01.2015</a:t>
            </a:fld>
            <a:endParaRPr lang="de-LU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266778" y="3212976"/>
            <a:ext cx="4320406" cy="194421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de-DE" dirty="0" smtClean="0"/>
              <a:t>Glieder elastisch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Schwingungsfähige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Zu jedem Glied wird ein </a:t>
            </a:r>
            <a:r>
              <a:rPr lang="de-DE" dirty="0" err="1" smtClean="0"/>
              <a:t>unaktuiertes</a:t>
            </a:r>
            <a:r>
              <a:rPr lang="de-DE" dirty="0" smtClean="0"/>
              <a:t> Gelenk modelliert</a:t>
            </a:r>
            <a:endParaRPr lang="de-DE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266778" y="1445710"/>
            <a:ext cx="4320406" cy="1683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Fall2</a:t>
            </a:r>
          </a:p>
          <a:p>
            <a:pPr algn="r"/>
            <a:r>
              <a:rPr lang="de-DE" dirty="0" err="1" smtClean="0"/>
              <a:t>Quackige</a:t>
            </a:r>
            <a:r>
              <a:rPr lang="de-DE" dirty="0" smtClean="0"/>
              <a:t> Betonpumpe</a:t>
            </a:r>
          </a:p>
          <a:p>
            <a:pPr algn="r"/>
            <a:r>
              <a:rPr lang="de-DE" dirty="0" smtClean="0"/>
              <a:t>Falsche Modellannahme</a:t>
            </a:r>
          </a:p>
          <a:p>
            <a:pPr algn="r"/>
            <a:r>
              <a:rPr lang="de-DE" dirty="0" smtClean="0"/>
              <a:t>Regler</a:t>
            </a:r>
            <a:endParaRPr lang="de-DE" dirty="0"/>
          </a:p>
        </p:txBody>
      </p:sp>
      <p:pic>
        <p:nvPicPr>
          <p:cNvPr id="10" name="Picture 2" descr="Z:\home\richard\Oberseminar\PraesentationOffline\Manipulatorunterak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87548"/>
            <a:ext cx="3988694" cy="349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1262683" y="5109553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83" y="5109553"/>
                <a:ext cx="330374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407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/>
              <p:cNvSpPr/>
              <p:nvPr/>
            </p:nvSpPr>
            <p:spPr>
              <a:xfrm>
                <a:off x="1048370" y="3534916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Rechtec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370" y="3534916"/>
                <a:ext cx="330374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3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/>
              <p:cNvSpPr/>
              <p:nvPr/>
            </p:nvSpPr>
            <p:spPr>
              <a:xfrm>
                <a:off x="2369468" y="2444130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Rechtec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468" y="2444130"/>
                <a:ext cx="330374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407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>
                <a:off x="3832870" y="2051556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870" y="2051556"/>
                <a:ext cx="330374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407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el 1"/>
          <p:cNvSpPr txBox="1">
            <a:spLocks/>
          </p:cNvSpPr>
          <p:nvPr/>
        </p:nvSpPr>
        <p:spPr>
          <a:xfrm>
            <a:off x="931624" y="1044190"/>
            <a:ext cx="743108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de-DE" sz="2300" dirty="0" smtClean="0"/>
          </a:p>
          <a:p>
            <a:r>
              <a:rPr lang="de-DE" dirty="0" smtClean="0"/>
              <a:t>Modellvarianten </a:t>
            </a:r>
            <a:r>
              <a:rPr lang="de-DE" dirty="0" err="1" smtClean="0"/>
              <a:t>unteraktuiert</a:t>
            </a:r>
            <a:r>
              <a:rPr lang="de-DE" dirty="0" smtClean="0"/>
              <a:t> 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0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362-0B03-4EF0-9776-7188EC952FDF}" type="datetime1">
              <a:rPr lang="de-LU" smtClean="0"/>
              <a:t>20.01.2015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287399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LU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928688" y="2132856"/>
            <a:ext cx="7459662" cy="3777283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smtClean="0"/>
              <a:t>Modellbildung</a:t>
            </a:r>
          </a:p>
          <a:p>
            <a:r>
              <a:rPr lang="de-DE" dirty="0" smtClean="0"/>
              <a:t>Ruhelage</a:t>
            </a:r>
          </a:p>
          <a:p>
            <a:r>
              <a:rPr lang="de-DE" dirty="0" smtClean="0"/>
              <a:t>Stabilisierung</a:t>
            </a:r>
          </a:p>
          <a:p>
            <a:r>
              <a:rPr lang="de-DE" dirty="0" smtClean="0"/>
              <a:t>Folgeregelung</a:t>
            </a:r>
          </a:p>
          <a:p>
            <a:r>
              <a:rPr lang="de-DE" dirty="0" smtClean="0"/>
              <a:t>Trajektorien</a:t>
            </a:r>
            <a:endParaRPr lang="de-DE" dirty="0"/>
          </a:p>
          <a:p>
            <a:endParaRPr lang="de-LU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E654-CE99-4528-BED1-5D5F9F41A853}" type="datetime1">
              <a:rPr lang="de-LU" smtClean="0"/>
              <a:t>20.01.2015</a:t>
            </a:fld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5213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7B79-2F1A-4102-A56B-D2B0A942A131}" type="datetime1">
              <a:rPr lang="de-LU" smtClean="0"/>
              <a:t>20.01.2015</a:t>
            </a:fld>
            <a:endParaRPr lang="de-LU" dirty="0"/>
          </a:p>
        </p:txBody>
      </p:sp>
      <p:sp>
        <p:nvSpPr>
          <p:cNvPr id="8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LU" dirty="0"/>
          </a:p>
        </p:txBody>
      </p:sp>
      <p:sp>
        <p:nvSpPr>
          <p:cNvPr id="9" name="Inhaltsplatzhalter 5"/>
          <p:cNvSpPr txBox="1">
            <a:spLocks/>
          </p:cNvSpPr>
          <p:nvPr/>
        </p:nvSpPr>
        <p:spPr>
          <a:xfrm>
            <a:off x="928688" y="2132856"/>
            <a:ext cx="7459662" cy="37772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Modellbildung</a:t>
            </a:r>
          </a:p>
          <a:p>
            <a:pPr marL="1085850" lvl="1" indent="-342900">
              <a:buFont typeface="Arial"/>
              <a:buChar char="•"/>
            </a:pPr>
            <a:r>
              <a:rPr lang="de-DE" dirty="0" smtClean="0"/>
              <a:t>Annahmen, Alternativen</a:t>
            </a:r>
          </a:p>
          <a:p>
            <a:pPr marL="1085850" lvl="1" indent="-342900">
              <a:buFont typeface="Arial"/>
              <a:buChar char="•"/>
            </a:pPr>
            <a:r>
              <a:rPr lang="de-DE" dirty="0" smtClean="0"/>
              <a:t>Probleme</a:t>
            </a:r>
          </a:p>
          <a:p>
            <a:pPr marL="1085850" lvl="1" indent="-342900">
              <a:buFont typeface="Arial"/>
              <a:buChar char="•"/>
            </a:pPr>
            <a:r>
              <a:rPr lang="de-DE" dirty="0" smtClean="0"/>
              <a:t>Last</a:t>
            </a:r>
          </a:p>
          <a:p>
            <a:r>
              <a:rPr lang="de-DE" dirty="0" smtClean="0"/>
              <a:t>Ruhelage</a:t>
            </a:r>
          </a:p>
          <a:p>
            <a:pPr marL="1085850" lvl="1" indent="-342900">
              <a:buFont typeface="Arial"/>
              <a:buChar char="•"/>
            </a:pPr>
            <a:r>
              <a:rPr lang="de-DE" dirty="0" smtClean="0"/>
              <a:t>…</a:t>
            </a:r>
          </a:p>
          <a:p>
            <a:r>
              <a:rPr lang="de-DE" dirty="0" smtClean="0"/>
              <a:t>Stabilisierung</a:t>
            </a:r>
          </a:p>
          <a:p>
            <a:r>
              <a:rPr lang="de-DE" dirty="0" smtClean="0"/>
              <a:t>Folgeregelung</a:t>
            </a:r>
          </a:p>
          <a:p>
            <a:r>
              <a:rPr lang="de-DE" dirty="0" smtClean="0"/>
              <a:t>Trajektorien</a:t>
            </a:r>
          </a:p>
          <a:p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378242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4F99-C7A2-4A9A-85C2-ECE0370C9717}" type="datetime1">
              <a:rPr lang="de-LU" smtClean="0"/>
              <a:t>20.01.2015</a:t>
            </a:fld>
            <a:endParaRPr lang="de-LU" dirty="0"/>
          </a:p>
        </p:txBody>
      </p:sp>
      <p:sp>
        <p:nvSpPr>
          <p:cNvPr id="4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/>
          <a:lstStyle/>
          <a:p>
            <a:r>
              <a:rPr lang="de-DE" dirty="0" smtClean="0"/>
              <a:t>Modellannahmen/ Alternativen</a:t>
            </a:r>
            <a:endParaRPr lang="de-LU" dirty="0"/>
          </a:p>
        </p:txBody>
      </p:sp>
      <p:pic>
        <p:nvPicPr>
          <p:cNvPr id="1026" name="Picture 2" descr="Z:\home\richard\Oberseminar\PraesentationOffline\Manipulatoralternat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1872208" cy="384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Z:\home\richard\Oberseminar\PraesentationOffline\Manipulatoranat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24295"/>
            <a:ext cx="1872208" cy="371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1539651" y="2636912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651" y="2636912"/>
                <a:ext cx="330374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1374464" y="5229200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464" y="5229200"/>
                <a:ext cx="330374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6084168" y="5229200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5229200"/>
                <a:ext cx="330374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6421971" y="2196813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971" y="2196813"/>
                <a:ext cx="330374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684050" y="3979935"/>
                <a:ext cx="6904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50" y="3979935"/>
                <a:ext cx="6904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885" r="-1770"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/>
              <p:cNvSpPr/>
              <p:nvPr/>
            </p:nvSpPr>
            <p:spPr>
              <a:xfrm>
                <a:off x="1835696" y="2012147"/>
                <a:ext cx="6904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Rechtec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012147"/>
                <a:ext cx="69041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885" r="-3540" b="-81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>
                <a:off x="5825802" y="3284984"/>
                <a:ext cx="6904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𝐽</m:t>
                      </m:r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,</m:t>
                      </m:r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802" y="3284984"/>
                <a:ext cx="690414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509900" y="5949280"/>
                <a:ext cx="34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00" y="5949280"/>
                <a:ext cx="34830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5153160" y="5877619"/>
                <a:ext cx="34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160" y="5877619"/>
                <a:ext cx="34830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1029257" y="3343268"/>
                <a:ext cx="570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𝑘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a:rPr lang="de-DE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57" y="3343268"/>
                <a:ext cx="570605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5036911" y="5035988"/>
                <a:ext cx="570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𝑘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a:rPr lang="de-DE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911" y="5035988"/>
                <a:ext cx="570605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Bogen 23"/>
          <p:cNvSpPr/>
          <p:nvPr/>
        </p:nvSpPr>
        <p:spPr>
          <a:xfrm rot="7893638">
            <a:off x="676946" y="5385847"/>
            <a:ext cx="694991" cy="661123"/>
          </a:xfrm>
          <a:prstGeom prst="arc">
            <a:avLst>
              <a:gd name="adj1" fmla="val 16200000"/>
              <a:gd name="adj2" fmla="val 5199527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Bogen 26"/>
          <p:cNvSpPr/>
          <p:nvPr/>
        </p:nvSpPr>
        <p:spPr>
          <a:xfrm rot="7893638">
            <a:off x="5352453" y="5365561"/>
            <a:ext cx="694991" cy="661123"/>
          </a:xfrm>
          <a:prstGeom prst="arc">
            <a:avLst>
              <a:gd name="adj1" fmla="val 16200000"/>
              <a:gd name="adj2" fmla="val 5199527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97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4F99-C7A2-4A9A-85C2-ECE0370C9717}" type="datetime1">
              <a:rPr lang="de-LU" smtClean="0"/>
              <a:t>20.01.2015</a:t>
            </a:fld>
            <a:endParaRPr lang="de-LU" dirty="0"/>
          </a:p>
        </p:txBody>
      </p:sp>
      <p:sp>
        <p:nvSpPr>
          <p:cNvPr id="4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/>
          <a:lstStyle/>
          <a:p>
            <a:r>
              <a:rPr lang="de-DE" dirty="0" smtClean="0"/>
              <a:t>Probleme bei der Aufstellung des Zustandsraumes</a:t>
            </a:r>
            <a:endParaRPr lang="de-LU" dirty="0"/>
          </a:p>
        </p:txBody>
      </p:sp>
      <p:sp>
        <p:nvSpPr>
          <p:cNvPr id="5" name="Inhaltsplatzhalter 5"/>
          <p:cNvSpPr txBox="1">
            <a:spLocks/>
          </p:cNvSpPr>
          <p:nvPr/>
        </p:nvSpPr>
        <p:spPr>
          <a:xfrm>
            <a:off x="928688" y="2132856"/>
            <a:ext cx="7459662" cy="37772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L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 txBox="1">
                <a:spLocks/>
              </p:cNvSpPr>
              <p:nvPr/>
            </p:nvSpPr>
            <p:spPr>
              <a:xfrm>
                <a:off x="962872" y="2132856"/>
                <a:ext cx="7459662" cy="377728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2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1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Symbol" pitchFamily="18" charset="2"/>
                  <a:buChar char="-"/>
                  <a:defRPr sz="18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§"/>
                  <a:defRPr sz="16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/>
                  <a:buChar char="•"/>
                </a:pPr>
                <a:r>
                  <a:rPr lang="de-LU" dirty="0" smtClean="0"/>
                  <a:t>Gewöhnliche Differentialgleichung zweiter Ordnung</a:t>
                </a:r>
              </a:p>
              <a:p>
                <a:endParaRPr lang="de-LU" dirty="0"/>
              </a:p>
              <a:p>
                <a:endParaRPr lang="de-LU" dirty="0" smtClean="0"/>
              </a:p>
              <a:p>
                <a:endParaRPr lang="de-LU" dirty="0" smtClean="0"/>
              </a:p>
              <a:p>
                <a:pPr marL="342900" indent="-342900">
                  <a:buFont typeface="Arial"/>
                  <a:buChar char="•"/>
                </a:pPr>
                <a:r>
                  <a:rPr lang="de-LU" dirty="0" smtClean="0"/>
                  <a:t>Überführung </a:t>
                </a:r>
                <a:r>
                  <a:rPr lang="de-LU" dirty="0"/>
                  <a:t>i</a:t>
                </a:r>
                <a:r>
                  <a:rPr lang="de-LU" dirty="0" smtClean="0"/>
                  <a:t>n ein System gewöhnlicher Differentialgleichungen erster Ordnung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de-LU" dirty="0" smtClean="0"/>
                  <a:t>Einführung Zustände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,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</m:oMath>
                </a14:m>
                <a:endParaRPr lang="de-LU" dirty="0" smtClean="0"/>
              </a:p>
              <a:p>
                <a:pPr marL="342900" indent="-342900">
                  <a:buFont typeface="Arial"/>
                  <a:buChar char="•"/>
                </a:pPr>
                <a:endParaRPr lang="de-LU" dirty="0"/>
              </a:p>
            </p:txBody>
          </p:sp>
        </mc:Choice>
        <mc:Fallback xmlns="">
          <p:sp>
            <p:nvSpPr>
              <p:cNvPr id="6" name="Inhaltsplatzhalt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72" y="2132856"/>
                <a:ext cx="7459662" cy="3777283"/>
              </a:xfrm>
              <a:prstGeom prst="rect">
                <a:avLst/>
              </a:prstGeom>
              <a:blipFill rotWithShape="1">
                <a:blip r:embed="rId2"/>
                <a:stretch>
                  <a:fillRect l="-1307" t="-14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Z:\home\richard\Oberseminar\PraesentationOffline\folie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0968"/>
            <a:ext cx="6592602" cy="87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6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4F99-C7A2-4A9A-85C2-ECE0370C9717}" type="datetime1">
              <a:rPr lang="de-LU" smtClean="0"/>
              <a:t>20.01.2015</a:t>
            </a:fld>
            <a:endParaRPr lang="de-LU" dirty="0"/>
          </a:p>
        </p:txBody>
      </p:sp>
      <p:sp>
        <p:nvSpPr>
          <p:cNvPr id="4" name="Datumsplatzhalter 2"/>
          <p:cNvSpPr txBox="1">
            <a:spLocks/>
          </p:cNvSpPr>
          <p:nvPr/>
        </p:nvSpPr>
        <p:spPr>
          <a:xfrm>
            <a:off x="971600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8B4F99-C7A2-4A9A-85C2-ECE0370C9717}" type="datetime1">
              <a:rPr lang="de-LU" smtClean="0"/>
              <a:pPr/>
              <a:t>20.01.2015</a:t>
            </a:fld>
            <a:endParaRPr lang="de-LU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/>
          <a:lstStyle/>
          <a:p>
            <a:r>
              <a:rPr lang="de-DE" dirty="0" smtClean="0"/>
              <a:t>Probleme bei der Aufstellung des Zustandsraumes II</a:t>
            </a:r>
            <a:endParaRPr lang="de-LU" dirty="0"/>
          </a:p>
        </p:txBody>
      </p:sp>
      <p:sp>
        <p:nvSpPr>
          <p:cNvPr id="6" name="Inhaltsplatzhalter 5"/>
          <p:cNvSpPr txBox="1">
            <a:spLocks/>
          </p:cNvSpPr>
          <p:nvPr/>
        </p:nvSpPr>
        <p:spPr>
          <a:xfrm>
            <a:off x="928688" y="2132856"/>
            <a:ext cx="7459662" cy="37772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L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5"/>
              <p:cNvSpPr txBox="1">
                <a:spLocks/>
              </p:cNvSpPr>
              <p:nvPr/>
            </p:nvSpPr>
            <p:spPr>
              <a:xfrm>
                <a:off x="963054" y="2132856"/>
                <a:ext cx="7459662" cy="377728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2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1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Symbol" pitchFamily="18" charset="2"/>
                  <a:buChar char="-"/>
                  <a:defRPr sz="18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§"/>
                  <a:defRPr sz="16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400" kern="1200" baseline="0">
                    <a:solidFill>
                      <a:srgbClr val="0B2A5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/>
                  <a:buChar char="•"/>
                </a:pPr>
                <a:r>
                  <a:rPr lang="de-LU" dirty="0" smtClean="0"/>
                  <a:t>Massenmatrix symmetrisch und positiv definit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&gt;</m:t>
                    </m:r>
                    <m:r>
                      <a:rPr lang="de-DE" b="0" i="1" smtClean="0">
                        <a:latin typeface="Cambria Math"/>
                      </a:rPr>
                      <m:t>0</m:t>
                    </m:r>
                  </m:oMath>
                </a14:m>
                <a:endParaRPr lang="de-DE" b="0" i="1" dirty="0" smtClean="0">
                  <a:latin typeface="Cambria Math"/>
                </a:endParaRPr>
              </a:p>
              <a:p>
                <a:pPr marL="342900" indent="-3429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de-LU" dirty="0" smtClean="0"/>
                  <a:t> ist regulär </a:t>
                </a:r>
                <a:br>
                  <a:rPr lang="de-LU" dirty="0" smtClean="0"/>
                </a:br>
                <a:r>
                  <a:rPr lang="de-LU" dirty="0" smtClean="0"/>
                  <a:t>(det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/>
                      </a:rPr>
                      <m:t>≠</m:t>
                    </m:r>
                    <m:r>
                      <a:rPr lang="de-DE" b="0" i="1" smtClean="0">
                        <a:latin typeface="Cambria Math"/>
                      </a:rPr>
                      <m:t>0</m:t>
                    </m:r>
                    <m:r>
                      <a:rPr lang="de-DE" b="0" i="1" smtClean="0">
                        <a:latin typeface="Cambria Math"/>
                      </a:rPr>
                      <m:t>⇒</m:t>
                    </m:r>
                    <m:r>
                      <a:rPr lang="de-DE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de-LU" dirty="0" smtClean="0"/>
                  <a:t> invertierbar)</a:t>
                </a:r>
              </a:p>
              <a:p>
                <a:r>
                  <a:rPr lang="de-LU" dirty="0" smtClean="0"/>
                  <a:t>Für 1 Gelenke: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=</m:t>
                    </m:r>
                    <m:r>
                      <a:rPr lang="de-DE" b="0" i="1" smtClean="0">
                        <a:latin typeface="Cambria Math"/>
                      </a:rPr>
                      <m:t>𝜃</m:t>
                    </m:r>
                    <m:r>
                      <a:rPr lang="de-DE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de-LU" dirty="0" smtClean="0"/>
                  <a:t> </a:t>
                </a:r>
              </a:p>
              <a:p>
                <a:endParaRPr lang="de-L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𝜏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, </m:t>
                              </m:r>
                              <m:acc>
                                <m:accPr>
                                  <m:chr m:val="̇"/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𝐹</m:t>
                          </m:r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  <m:r>
                            <a:rPr lang="de-DE" b="0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de-LU" dirty="0"/>
              </a:p>
            </p:txBody>
          </p:sp>
        </mc:Choice>
        <mc:Fallback>
          <p:sp>
            <p:nvSpPr>
              <p:cNvPr id="7" name="Inhaltsplatzhalt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54" y="2132856"/>
                <a:ext cx="7459662" cy="3777283"/>
              </a:xfrm>
              <a:prstGeom prst="rect">
                <a:avLst/>
              </a:prstGeom>
              <a:blipFill rotWithShape="1">
                <a:blip r:embed="rId2"/>
                <a:stretch>
                  <a:fillRect l="-1307" t="-14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07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4F99-C7A2-4A9A-85C2-ECE0370C9717}" type="datetime1">
              <a:rPr lang="de-LU" smtClean="0"/>
              <a:t>20.01.2015</a:t>
            </a:fld>
            <a:endParaRPr lang="de-LU" dirty="0"/>
          </a:p>
        </p:txBody>
      </p:sp>
      <p:sp>
        <p:nvSpPr>
          <p:cNvPr id="4" name="Titel 4"/>
          <p:cNvSpPr>
            <a:spLocks noGrp="1"/>
          </p:cNvSpPr>
          <p:nvPr>
            <p:ph type="title"/>
          </p:nvPr>
        </p:nvSpPr>
        <p:spPr>
          <a:xfrm>
            <a:off x="938212" y="1052736"/>
            <a:ext cx="7450137" cy="1143000"/>
          </a:xfrm>
        </p:spPr>
        <p:txBody>
          <a:bodyPr/>
          <a:lstStyle/>
          <a:p>
            <a:r>
              <a:rPr lang="de-DE" dirty="0" smtClean="0"/>
              <a:t>Modellierung der Last</a:t>
            </a:r>
            <a:endParaRPr lang="de-L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1383407" y="5046837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07" y="5046837"/>
                <a:ext cx="330374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3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1169094" y="3472200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94" y="3472200"/>
                <a:ext cx="330374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3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2490192" y="2381414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192" y="2381414"/>
                <a:ext cx="330374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3953594" y="1988840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594" y="1988840"/>
                <a:ext cx="330374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407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4644008" y="2267580"/>
                <a:ext cx="12584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𝐹</m:t>
                      </m:r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solidFill>
                            <a:srgbClr val="0B2A51"/>
                          </a:solidFill>
                          <a:latin typeface="Cambria Math"/>
                        </a:rPr>
                        <m:t>𝑚𝑔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267580"/>
                <a:ext cx="125849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Inhaltsplatzhalter 2"/>
          <p:cNvSpPr txBox="1">
            <a:spLocks/>
          </p:cNvSpPr>
          <p:nvPr/>
        </p:nvSpPr>
        <p:spPr>
          <a:xfrm>
            <a:off x="5868144" y="1471283"/>
            <a:ext cx="3240360" cy="9496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LAGRANGE-Formalismus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Last als Masse modelliert</a:t>
            </a:r>
            <a:endParaRPr lang="de-DE" dirty="0"/>
          </a:p>
        </p:txBody>
      </p:sp>
      <p:pic>
        <p:nvPicPr>
          <p:cNvPr id="1026" name="Picture 2" descr="Z:\home\richard\Oberseminar\PraesentationOffline\Manipulatorunterakt_Las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89621"/>
            <a:ext cx="4144838" cy="359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/>
              <p:cNvSpPr/>
              <p:nvPr/>
            </p:nvSpPr>
            <p:spPr>
              <a:xfrm>
                <a:off x="3203848" y="2566080"/>
                <a:ext cx="54639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𝑠</m:t>
                    </m:r>
                    <m:r>
                      <a:rPr lang="de-DE" b="0" i="1" smtClean="0">
                        <a:latin typeface="Cambria Math"/>
                      </a:rPr>
                      <m:t>(</m:t>
                    </m:r>
                    <m:r>
                      <a:rPr lang="de-DE" b="0" i="1" smtClean="0">
                        <a:latin typeface="Cambria Math"/>
                      </a:rPr>
                      <m:t>𝜃</m:t>
                    </m:r>
                    <m:r>
                      <a:rPr lang="de-DE" b="0" i="1" smtClean="0">
                        <a:latin typeface="Cambria Math"/>
                      </a:rPr>
                      <m:t>)</m:t>
                    </m:r>
                  </m:oMath>
                </a14:m>
                <a:endParaRPr lang="de-DE" dirty="0" smtClean="0"/>
              </a:p>
            </p:txBody>
          </p:sp>
        </mc:Choice>
        <mc:Fallback xmlns="">
          <p:sp>
            <p:nvSpPr>
              <p:cNvPr id="14" name="Rechtec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566080"/>
                <a:ext cx="546398" cy="646331"/>
              </a:xfrm>
              <a:prstGeom prst="rect">
                <a:avLst/>
              </a:prstGeom>
              <a:blipFill rotWithShape="1">
                <a:blip r:embed="rId9"/>
                <a:stretch>
                  <a:fillRect r="-17978" b="-66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Inhaltsplatzhalter 2"/>
          <p:cNvSpPr txBox="1">
            <a:spLocks/>
          </p:cNvSpPr>
          <p:nvPr/>
        </p:nvSpPr>
        <p:spPr>
          <a:xfrm>
            <a:off x="3635896" y="3461626"/>
            <a:ext cx="2359086" cy="474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Kinetische Energie</a:t>
            </a:r>
          </a:p>
          <a:p>
            <a:endParaRPr lang="de-DE" sz="2000" dirty="0" smtClean="0"/>
          </a:p>
          <a:p>
            <a:endParaRPr lang="de-DE" dirty="0" smtClean="0"/>
          </a:p>
        </p:txBody>
      </p:sp>
      <p:sp>
        <p:nvSpPr>
          <p:cNvPr id="16" name="Inhaltsplatzhalter 2"/>
          <p:cNvSpPr txBox="1">
            <a:spLocks/>
          </p:cNvSpPr>
          <p:nvPr/>
        </p:nvSpPr>
        <p:spPr>
          <a:xfrm>
            <a:off x="3635896" y="4034318"/>
            <a:ext cx="2359086" cy="474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Potentielle Energie</a:t>
            </a:r>
          </a:p>
          <a:p>
            <a:endParaRPr lang="de-DE" sz="2000" dirty="0" smtClean="0"/>
          </a:p>
          <a:p>
            <a:endParaRPr lang="de-DE" dirty="0" smtClean="0"/>
          </a:p>
        </p:txBody>
      </p:sp>
      <p:pic>
        <p:nvPicPr>
          <p:cNvPr id="1029" name="Picture 5" descr="Z:\home\richard\Oberseminar\PraesentationOffline\folie6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246" y="4616766"/>
            <a:ext cx="1447941" cy="2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Z:\home\richard\Oberseminar\PraesentationOffline\folie3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419070"/>
            <a:ext cx="2880320" cy="44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Z:\home\richard\Oberseminar\PraesentationOffline\folie5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205" y="5157192"/>
            <a:ext cx="2295777" cy="74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Z:\home\richard\Oberseminar\PraesentationOffline\folie4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125694"/>
            <a:ext cx="2304256" cy="29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7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31699" y="1052736"/>
            <a:ext cx="7431087" cy="1143000"/>
          </a:xfrm>
        </p:spPr>
        <p:txBody>
          <a:bodyPr/>
          <a:lstStyle/>
          <a:p>
            <a:r>
              <a:rPr lang="de-DE" dirty="0" smtClean="0"/>
              <a:t>Modellvarianten </a:t>
            </a:r>
            <a:r>
              <a:rPr lang="de-DE" dirty="0" err="1" smtClean="0"/>
              <a:t>vollaktuiert</a:t>
            </a:r>
            <a:r>
              <a:rPr lang="de-DE" dirty="0" smtClean="0"/>
              <a:t>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66778" y="3212976"/>
            <a:ext cx="4320406" cy="1944216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dirty="0" smtClean="0"/>
              <a:t>Massive, sehr steife Glieder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Vernachlässigung von Schwingungen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Alle Gelenke sind </a:t>
            </a:r>
            <a:r>
              <a:rPr lang="de-DE" dirty="0" err="1" smtClean="0"/>
              <a:t>aktuiert</a:t>
            </a:r>
            <a:r>
              <a:rPr lang="de-DE" dirty="0" smtClean="0"/>
              <a:t> 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386-8A79-4311-8C22-2E64011E473F}" type="datetime1">
              <a:rPr lang="de-LU" smtClean="0"/>
              <a:t>20.01.2015</a:t>
            </a:fld>
            <a:endParaRPr lang="de-LU" dirty="0"/>
          </a:p>
        </p:txBody>
      </p:sp>
      <p:pic>
        <p:nvPicPr>
          <p:cNvPr id="1026" name="Picture 2" descr="Z:\home\richard\Oberseminar\PraesentationOffline\Manipulatorvollak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47725"/>
            <a:ext cx="3672408" cy="383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1262683" y="5109553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83" y="5109553"/>
                <a:ext cx="330374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407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2117254" y="2287549"/>
                <a:ext cx="5040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254" y="2287549"/>
                <a:ext cx="50405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Inhaltsplatzhalter 2"/>
          <p:cNvSpPr txBox="1">
            <a:spLocks/>
          </p:cNvSpPr>
          <p:nvPr/>
        </p:nvSpPr>
        <p:spPr>
          <a:xfrm>
            <a:off x="4427984" y="1445710"/>
            <a:ext cx="4159200" cy="1683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Fall1</a:t>
            </a:r>
          </a:p>
          <a:p>
            <a:pPr algn="r"/>
            <a:r>
              <a:rPr lang="de-DE" dirty="0" smtClean="0"/>
              <a:t>dumme Pumpe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8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362-0B03-4EF0-9776-7188EC952FDF}" type="datetime1">
              <a:rPr lang="de-LU" smtClean="0"/>
              <a:t>20.01.2015</a:t>
            </a:fld>
            <a:endParaRPr lang="de-LU" dirty="0"/>
          </a:p>
        </p:txBody>
      </p:sp>
      <p:pic>
        <p:nvPicPr>
          <p:cNvPr id="5" name="Picture 2" descr="Z:\home\richard\Oberseminar\PraesentationOffline\Manipulatorvollak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47725"/>
            <a:ext cx="3672408" cy="383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1262683" y="5109553"/>
                <a:ext cx="330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83" y="5109553"/>
                <a:ext cx="330374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407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2117254" y="2287549"/>
                <a:ext cx="5040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B2A51"/>
                              </a:solidFill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254" y="2287549"/>
                <a:ext cx="50405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Z:\home\richard\Oberseminar\PraesentationOffline\folie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254" y="4909470"/>
            <a:ext cx="6592602" cy="87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el 1"/>
          <p:cNvSpPr txBox="1">
            <a:spLocks/>
          </p:cNvSpPr>
          <p:nvPr/>
        </p:nvSpPr>
        <p:spPr>
          <a:xfrm>
            <a:off x="931624" y="1044190"/>
            <a:ext cx="743108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de-DE" sz="2300" dirty="0" smtClean="0"/>
          </a:p>
          <a:p>
            <a:r>
              <a:rPr lang="de-DE" dirty="0" smtClean="0"/>
              <a:t>Modellvarianten </a:t>
            </a:r>
            <a:r>
              <a:rPr lang="de-DE" dirty="0" err="1" smtClean="0"/>
              <a:t>vollaktuiert</a:t>
            </a:r>
            <a:r>
              <a:rPr lang="de-DE" dirty="0" smtClean="0"/>
              <a:t> II</a:t>
            </a:r>
            <a:endParaRPr lang="de-DE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>
          <a:xfrm>
            <a:off x="4266778" y="3212976"/>
            <a:ext cx="4320406" cy="194421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rgbClr val="0B2A5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de-DE" dirty="0"/>
              <a:t>Regel- und Steuerungsentwurf </a:t>
            </a:r>
            <a:r>
              <a:rPr lang="de-DE" dirty="0" smtClean="0"/>
              <a:t>einfach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2 Modellgleichungen: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02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TU Dresden">
      <a:dk1>
        <a:srgbClr val="0B2A51"/>
      </a:dk1>
      <a:lt1>
        <a:srgbClr val="FFFFFF"/>
      </a:lt1>
      <a:dk2>
        <a:srgbClr val="000000"/>
      </a:dk2>
      <a:lt2>
        <a:srgbClr val="808080"/>
      </a:lt2>
      <a:accent1>
        <a:srgbClr val="54C3EC"/>
      </a:accent1>
      <a:accent2>
        <a:srgbClr val="0059A3"/>
      </a:accent2>
      <a:accent3>
        <a:srgbClr val="51297F"/>
      </a:accent3>
      <a:accent4>
        <a:srgbClr val="811A78"/>
      </a:accent4>
      <a:accent5>
        <a:srgbClr val="007A47"/>
      </a:accent5>
      <a:accent6>
        <a:srgbClr val="22AD36"/>
      </a:accent6>
      <a:hlink>
        <a:srgbClr val="E87B14"/>
      </a:hlink>
      <a:folHlink>
        <a:srgbClr val="54C3EC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Bildschirmpräsentation (4:3)</PresentationFormat>
  <Paragraphs>94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Oberseminar </vt:lpstr>
      <vt:lpstr>Gliederung</vt:lpstr>
      <vt:lpstr>Gliederung</vt:lpstr>
      <vt:lpstr>Modellannahmen/ Alternativen</vt:lpstr>
      <vt:lpstr>Probleme bei der Aufstellung des Zustandsraumes</vt:lpstr>
      <vt:lpstr>Probleme bei der Aufstellung des Zustandsraumes II</vt:lpstr>
      <vt:lpstr>Modellierung der Last</vt:lpstr>
      <vt:lpstr>Modellvarianten vollaktuiert I</vt:lpstr>
      <vt:lpstr>PowerPoint-Präsentation</vt:lpstr>
      <vt:lpstr>PowerPoint-Präsentation</vt:lpstr>
      <vt:lpstr>PowerPoint-Präsentation</vt:lpstr>
    </vt:vector>
  </TitlesOfParts>
  <Company>TUD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CD-Polizei</dc:creator>
  <cp:lastModifiedBy>richard</cp:lastModifiedBy>
  <cp:revision>77</cp:revision>
  <cp:lastPrinted>2011-09-22T08:24:40Z</cp:lastPrinted>
  <dcterms:created xsi:type="dcterms:W3CDTF">2011-09-19T08:56:31Z</dcterms:created>
  <dcterms:modified xsi:type="dcterms:W3CDTF">2015-01-20T18:39:17Z</dcterms:modified>
</cp:coreProperties>
</file>