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70" r:id="rId4"/>
    <p:sldId id="274" r:id="rId5"/>
    <p:sldId id="268" r:id="rId6"/>
    <p:sldId id="271" r:id="rId7"/>
    <p:sldId id="273" r:id="rId8"/>
    <p:sldId id="272" r:id="rId9"/>
    <p:sldId id="275" r:id="rId10"/>
    <p:sldId id="276" r:id="rId11"/>
    <p:sldId id="277" r:id="rId12"/>
    <p:sldId id="267" r:id="rId13"/>
    <p:sldId id="262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550" autoAdjust="0"/>
    <p:restoredTop sz="79407" autoAdjust="0"/>
  </p:normalViewPr>
  <p:slideViewPr>
    <p:cSldViewPr>
      <p:cViewPr>
        <p:scale>
          <a:sx n="100" d="100"/>
          <a:sy n="100" d="100"/>
        </p:scale>
        <p:origin x="-1944" y="36"/>
      </p:cViewPr>
      <p:guideLst>
        <p:guide orient="horz" pos="3974"/>
        <p:guide pos="657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-281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8CAB8-1F61-49D8-8340-04BCC7D2C15D}" type="datetimeFigureOut">
              <a:rPr lang="de-LU" smtClean="0"/>
              <a:t>22.01.2015</a:t>
            </a:fld>
            <a:endParaRPr lang="de-LU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F0D3E-1C11-4BC7-888D-E90D04E946F0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8263176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FABE9-F223-40F4-B29B-AF42B1456244}" type="datetimeFigureOut">
              <a:rPr lang="de-LU" smtClean="0"/>
              <a:t>22.01.2015</a:t>
            </a:fld>
            <a:endParaRPr lang="de-LU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LU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67336-ABAD-4032-8A72-A57DA0F2B670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216366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Beschreibung</a:t>
            </a:r>
            <a:r>
              <a:rPr lang="de-DE" baseline="0" dirty="0" smtClean="0"/>
              <a:t> des Bildes:</a:t>
            </a:r>
          </a:p>
          <a:p>
            <a:r>
              <a:rPr lang="de-DE" baseline="0" dirty="0" smtClean="0"/>
              <a:t>- Erläuterung des Grundproblems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Für die Modellbildung relevanten Teile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Maße, Gewichte -&gt; oder erst bei Parameterschätzung?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3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4230622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12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922378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13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2225438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rgbClr val="0B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57262" y="1844824"/>
            <a:ext cx="7431087" cy="1470025"/>
          </a:xfrm>
        </p:spPr>
        <p:txBody>
          <a:bodyPr/>
          <a:lstStyle>
            <a:lvl1pPr algn="l"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Oberseminar</a:t>
            </a:r>
            <a:endParaRPr lang="de-LU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28762" y="3404592"/>
            <a:ext cx="7459588" cy="1104528"/>
          </a:xfrm>
        </p:spPr>
        <p:txBody>
          <a:bodyPr/>
          <a:lstStyle>
            <a:lvl1pPr marL="0" indent="0" algn="l">
              <a:buNone/>
              <a:defRPr baseline="0">
                <a:solidFill>
                  <a:srgbClr val="A8AFC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Steuerung und Regelung einer mobilen Betonpumpe</a:t>
            </a:r>
            <a:endParaRPr lang="de-LU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-1" y="1196752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 userDrawn="1"/>
        </p:nvCxnSpPr>
        <p:spPr>
          <a:xfrm>
            <a:off x="-2" y="1381170"/>
            <a:ext cx="914400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10" y="480199"/>
            <a:ext cx="1887452" cy="546881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933500" y="59873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aseline="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Dresden, 28.01.2015</a:t>
            </a:r>
            <a:endParaRPr lang="de-LU" baseline="0" dirty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9" name="Bild 12" descr="DDC_Logo_BB-1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74" y="5376466"/>
            <a:ext cx="43815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510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>
            <a:lvl1pPr algn="l">
              <a:defRPr b="0" i="0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4784"/>
            <a:ext cx="6019800" cy="4641379"/>
          </a:xfrm>
        </p:spPr>
        <p:txBody>
          <a:bodyPr vert="eaVert"/>
          <a:lstStyle>
            <a:lvl1pPr>
              <a:defRPr baseline="0">
                <a:solidFill>
                  <a:srgbClr val="0B2A51"/>
                </a:solidFill>
              </a:defRPr>
            </a:lvl1pPr>
            <a:lvl2pPr>
              <a:defRPr baseline="0">
                <a:solidFill>
                  <a:srgbClr val="0B2A51"/>
                </a:solidFill>
              </a:defRPr>
            </a:lvl2pPr>
            <a:lvl3pPr>
              <a:defRPr baseline="0">
                <a:solidFill>
                  <a:srgbClr val="0B2A51"/>
                </a:solidFill>
              </a:defRPr>
            </a:lvl3pPr>
            <a:lvl4pPr>
              <a:defRPr baseline="0">
                <a:solidFill>
                  <a:srgbClr val="0B2A51"/>
                </a:solidFill>
              </a:defRPr>
            </a:lvl4pPr>
            <a:lvl5pPr>
              <a:defRPr baseline="0">
                <a:solidFill>
                  <a:srgbClr val="0B2A5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2E68-FF35-40B7-B368-EEF012DC926D}" type="datetime1">
              <a:rPr lang="de-LU" smtClean="0"/>
              <a:t>22.01.2015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74604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262" y="1988840"/>
            <a:ext cx="7431087" cy="1143000"/>
          </a:xfrm>
        </p:spPr>
        <p:txBody>
          <a:bodyPr/>
          <a:lstStyle>
            <a:lvl1pPr algn="l">
              <a:defRPr b="0" i="0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47738" y="3501008"/>
            <a:ext cx="7440612" cy="2409131"/>
          </a:xfrm>
        </p:spPr>
        <p:txBody>
          <a:bodyPr/>
          <a:lstStyle>
            <a:lvl1pPr>
              <a:defRPr baseline="0">
                <a:solidFill>
                  <a:srgbClr val="0B2A51"/>
                </a:solidFill>
              </a:defRPr>
            </a:lvl1pPr>
            <a:lvl2pPr marL="742950" indent="-285750">
              <a:buFont typeface="Arial" pitchFamily="34" charset="0"/>
              <a:buChar char="•"/>
              <a:defRPr baseline="0">
                <a:solidFill>
                  <a:srgbClr val="0B2A51"/>
                </a:solidFill>
              </a:defRPr>
            </a:lvl2pPr>
            <a:lvl3pPr marL="1143000" indent="-228600">
              <a:buFont typeface="Symbol" pitchFamily="18" charset="2"/>
              <a:buChar char="-"/>
              <a:defRPr baseline="0">
                <a:solidFill>
                  <a:srgbClr val="0B2A51"/>
                </a:solidFill>
              </a:defRPr>
            </a:lvl3pPr>
            <a:lvl4pPr marL="1600200" indent="-228600">
              <a:buFont typeface="Wingdings" pitchFamily="2" charset="2"/>
              <a:buChar char="§"/>
              <a:defRPr baseline="0">
                <a:solidFill>
                  <a:srgbClr val="0B2A51"/>
                </a:solidFill>
              </a:defRPr>
            </a:lvl4pPr>
            <a:lvl5pPr>
              <a:defRPr baseline="0">
                <a:solidFill>
                  <a:srgbClr val="0B2A5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22.01.2015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3980997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262" y="4221088"/>
            <a:ext cx="7431088" cy="2087637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57262" y="2492896"/>
            <a:ext cx="7431088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rgbClr val="0B2A5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4CD5-129E-4F00-98CB-6A8DB777B20B}" type="datetime1">
              <a:rPr lang="de-LU" smtClean="0"/>
              <a:t>22.01.2015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864537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LU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57263" y="1600200"/>
            <a:ext cx="34528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40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6728-B406-40D8-ACCA-98B8474961A2}" type="datetime1">
              <a:rPr lang="de-LU" smtClean="0"/>
              <a:t>22.01.2015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309626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4F99-C7A2-4A9A-85C2-ECE0370C9717}" type="datetime1">
              <a:rPr lang="de-LU" smtClean="0"/>
              <a:t>22.01.2015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125811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362-0B03-4EF0-9776-7188EC952FDF}" type="datetime1">
              <a:rPr lang="de-LU" smtClean="0"/>
              <a:t>22.01.2015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1997221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262" y="1556792"/>
            <a:ext cx="743108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08920"/>
            <a:ext cx="4813300" cy="34172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57263" y="2708920"/>
            <a:ext cx="2462609" cy="341724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65223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725144"/>
            <a:ext cx="5486400" cy="6421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484783"/>
            <a:ext cx="5486400" cy="32427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LU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7129-81DA-4199-98F4-C014641B9580}" type="datetime1">
              <a:rPr lang="de-LU" smtClean="0"/>
              <a:t>22.01.2015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910054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aseline="0">
                <a:solidFill>
                  <a:srgbClr val="0B2A51"/>
                </a:solidFill>
              </a:defRPr>
            </a:lvl1pPr>
            <a:lvl2pPr>
              <a:defRPr baseline="0">
                <a:solidFill>
                  <a:srgbClr val="0B2A51"/>
                </a:solidFill>
              </a:defRPr>
            </a:lvl2pPr>
            <a:lvl3pPr>
              <a:defRPr baseline="0">
                <a:solidFill>
                  <a:srgbClr val="0B2A51"/>
                </a:solidFill>
              </a:defRPr>
            </a:lvl3pPr>
            <a:lvl4pPr>
              <a:defRPr baseline="0">
                <a:solidFill>
                  <a:srgbClr val="0B2A51"/>
                </a:solidFill>
              </a:defRPr>
            </a:lvl4pPr>
            <a:lvl5pPr>
              <a:defRPr baseline="0">
                <a:solidFill>
                  <a:srgbClr val="0B2A5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F8C7-74D3-4836-B1C9-BCA14497E228}" type="datetime1">
              <a:rPr lang="de-LU" smtClean="0"/>
              <a:t>22.01.2015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914972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57262" y="1988840"/>
            <a:ext cx="743108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2988" y="3501008"/>
            <a:ext cx="7345362" cy="2409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-1" y="908720"/>
            <a:ext cx="9144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61" y="332656"/>
            <a:ext cx="1440000" cy="426977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3851920" y="6453336"/>
            <a:ext cx="2037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Titel der </a:t>
            </a:r>
            <a:r>
              <a:rPr lang="de-DE" sz="1000" baseline="0" dirty="0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Präsentation</a:t>
            </a:r>
            <a:endParaRPr lang="de-LU" sz="1000" baseline="0" dirty="0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876256" y="6453335"/>
            <a:ext cx="1728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aseline="0" dirty="0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Folie Nr. </a:t>
            </a:r>
            <a:fld id="{0D60D332-568B-4C8E-9819-468A4AE58701}" type="slidenum">
              <a:rPr lang="de-DE" sz="1000" baseline="0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‹Nr.›</a:t>
            </a:fld>
            <a:r>
              <a:rPr lang="de-DE" sz="1000" baseline="0" dirty="0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von XYZ</a:t>
            </a:r>
            <a:endParaRPr lang="de-LU" sz="1000" baseline="0" dirty="0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-2" y="1052736"/>
            <a:ext cx="9144001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971600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B41349C0-8545-4FAA-BB0D-232BF208206D}" type="datetime1">
              <a:rPr lang="de-LU" smtClean="0"/>
              <a:pPr/>
              <a:t>22.01.2015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397517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400" b="0" i="0" kern="1200" baseline="0">
          <a:solidFill>
            <a:schemeClr val="bg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400" kern="1200" baseline="0">
          <a:solidFill>
            <a:srgbClr val="0B2A5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100" kern="1200" baseline="0">
          <a:solidFill>
            <a:srgbClr val="0B2A5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1800" kern="1200" baseline="0">
          <a:solidFill>
            <a:srgbClr val="0B2A5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 baseline="0">
          <a:solidFill>
            <a:srgbClr val="0B2A5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 baseline="0">
          <a:solidFill>
            <a:srgbClr val="0B2A5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51.png"/><Relationship Id="rId7" Type="http://schemas.openxmlformats.org/officeDocument/2006/relationships/image" Target="../media/image40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0.png"/><Relationship Id="rId11" Type="http://schemas.openxmlformats.org/officeDocument/2006/relationships/image" Target="../media/image15.png"/><Relationship Id="rId5" Type="http://schemas.openxmlformats.org/officeDocument/2006/relationships/image" Target="../media/image70.png"/><Relationship Id="rId10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10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28688" y="1844824"/>
            <a:ext cx="7459662" cy="1470025"/>
          </a:xfrm>
        </p:spPr>
        <p:txBody>
          <a:bodyPr/>
          <a:lstStyle/>
          <a:p>
            <a:r>
              <a:rPr lang="de-DE" dirty="0" smtClean="0"/>
              <a:t>Oberseminar</a:t>
            </a:r>
            <a:br>
              <a:rPr lang="de-DE" dirty="0" smtClean="0"/>
            </a:br>
            <a:endParaRPr lang="de-LU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47812" y="3284984"/>
            <a:ext cx="7440538" cy="1080120"/>
          </a:xfrm>
        </p:spPr>
        <p:txBody>
          <a:bodyPr>
            <a:normAutofit/>
          </a:bodyPr>
          <a:lstStyle/>
          <a:p>
            <a:r>
              <a:rPr lang="de-DE" dirty="0" smtClean="0"/>
              <a:t>Steuerung und Regelung einer mobilen Betonpumpe</a:t>
            </a:r>
            <a:endParaRPr lang="de-DE" dirty="0"/>
          </a:p>
          <a:p>
            <a:endParaRPr lang="de-DE" dirty="0"/>
          </a:p>
          <a:p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158473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4F99-C7A2-4A9A-85C2-ECE0370C9717}" type="datetime1">
              <a:rPr lang="de-LU" smtClean="0"/>
              <a:t>22.01.2015</a:t>
            </a:fld>
            <a:endParaRPr lang="de-LU" dirty="0"/>
          </a:p>
        </p:txBody>
      </p:sp>
      <p:sp>
        <p:nvSpPr>
          <p:cNvPr id="4" name="Titel 4"/>
          <p:cNvSpPr>
            <a:spLocks noGrp="1"/>
          </p:cNvSpPr>
          <p:nvPr>
            <p:ph type="title"/>
          </p:nvPr>
        </p:nvSpPr>
        <p:spPr>
          <a:xfrm>
            <a:off x="938212" y="1052736"/>
            <a:ext cx="7450137" cy="1143000"/>
          </a:xfrm>
        </p:spPr>
        <p:txBody>
          <a:bodyPr/>
          <a:lstStyle/>
          <a:p>
            <a:r>
              <a:rPr lang="de-DE" dirty="0" smtClean="0"/>
              <a:t>Probleme bei der Aufstellung des Zustandsraumes</a:t>
            </a:r>
            <a:endParaRPr lang="de-LU" dirty="0"/>
          </a:p>
        </p:txBody>
      </p:sp>
      <p:sp>
        <p:nvSpPr>
          <p:cNvPr id="5" name="Inhaltsplatzhalter 5"/>
          <p:cNvSpPr txBox="1">
            <a:spLocks/>
          </p:cNvSpPr>
          <p:nvPr/>
        </p:nvSpPr>
        <p:spPr>
          <a:xfrm>
            <a:off x="928688" y="2132856"/>
            <a:ext cx="7459662" cy="37772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L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 txBox="1">
                <a:spLocks/>
              </p:cNvSpPr>
              <p:nvPr/>
            </p:nvSpPr>
            <p:spPr>
              <a:xfrm>
                <a:off x="962872" y="2132856"/>
                <a:ext cx="7459662" cy="377728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Tx/>
                  <a:buNone/>
                  <a:defRPr sz="24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1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Symbol" pitchFamily="18" charset="2"/>
                  <a:buChar char="-"/>
                  <a:defRPr sz="18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Wingdings" pitchFamily="2" charset="2"/>
                  <a:buChar char="§"/>
                  <a:defRPr sz="16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4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/>
                  <a:buChar char="•"/>
                </a:pPr>
                <a:r>
                  <a:rPr lang="de-LU" dirty="0" smtClean="0"/>
                  <a:t>Gewöhnliche Differentialgleichung zweiter Ordnung</a:t>
                </a:r>
              </a:p>
              <a:p>
                <a:endParaRPr lang="de-LU" dirty="0"/>
              </a:p>
              <a:p>
                <a:endParaRPr lang="de-LU" dirty="0" smtClean="0"/>
              </a:p>
              <a:p>
                <a:endParaRPr lang="de-LU" dirty="0" smtClean="0"/>
              </a:p>
              <a:p>
                <a:pPr marL="342900" indent="-342900">
                  <a:buFont typeface="Arial"/>
                  <a:buChar char="•"/>
                </a:pPr>
                <a:r>
                  <a:rPr lang="de-LU" dirty="0" smtClean="0"/>
                  <a:t>Überführung </a:t>
                </a:r>
                <a:r>
                  <a:rPr lang="de-LU" dirty="0"/>
                  <a:t>i</a:t>
                </a:r>
                <a:r>
                  <a:rPr lang="de-LU" dirty="0" smtClean="0"/>
                  <a:t>n ein System gewöhnlicher Differentialgleichungen erster Ordnung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de-LU" dirty="0" smtClean="0"/>
                  <a:t>Einführung Zustände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/>
                      </a:rPr>
                      <m:t>,</m:t>
                    </m:r>
                    <m:acc>
                      <m:accPr>
                        <m:chr m:val="̇"/>
                        <m:ctrlPr>
                          <a:rPr lang="de-DE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b="0" i="1" smtClean="0">
                        <a:latin typeface="Cambria Math"/>
                      </a:rPr>
                      <m:t> </m:t>
                    </m:r>
                  </m:oMath>
                </a14:m>
                <a:endParaRPr lang="de-LU" dirty="0" smtClean="0"/>
              </a:p>
              <a:p>
                <a:pPr marL="342900" indent="-342900">
                  <a:buFont typeface="Arial"/>
                  <a:buChar char="•"/>
                </a:pPr>
                <a:endParaRPr lang="de-LU" dirty="0"/>
              </a:p>
            </p:txBody>
          </p:sp>
        </mc:Choice>
        <mc:Fallback xmlns="">
          <p:sp>
            <p:nvSpPr>
              <p:cNvPr id="6" name="Inhaltsplatzhalt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872" y="2132856"/>
                <a:ext cx="7459662" cy="3777283"/>
              </a:xfrm>
              <a:prstGeom prst="rect">
                <a:avLst/>
              </a:prstGeom>
              <a:blipFill rotWithShape="1">
                <a:blip r:embed="rId2"/>
                <a:stretch>
                  <a:fillRect l="-1307" t="-14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Z:\home\richard\Oberseminar\PraesentationOffline\folie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40968"/>
            <a:ext cx="6592602" cy="87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88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4F99-C7A2-4A9A-85C2-ECE0370C9717}" type="datetime1">
              <a:rPr lang="de-LU" smtClean="0"/>
              <a:t>22.01.2015</a:t>
            </a:fld>
            <a:endParaRPr lang="de-LU" dirty="0"/>
          </a:p>
        </p:txBody>
      </p:sp>
      <p:sp>
        <p:nvSpPr>
          <p:cNvPr id="4" name="Datumsplatzhalter 2"/>
          <p:cNvSpPr txBox="1">
            <a:spLocks/>
          </p:cNvSpPr>
          <p:nvPr/>
        </p:nvSpPr>
        <p:spPr>
          <a:xfrm>
            <a:off x="971600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000" kern="1200" baseline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8B4F99-C7A2-4A9A-85C2-ECE0370C9717}" type="datetime1">
              <a:rPr lang="de-LU" smtClean="0"/>
              <a:pPr/>
              <a:t>22.01.2015</a:t>
            </a:fld>
            <a:endParaRPr lang="de-LU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938212" y="1052736"/>
            <a:ext cx="7450137" cy="1143000"/>
          </a:xfrm>
        </p:spPr>
        <p:txBody>
          <a:bodyPr/>
          <a:lstStyle/>
          <a:p>
            <a:r>
              <a:rPr lang="de-DE" dirty="0" smtClean="0"/>
              <a:t>Probleme bei der Aufstellung des Zustandsraumes II</a:t>
            </a:r>
            <a:endParaRPr lang="de-LU" dirty="0"/>
          </a:p>
        </p:txBody>
      </p:sp>
      <p:sp>
        <p:nvSpPr>
          <p:cNvPr id="6" name="Inhaltsplatzhalter 5"/>
          <p:cNvSpPr txBox="1">
            <a:spLocks/>
          </p:cNvSpPr>
          <p:nvPr/>
        </p:nvSpPr>
        <p:spPr>
          <a:xfrm>
            <a:off x="928688" y="2132856"/>
            <a:ext cx="7459662" cy="37772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L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5"/>
              <p:cNvSpPr txBox="1">
                <a:spLocks/>
              </p:cNvSpPr>
              <p:nvPr/>
            </p:nvSpPr>
            <p:spPr>
              <a:xfrm>
                <a:off x="963054" y="2132856"/>
                <a:ext cx="7459662" cy="377728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Tx/>
                  <a:buNone/>
                  <a:defRPr sz="24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1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Symbol" pitchFamily="18" charset="2"/>
                  <a:buChar char="-"/>
                  <a:defRPr sz="18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Wingdings" pitchFamily="2" charset="2"/>
                  <a:buChar char="§"/>
                  <a:defRPr sz="16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4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/>
                  <a:buChar char="•"/>
                </a:pPr>
                <a:r>
                  <a:rPr lang="de-LU" dirty="0" smtClean="0"/>
                  <a:t>Massenmatrix symmetrisch und positiv definit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&gt;0</m:t>
                    </m:r>
                  </m:oMath>
                </a14:m>
                <a:endParaRPr lang="de-DE" b="0" i="1" dirty="0" smtClean="0">
                  <a:latin typeface="Cambria Math"/>
                </a:endParaRPr>
              </a:p>
              <a:p>
                <a:pPr marL="342900" indent="-3429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de-LU" dirty="0" smtClean="0"/>
                  <a:t> ist regulär </a:t>
                </a:r>
                <a:br>
                  <a:rPr lang="de-LU" dirty="0" smtClean="0"/>
                </a:br>
                <a:r>
                  <a:rPr lang="de-LU" dirty="0" smtClean="0"/>
                  <a:t>(det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𝑀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d>
                    <m:r>
                      <a:rPr lang="de-DE" b="0" i="1" smtClean="0">
                        <a:latin typeface="Cambria Math"/>
                      </a:rPr>
                      <m:t>≠0⇒</m:t>
                    </m:r>
                    <m:r>
                      <a:rPr lang="de-DE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de-LU" dirty="0" smtClean="0"/>
                  <a:t> invertierbar)</a:t>
                </a:r>
              </a:p>
              <a:p>
                <a:r>
                  <a:rPr lang="de-LU" dirty="0" smtClean="0"/>
                  <a:t>Für 1 Gelenke: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/>
                      </a:rPr>
                      <m:t>=</m:t>
                    </m:r>
                    <m:r>
                      <a:rPr lang="de-DE" b="0" i="1" smtClean="0">
                        <a:latin typeface="Cambria Math"/>
                      </a:rPr>
                      <m:t>𝜃</m:t>
                    </m:r>
                    <m:r>
                      <a:rPr lang="de-DE" b="0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/>
                      </a:rPr>
                      <m:t>=</m:t>
                    </m:r>
                    <m:acc>
                      <m:accPr>
                        <m:chr m:val="̇"/>
                        <m:ctrlPr>
                          <a:rPr lang="de-DE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de-LU" dirty="0" smtClean="0"/>
                  <a:t> </a:t>
                </a:r>
              </a:p>
              <a:p>
                <a:endParaRPr lang="de-L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 </m:t>
                          </m:r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 </m:t>
                          </m:r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  <m:d>
                        <m:d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𝜏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𝐶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𝜃</m:t>
                              </m:r>
                              <m:r>
                                <a:rPr lang="de-DE" b="0" i="1" smtClean="0">
                                  <a:latin typeface="Cambria Math"/>
                                </a:rPr>
                                <m:t>, </m:t>
                              </m:r>
                              <m:acc>
                                <m:accPr>
                                  <m:chr m:val="̇"/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  <m:r>
                            <a:rPr lang="de-DE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𝐹</m:t>
                          </m:r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  <m:r>
                            <a:rPr lang="de-DE" b="0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𝑔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de-LU" dirty="0"/>
              </a:p>
            </p:txBody>
          </p:sp>
        </mc:Choice>
        <mc:Fallback xmlns="">
          <p:sp>
            <p:nvSpPr>
              <p:cNvPr id="7" name="Inhaltsplatzhalt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54" y="2132856"/>
                <a:ext cx="7459662" cy="3777283"/>
              </a:xfrm>
              <a:prstGeom prst="rect">
                <a:avLst/>
              </a:prstGeom>
              <a:blipFill rotWithShape="1">
                <a:blip r:embed="rId2"/>
                <a:stretch>
                  <a:fillRect l="-1307" t="-14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72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899592" y="1772816"/>
            <a:ext cx="7440612" cy="42093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Vektor der Winkel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/>
          </a:p>
          <a:p>
            <a:endParaRPr lang="de-DE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Allgemeine Bewegungsgleichung in der Form</a:t>
            </a:r>
            <a:endParaRPr lang="de-DE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endParaRPr lang="de-DE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Bildung der partiellen Ableitungen im Arbeitspunkt mit Hilfe der Jacobi-Matrix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980728"/>
            <a:ext cx="7431087" cy="720080"/>
          </a:xfrm>
        </p:spPr>
        <p:txBody>
          <a:bodyPr/>
          <a:lstStyle/>
          <a:p>
            <a:r>
              <a:rPr lang="de-DE" dirty="0" smtClean="0"/>
              <a:t>Linearisierung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22.01.2015</a:t>
            </a:fld>
            <a:endParaRPr lang="de-L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3995936" y="4077072"/>
                <a:ext cx="1583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/>
                            </a:rPr>
                            <m:t>𝑞</m:t>
                          </m:r>
                        </m:e>
                      </m:acc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r>
                        <a:rPr lang="de-DE" b="0" i="1" smtClean="0">
                          <a:latin typeface="Cambria Math"/>
                        </a:rPr>
                        <m:t>𝑓</m:t>
                      </m:r>
                      <m:r>
                        <a:rPr lang="de-DE" b="0" i="1" smtClean="0">
                          <a:latin typeface="Cambria Math"/>
                        </a:rPr>
                        <m:t>(</m:t>
                      </m:r>
                      <m:r>
                        <a:rPr lang="de-DE" b="0" i="1" smtClean="0">
                          <a:latin typeface="Cambria Math"/>
                        </a:rPr>
                        <m:t>𝑞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/>
                            </a:rPr>
                            <m:t>𝑞</m:t>
                          </m:r>
                        </m:e>
                      </m:acc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a:rPr lang="de-DE" b="0" i="1" smtClean="0">
                          <a:latin typeface="Cambria Math"/>
                        </a:rPr>
                        <m:t>𝐹</m:t>
                      </m:r>
                      <m:r>
                        <a:rPr lang="de-DE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4077072"/>
                <a:ext cx="158396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3419872" y="5301208"/>
                <a:ext cx="3982116" cy="7446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de-DE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acc>
                        </m:e>
                      </m:acc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e-DE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de-DE" i="1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de-DE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de-DE" i="1">
                                      <a:latin typeface="Cambria Math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𝐴𝑃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⋅</m:t>
                      </m:r>
                      <m:acc>
                        <m:accPr>
                          <m:chr m:val="̃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/>
                            </a:rPr>
                            <m:t>𝑞</m:t>
                          </m:r>
                        </m:e>
                      </m:acc>
                      <m:r>
                        <a:rPr lang="de-D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e-DE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de-DE" i="1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de-DE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𝑞</m:t>
                                      </m:r>
                                    </m:e>
                                  </m:acc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 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𝐴𝑃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⋅</m:t>
                      </m:r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</m:acc>
                        </m:e>
                      </m:acc>
                      <m:r>
                        <a:rPr lang="de-DE" b="0" i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e-DE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de-DE" i="1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de-DE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𝐹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𝐴𝑃</m:t>
                          </m:r>
                        </m:sub>
                      </m:sSub>
                      <m:r>
                        <a:rPr lang="de-DE" i="1">
                          <a:latin typeface="Cambria Math"/>
                        </a:rPr>
                        <m:t>⋅</m:t>
                      </m:r>
                      <m:acc>
                        <m:accPr>
                          <m:chr m:val="̃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5301208"/>
                <a:ext cx="3982116" cy="74469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3918286" y="2204864"/>
                <a:ext cx="1424942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𝑞</m:t>
                      </m:r>
                      <m:r>
                        <a:rPr lang="de-DE" b="0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286" y="2204864"/>
                <a:ext cx="1424942" cy="11269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823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362-0B03-4EF0-9776-7188EC952FDF}" type="datetime1">
              <a:rPr lang="de-LU" smtClean="0"/>
              <a:t>22.01.2015</a:t>
            </a:fld>
            <a:endParaRPr lang="de-LU" dirty="0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991447" y="692696"/>
            <a:ext cx="7431087" cy="7593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de-DE" sz="2300" dirty="0" smtClean="0"/>
          </a:p>
          <a:p>
            <a:r>
              <a:rPr lang="de-DE" dirty="0" smtClean="0"/>
              <a:t>Lineares Zustandsraummodell</a:t>
            </a:r>
            <a:endParaRPr lang="de-DE" dirty="0"/>
          </a:p>
        </p:txBody>
      </p:sp>
      <p:sp>
        <p:nvSpPr>
          <p:cNvPr id="5" name="Inhaltsplatzhalter 5"/>
          <p:cNvSpPr txBox="1">
            <a:spLocks/>
          </p:cNvSpPr>
          <p:nvPr/>
        </p:nvSpPr>
        <p:spPr>
          <a:xfrm>
            <a:off x="962872" y="2132856"/>
            <a:ext cx="7459662" cy="37772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LU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-1116632" y="4237293"/>
                <a:ext cx="12097344" cy="2279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de-DE" b="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dirty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de-DE" b="0" i="1" dirty="0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b="0" i="1" dirty="0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b="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de-DE" b="0" i="1" dirty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 dirty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b="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de-DE" b="0" i="1" dirty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 dirty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b="0" i="1" dirty="0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b="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de-DE" b="0" i="1" dirty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 dirty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b="0" i="1" dirty="0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b="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de-DE" b="0" i="1" dirty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 dirty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b="0" i="1" dirty="0" smtClean="0">
                                      <a:latin typeface="Cambria Math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b="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de-DE" b="0" i="1" dirty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 dirty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b="0" i="1" dirty="0" smtClean="0">
                                      <a:latin typeface="Cambria Math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b="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de-DE" b="0" i="1" dirty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 dirty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b="0" i="1" dirty="0" smtClean="0">
                                      <a:latin typeface="Cambria Math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b="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de-DE" b="0" i="1" dirty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 dirty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b="0" i="1" dirty="0" smtClean="0">
                                      <a:latin typeface="Cambria Math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de-DE" b="0" i="1" dirty="0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de-DE" b="0" i="1" dirty="0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de-DE" b="0" i="1" dirty="0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de-DE" b="0" i="1" dirty="0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de-DE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>
                                            <a:latin typeface="Cambria Math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de-DE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de-DE" i="1"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de-DE" b="0" i="1" dirty="0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de-DE" b="0" i="1" dirty="0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de-DE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>
                                            <a:latin typeface="Cambria Math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de-DE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de-DE" i="1"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de-DE" b="0" i="1" dirty="0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de-DE" b="0" i="1" dirty="0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de-DE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>
                                            <a:latin typeface="Cambria Math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de-DE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de-DE" i="1"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de-DE" b="0" i="1" dirty="0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de-DE" b="0" i="1" dirty="0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de-DE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>
                                            <a:latin typeface="Cambria Math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de-DE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de-DE" b="0" i="1" dirty="0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de-DE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de-DE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>
                                            <a:latin typeface="Cambria Math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de-DE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de-DE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de-DE" b="0" i="1" dirty="0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de-DE" b="0" i="1" dirty="0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de-DE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>
                                            <a:latin typeface="Cambria Math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de-DE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de-DE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de-DE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de-DE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>
                                            <a:latin typeface="Cambria Math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de-DE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de-DE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⋅</m:t>
                      </m:r>
                      <m:r>
                        <a:rPr lang="de-DE" b="0" i="1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de-DE" dirty="0" smtClean="0"/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16632" y="4237293"/>
                <a:ext cx="12097344" cy="227979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Inhaltsplatzhalter 10"/>
          <p:cNvSpPr txBox="1">
            <a:spLocks/>
          </p:cNvSpPr>
          <p:nvPr/>
        </p:nvSpPr>
        <p:spPr>
          <a:xfrm>
            <a:off x="899592" y="1596058"/>
            <a:ext cx="7440612" cy="4425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Definition des Zustandsvektors z und der Eingangsgröße 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Zustandsübergangsgleichungen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2307683" y="1772816"/>
                <a:ext cx="2376264" cy="2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𝑧</m:t>
                      </m:r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de-DE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de-DE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de-DE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de-DE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de-DE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de-DE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de-DE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de-DE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i="1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  <m:sub>
                                  <m:r>
                                    <a:rPr lang="de-DE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de-DE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de-DE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i="1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de-DE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de-DE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i="1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683" y="1772816"/>
                <a:ext cx="2376264" cy="24477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5076056" y="2809574"/>
                <a:ext cx="82791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𝑢</m:t>
                      </m:r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809574"/>
                <a:ext cx="827919" cy="374270"/>
              </a:xfrm>
              <a:prstGeom prst="rect">
                <a:avLst/>
              </a:prstGeom>
              <a:blipFill rotWithShape="1">
                <a:blip r:embed="rId5"/>
                <a:stretch>
                  <a:fillRect t="-4918" r="-251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1"/>
              <p:nvPr/>
            </p:nvSpPr>
            <p:spPr>
              <a:xfrm>
                <a:off x="5903975" y="2298163"/>
                <a:ext cx="3281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56EE1A91-888C-4288-BE82-61B849CD962D}" type="mathplaceholder">
                        <a:rPr lang="de-DE" i="1" smtClean="0">
                          <a:latin typeface="Cambria Math"/>
                        </a:rPr>
                        <a:t>Geben Sie hier eine Formel ein.</a:t>
                      </a:fl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975" y="2298163"/>
                <a:ext cx="328166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99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938212" y="1052736"/>
            <a:ext cx="7450137" cy="1143000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LU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928688" y="2132856"/>
            <a:ext cx="7459662" cy="3777283"/>
          </a:xfrm>
        </p:spPr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dirty="0" smtClean="0"/>
              <a:t>Modellbildung</a:t>
            </a:r>
          </a:p>
          <a:p>
            <a:r>
              <a:rPr lang="de-DE" dirty="0" smtClean="0"/>
              <a:t>Ruhelage</a:t>
            </a:r>
          </a:p>
          <a:p>
            <a:r>
              <a:rPr lang="de-DE" dirty="0" smtClean="0"/>
              <a:t>Stabilisierung</a:t>
            </a:r>
          </a:p>
          <a:p>
            <a:r>
              <a:rPr lang="de-DE" dirty="0" smtClean="0"/>
              <a:t>Folgeregelung</a:t>
            </a:r>
          </a:p>
          <a:p>
            <a:r>
              <a:rPr lang="de-DE" dirty="0" smtClean="0"/>
              <a:t>Trajektorien</a:t>
            </a:r>
            <a:endParaRPr lang="de-DE" dirty="0"/>
          </a:p>
          <a:p>
            <a:endParaRPr lang="de-LU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E654-CE99-4528-BED1-5D5F9F41A853}" type="datetime1">
              <a:rPr lang="de-LU" smtClean="0"/>
              <a:t>22.01.2015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152134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5973" y="980381"/>
            <a:ext cx="2160239" cy="792088"/>
          </a:xfrm>
        </p:spPr>
        <p:txBody>
          <a:bodyPr/>
          <a:lstStyle/>
          <a:p>
            <a:r>
              <a:rPr lang="de-DE" dirty="0" smtClean="0"/>
              <a:t>Betonpumpe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22.01.2015</a:t>
            </a:fld>
            <a:endParaRPr lang="de-LU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971600" y="1677004"/>
            <a:ext cx="5328592" cy="4699519"/>
            <a:chOff x="971600" y="1772816"/>
            <a:chExt cx="5328592" cy="4699519"/>
          </a:xfrm>
        </p:grpSpPr>
        <p:grpSp>
          <p:nvGrpSpPr>
            <p:cNvPr id="13" name="Gruppieren 12"/>
            <p:cNvGrpSpPr/>
            <p:nvPr/>
          </p:nvGrpSpPr>
          <p:grpSpPr>
            <a:xfrm>
              <a:off x="971600" y="1772816"/>
              <a:ext cx="5328592" cy="4421404"/>
              <a:chOff x="899592" y="1285132"/>
              <a:chExt cx="5184576" cy="4421404"/>
            </a:xfrm>
          </p:grpSpPr>
          <p:pic>
            <p:nvPicPr>
              <p:cNvPr id="1027" name="Picture 3" descr="C:\Users\Bill\Desktop\Präsentation20150120\LiebherrBetonpumpe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1285132"/>
                <a:ext cx="4752528" cy="44214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" name="Gerade Verbindung mit Pfeil 7"/>
              <p:cNvCxnSpPr/>
              <p:nvPr/>
            </p:nvCxnSpPr>
            <p:spPr>
              <a:xfrm flipH="1">
                <a:off x="4355976" y="1844824"/>
                <a:ext cx="1728192" cy="72008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  <a:effectLst>
                <a:glow rad="63500">
                  <a:schemeClr val="bg2">
                    <a:lumMod val="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mit Pfeil 10"/>
              <p:cNvCxnSpPr/>
              <p:nvPr/>
            </p:nvCxnSpPr>
            <p:spPr>
              <a:xfrm flipH="1">
                <a:off x="4644008" y="2996952"/>
                <a:ext cx="1440160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  <a:effectLst>
                <a:glow rad="63500">
                  <a:schemeClr val="bg2">
                    <a:lumMod val="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feld 16"/>
            <p:cNvSpPr txBox="1"/>
            <p:nvPr/>
          </p:nvSpPr>
          <p:spPr>
            <a:xfrm>
              <a:off x="2744796" y="6195336"/>
              <a:ext cx="1338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Quelle: Liebherr</a:t>
              </a:r>
              <a:endParaRPr lang="de-DE" sz="1200" dirty="0"/>
            </a:p>
          </p:txBody>
        </p:sp>
      </p:grpSp>
      <p:cxnSp>
        <p:nvCxnSpPr>
          <p:cNvPr id="16" name="Gerade Verbindung mit Pfeil 15"/>
          <p:cNvCxnSpPr/>
          <p:nvPr/>
        </p:nvCxnSpPr>
        <p:spPr>
          <a:xfrm flipH="1">
            <a:off x="5181575" y="4408140"/>
            <a:ext cx="1028114" cy="64807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  <a:effectLst>
            <a:glow rad="63500">
              <a:schemeClr val="bg2">
                <a:lumMod val="40000"/>
                <a:lumOff val="60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19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1268760"/>
            <a:ext cx="7431087" cy="854968"/>
          </a:xfrm>
        </p:spPr>
        <p:txBody>
          <a:bodyPr/>
          <a:lstStyle/>
          <a:p>
            <a:r>
              <a:rPr lang="de-DE" dirty="0" smtClean="0"/>
              <a:t>Problem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47738" y="2132856"/>
            <a:ext cx="7440612" cy="37772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Schwingungen treten während des Pumpvorgangs auf aufgrund der großen Massen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Mögliche Lösung: Passive </a:t>
            </a:r>
            <a:r>
              <a:rPr lang="de-DE" dirty="0" smtClean="0"/>
              <a:t>oder aktive </a:t>
            </a:r>
            <a:r>
              <a:rPr lang="de-DE" dirty="0" smtClean="0"/>
              <a:t>Schwingungsdämpfung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Hier Untersuchung der aktiven Schwingungsdämpfung -&gt; Regelung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22.01.2015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171091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75856" y="2780928"/>
            <a:ext cx="7431087" cy="1143000"/>
          </a:xfrm>
        </p:spPr>
        <p:txBody>
          <a:bodyPr/>
          <a:lstStyle/>
          <a:p>
            <a:r>
              <a:rPr lang="de-DE" dirty="0" smtClean="0"/>
              <a:t>Modellbildung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4F99-C7A2-4A9A-85C2-ECE0370C9717}" type="datetime1">
              <a:rPr lang="de-LU" smtClean="0"/>
              <a:t>22.01.2015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323310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1196752"/>
            <a:ext cx="7431087" cy="1070992"/>
          </a:xfrm>
        </p:spPr>
        <p:txBody>
          <a:bodyPr/>
          <a:lstStyle/>
          <a:p>
            <a:r>
              <a:rPr lang="de-DE" dirty="0" smtClean="0"/>
              <a:t>Annahmen für das 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47738" y="2204864"/>
            <a:ext cx="7512694" cy="37052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Konzentrierte Parameter vs. </a:t>
            </a:r>
            <a:r>
              <a:rPr lang="de-DE" dirty="0" err="1"/>
              <a:t>v</a:t>
            </a:r>
            <a:r>
              <a:rPr lang="de-DE" dirty="0" err="1" smtClean="0"/>
              <a:t>erteiltparametrisch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Zunächst beliebig viele Armsegmente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22.01.2015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159156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980728"/>
            <a:ext cx="7431087" cy="854968"/>
          </a:xfrm>
        </p:spPr>
        <p:txBody>
          <a:bodyPr/>
          <a:lstStyle/>
          <a:p>
            <a:r>
              <a:rPr lang="de-DE" dirty="0" smtClean="0"/>
              <a:t>Modellierung der Biegung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47738" y="1772816"/>
            <a:ext cx="7440686" cy="413732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Verwendung eines passiven Zusatzgelenks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22.01.2015</a:t>
            </a:fld>
            <a:endParaRPr lang="de-LU" dirty="0"/>
          </a:p>
        </p:txBody>
      </p:sp>
      <p:pic>
        <p:nvPicPr>
          <p:cNvPr id="5" name="Picture 3" descr="Z:\home\richard\Oberseminar\PraesentationOffline\Manipulatoranat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257181"/>
            <a:ext cx="1872208" cy="371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/>
              <p:cNvSpPr/>
              <p:nvPr/>
            </p:nvSpPr>
            <p:spPr>
              <a:xfrm>
                <a:off x="4059931" y="2846238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931" y="2846238"/>
                <a:ext cx="330374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37037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/>
              <p:cNvSpPr/>
              <p:nvPr/>
            </p:nvSpPr>
            <p:spPr>
              <a:xfrm>
                <a:off x="3789768" y="5373216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768" y="5373216"/>
                <a:ext cx="330374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37037"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3204330" y="4189261"/>
                <a:ext cx="6904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solidFill>
                            <a:srgbClr val="0B2A5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330" y="4189261"/>
                <a:ext cx="69041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770" r="-885" b="-81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4355976" y="2221473"/>
                <a:ext cx="6904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solidFill>
                            <a:srgbClr val="0B2A5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2221473"/>
                <a:ext cx="69041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770" r="-2655" b="-81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030180" y="6158606"/>
                <a:ext cx="455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180" y="6158606"/>
                <a:ext cx="45538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3549537" y="3552594"/>
                <a:ext cx="570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𝑘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a:rPr lang="de-DE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537" y="3552594"/>
                <a:ext cx="57060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Bogen 11"/>
          <p:cNvSpPr/>
          <p:nvPr/>
        </p:nvSpPr>
        <p:spPr>
          <a:xfrm rot="7893638">
            <a:off x="3197226" y="5595173"/>
            <a:ext cx="694991" cy="661123"/>
          </a:xfrm>
          <a:prstGeom prst="arc">
            <a:avLst>
              <a:gd name="adj1" fmla="val 16200000"/>
              <a:gd name="adj2" fmla="val 5199527"/>
            </a:avLst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78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ill\Desktop\Präsentation20150120\Modellskiz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179" y="2780928"/>
            <a:ext cx="6552728" cy="370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4717" y="980728"/>
            <a:ext cx="7431087" cy="854968"/>
          </a:xfrm>
        </p:spPr>
        <p:txBody>
          <a:bodyPr/>
          <a:lstStyle/>
          <a:p>
            <a:r>
              <a:rPr lang="de-DE" dirty="0" smtClean="0"/>
              <a:t>Gesamtmodell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600" y="1638647"/>
            <a:ext cx="7488832" cy="19965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Zwei Armsegmente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jeweils ein Zusatzgelenk zur Modellierung des Biegung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22.01.2015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2319421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4F99-C7A2-4A9A-85C2-ECE0370C9717}" type="datetime1">
              <a:rPr lang="de-LU" smtClean="0"/>
              <a:t>22.01.2015</a:t>
            </a:fld>
            <a:endParaRPr lang="de-LU" dirty="0"/>
          </a:p>
        </p:txBody>
      </p:sp>
      <p:sp>
        <p:nvSpPr>
          <p:cNvPr id="4" name="Titel 4"/>
          <p:cNvSpPr>
            <a:spLocks noGrp="1"/>
          </p:cNvSpPr>
          <p:nvPr>
            <p:ph type="title"/>
          </p:nvPr>
        </p:nvSpPr>
        <p:spPr>
          <a:xfrm>
            <a:off x="938212" y="1052736"/>
            <a:ext cx="7450137" cy="1143000"/>
          </a:xfrm>
        </p:spPr>
        <p:txBody>
          <a:bodyPr/>
          <a:lstStyle/>
          <a:p>
            <a:r>
              <a:rPr lang="de-DE" dirty="0" smtClean="0"/>
              <a:t>Modellierung der Last</a:t>
            </a:r>
            <a:endParaRPr lang="de-L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1383407" y="5046837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407" y="5046837"/>
                <a:ext cx="330374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3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1169094" y="3472200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094" y="3472200"/>
                <a:ext cx="330374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3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2490192" y="2381414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192" y="2381414"/>
                <a:ext cx="330374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/>
              <p:cNvSpPr/>
              <p:nvPr/>
            </p:nvSpPr>
            <p:spPr>
              <a:xfrm>
                <a:off x="3953594" y="1988840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594" y="1988840"/>
                <a:ext cx="330374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407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/>
              <p:cNvSpPr/>
              <p:nvPr/>
            </p:nvSpPr>
            <p:spPr>
              <a:xfrm>
                <a:off x="4644008" y="2267580"/>
                <a:ext cx="12584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B2A51"/>
                          </a:solidFill>
                          <a:latin typeface="Cambria Math"/>
                        </a:rPr>
                        <m:t>𝐹</m:t>
                      </m:r>
                      <m:r>
                        <a:rPr lang="de-DE" b="0" i="1" smtClean="0">
                          <a:solidFill>
                            <a:srgbClr val="0B2A51"/>
                          </a:solidFill>
                          <a:latin typeface="Cambria Math"/>
                        </a:rPr>
                        <m:t>=</m:t>
                      </m:r>
                      <m:r>
                        <a:rPr lang="de-DE" b="0" i="1" smtClean="0">
                          <a:solidFill>
                            <a:srgbClr val="0B2A51"/>
                          </a:solidFill>
                          <a:latin typeface="Cambria Math"/>
                        </a:rPr>
                        <m:t>𝑚𝑔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Rechtec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267580"/>
                <a:ext cx="125849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Inhaltsplatzhalter 2"/>
          <p:cNvSpPr txBox="1">
            <a:spLocks/>
          </p:cNvSpPr>
          <p:nvPr/>
        </p:nvSpPr>
        <p:spPr>
          <a:xfrm>
            <a:off x="5868144" y="1471283"/>
            <a:ext cx="3240360" cy="94960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LAGRANGE-Formalismus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Last als Masse modelliert</a:t>
            </a:r>
            <a:endParaRPr lang="de-DE" dirty="0"/>
          </a:p>
        </p:txBody>
      </p:sp>
      <p:pic>
        <p:nvPicPr>
          <p:cNvPr id="1026" name="Picture 2" descr="Z:\home\richard\Oberseminar\PraesentationOffline\Manipulatorunterakt_Las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89621"/>
            <a:ext cx="4144838" cy="359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/>
              <p:cNvSpPr/>
              <p:nvPr/>
            </p:nvSpPr>
            <p:spPr>
              <a:xfrm>
                <a:off x="3203848" y="2566080"/>
                <a:ext cx="54639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𝑠</m:t>
                    </m:r>
                    <m:r>
                      <a:rPr lang="de-DE" b="0" i="1" smtClean="0">
                        <a:latin typeface="Cambria Math"/>
                      </a:rPr>
                      <m:t>(</m:t>
                    </m:r>
                    <m:r>
                      <a:rPr lang="de-DE" b="0" i="1" smtClean="0">
                        <a:latin typeface="Cambria Math"/>
                      </a:rPr>
                      <m:t>𝜃</m:t>
                    </m:r>
                    <m:r>
                      <a:rPr lang="de-DE" b="0" i="1" smtClean="0">
                        <a:latin typeface="Cambria Math"/>
                      </a:rPr>
                      <m:t>)</m:t>
                    </m:r>
                  </m:oMath>
                </a14:m>
                <a:endParaRPr lang="de-DE" dirty="0" smtClean="0"/>
              </a:p>
            </p:txBody>
          </p:sp>
        </mc:Choice>
        <mc:Fallback xmlns="">
          <p:sp>
            <p:nvSpPr>
              <p:cNvPr id="14" name="Rechteck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566080"/>
                <a:ext cx="546398" cy="646331"/>
              </a:xfrm>
              <a:prstGeom prst="rect">
                <a:avLst/>
              </a:prstGeom>
              <a:blipFill rotWithShape="1">
                <a:blip r:embed="rId9"/>
                <a:stretch>
                  <a:fillRect r="-17978" b="-66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Inhaltsplatzhalter 2"/>
          <p:cNvSpPr txBox="1">
            <a:spLocks/>
          </p:cNvSpPr>
          <p:nvPr/>
        </p:nvSpPr>
        <p:spPr>
          <a:xfrm>
            <a:off x="3635896" y="3461626"/>
            <a:ext cx="2359086" cy="474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Kinetische Energie</a:t>
            </a:r>
          </a:p>
          <a:p>
            <a:endParaRPr lang="de-DE" sz="2000" dirty="0" smtClean="0"/>
          </a:p>
          <a:p>
            <a:endParaRPr lang="de-DE" dirty="0" smtClean="0"/>
          </a:p>
        </p:txBody>
      </p:sp>
      <p:sp>
        <p:nvSpPr>
          <p:cNvPr id="16" name="Inhaltsplatzhalter 2"/>
          <p:cNvSpPr txBox="1">
            <a:spLocks/>
          </p:cNvSpPr>
          <p:nvPr/>
        </p:nvSpPr>
        <p:spPr>
          <a:xfrm>
            <a:off x="3635896" y="4034318"/>
            <a:ext cx="2359086" cy="474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Potentielle Energie</a:t>
            </a:r>
          </a:p>
          <a:p>
            <a:endParaRPr lang="de-DE" sz="2000" dirty="0" smtClean="0"/>
          </a:p>
          <a:p>
            <a:endParaRPr lang="de-DE" dirty="0" smtClean="0"/>
          </a:p>
        </p:txBody>
      </p:sp>
      <p:pic>
        <p:nvPicPr>
          <p:cNvPr id="1029" name="Picture 5" descr="Z:\home\richard\Oberseminar\PraesentationOffline\folie6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246" y="4616766"/>
            <a:ext cx="1447941" cy="21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Z:\home\richard\Oberseminar\PraesentationOffline\folie3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419070"/>
            <a:ext cx="2880320" cy="44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Z:\home\richard\Oberseminar\PraesentationOffline\folie51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205" y="5157192"/>
            <a:ext cx="2295777" cy="74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Z:\home\richard\Oberseminar\PraesentationOffline\folie41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125694"/>
            <a:ext cx="2304256" cy="29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84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TU Dresden">
      <a:dk1>
        <a:srgbClr val="0B2A51"/>
      </a:dk1>
      <a:lt1>
        <a:srgbClr val="FFFFFF"/>
      </a:lt1>
      <a:dk2>
        <a:srgbClr val="000000"/>
      </a:dk2>
      <a:lt2>
        <a:srgbClr val="808080"/>
      </a:lt2>
      <a:accent1>
        <a:srgbClr val="54C3EC"/>
      </a:accent1>
      <a:accent2>
        <a:srgbClr val="0059A3"/>
      </a:accent2>
      <a:accent3>
        <a:srgbClr val="51297F"/>
      </a:accent3>
      <a:accent4>
        <a:srgbClr val="811A78"/>
      </a:accent4>
      <a:accent5>
        <a:srgbClr val="007A47"/>
      </a:accent5>
      <a:accent6>
        <a:srgbClr val="22AD36"/>
      </a:accent6>
      <a:hlink>
        <a:srgbClr val="E87B14"/>
      </a:hlink>
      <a:folHlink>
        <a:srgbClr val="54C3EC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</Words>
  <Application>Microsoft Office PowerPoint</Application>
  <PresentationFormat>Bildschirmpräsentation (4:3)</PresentationFormat>
  <Paragraphs>103</Paragraphs>
  <Slides>13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</vt:lpstr>
      <vt:lpstr>Oberseminar </vt:lpstr>
      <vt:lpstr>Gliederung</vt:lpstr>
      <vt:lpstr>Betonpumpe</vt:lpstr>
      <vt:lpstr>Problem</vt:lpstr>
      <vt:lpstr>Modellbildung</vt:lpstr>
      <vt:lpstr>Annahmen für das Modell</vt:lpstr>
      <vt:lpstr>Modellierung der Biegung</vt:lpstr>
      <vt:lpstr>Gesamtmodell</vt:lpstr>
      <vt:lpstr>Modellierung der Last</vt:lpstr>
      <vt:lpstr>Probleme bei der Aufstellung des Zustandsraumes</vt:lpstr>
      <vt:lpstr>Probleme bei der Aufstellung des Zustandsraumes II</vt:lpstr>
      <vt:lpstr>Linearisierung</vt:lpstr>
      <vt:lpstr>PowerPoint-Präsentation</vt:lpstr>
    </vt:vector>
  </TitlesOfParts>
  <Company>TUD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CD-Polizei</dc:creator>
  <cp:lastModifiedBy>Bill</cp:lastModifiedBy>
  <cp:revision>108</cp:revision>
  <cp:lastPrinted>2011-09-22T08:24:40Z</cp:lastPrinted>
  <dcterms:created xsi:type="dcterms:W3CDTF">2011-09-19T08:56:31Z</dcterms:created>
  <dcterms:modified xsi:type="dcterms:W3CDTF">2015-01-22T20:19:09Z</dcterms:modified>
</cp:coreProperties>
</file>