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7" r:id="rId2"/>
    <p:sldId id="278" r:id="rId3"/>
    <p:sldId id="279" r:id="rId4"/>
    <p:sldId id="306" r:id="rId5"/>
    <p:sldId id="280" r:id="rId6"/>
    <p:sldId id="305" r:id="rId7"/>
    <p:sldId id="320" r:id="rId8"/>
    <p:sldId id="283" r:id="rId9"/>
    <p:sldId id="294" r:id="rId10"/>
    <p:sldId id="282" r:id="rId11"/>
    <p:sldId id="322" r:id="rId12"/>
    <p:sldId id="285" r:id="rId13"/>
    <p:sldId id="295" r:id="rId14"/>
    <p:sldId id="323" r:id="rId15"/>
    <p:sldId id="302" r:id="rId16"/>
    <p:sldId id="303" r:id="rId17"/>
    <p:sldId id="304" r:id="rId18"/>
    <p:sldId id="297" r:id="rId19"/>
    <p:sldId id="319" r:id="rId20"/>
    <p:sldId id="288" r:id="rId21"/>
    <p:sldId id="307" r:id="rId22"/>
    <p:sldId id="317" r:id="rId23"/>
    <p:sldId id="318" r:id="rId24"/>
    <p:sldId id="321" r:id="rId25"/>
    <p:sldId id="309" r:id="rId26"/>
    <p:sldId id="310" r:id="rId27"/>
    <p:sldId id="311" r:id="rId28"/>
    <p:sldId id="312" r:id="rId29"/>
    <p:sldId id="313" r:id="rId30"/>
    <p:sldId id="314" r:id="rId31"/>
    <p:sldId id="275" r:id="rId32"/>
    <p:sldId id="276" r:id="rId33"/>
    <p:sldId id="259" r:id="rId34"/>
    <p:sldId id="260" r:id="rId35"/>
    <p:sldId id="261" r:id="rId36"/>
    <p:sldId id="262" r:id="rId37"/>
    <p:sldId id="269" r:id="rId38"/>
    <p:sldId id="267" r:id="rId39"/>
    <p:sldId id="268" r:id="rId40"/>
    <p:sldId id="270" r:id="rId41"/>
    <p:sldId id="328" r:id="rId42"/>
    <p:sldId id="329" r:id="rId43"/>
    <p:sldId id="330" r:id="rId44"/>
    <p:sldId id="331" r:id="rId45"/>
    <p:sldId id="324" r:id="rId46"/>
    <p:sldId id="325" r:id="rId47"/>
    <p:sldId id="326" r:id="rId48"/>
    <p:sldId id="327" r:id="rId4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  <a:srgbClr val="A8AFC7"/>
    <a:srgbClr val="2F4067"/>
    <a:srgbClr val="CDD4E2"/>
    <a:srgbClr val="8B94B1"/>
    <a:srgbClr val="636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550" autoAdjust="0"/>
    <p:restoredTop sz="94635" autoAdjust="0"/>
  </p:normalViewPr>
  <p:slideViewPr>
    <p:cSldViewPr>
      <p:cViewPr varScale="1">
        <p:scale>
          <a:sx n="111" d="100"/>
          <a:sy n="111" d="100"/>
        </p:scale>
        <p:origin x="-1596" y="-96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30.01.2015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30.01.2015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36946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Beschreibung</a:t>
            </a:r>
            <a:r>
              <a:rPr lang="de-DE" baseline="0" dirty="0" smtClean="0"/>
              <a:t> des Bildes:</a:t>
            </a:r>
          </a:p>
          <a:p>
            <a:r>
              <a:rPr lang="de-DE" baseline="0" dirty="0" smtClean="0"/>
              <a:t>- Erläuterung des Grundproblems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die Modellbildung relevanten Teile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Maße, Gewichte -&gt; oder erst bei Parameterschätzung?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23062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Beschreibung</a:t>
            </a:r>
            <a:r>
              <a:rPr lang="de-DE" baseline="0" dirty="0" smtClean="0"/>
              <a:t> des Bildes:</a:t>
            </a:r>
          </a:p>
          <a:p>
            <a:r>
              <a:rPr lang="de-DE" baseline="0" dirty="0" smtClean="0"/>
              <a:t>- Erläuterung des Grundproblems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die Modellbildung relevanten Teile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Maße, Gewichte -&gt; oder erst bei Parameterschätzung?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23062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Warum nur Betrachtung von zwei Armsegmenten 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0500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92237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M,K,C sind jetzt keine Matrizen mehr!!!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22543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Masse</a:t>
            </a:r>
            <a:r>
              <a:rPr lang="de-DE" baseline="0" dirty="0" smtClean="0"/>
              <a:t> der Armsegmente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95590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05646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Oberseminar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Steuerung und Regelung einer mobilen Betonpumpe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Dresden, 02.02.2015</a:t>
            </a:r>
            <a:endParaRPr lang="de-LU" baseline="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E68-FF35-40B7-B368-EEF012DC926D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3501008"/>
            <a:ext cx="7440612" cy="2409131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4CD5-129E-4F00-98CB-6A8DB777B20B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728-B406-40D8-ACCA-98B8474961A2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129-81DA-4199-98F4-C014641B9580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8C7-74D3-4836-B1C9-BCA14497E228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2988" y="3501008"/>
            <a:ext cx="734536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‹Nr.›</a:t>
            </a:fld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von XYZ</a:t>
            </a:r>
            <a:endParaRPr lang="de-LU" sz="1000" baseline="0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LU" dirty="0" smtClean="0"/>
              <a:t>02.02.2015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1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1.png"/><Relationship Id="rId10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5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1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1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11.png"/><Relationship Id="rId7" Type="http://schemas.openxmlformats.org/officeDocument/2006/relationships/image" Target="../media/image400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66.png"/><Relationship Id="rId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10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5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11" Type="http://schemas.openxmlformats.org/officeDocument/2006/relationships/image" Target="../media/image130.png"/><Relationship Id="rId5" Type="http://schemas.openxmlformats.org/officeDocument/2006/relationships/image" Target="../media/image7.png"/><Relationship Id="rId10" Type="http://schemas.openxmlformats.org/officeDocument/2006/relationships/image" Target="../media/image120.png"/><Relationship Id="rId4" Type="http://schemas.openxmlformats.org/officeDocument/2006/relationships/image" Target="../media/image6.png"/><Relationship Id="rId9" Type="http://schemas.openxmlformats.org/officeDocument/2006/relationships/image" Target="../media/image1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DE" dirty="0" smtClean="0"/>
              <a:t>Oberseminar</a:t>
            </a:r>
            <a:br>
              <a:rPr lang="de-DE" dirty="0" smtClean="0"/>
            </a:b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2996952"/>
            <a:ext cx="7440538" cy="2376264"/>
          </a:xfrm>
        </p:spPr>
        <p:txBody>
          <a:bodyPr>
            <a:normAutofit/>
          </a:bodyPr>
          <a:lstStyle/>
          <a:p>
            <a:r>
              <a:rPr lang="de-DE" dirty="0" smtClean="0"/>
              <a:t>Steuerung und Regelung einer mobilen Betonpumpe</a:t>
            </a:r>
          </a:p>
          <a:p>
            <a:endParaRPr lang="de-DE" dirty="0"/>
          </a:p>
          <a:p>
            <a:r>
              <a:rPr lang="de-DE" dirty="0" smtClean="0"/>
              <a:t>Bill </a:t>
            </a:r>
            <a:r>
              <a:rPr lang="de-DE" dirty="0" err="1" smtClean="0"/>
              <a:t>Thaute</a:t>
            </a:r>
            <a:endParaRPr lang="de-DE" dirty="0"/>
          </a:p>
          <a:p>
            <a:r>
              <a:rPr lang="de-DE" dirty="0" smtClean="0"/>
              <a:t>Justus Kopp</a:t>
            </a:r>
            <a:endParaRPr lang="de-DE" dirty="0"/>
          </a:p>
          <a:p>
            <a:r>
              <a:rPr lang="de-DE" dirty="0" smtClean="0"/>
              <a:t>Richard Herrmann</a:t>
            </a:r>
            <a:endParaRPr lang="de-DE" dirty="0"/>
          </a:p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0479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431087" cy="1070992"/>
          </a:xfrm>
        </p:spPr>
        <p:txBody>
          <a:bodyPr/>
          <a:lstStyle/>
          <a:p>
            <a:r>
              <a:rPr lang="de-DE" dirty="0" smtClean="0"/>
              <a:t>Annahmen für das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204864"/>
            <a:ext cx="7512694" cy="37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Konzentrierte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Vernachlässigung der Dynamik der Hydraulikzylinder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Einfache Geometrie der Ausleger (Hohlträger mit rechteckiger Grundfläche)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6126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ll\Desktop\Präsentation20150120\Modellskiz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6624736" cy="35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4717" y="980728"/>
            <a:ext cx="7431087" cy="854968"/>
          </a:xfrm>
        </p:spPr>
        <p:txBody>
          <a:bodyPr/>
          <a:lstStyle/>
          <a:p>
            <a:r>
              <a:rPr lang="de-DE" dirty="0" smtClean="0"/>
              <a:t>Gesamtmodell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38647"/>
            <a:ext cx="7488832" cy="19965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Zwei Armsegmente, aus Gründen der Übersichtlichkeit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jeweils ein Zusatzgelenk zur Modellierung des Biegung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52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3" y="1268760"/>
            <a:ext cx="7056784" cy="792088"/>
          </a:xfrm>
        </p:spPr>
        <p:txBody>
          <a:bodyPr/>
          <a:lstStyle/>
          <a:p>
            <a:r>
              <a:rPr lang="de-DE" dirty="0" smtClean="0"/>
              <a:t>Herleitung der Bewegungsgleichung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060848"/>
            <a:ext cx="7440612" cy="41764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Generalisierte Koordinaten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Lagrange-Funktion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Lagrange-Gleichungen zweiter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76361" y="4725144"/>
                <a:ext cx="4419736" cy="984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b="0" i="0" smtClean="0">
                              <a:latin typeface="Cambria Math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de-DE" sz="2400" i="1">
                              <a:latin typeface="Cambria Math"/>
                            </a:rPr>
                            <m:t>(</m:t>
                          </m:r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  <m:r>
                            <a:rPr lang="de-DE" sz="2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400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1" y="4725144"/>
                <a:ext cx="4419736" cy="984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876361" y="3569159"/>
                <a:ext cx="3529108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</a:rPr>
                        <m:t>𝑉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𝜃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1" y="3569159"/>
                <a:ext cx="3529108" cy="5091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76361" y="2492896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𝜃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61" y="2492896"/>
                <a:ext cx="36004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99593" y="1268760"/>
            <a:ext cx="7056784" cy="792088"/>
          </a:xfrm>
        </p:spPr>
        <p:txBody>
          <a:bodyPr/>
          <a:lstStyle/>
          <a:p>
            <a:r>
              <a:rPr lang="de-DE" dirty="0" smtClean="0"/>
              <a:t>Herleitung der Bewegungsgleichung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947738" y="2060848"/>
            <a:ext cx="7440612" cy="38492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Kinetische Energien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Potentielle Energien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716016" y="1916832"/>
                <a:ext cx="3224600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𝑇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16832"/>
                <a:ext cx="3224600" cy="764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716016" y="2780928"/>
                <a:ext cx="299062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𝑉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780928"/>
                <a:ext cx="2990627" cy="764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121181" y="3575229"/>
                <a:ext cx="3026854" cy="880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/>
                        </a:rPr>
                        <m:t>    ,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     </m:t>
                          </m:r>
                          <m:r>
                            <a:rPr lang="de-DE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81" y="3575229"/>
                <a:ext cx="3026854" cy="8808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971600" y="4842476"/>
            <a:ext cx="7272808" cy="1106804"/>
            <a:chOff x="1554286" y="2824936"/>
            <a:chExt cx="7200800" cy="1034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+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𝐾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)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    =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oMath>
                    </m:oMathPara>
                  </a14:m>
                  <a:endParaRPr lang="de-DE" b="0" dirty="0" smtClean="0"/>
                </a:p>
                <a:p>
                  <a:endParaRPr lang="de-DE" b="0" dirty="0" smtClean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Geschweifte Klammer rechts 11"/>
            <p:cNvSpPr/>
            <p:nvPr/>
          </p:nvSpPr>
          <p:spPr>
            <a:xfrm rot="5400000">
              <a:off x="2163684" y="2834187"/>
              <a:ext cx="178525" cy="792088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eschweifte Klammer rechts 12"/>
            <p:cNvSpPr/>
            <p:nvPr/>
          </p:nvSpPr>
          <p:spPr>
            <a:xfrm rot="5400000">
              <a:off x="3646688" y="2791258"/>
              <a:ext cx="178522" cy="869386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eschweifte Klammer rechts 13"/>
            <p:cNvSpPr/>
            <p:nvPr/>
          </p:nvSpPr>
          <p:spPr>
            <a:xfrm rot="5400000">
              <a:off x="5105501" y="2825561"/>
              <a:ext cx="151055" cy="811410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schweifte Klammer rechts 14"/>
            <p:cNvSpPr/>
            <p:nvPr/>
          </p:nvSpPr>
          <p:spPr>
            <a:xfrm rot="5400000">
              <a:off x="6308609" y="2897749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eschweifte Klammer rechts 15"/>
            <p:cNvSpPr/>
            <p:nvPr/>
          </p:nvSpPr>
          <p:spPr>
            <a:xfrm rot="5400000">
              <a:off x="7460737" y="2889241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619672" y="3349986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Trägheitskräfte</a:t>
              </a:r>
              <a:endParaRPr lang="de-DE" sz="14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113064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Zentrifugal-,</a:t>
              </a:r>
            </a:p>
            <a:p>
              <a:r>
                <a:rPr lang="de-DE" sz="1400" dirty="0" smtClean="0"/>
                <a:t>Corioliskräfte</a:t>
              </a:r>
              <a:endParaRPr lang="de-DE" sz="14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578623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Elastische Fesselungskräfte</a:t>
              </a:r>
              <a:endParaRPr lang="de-DE" sz="14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42919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Antriebs-</a:t>
              </a:r>
            </a:p>
            <a:p>
              <a:r>
                <a:rPr lang="de-DE" sz="1400" dirty="0" err="1" smtClean="0"/>
                <a:t>momente</a:t>
              </a:r>
              <a:endParaRPr lang="de-DE" sz="14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018783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Gravitations-</a:t>
              </a:r>
            </a:p>
            <a:p>
              <a:r>
                <a:rPr lang="de-DE" sz="1400" dirty="0" err="1" smtClean="0"/>
                <a:t>einfluss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4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Zustandsraum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2820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Aufstellung des Zustandsraumes</a:t>
            </a:r>
            <a:endParaRPr lang="de-LU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 txBox="1">
                <a:spLocks/>
              </p:cNvSpPr>
              <p:nvPr/>
            </p:nvSpPr>
            <p:spPr>
              <a:xfrm>
                <a:off x="962872" y="2095032"/>
                <a:ext cx="7459662" cy="37772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Gewöhnliches </a:t>
                </a:r>
                <a:r>
                  <a:rPr lang="de-LU" dirty="0" err="1" smtClean="0"/>
                  <a:t>Dgl</a:t>
                </a:r>
                <a:r>
                  <a:rPr lang="de-LU" dirty="0" smtClean="0"/>
                  <a:t> System zweiter Ordnung</a:t>
                </a:r>
              </a:p>
              <a:p>
                <a:endParaRPr lang="de-LU" dirty="0"/>
              </a:p>
              <a:p>
                <a:endParaRPr lang="de-LU" dirty="0" smtClean="0"/>
              </a:p>
              <a:p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Überführung </a:t>
                </a:r>
                <a:r>
                  <a:rPr lang="de-LU" dirty="0"/>
                  <a:t>i</a:t>
                </a:r>
                <a:r>
                  <a:rPr lang="de-LU" dirty="0" smtClean="0"/>
                  <a:t>n ein System gewöhnlicher </a:t>
                </a:r>
                <a:r>
                  <a:rPr lang="de-LU" dirty="0" err="1" smtClean="0"/>
                  <a:t>Dgls</a:t>
                </a:r>
                <a:r>
                  <a:rPr lang="de-LU" dirty="0" smtClean="0"/>
                  <a:t> erster Ordnung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Einführung Zustand mit Komponenten: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endParaRPr lang="de-LU" dirty="0"/>
              </a:p>
            </p:txBody>
          </p:sp>
        </mc:Choice>
        <mc:Fallback xmlns="">
          <p:sp>
            <p:nvSpPr>
              <p:cNvPr id="6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72" y="2095032"/>
                <a:ext cx="7459662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307" t="-14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1259632" y="2826252"/>
            <a:ext cx="7200800" cy="1034796"/>
            <a:chOff x="1554286" y="2824936"/>
            <a:chExt cx="7200800" cy="1034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+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𝐾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)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    =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oMath>
                    </m:oMathPara>
                  </a14:m>
                  <a:endParaRPr lang="de-DE" b="0" dirty="0" smtClean="0"/>
                </a:p>
                <a:p>
                  <a:endParaRPr lang="de-DE" b="0" dirty="0" smtClean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eschweifte Klammer rechts 8"/>
            <p:cNvSpPr/>
            <p:nvPr/>
          </p:nvSpPr>
          <p:spPr>
            <a:xfrm rot="5400000">
              <a:off x="2163684" y="2834187"/>
              <a:ext cx="178525" cy="792088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eschweifte Klammer rechts 9"/>
            <p:cNvSpPr/>
            <p:nvPr/>
          </p:nvSpPr>
          <p:spPr>
            <a:xfrm rot="5400000">
              <a:off x="3646688" y="2791258"/>
              <a:ext cx="178522" cy="869386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schweifte Klammer rechts 10"/>
            <p:cNvSpPr/>
            <p:nvPr/>
          </p:nvSpPr>
          <p:spPr>
            <a:xfrm rot="5400000">
              <a:off x="5105501" y="2825561"/>
              <a:ext cx="151055" cy="811410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eschweifte Klammer rechts 11"/>
            <p:cNvSpPr/>
            <p:nvPr/>
          </p:nvSpPr>
          <p:spPr>
            <a:xfrm rot="5400000">
              <a:off x="6308609" y="2897749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eschweifte Klammer rechts 12"/>
            <p:cNvSpPr/>
            <p:nvPr/>
          </p:nvSpPr>
          <p:spPr>
            <a:xfrm rot="5400000">
              <a:off x="7460737" y="2889241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619672" y="3336512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Trägheitskräfte</a:t>
              </a:r>
              <a:endParaRPr lang="de-DE" sz="14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113064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Zentrifugal-,</a:t>
              </a:r>
            </a:p>
            <a:p>
              <a:r>
                <a:rPr lang="de-DE" sz="1400" dirty="0" smtClean="0"/>
                <a:t>Corioliskräfte</a:t>
              </a:r>
              <a:endParaRPr lang="de-DE" sz="14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78623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Elastische Fesselungskräfte</a:t>
              </a:r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242919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Antriebs-</a:t>
              </a:r>
            </a:p>
            <a:p>
              <a:r>
                <a:rPr lang="de-DE" sz="1400" dirty="0" err="1" smtClean="0"/>
                <a:t>momente</a:t>
              </a:r>
              <a:endParaRPr lang="de-DE" sz="14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18783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Gravitations-</a:t>
              </a:r>
            </a:p>
            <a:p>
              <a:r>
                <a:rPr lang="de-DE" sz="1400" dirty="0" err="1" smtClean="0"/>
                <a:t>einfluss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3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Datumsplatzhalter 2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8B4F99-C7A2-4A9A-85C2-ECE0370C9717}" type="datetime1">
              <a:rPr lang="de-LU" smtClean="0"/>
              <a:pPr/>
              <a:t>30.01.2015</a:t>
            </a:fld>
            <a:endParaRPr lang="de-LU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Probleme bei der Aufstellung des Zustandsraumes</a:t>
            </a:r>
            <a:endParaRPr lang="de-LU" dirty="0"/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5"/>
              <p:cNvSpPr txBox="1">
                <a:spLocks/>
              </p:cNvSpPr>
              <p:nvPr/>
            </p:nvSpPr>
            <p:spPr>
              <a:xfrm>
                <a:off x="928688" y="2132856"/>
                <a:ext cx="7929426" cy="377728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Massenmatrix symmetrisch und positiv definit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de-DE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⇒</m:t>
                    </m:r>
                    <m:r>
                      <a:rPr lang="de-DE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de-LU" dirty="0"/>
                  <a:t> </a:t>
                </a:r>
                <a:r>
                  <a:rPr lang="de-LU" dirty="0" smtClean="0"/>
                  <a:t>invertierbar</a:t>
                </a:r>
                <a:endParaRPr lang="de-DE" b="0" i="1" dirty="0" smtClean="0">
                  <a:latin typeface="Cambria Math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err="1" smtClean="0"/>
                  <a:t>Count_operations</a:t>
                </a:r>
                <a:r>
                  <a:rPr lang="de-DE" dirty="0" smtClean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)= 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95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155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132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14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59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51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06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53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47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/>
                                      </a:rPr>
                                      <m:t>7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41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39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de-DE" b="0" dirty="0" smtClean="0"/>
              </a:p>
              <a:p>
                <a:pPr marL="342900" indent="-342900">
                  <a:buFont typeface="Arial"/>
                  <a:buChar char="•"/>
                </a:pPr>
                <a:endParaRPr lang="de-DE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Symbolische Invertierung schwierig</a:t>
                </a:r>
                <a:br>
                  <a:rPr lang="de-DE" dirty="0" smtClean="0"/>
                </a:br>
                <a:r>
                  <a:rPr lang="de-DE" dirty="0" smtClean="0"/>
                  <a:t>Abhilfe: 	1. symbolisch: </a:t>
                </a:r>
                <a:r>
                  <a:rPr lang="de-DE" dirty="0" err="1" smtClean="0"/>
                  <a:t>Cholesky</a:t>
                </a:r>
                <a:r>
                  <a:rPr lang="de-DE" dirty="0" smtClean="0"/>
                  <a:t>-Zerlegung</a:t>
                </a:r>
                <a:r>
                  <a:rPr lang="de-LU" dirty="0"/>
                  <a:t/>
                </a:r>
                <a:br>
                  <a:rPr lang="de-LU" dirty="0"/>
                </a:br>
                <a:r>
                  <a:rPr lang="de-LU" dirty="0" smtClean="0"/>
                  <a:t>		2. numerisch berechnen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7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8" y="2132856"/>
                <a:ext cx="7929426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153" t="-2419" b="-2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5"/>
              <p:cNvSpPr txBox="1">
                <a:spLocks/>
              </p:cNvSpPr>
              <p:nvPr/>
            </p:nvSpPr>
            <p:spPr>
              <a:xfrm>
                <a:off x="971600" y="1988840"/>
                <a:ext cx="8532440" cy="3921299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LU" u="sng" dirty="0" smtClean="0"/>
                  <a:t>Bewegungsgleichung</a:t>
                </a:r>
                <a:r>
                  <a:rPr lang="de-LU" dirty="0" smtClean="0"/>
                  <a:t>:</a:t>
                </a:r>
              </a:p>
              <a:p>
                <a:endParaRPr lang="de-LU" dirty="0"/>
              </a:p>
              <a:p>
                <a:endParaRPr lang="de-LU" sz="900" dirty="0" smtClean="0"/>
              </a:p>
              <a:p>
                <a:r>
                  <a:rPr lang="de-LU" dirty="0" smtClean="0"/>
                  <a:t>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r>
                  <a:rPr lang="de-DE" dirty="0"/>
                  <a:t> </a:t>
                </a:r>
                <a:r>
                  <a:rPr lang="de-DE" dirty="0" smtClean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𝑛</m:t>
                    </m:r>
                    <m:r>
                      <a:rPr lang="de-DE" i="1">
                        <a:latin typeface="Cambria Math"/>
                      </a:rPr>
                      <m:t>…  </m:t>
                    </m:r>
                  </m:oMath>
                </a14:m>
                <a:r>
                  <a:rPr lang="de-LU" dirty="0"/>
                  <a:t>Anzahl der Gelenke</a:t>
                </a:r>
                <a:endParaRPr lang="de-DE" b="0" i="1" dirty="0" smtClean="0">
                  <a:latin typeface="Cambria Math"/>
                </a:endParaRPr>
              </a:p>
              <a:p>
                <a:endParaRPr lang="de-LU" dirty="0" smtClean="0"/>
              </a:p>
              <a:p>
                <a:r>
                  <a:rPr lang="de-LU" u="sng" dirty="0" smtClean="0"/>
                  <a:t>Zustandsraum</a:t>
                </a:r>
                <a:r>
                  <a:rPr lang="de-LU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LU" dirty="0"/>
              </a:p>
            </p:txBody>
          </p:sp>
        </mc:Choice>
        <mc:Fallback xmlns="">
          <p:sp>
            <p:nvSpPr>
              <p:cNvPr id="5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88840"/>
                <a:ext cx="8532440" cy="3921299"/>
              </a:xfrm>
              <a:prstGeom prst="rect">
                <a:avLst/>
              </a:prstGeom>
              <a:blipFill rotWithShape="1">
                <a:blip r:embed="rId2"/>
                <a:stretch>
                  <a:fillRect l="-1071" t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947354" y="2420888"/>
                <a:ext cx="7801110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de-DE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i="1">
                          <a:latin typeface="Cambria Math"/>
                        </a:rPr>
                        <m:t>    +     </m:t>
                      </m:r>
                      <m:r>
                        <a:rPr lang="de-DE" sz="24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  <m:r>
                            <a:rPr lang="de-DE" sz="24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de-DE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i="1">
                          <a:latin typeface="Cambria Math"/>
                        </a:rPr>
                        <m:t>     +   </m:t>
                      </m:r>
                      <m:r>
                        <a:rPr lang="de-DE" sz="2400" i="1">
                          <a:latin typeface="Cambria Math"/>
                        </a:rPr>
                        <m:t>𝐾</m:t>
                      </m:r>
                      <m:r>
                        <a:rPr lang="de-DE" sz="2400" i="1">
                          <a:latin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</a:rPr>
                        <m:t>𝜃</m:t>
                      </m:r>
                      <m:r>
                        <a:rPr lang="de-DE" sz="2400" i="1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de-DE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i="1">
                          <a:latin typeface="Cambria Math"/>
                        </a:rPr>
                        <m:t>)     +   </m:t>
                      </m:r>
                      <m:r>
                        <a:rPr lang="de-DE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de-DE" sz="2400" i="1">
                          <a:latin typeface="Cambria Math"/>
                        </a:rPr>
                        <m:t>    =     </m:t>
                      </m:r>
                      <m:r>
                        <a:rPr lang="de-DE" sz="2400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54" y="2420888"/>
                <a:ext cx="7801110" cy="5091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el 4"/>
          <p:cNvSpPr txBox="1">
            <a:spLocks/>
          </p:cNvSpPr>
          <p:nvPr/>
        </p:nvSpPr>
        <p:spPr>
          <a:xfrm>
            <a:off x="938212" y="1018552"/>
            <a:ext cx="745013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 smtClean="0"/>
          </a:p>
          <a:p>
            <a:r>
              <a:rPr lang="de-DE" dirty="0" smtClean="0"/>
              <a:t>Aufstellung des Zustandsraumes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984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Linearisierung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7222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10"/>
              <p:cNvSpPr txBox="1">
                <a:spLocks/>
              </p:cNvSpPr>
              <p:nvPr/>
            </p:nvSpPr>
            <p:spPr>
              <a:xfrm>
                <a:off x="899592" y="2060848"/>
                <a:ext cx="7704856" cy="45365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DE" sz="2600" dirty="0" smtClean="0"/>
                  <a:t>Beschleunigung, Geschwindigkeit:	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de-DE" sz="2600" i="1" dirty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sz="2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2600" i="1" dirty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de-DE" sz="2600" i="1" dirty="0">
                        <a:latin typeface="Cambria Math"/>
                      </a:rPr>
                      <m:t>=0</m:t>
                    </m:r>
                  </m:oMath>
                </a14:m>
                <a:endParaRPr lang="de-DE" sz="2600" dirty="0" smtClean="0"/>
              </a:p>
              <a:p>
                <a:endParaRPr lang="de-DE" sz="2600" dirty="0"/>
              </a:p>
              <a:p>
                <a:pPr marL="342900" indent="-342900">
                  <a:buFont typeface="Arial"/>
                  <a:buChar char="•"/>
                </a:pPr>
                <a:r>
                  <a:rPr lang="de-DE" sz="2600" dirty="0"/>
                  <a:t>Momente passiver Gelenke: 	</a:t>
                </a:r>
                <a:r>
                  <a:rPr lang="de-DE" sz="2600" dirty="0" smtClean="0"/>
                  <a:t>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=0</m:t>
                    </m:r>
                  </m:oMath>
                </a14:m>
                <a:endParaRPr lang="de-DE" sz="2600" dirty="0" smtClean="0"/>
              </a:p>
              <a:p>
                <a:endParaRPr lang="de-DE" sz="2600" dirty="0"/>
              </a:p>
              <a:p>
                <a:pPr marL="342900" indent="-342900">
                  <a:buFont typeface="Arial"/>
                  <a:buChar char="•"/>
                </a:pPr>
                <a:r>
                  <a:rPr lang="de-DE" sz="2600" dirty="0"/>
                  <a:t>Gelenkwinkel aktiver </a:t>
                </a:r>
                <a:r>
                  <a:rPr lang="de-DE" sz="2600" dirty="0" smtClean="0"/>
                  <a:t>Gelenke: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de-DE" sz="2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de-DE" sz="26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de-DE" sz="2600" dirty="0"/>
                  <a:t>, </a:t>
                </a:r>
                <a:r>
                  <a:rPr lang="de-DE" sz="2600" dirty="0" smtClean="0"/>
                  <a:t>					  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de-DE" sz="2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21</m:t>
                        </m:r>
                      </m:sub>
                      <m:sup>
                        <m:r>
                          <a:rPr lang="de-DE" sz="26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endParaRPr lang="de-DE" sz="2600" dirty="0" smtClean="0"/>
              </a:p>
              <a:p>
                <a:endParaRPr lang="de-DE" sz="2600" dirty="0"/>
              </a:p>
              <a:p>
                <a:pPr marL="342900" indent="-342900">
                  <a:buFont typeface="Arial"/>
                  <a:buChar char="•"/>
                </a:pPr>
                <a:r>
                  <a:rPr lang="de-DE" sz="2600" dirty="0" smtClean="0"/>
                  <a:t>Gelenkwinkel passiver Gelenke: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6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de-DE" sz="2600" i="1">
                        <a:latin typeface="Cambria Math"/>
                      </a:rPr>
                      <m:t>=0</m:t>
                    </m:r>
                  </m:oMath>
                </a14:m>
                <a:endParaRPr lang="de-DE" sz="2600" dirty="0"/>
              </a:p>
              <a:p>
                <a:endParaRPr lang="de-DE" sz="2600" dirty="0"/>
              </a:p>
              <a:p>
                <a:endParaRPr lang="de-DE" sz="2600" dirty="0"/>
              </a:p>
              <a:p>
                <a:endParaRPr lang="de-DE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 smtClean="0"/>
              </a:p>
              <a:p>
                <a:endParaRPr lang="de-DE" sz="2000" dirty="0" smtClean="0"/>
              </a:p>
              <a:p>
                <a:endParaRPr lang="de-DE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 smtClean="0"/>
              </a:p>
            </p:txBody>
          </p:sp>
        </mc:Choice>
        <mc:Fallback xmlns="">
          <p:sp>
            <p:nvSpPr>
              <p:cNvPr id="4" name="Inhaltsplatzhalt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60848"/>
                <a:ext cx="7704856" cy="4536504"/>
              </a:xfrm>
              <a:prstGeom prst="rect">
                <a:avLst/>
              </a:prstGeom>
              <a:blipFill rotWithShape="1">
                <a:blip r:embed="rId2"/>
                <a:stretch>
                  <a:fillRect l="-1425" t="-10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1"/>
          <p:cNvSpPr txBox="1">
            <a:spLocks/>
          </p:cNvSpPr>
          <p:nvPr/>
        </p:nvSpPr>
        <p:spPr>
          <a:xfrm>
            <a:off x="957337" y="1124744"/>
            <a:ext cx="743108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smtClean="0"/>
              <a:t>Ruhelagen (Arbeitspunkt)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Modellbildung</a:t>
            </a:r>
          </a:p>
          <a:p>
            <a:r>
              <a:rPr lang="de-DE" dirty="0" smtClean="0"/>
              <a:t>Ruhelage</a:t>
            </a:r>
          </a:p>
          <a:p>
            <a:r>
              <a:rPr lang="de-DE" dirty="0" smtClean="0"/>
              <a:t>Stabilisierung</a:t>
            </a:r>
          </a:p>
          <a:p>
            <a:endParaRPr lang="de-DE" dirty="0" smtClean="0"/>
          </a:p>
          <a:p>
            <a:r>
              <a:rPr lang="de-DE" dirty="0" smtClean="0"/>
              <a:t>Folgeregelung</a:t>
            </a:r>
          </a:p>
          <a:p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804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899592" y="1772816"/>
            <a:ext cx="7440612" cy="4536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Vektor der Winkel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Allgemeine Bewegungsgleichung in der Form</a:t>
            </a:r>
          </a:p>
          <a:p>
            <a:pPr marL="285750" indent="-285750">
              <a:buFont typeface="Arial"/>
              <a:buChar char="•"/>
            </a:pPr>
            <a:endParaRPr lang="de-DE" sz="2000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Bildung der partiellen Ableitungen im Arbeitspunkt mit Hilfe der Jacobi-Matrix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337" y="908720"/>
            <a:ext cx="7431087" cy="720080"/>
          </a:xfrm>
        </p:spPr>
        <p:txBody>
          <a:bodyPr/>
          <a:lstStyle/>
          <a:p>
            <a:r>
              <a:rPr lang="de-DE" dirty="0" smtClean="0"/>
              <a:t>Linearisierung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394665" y="3610840"/>
                <a:ext cx="2011000" cy="478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𝜃</m:t>
                      </m:r>
                      <m:r>
                        <a:rPr lang="de-DE" sz="2400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b="0" i="1" smtClean="0">
                          <a:latin typeface="Cambria Math"/>
                        </a:rPr>
                        <m:t>,</m:t>
                      </m:r>
                      <m:r>
                        <a:rPr lang="de-DE" sz="2400" b="0" i="1" smtClean="0">
                          <a:latin typeface="Cambria Math"/>
                        </a:rPr>
                        <m:t>𝜏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65" y="3610840"/>
                <a:ext cx="2011000" cy="478785"/>
              </a:xfrm>
              <a:prstGeom prst="rect">
                <a:avLst/>
              </a:prstGeom>
              <a:blipFill rotWithShape="1">
                <a:blip r:embed="rId3"/>
                <a:stretch>
                  <a:fillRect l="-909" t="-2532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394665" y="5185644"/>
                <a:ext cx="5126083" cy="962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sz="2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sz="2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de-DE" sz="24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sz="2400" i="1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/>
                            </a:rPr>
                            <m:t>𝐴𝑃</m:t>
                          </m:r>
                        </m:sub>
                      </m:sSub>
                      <m:r>
                        <a:rPr lang="de-DE" sz="2400" i="1">
                          <a:latin typeface="Cambria Math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65" y="5185644"/>
                <a:ext cx="5126083" cy="9621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4665" y="2361065"/>
                <a:ext cx="3314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𝜃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65" y="2361065"/>
                <a:ext cx="331494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91447" y="692696"/>
            <a:ext cx="7431087" cy="7593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Lineares Zustandsraummodell</a:t>
            </a:r>
            <a:endParaRPr lang="de-DE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962872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 smtClean="0"/>
          </a:p>
        </p:txBody>
      </p:sp>
      <p:sp>
        <p:nvSpPr>
          <p:cNvPr id="8" name="Inhaltsplatzhalter 10"/>
          <p:cNvSpPr txBox="1">
            <a:spLocks/>
          </p:cNvSpPr>
          <p:nvPr/>
        </p:nvSpPr>
        <p:spPr>
          <a:xfrm>
            <a:off x="899592" y="1596058"/>
            <a:ext cx="8244408" cy="4425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Definition des Zustandsvektors z und der Eingangsvektors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Zustandsübergangsgleichungen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  <p:grpSp>
        <p:nvGrpSpPr>
          <p:cNvPr id="12" name="Gruppieren 11"/>
          <p:cNvGrpSpPr/>
          <p:nvPr/>
        </p:nvGrpSpPr>
        <p:grpSpPr>
          <a:xfrm>
            <a:off x="951764" y="5306730"/>
            <a:ext cx="7488832" cy="714683"/>
            <a:chOff x="755576" y="4793476"/>
            <a:chExt cx="7488832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755576" y="4793476"/>
                  <a:ext cx="7488832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den>
                                    </m:f>
                                  </m:e>
                                </m:eqArr>
                              </m:e>
                            </m:acc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4793476"/>
                  <a:ext cx="7488832" cy="7146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13"/>
            <p:cNvCxnSpPr/>
            <p:nvPr/>
          </p:nvCxnSpPr>
          <p:spPr>
            <a:xfrm>
              <a:off x="2843808" y="5146809"/>
              <a:ext cx="16561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671900" y="4900322"/>
              <a:ext cx="0" cy="49297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979712" y="5146810"/>
              <a:ext cx="2880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V="1">
              <a:off x="5652120" y="5146809"/>
              <a:ext cx="576064" cy="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6660232" y="5146809"/>
              <a:ext cx="2880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4891564" y="5141295"/>
              <a:ext cx="2880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5620732" y="2156557"/>
            <a:ext cx="2047612" cy="2189702"/>
            <a:chOff x="5322289" y="1881079"/>
            <a:chExt cx="2047612" cy="2189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/>
                <p:cNvSpPr txBox="1"/>
                <p:nvPr/>
              </p:nvSpPr>
              <p:spPr>
                <a:xfrm>
                  <a:off x="5322289" y="1881079"/>
                  <a:ext cx="2047612" cy="2189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𝑢</m:t>
                        </m:r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" name="Textfeld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89" y="1881079"/>
                  <a:ext cx="2047612" cy="218970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Gerade Verbindung 19"/>
            <p:cNvCxnSpPr/>
            <p:nvPr/>
          </p:nvCxnSpPr>
          <p:spPr>
            <a:xfrm>
              <a:off x="6018054" y="2996952"/>
              <a:ext cx="2880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 Verbindung 21"/>
          <p:cNvCxnSpPr/>
          <p:nvPr/>
        </p:nvCxnSpPr>
        <p:spPr>
          <a:xfrm>
            <a:off x="7145870" y="3260672"/>
            <a:ext cx="28803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1187624" y="2027515"/>
            <a:ext cx="3209732" cy="2836995"/>
            <a:chOff x="1187624" y="2027515"/>
            <a:chExt cx="3209732" cy="2836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1187624" y="2027515"/>
                  <a:ext cx="3209732" cy="2836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𝑧</m:t>
                        </m:r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de-DE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de-DE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de-DE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2027515"/>
                  <a:ext cx="3209732" cy="28369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Gerade Verbindung 22"/>
            <p:cNvCxnSpPr/>
            <p:nvPr/>
          </p:nvCxnSpPr>
          <p:spPr>
            <a:xfrm>
              <a:off x="3372574" y="3429000"/>
              <a:ext cx="28803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2411760" y="3356992"/>
              <a:ext cx="38073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5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Ruhelage exakt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5"/>
              <p:cNvSpPr txBox="1">
                <a:spLocks/>
              </p:cNvSpPr>
              <p:nvPr/>
            </p:nvSpPr>
            <p:spPr>
              <a:xfrm>
                <a:off x="963054" y="1988840"/>
                <a:ext cx="8073442" cy="424847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Berechnung der exakten Ruhelage (resultierende Winkel </a:t>
                </a:r>
                <a:r>
                  <a:rPr lang="de-DE" dirty="0" err="1" smtClean="0"/>
                  <a:t>unaktuierter</a:t>
                </a:r>
                <a:r>
                  <a:rPr lang="de-DE" dirty="0" smtClean="0"/>
                  <a:t> Gelenke berücksichtigt)</a:t>
                </a:r>
              </a:p>
              <a:p>
                <a:r>
                  <a:rPr lang="de-DE" u="sng" dirty="0" smtClean="0"/>
                  <a:t>Ansatz: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de-DE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de-DE" b="0" i="1" dirty="0" smtClean="0">
                        <a:latin typeface="Cambria Math"/>
                      </a:rPr>
                      <m:t>=0,    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b="0" dirty="0" smtClean="0"/>
                  <a:t>,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endParaRPr lang="de-DE" b="0" dirty="0" smtClean="0"/>
              </a:p>
              <a:p>
                <a:endParaRPr lang="de-DE" b="0" dirty="0" smtClean="0"/>
              </a:p>
              <a:p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/>
                        </a:rPr>
                        <m:t>+</m:t>
                      </m:r>
                      <m:r>
                        <a:rPr lang="de-DE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/>
                        </a:rPr>
                        <m:t>  +  </m:t>
                      </m:r>
                      <m:r>
                        <a:rPr lang="de-DE" i="1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/>
                        </a:rPr>
                        <m:t>+ </m:t>
                      </m:r>
                      <m:r>
                        <a:rPr lang="de-DE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  </m:t>
                      </m:r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r>
                        <a:rPr lang="de-DE" i="1">
                          <a:latin typeface="Cambria Math"/>
                        </a:rPr>
                        <m:t> </m:t>
                      </m:r>
                      <m:r>
                        <a:rPr lang="de-DE" i="1">
                          <a:latin typeface="Cambria Math"/>
                        </a:rPr>
                        <m:t>𝜏</m:t>
                      </m:r>
                      <m:r>
                        <a:rPr lang="de-D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0" dirty="0" smtClean="0"/>
                  <a:t>Lösen des nichtlinearen Gleichungssystems nach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de-DE" b="0" dirty="0" smtClean="0"/>
              </a:p>
              <a:p>
                <a:endParaRPr lang="de-DE" dirty="0"/>
              </a:p>
              <a:p>
                <a:endParaRPr lang="de-LU" dirty="0"/>
              </a:p>
            </p:txBody>
          </p:sp>
        </mc:Choice>
        <mc:Fallback xmlns="">
          <p:sp>
            <p:nvSpPr>
              <p:cNvPr id="8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54" y="1988840"/>
                <a:ext cx="8073442" cy="4248472"/>
              </a:xfrm>
              <a:prstGeom prst="rect">
                <a:avLst/>
              </a:prstGeom>
              <a:blipFill rotWithShape="1">
                <a:blip r:embed="rId2"/>
                <a:stretch>
                  <a:fillRect l="-1208" t="-2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Stabilität der Ruhelage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5"/>
              <p:cNvSpPr txBox="1">
                <a:spLocks/>
              </p:cNvSpPr>
              <p:nvPr/>
            </p:nvSpPr>
            <p:spPr>
              <a:xfrm>
                <a:off x="963054" y="2132856"/>
                <a:ext cx="8073442" cy="41044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Arbeitspunkt in </a:t>
                </a:r>
                <a:r>
                  <a:rPr lang="de-DE" dirty="0" err="1" smtClean="0"/>
                  <a:t>linearisiertes</a:t>
                </a:r>
                <a:r>
                  <a:rPr lang="de-DE" dirty="0" smtClean="0"/>
                  <a:t> Modell einsetzten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Stabilität: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lim>
                    </m:limLow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ℜ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𝐸𝑊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𝑟𝑒𝑔𝑙𝑒𝑟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=−0,99</m:t>
                    </m:r>
                  </m:oMath>
                </a14:m>
                <a:endParaRPr lang="de-DE" dirty="0" smtClean="0"/>
              </a:p>
              <a:p>
                <a:pPr marL="342900" indent="-342900">
                  <a:buFont typeface="Arial"/>
                  <a:buChar char="•"/>
                </a:pPr>
                <a:endParaRPr lang="de-DE" b="0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de-DE" dirty="0" smtClean="0"/>
                  <a:t> alle Pole des geschlossenen Regelkreises liegen in der offenen linken Halbebene </a:t>
                </a:r>
                <a:endParaRPr lang="de-DE" dirty="0"/>
              </a:p>
              <a:p>
                <a:endParaRPr lang="de-LU" dirty="0"/>
              </a:p>
            </p:txBody>
          </p:sp>
        </mc:Choice>
        <mc:Fallback xmlns="">
          <p:sp>
            <p:nvSpPr>
              <p:cNvPr id="4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54" y="2132856"/>
                <a:ext cx="8073442" cy="4104456"/>
              </a:xfrm>
              <a:prstGeom prst="rect">
                <a:avLst/>
              </a:prstGeom>
              <a:blipFill rotWithShape="1">
                <a:blip r:embed="rId2"/>
                <a:stretch>
                  <a:fillRect l="-1208" t="-1337" r="-1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9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Parameterabschätzung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1348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431087" cy="720080"/>
          </a:xfrm>
        </p:spPr>
        <p:txBody>
          <a:bodyPr/>
          <a:lstStyle/>
          <a:p>
            <a:r>
              <a:rPr lang="de-DE" dirty="0" smtClean="0"/>
              <a:t>Parameterabschätzung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gesucht: realistische Werte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limUpp>
                      <m:limUppPr>
                        <m:ctrlPr>
                          <a:rPr lang="el-GR" b="0" i="1" smtClean="0">
                            <a:latin typeface="Cambria Math"/>
                          </a:rPr>
                        </m:ctrlPr>
                      </m:limUppPr>
                      <m:e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</m:e>
                      <m:lim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lim>
                    </m:limUpp>
                    <m:r>
                      <a:rPr lang="de-DE" b="0" i="1" smtClean="0">
                        <a:latin typeface="Cambria Math"/>
                      </a:rPr>
                      <m:t>0</m:t>
                    </m:r>
                  </m:oMath>
                </a14:m>
                <a:endParaRPr lang="de-DE" dirty="0" smtClean="0"/>
              </a:p>
              <a:p>
                <a:pPr marL="1085850" lvl="1" indent="-342900"/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  <a:blipFill rotWithShape="1">
                <a:blip r:embed="rId3"/>
                <a:stretch>
                  <a:fillRect l="-1065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661745" y="3717032"/>
            <a:ext cx="4934736" cy="1914145"/>
            <a:chOff x="1721346" y="4136478"/>
            <a:chExt cx="4934736" cy="191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/>
                <p:cNvSpPr/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/>
                <p:cNvSpPr/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Rechtec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Z:\home\richard\Oberseminar\PraesentationOffline\Paramet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1" y="3781305"/>
            <a:ext cx="5832648" cy="19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431087" cy="720080"/>
          </a:xfrm>
        </p:spPr>
        <p:txBody>
          <a:bodyPr/>
          <a:lstStyle/>
          <a:p>
            <a:r>
              <a:rPr lang="de-DE" dirty="0" smtClean="0"/>
              <a:t>Parameterabschätzung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947738" y="2060848"/>
            <a:ext cx="7440612" cy="38492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Schwingungs-DGL:</a:t>
            </a:r>
          </a:p>
          <a:p>
            <a:pPr marL="1943100" lvl="3" indent="-342900"/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76086" y="2780928"/>
                <a:ext cx="4600618" cy="8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𝐽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𝑚𝑔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86" y="2780928"/>
                <a:ext cx="4600618" cy="8934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1661745" y="3717032"/>
            <a:ext cx="4934736" cy="1914145"/>
            <a:chOff x="1721346" y="4136478"/>
            <a:chExt cx="4934736" cy="191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hteck 15"/>
                <p:cNvSpPr/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Rechtec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/>
                <p:cNvSpPr/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/>
                <p:cNvSpPr/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2" descr="Z:\home\richard\Oberseminar\PraesentationOffline\Paramet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1" y="3781305"/>
            <a:ext cx="5832648" cy="19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15" name="Datumsplatzhalter 3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71D386-8A79-4311-8C22-2E64011E473F}" type="datetime1">
              <a:rPr lang="de-LU" smtClean="0"/>
              <a:pPr/>
              <a:t>30.01.2015</a:t>
            </a:fld>
            <a:endParaRPr lang="de-LU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431087" cy="720080"/>
          </a:xfrm>
        </p:spPr>
        <p:txBody>
          <a:bodyPr/>
          <a:lstStyle/>
          <a:p>
            <a:r>
              <a:rPr lang="de-DE" dirty="0" smtClean="0"/>
              <a:t>Parameterabschätzung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Linearisierung 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Koeffizientenvergleich</a:t>
                </a: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  <a:blipFill rotWithShape="1">
                <a:blip r:embed="rId2"/>
                <a:stretch>
                  <a:fillRect l="-1065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646209" y="2564904"/>
                <a:ext cx="2847446" cy="659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𝐽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09" y="2564904"/>
                <a:ext cx="2847446" cy="659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323984" y="3386667"/>
                <a:ext cx="5047985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i="1">
                                  <a:latin typeface="Cambria Math"/>
                                </a:rPr>
                                <m:t>𝐽</m:t>
                              </m:r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𝐽</m:t>
                          </m:r>
                        </m:den>
                      </m:f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limUpp>
                        <m:limUppPr>
                          <m:ctrlPr>
                            <a:rPr lang="el-GR" i="1">
                              <a:latin typeface="Cambria Math"/>
                            </a:rPr>
                          </m:ctrlPr>
                        </m:limUppPr>
                        <m:e>
                          <m:r>
                            <a:rPr lang="de-DE" i="1">
                              <a:latin typeface="Cambria Math"/>
                            </a:rPr>
                            <m:t>=</m:t>
                          </m:r>
                        </m:e>
                        <m:lim>
                          <m:r>
                            <a:rPr lang="de-DE" i="1">
                              <a:latin typeface="Cambria Math"/>
                            </a:rPr>
                            <m:t>!</m:t>
                          </m:r>
                        </m:lim>
                      </m:limUpp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84" y="3386667"/>
                <a:ext cx="5047985" cy="9371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Pfeil nach unten 25"/>
          <p:cNvSpPr/>
          <p:nvPr/>
        </p:nvSpPr>
        <p:spPr>
          <a:xfrm>
            <a:off x="4680859" y="4117548"/>
            <a:ext cx="185927" cy="504056"/>
          </a:xfrm>
          <a:prstGeom prst="downArrow">
            <a:avLst/>
          </a:prstGeom>
          <a:solidFill>
            <a:srgbClr val="0B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/>
          <p:cNvGrpSpPr/>
          <p:nvPr/>
        </p:nvGrpSpPr>
        <p:grpSpPr>
          <a:xfrm>
            <a:off x="3659216" y="4941168"/>
            <a:ext cx="2722776" cy="1152128"/>
            <a:chOff x="3865448" y="4941168"/>
            <a:chExt cx="2722776" cy="1152128"/>
          </a:xfrm>
        </p:grpSpPr>
        <p:sp>
          <p:nvSpPr>
            <p:cNvPr id="31" name="Abgerundetes Rechteck 30"/>
            <p:cNvSpPr/>
            <p:nvPr/>
          </p:nvSpPr>
          <p:spPr>
            <a:xfrm>
              <a:off x="3865448" y="4941168"/>
              <a:ext cx="2722776" cy="1152128"/>
            </a:xfrm>
            <a:prstGeom prst="roundRect">
              <a:avLst/>
            </a:prstGeom>
            <a:gradFill>
              <a:gsLst>
                <a:gs pos="0">
                  <a:srgbClr val="A8AFC7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3935179" y="4970487"/>
                  <a:ext cx="10854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=2</m:t>
                        </m:r>
                        <m:r>
                          <a:rPr lang="de-DE" b="0" i="1" smtClean="0">
                            <a:latin typeface="Cambria Math"/>
                          </a:rPr>
                          <m:t>𝛿</m:t>
                        </m:r>
                        <m:r>
                          <a:rPr lang="de-DE" b="0" i="1" smtClean="0">
                            <a:latin typeface="Cambria Math"/>
                          </a:rPr>
                          <m:t>𝐽</m:t>
                        </m:r>
                      </m:oMath>
                    </m:oMathPara>
                  </a14:m>
                  <a:endParaRPr lang="de-DE" b="0" dirty="0" smtClean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179" y="4970487"/>
                  <a:ext cx="10854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3967955" y="5517232"/>
                  <a:ext cx="2534733" cy="380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r>
                          <a:rPr lang="de-DE" b="0" i="1" smtClean="0">
                            <a:latin typeface="Cambria Math"/>
                          </a:rPr>
                          <m:t>𝐽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=</m:t>
                        </m:r>
                        <m:r>
                          <a:rPr lang="de-DE" b="0" i="1" smtClean="0">
                            <a:latin typeface="Cambria Math"/>
                          </a:rPr>
                          <m:t>𝐽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b="0" dirty="0" smtClean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955" y="5517232"/>
                  <a:ext cx="2534733" cy="3802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602538" y="4041569"/>
                <a:ext cx="180030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38" y="4041569"/>
                <a:ext cx="1800300" cy="6560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17" name="Datumsplatzhalter 3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71D386-8A79-4311-8C22-2E64011E473F}" type="datetime1">
              <a:rPr lang="de-LU" smtClean="0"/>
              <a:pPr/>
              <a:t>30.01.2015</a:t>
            </a:fld>
            <a:endParaRPr lang="de-LU" dirty="0"/>
          </a:p>
        </p:txBody>
      </p:sp>
      <p:sp>
        <p:nvSpPr>
          <p:cNvPr id="18" name="Datumsplatzhalter 3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71D386-8A79-4311-8C22-2E64011E473F}" type="datetime1">
              <a:rPr lang="de-LU" smtClean="0"/>
              <a:pPr/>
              <a:t>30.01.2015</a:t>
            </a:fld>
            <a:endParaRPr lang="de-LU" dirty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431087" cy="720080"/>
          </a:xfrm>
        </p:spPr>
        <p:txBody>
          <a:bodyPr/>
          <a:lstStyle/>
          <a:p>
            <a:r>
              <a:rPr lang="de-DE" dirty="0" smtClean="0"/>
              <a:t>Parameterabschätzung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844824"/>
                <a:ext cx="7440612" cy="384929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Abschätzung der Dämpfung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pPr marL="1085850" lvl="1" indent="-342900"/>
                <a:r>
                  <a:rPr lang="de-DE" dirty="0" smtClean="0"/>
                  <a:t>Schwingung klingt innerhalb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</a:rPr>
                      <m:t>Δ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=30</m:t>
                    </m:r>
                    <m:r>
                      <a:rPr lang="de-DE" b="0" i="1" smtClean="0">
                        <a:latin typeface="Cambria Math"/>
                      </a:rPr>
                      <m:t>𝑠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auf 10% des Anfangswertes ab:</a:t>
                </a:r>
              </a:p>
              <a:p>
                <a:pPr marL="1085850" lvl="1" indent="-342900"/>
                <a:endParaRPr lang="de-DE" dirty="0"/>
              </a:p>
              <a:p>
                <a:pPr lvl="1" indent="0">
                  <a:buNone/>
                </a:pP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sz="1800" i="1" dirty="0">
                  <a:solidFill>
                    <a:schemeClr val="tx1"/>
                  </a:solidFill>
                  <a:latin typeface="Cambria Math"/>
                  <a:ea typeface="+mn-ea"/>
                  <a:cs typeface="+mn-cs"/>
                </a:endParaRPr>
              </a:p>
              <a:p>
                <a:endParaRPr lang="de-DE" dirty="0" smtClean="0"/>
              </a:p>
              <a:p>
                <a:endParaRPr lang="de-DE" sz="1800" i="1" dirty="0">
                  <a:solidFill>
                    <a:schemeClr val="tx1"/>
                  </a:solidFill>
                  <a:latin typeface="Cambria Math"/>
                  <a:ea typeface="+mn-ea"/>
                  <a:cs typeface="+mn-c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844824"/>
                <a:ext cx="7440612" cy="3849291"/>
              </a:xfrm>
              <a:blipFill rotWithShape="1">
                <a:blip r:embed="rId2"/>
                <a:stretch>
                  <a:fillRect l="-1229" t="-1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Bill\Desktop\Präsentation20150120\Schwin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99912"/>
            <a:ext cx="4824536" cy="32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623343" y="4509120"/>
                <a:ext cx="961097" cy="68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12,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4509120"/>
                <a:ext cx="961097" cy="683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4543759" y="6376243"/>
                <a:ext cx="560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𝑡</m:t>
                      </m:r>
                      <m:r>
                        <a:rPr lang="de-DE" i="1">
                          <a:latin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de-DE" i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de-D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59" y="6376243"/>
                <a:ext cx="5605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55776" y="2941374"/>
                <a:ext cx="5831212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𝛿</m:t>
                      </m:r>
                      <m:r>
                        <a:rPr lang="de-DE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/>
                                            </a:rPr>
                                            <m:t>Δ</m:t>
                                          </m:r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30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s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=0,0768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941374"/>
                <a:ext cx="5831212" cy="9916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2060848"/>
            <a:ext cx="7440612" cy="38492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Berechnung des Gesamtträgheitsmoments bezogen auf die Drehachse im </a:t>
            </a:r>
            <a:r>
              <a:rPr lang="de-DE" dirty="0" err="1" smtClean="0"/>
              <a:t>unaktuierten</a:t>
            </a:r>
            <a:r>
              <a:rPr lang="de-DE" dirty="0" smtClean="0"/>
              <a:t> Gelenk </a:t>
            </a:r>
            <a:r>
              <a:rPr lang="de-DE" dirty="0"/>
              <a:t>1</a:t>
            </a:r>
            <a:r>
              <a:rPr lang="de-DE" dirty="0" smtClean="0"/>
              <a:t> mit Hilfe des Satzes von Steiner: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971600" y="1196752"/>
            <a:ext cx="743108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smtClean="0"/>
              <a:t>Parameterabschätzung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906067" y="3387460"/>
                <a:ext cx="6528106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𝐽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7" y="3387460"/>
                <a:ext cx="6528106" cy="373051"/>
              </a:xfrm>
              <a:prstGeom prst="rect">
                <a:avLst/>
              </a:prstGeom>
              <a:blipFill rotWithShape="1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/>
          <p:cNvGrpSpPr/>
          <p:nvPr/>
        </p:nvGrpSpPr>
        <p:grpSpPr>
          <a:xfrm>
            <a:off x="1661745" y="4077072"/>
            <a:ext cx="4934736" cy="1914145"/>
            <a:chOff x="1721346" y="4136478"/>
            <a:chExt cx="4934736" cy="191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hteck 15"/>
                <p:cNvSpPr/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46" y="5225989"/>
                  <a:ext cx="9784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/>
                <p:cNvSpPr/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Rechtec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4704867"/>
                  <a:ext cx="133166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/>
                <p:cNvSpPr/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B2A5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16" y="4136478"/>
                  <a:ext cx="133166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/>
                <p:cNvSpPr/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B2A51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824" y="5681291"/>
                  <a:ext cx="55906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 descr="Z:\home\richard\Oberseminar\PraesentationOffline\Paramet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71" y="4141345"/>
            <a:ext cx="5832648" cy="19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5973" y="980381"/>
            <a:ext cx="2160239" cy="792088"/>
          </a:xfrm>
        </p:spPr>
        <p:txBody>
          <a:bodyPr/>
          <a:lstStyle/>
          <a:p>
            <a:r>
              <a:rPr lang="de-DE" dirty="0" smtClean="0"/>
              <a:t>Betonpumpe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971600" y="1677004"/>
            <a:ext cx="5328592" cy="4699519"/>
            <a:chOff x="971600" y="1772816"/>
            <a:chExt cx="5328592" cy="4699519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971600" y="1772816"/>
              <a:ext cx="5328592" cy="4421404"/>
              <a:chOff x="899592" y="1285132"/>
              <a:chExt cx="5184576" cy="4421404"/>
            </a:xfrm>
          </p:grpSpPr>
          <p:pic>
            <p:nvPicPr>
              <p:cNvPr id="1027" name="Picture 3" descr="C:\Users\Bill\Desktop\Präsentation20150120\LiebherrBetonpump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285132"/>
                <a:ext cx="4752528" cy="4421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Gerade Verbindung mit Pfeil 7"/>
              <p:cNvCxnSpPr/>
              <p:nvPr/>
            </p:nvCxnSpPr>
            <p:spPr>
              <a:xfrm flipH="1">
                <a:off x="4355976" y="1844824"/>
                <a:ext cx="1728192" cy="720080"/>
              </a:xfrm>
              <a:prstGeom prst="straightConnector1">
                <a:avLst/>
              </a:prstGeom>
              <a:ln w="44450">
                <a:solidFill>
                  <a:schemeClr val="tx2"/>
                </a:solidFill>
                <a:tailEnd type="arrow"/>
              </a:ln>
              <a:effectLst>
                <a:glow rad="114300">
                  <a:schemeClr val="bg1"/>
                </a:glow>
                <a:outerShdw dist="50800" dir="21540000" sx="1000" sy="1000" algn="ctr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/>
              <p:nvPr/>
            </p:nvCxnSpPr>
            <p:spPr>
              <a:xfrm flipH="1">
                <a:off x="4644008" y="2996952"/>
                <a:ext cx="1440160" cy="0"/>
              </a:xfrm>
              <a:prstGeom prst="straightConnector1">
                <a:avLst/>
              </a:prstGeom>
              <a:ln w="44450">
                <a:solidFill>
                  <a:schemeClr val="tx2"/>
                </a:solidFill>
                <a:tailEnd type="arrow"/>
              </a:ln>
              <a:effectLst>
                <a:glow rad="152400">
                  <a:schemeClr val="bg1"/>
                </a:glow>
                <a:reflection stA="45000" endPos="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2744796" y="6195336"/>
              <a:ext cx="133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Quelle: Liebherr</a:t>
              </a:r>
              <a:endParaRPr lang="de-DE" sz="1200" dirty="0"/>
            </a:p>
          </p:txBody>
        </p:sp>
      </p:grpSp>
      <p:cxnSp>
        <p:nvCxnSpPr>
          <p:cNvPr id="16" name="Gerade Verbindung mit Pfeil 15"/>
          <p:cNvCxnSpPr/>
          <p:nvPr/>
        </p:nvCxnSpPr>
        <p:spPr>
          <a:xfrm flipH="1">
            <a:off x="4667518" y="4581128"/>
            <a:ext cx="1632674" cy="79912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arrow" w="med" len="lg"/>
          </a:ln>
          <a:effectLst>
            <a:glow rad="1651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444208" y="3070701"/>
            <a:ext cx="22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Hydraulischer </a:t>
            </a:r>
          </a:p>
          <a:p>
            <a:r>
              <a:rPr lang="de-DE" dirty="0" smtClean="0"/>
              <a:t>Differentialzylinder</a:t>
            </a:r>
          </a:p>
          <a:p>
            <a:r>
              <a:rPr lang="de-DE" dirty="0" smtClean="0"/>
              <a:t>und Umlenkkinematik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452637" y="2052030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Betonleitung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452637" y="4396462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Abstützsystem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Eigenfrequenz wird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=1</m:t>
                    </m:r>
                    <m:r>
                      <m:rPr>
                        <m:nor/>
                      </m:rPr>
                      <a:rPr lang="de-DE" b="0" i="0" smtClean="0">
                        <a:latin typeface="Cambria Math"/>
                      </a:rPr>
                      <m:t>Hz</m:t>
                    </m:r>
                  </m:oMath>
                </a14:m>
                <a:r>
                  <a:rPr lang="de-DE" dirty="0" smtClean="0"/>
                  <a:t> abgeschätzt, womit sich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=2</m:t>
                    </m:r>
                    <m:r>
                      <a:rPr lang="de-DE" b="0" i="1" smtClean="0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de-DE" dirty="0" smtClean="0"/>
                  <a:t> berechnen lässt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Damit lassen sich 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/>
                      </a:rPr>
                      <m:t>und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 berechnen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Es ergeben sich die Werte: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Analoges Vorgehen für Abschätzung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5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738" y="2060848"/>
                <a:ext cx="7440612" cy="3849291"/>
              </a:xfrm>
              <a:blipFill rotWithShape="1">
                <a:blip r:embed="rId2"/>
                <a:stretch>
                  <a:fillRect l="-1229" t="-23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3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71D386-8A79-4311-8C22-2E64011E473F}" type="datetime1">
              <a:rPr lang="de-LU" smtClean="0"/>
              <a:pPr/>
              <a:t>30.01.2015</a:t>
            </a:fld>
            <a:endParaRPr lang="de-LU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971600" y="1196752"/>
            <a:ext cx="743108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smtClean="0"/>
              <a:t>Parameterabschätzung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627784" y="4365104"/>
                <a:ext cx="3822996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 1,04⋅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Nm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rad</m:t>
                          </m:r>
                        </m:den>
                      </m:f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65104"/>
                <a:ext cx="3822996" cy="609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3448057" y="3707552"/>
                <a:ext cx="2403350" cy="657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0" smtClean="0">
                          <a:latin typeface="Cambria Math"/>
                        </a:rPr>
                        <m:t>1,01</m:t>
                      </m:r>
                      <m:r>
                        <a:rPr lang="de-DE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Nm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rad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7" y="3707552"/>
                <a:ext cx="2403350" cy="657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1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Modellentwicklung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558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624" y="1052736"/>
            <a:ext cx="7431087" cy="1143000"/>
          </a:xfrm>
        </p:spPr>
        <p:txBody>
          <a:bodyPr/>
          <a:lstStyle/>
          <a:p>
            <a:r>
              <a:rPr lang="de-DE" dirty="0" smtClean="0"/>
              <a:t>Modellübersicht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61586"/>
              </p:ext>
            </p:extLst>
          </p:nvPr>
        </p:nvGraphicFramePr>
        <p:xfrm>
          <a:off x="755576" y="2276872"/>
          <a:ext cx="7416825" cy="289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18458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 der Simulation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Entwurfsmodell des Reglers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Entwurfsmodell der Steuerung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</a:tbl>
          </a:graphicData>
        </a:graphic>
      </p:graphicFrame>
      <p:sp>
        <p:nvSpPr>
          <p:cNvPr id="7" name="Smiley 6"/>
          <p:cNvSpPr/>
          <p:nvPr/>
        </p:nvSpPr>
        <p:spPr>
          <a:xfrm>
            <a:off x="8329096" y="3068960"/>
            <a:ext cx="504056" cy="504056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miley 9"/>
          <p:cNvSpPr/>
          <p:nvPr/>
        </p:nvSpPr>
        <p:spPr>
          <a:xfrm>
            <a:off x="8329096" y="4653136"/>
            <a:ext cx="504056" cy="504056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miley 10"/>
          <p:cNvSpPr/>
          <p:nvPr/>
        </p:nvSpPr>
        <p:spPr>
          <a:xfrm>
            <a:off x="8329096" y="3861048"/>
            <a:ext cx="504056" cy="504056"/>
          </a:xfrm>
          <a:prstGeom prst="smileyFace">
            <a:avLst>
              <a:gd name="adj" fmla="val -43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4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699" y="1052736"/>
            <a:ext cx="7431087" cy="1143000"/>
          </a:xfrm>
        </p:spPr>
        <p:txBody>
          <a:bodyPr/>
          <a:lstStyle/>
          <a:p>
            <a:r>
              <a:rPr lang="de-DE" dirty="0" smtClean="0"/>
              <a:t>Modellvariante </a:t>
            </a:r>
            <a:r>
              <a:rPr lang="de-DE" dirty="0" err="1" smtClean="0"/>
              <a:t>vollaktuiert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6778" y="2924944"/>
            <a:ext cx="4320406" cy="194421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Massive, sehr steife Glieder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Vernachlässigung von Schwingungen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Alle Gelenke sind </a:t>
            </a:r>
            <a:r>
              <a:rPr lang="de-DE" dirty="0" err="1" smtClean="0"/>
              <a:t>aktuiert</a:t>
            </a:r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pic>
        <p:nvPicPr>
          <p:cNvPr id="1026" name="Picture 2" descr="Z:\home\richard\Oberseminar\PraesentationOffline\Manipulatorvoll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7725"/>
            <a:ext cx="3672408" cy="38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2"/>
          <p:cNvSpPr txBox="1">
            <a:spLocks/>
          </p:cNvSpPr>
          <p:nvPr/>
        </p:nvSpPr>
        <p:spPr>
          <a:xfrm>
            <a:off x="4427984" y="1445710"/>
            <a:ext cx="4159200" cy="168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Fall1</a:t>
            </a:r>
          </a:p>
          <a:p>
            <a:pPr algn="r"/>
            <a:r>
              <a:rPr lang="de-DE" dirty="0" smtClean="0"/>
              <a:t>unelastische Pumpe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8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pic>
        <p:nvPicPr>
          <p:cNvPr id="5" name="Picture 2" descr="Z:\home\richard\Oberseminar\PraesentationOffline\Manipulatorvoll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7725"/>
            <a:ext cx="3672408" cy="38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vollaktuiert</a:t>
            </a:r>
            <a:endParaRPr lang="de-DE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4266778" y="2924944"/>
            <a:ext cx="4320406" cy="1944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/>
              <a:t>Regel- und Steuerungsentwurf </a:t>
            </a:r>
            <a:r>
              <a:rPr lang="de-DE" dirty="0" smtClean="0"/>
              <a:t>einfach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2 Modellgleichungen: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667665" y="4843103"/>
            <a:ext cx="6408712" cy="1034796"/>
            <a:chOff x="1554286" y="2824936"/>
            <a:chExt cx="6430800" cy="1034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 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+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    =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oMath>
                    </m:oMathPara>
                  </a14:m>
                  <a:endParaRPr lang="de-DE" b="0" dirty="0" smtClean="0"/>
                </a:p>
                <a:p>
                  <a:endParaRPr lang="de-DE" b="0" dirty="0" smtClean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eschweifte Klammer rechts 10"/>
            <p:cNvSpPr/>
            <p:nvPr/>
          </p:nvSpPr>
          <p:spPr>
            <a:xfrm rot="5400000">
              <a:off x="2163684" y="2834187"/>
              <a:ext cx="178525" cy="792088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Geschweifte Klammer rechts 11"/>
            <p:cNvSpPr/>
            <p:nvPr/>
          </p:nvSpPr>
          <p:spPr>
            <a:xfrm rot="5400000">
              <a:off x="3646688" y="2791258"/>
              <a:ext cx="178522" cy="869386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Geschweifte Klammer rechts 13"/>
            <p:cNvSpPr/>
            <p:nvPr/>
          </p:nvSpPr>
          <p:spPr>
            <a:xfrm rot="5400000">
              <a:off x="4913592" y="2897749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Geschweifte Klammer rechts 14"/>
            <p:cNvSpPr/>
            <p:nvPr/>
          </p:nvSpPr>
          <p:spPr>
            <a:xfrm rot="5400000">
              <a:off x="5965642" y="2889241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619672" y="3336512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Trägheitskräfte</a:t>
              </a:r>
              <a:endParaRPr lang="de-DE" sz="14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13064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Zentrifugal-,</a:t>
              </a:r>
            </a:p>
            <a:p>
              <a:r>
                <a:rPr lang="de-DE" sz="1400" dirty="0" smtClean="0"/>
                <a:t>Corioliskräfte</a:t>
              </a:r>
              <a:endParaRPr lang="de-DE" sz="14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747824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Antriebs-</a:t>
              </a:r>
            </a:p>
            <a:p>
              <a:r>
                <a:rPr lang="de-DE" sz="1400" dirty="0" err="1" smtClean="0"/>
                <a:t>momente</a:t>
              </a:r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626496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Gravitations-</a:t>
              </a:r>
            </a:p>
            <a:p>
              <a:r>
                <a:rPr lang="de-DE" sz="1400" dirty="0" err="1" smtClean="0"/>
                <a:t>einfluss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2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66778" y="2852936"/>
            <a:ext cx="4320406" cy="1944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Glieder elastisch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Schwingungsfähige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Zu jedem Glied wird ein </a:t>
            </a:r>
            <a:r>
              <a:rPr lang="de-DE" dirty="0" err="1" smtClean="0"/>
              <a:t>unaktuiertes</a:t>
            </a:r>
            <a:r>
              <a:rPr lang="de-DE" dirty="0" smtClean="0"/>
              <a:t> Gelenk modelliert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66778" y="1445711"/>
            <a:ext cx="4320406" cy="147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Fall2</a:t>
            </a:r>
          </a:p>
          <a:p>
            <a:pPr algn="r"/>
            <a:r>
              <a:rPr lang="de-DE" dirty="0" smtClean="0"/>
              <a:t>elastische Betonpumpe</a:t>
            </a:r>
          </a:p>
        </p:txBody>
      </p:sp>
      <p:pic>
        <p:nvPicPr>
          <p:cNvPr id="10" name="Picture 2" descr="Z:\home\richard\Oberseminar\PraesentationOffline\Manipulatorunter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7548"/>
            <a:ext cx="3988694" cy="34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059832" y="2878336"/>
            <a:ext cx="5544616" cy="2854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Direkter Stelleingriff nur bei jedem zweiten Gelenk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Positionsregelung </a:t>
            </a:r>
            <a:r>
              <a:rPr lang="de-DE" dirty="0" err="1" smtClean="0"/>
              <a:t>aktuierter</a:t>
            </a:r>
            <a:r>
              <a:rPr lang="de-DE" dirty="0" smtClean="0"/>
              <a:t> Gelenke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Einfluss aus </a:t>
            </a:r>
            <a:r>
              <a:rPr lang="de-DE" dirty="0" err="1" smtClean="0"/>
              <a:t>unaktuierten</a:t>
            </a:r>
            <a:r>
              <a:rPr lang="de-DE" dirty="0" smtClean="0"/>
              <a:t> Gelenken als Störgröße behandelt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932039" y="1916832"/>
            <a:ext cx="3677819" cy="60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Einzelgelenkregler</a:t>
            </a:r>
            <a:endParaRPr lang="de-DE" dirty="0"/>
          </a:p>
        </p:txBody>
      </p:sp>
      <p:pic>
        <p:nvPicPr>
          <p:cNvPr id="6" name="Picture 2" descr="Z:\home\richard\Oberseminar\PraesentationOffline\Manipulatorunter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7548"/>
            <a:ext cx="3988694" cy="34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798759" y="5153332"/>
            <a:ext cx="7272808" cy="1106804"/>
            <a:chOff x="1554286" y="2824936"/>
            <a:chExt cx="7200800" cy="1034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+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𝐾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)     +   </m:t>
                        </m:r>
                        <m:r>
                          <a:rPr lang="de-DE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    =     </m:t>
                        </m:r>
                        <m:r>
                          <a:rPr lang="de-DE" b="0" i="1" smtClean="0">
                            <a:latin typeface="Cambria Math"/>
                          </a:rPr>
                          <m:t>𝜏</m:t>
                        </m:r>
                      </m:oMath>
                    </m:oMathPara>
                  </a14:m>
                  <a:endParaRPr lang="de-DE" b="0" dirty="0" smtClean="0"/>
                </a:p>
                <a:p>
                  <a:endParaRPr lang="de-DE" b="0" dirty="0" smtClean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86" y="2824936"/>
                  <a:ext cx="6430800" cy="6819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Geschweifte Klammer rechts 13"/>
            <p:cNvSpPr/>
            <p:nvPr/>
          </p:nvSpPr>
          <p:spPr>
            <a:xfrm rot="5400000">
              <a:off x="2163684" y="2834187"/>
              <a:ext cx="178525" cy="792088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schweifte Klammer rechts 14"/>
            <p:cNvSpPr/>
            <p:nvPr/>
          </p:nvSpPr>
          <p:spPr>
            <a:xfrm rot="5400000">
              <a:off x="3646688" y="2791258"/>
              <a:ext cx="178522" cy="869386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Geschweifte Klammer rechts 15"/>
            <p:cNvSpPr/>
            <p:nvPr/>
          </p:nvSpPr>
          <p:spPr>
            <a:xfrm rot="5400000">
              <a:off x="5105501" y="2825561"/>
              <a:ext cx="151055" cy="811410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schweifte Klammer rechts 16"/>
            <p:cNvSpPr/>
            <p:nvPr/>
          </p:nvSpPr>
          <p:spPr>
            <a:xfrm rot="5400000">
              <a:off x="6308609" y="2897749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schweifte Klammer rechts 17"/>
            <p:cNvSpPr/>
            <p:nvPr/>
          </p:nvSpPr>
          <p:spPr>
            <a:xfrm rot="5400000">
              <a:off x="7460737" y="2889241"/>
              <a:ext cx="212434" cy="648072"/>
            </a:xfrm>
            <a:prstGeom prst="rightBrac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619672" y="3349986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Trägheitskräfte</a:t>
              </a:r>
              <a:endParaRPr lang="de-DE" sz="14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13064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Zentrifugal-,</a:t>
              </a:r>
            </a:p>
            <a:p>
              <a:r>
                <a:rPr lang="de-DE" sz="1400" dirty="0" smtClean="0"/>
                <a:t>Corioliskräfte</a:t>
              </a:r>
              <a:endParaRPr lang="de-DE" sz="14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578623" y="3336512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Elastische Fesselungskräfte</a:t>
              </a:r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242919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Antriebs-</a:t>
              </a:r>
            </a:p>
            <a:p>
              <a:r>
                <a:rPr lang="de-DE" sz="1400" dirty="0" err="1" smtClean="0"/>
                <a:t>momente</a:t>
              </a:r>
              <a:endParaRPr lang="de-DE" sz="1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018783" y="3333550"/>
              <a:ext cx="1512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Gravitations-</a:t>
              </a:r>
            </a:p>
            <a:p>
              <a:r>
                <a:rPr lang="de-DE" sz="1400" dirty="0" err="1" smtClean="0"/>
                <a:t>einfluss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cxnSp>
        <p:nvCxnSpPr>
          <p:cNvPr id="3" name="Gerade Verbindung mit Pfeil 2"/>
          <p:cNvCxnSpPr>
            <a:endCxn id="8" idx="2"/>
          </p:cNvCxnSpPr>
          <p:nvPr/>
        </p:nvCxnSpPr>
        <p:spPr>
          <a:xfrm flipV="1">
            <a:off x="2684710" y="2880665"/>
            <a:ext cx="598276" cy="3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9"/>
          <p:cNvCxnSpPr>
            <a:stCxn id="13" idx="0"/>
            <a:endCxn id="29" idx="1"/>
          </p:cNvCxnSpPr>
          <p:nvPr/>
        </p:nvCxnSpPr>
        <p:spPr>
          <a:xfrm rot="5400000" flipH="1" flipV="1">
            <a:off x="3050387" y="2018631"/>
            <a:ext cx="713618" cy="936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/>
          <p:cNvSpPr txBox="1">
            <a:spLocks/>
          </p:cNvSpPr>
          <p:nvPr/>
        </p:nvSpPr>
        <p:spPr>
          <a:xfrm>
            <a:off x="938212" y="1052736"/>
            <a:ext cx="74501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smtClean="0"/>
              <a:t>Implementierung</a:t>
            </a:r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359824" y="284364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24" y="2843644"/>
                <a:ext cx="4106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3282986" y="2797298"/>
            <a:ext cx="166734" cy="1667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198117" y="2886472"/>
            <a:ext cx="701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6"/>
            <a:endCxn id="33" idx="1"/>
          </p:cNvCxnSpPr>
          <p:nvPr/>
        </p:nvCxnSpPr>
        <p:spPr>
          <a:xfrm>
            <a:off x="3449720" y="2880665"/>
            <a:ext cx="440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39"/>
          <p:cNvCxnSpPr/>
          <p:nvPr/>
        </p:nvCxnSpPr>
        <p:spPr>
          <a:xfrm flipH="1">
            <a:off x="3366353" y="2880232"/>
            <a:ext cx="4603812" cy="83799"/>
          </a:xfrm>
          <a:prstGeom prst="bentConnector4">
            <a:avLst>
              <a:gd name="adj1" fmla="val -6000"/>
              <a:gd name="adj2" fmla="val 4931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4" idx="3"/>
          </p:cNvCxnSpPr>
          <p:nvPr/>
        </p:nvCxnSpPr>
        <p:spPr>
          <a:xfrm>
            <a:off x="7970165" y="2880233"/>
            <a:ext cx="1017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897308" y="2843644"/>
            <a:ext cx="83367" cy="8336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17" name="Gerade Verbindung mit Pfeil 16"/>
          <p:cNvCxnSpPr>
            <a:stCxn id="33" idx="3"/>
            <a:endCxn id="18" idx="2"/>
          </p:cNvCxnSpPr>
          <p:nvPr/>
        </p:nvCxnSpPr>
        <p:spPr>
          <a:xfrm>
            <a:off x="5372077" y="2880665"/>
            <a:ext cx="6394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6011544" y="2797298"/>
            <a:ext cx="166734" cy="1667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19" name="Gerade Verbindung mit Pfeil 18"/>
          <p:cNvCxnSpPr>
            <a:stCxn id="18" idx="6"/>
            <a:endCxn id="34" idx="1"/>
          </p:cNvCxnSpPr>
          <p:nvPr/>
        </p:nvCxnSpPr>
        <p:spPr>
          <a:xfrm flipV="1">
            <a:off x="6178278" y="2880233"/>
            <a:ext cx="341930" cy="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39"/>
          <p:cNvCxnSpPr>
            <a:stCxn id="29" idx="3"/>
            <a:endCxn id="18" idx="0"/>
          </p:cNvCxnSpPr>
          <p:nvPr/>
        </p:nvCxnSpPr>
        <p:spPr>
          <a:xfrm>
            <a:off x="5747608" y="2130026"/>
            <a:ext cx="347303" cy="6672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8203225" y="2842878"/>
            <a:ext cx="83367" cy="8336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" name="Textfeld 28"/>
          <p:cNvSpPr txBox="1"/>
          <p:nvPr/>
        </p:nvSpPr>
        <p:spPr>
          <a:xfrm>
            <a:off x="3875400" y="1945360"/>
            <a:ext cx="187220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Vorsteuerung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890599" y="2695999"/>
            <a:ext cx="14814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PD-Regler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520208" y="2695567"/>
            <a:ext cx="144995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Modell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/>
              <p:cNvSpPr txBox="1">
                <a:spLocks/>
              </p:cNvSpPr>
              <p:nvPr/>
            </p:nvSpPr>
            <p:spPr>
              <a:xfrm>
                <a:off x="755576" y="3356992"/>
                <a:ext cx="8280920" cy="295232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200" dirty="0" smtClean="0"/>
                  <a:t>Modellgleichung:</a:t>
                </a:r>
                <a:endParaRPr lang="de-DE" sz="2200" b="0" i="1" dirty="0" smtClean="0">
                  <a:latin typeface="Cambria Math"/>
                </a:endParaRPr>
              </a:p>
              <a:p>
                <a:r>
                  <a:rPr lang="de-DE" sz="2200" b="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22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de-DE" sz="22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2200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2200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de-DE" sz="22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𝜏</m:t>
                                  </m:r>
                                  <m:r>
                                    <a:rPr lang="de-DE" sz="2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2200" i="1">
                                      <a:latin typeface="Cambria Math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de-DE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de-DE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200" i="1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de-DE" sz="22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de-DE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2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2200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de-DE" sz="22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de-DE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de-DE" sz="2200" i="1" dirty="0">
                  <a:latin typeface="Cambria Math"/>
                </a:endParaRPr>
              </a:p>
              <a:p>
                <a:endParaRPr lang="de-DE" sz="2200" dirty="0" smtClean="0"/>
              </a:p>
              <a:p>
                <a:r>
                  <a:rPr lang="de-DE" sz="2200" dirty="0" smtClean="0"/>
                  <a:t>Ruhelage: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2200" b="0" i="1" smtClean="0">
                            <a:latin typeface="Cambria Math"/>
                          </a:rPr>
                          <m:t>𝑒</m:t>
                        </m:r>
                      </m:sup>
                    </m:sSubSup>
                    <m:r>
                      <a:rPr lang="de-DE" sz="2200" b="0" i="1" smtClean="0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de-DE" sz="2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2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de-DE" sz="2200" i="1">
                            <a:latin typeface="Cambria Math"/>
                          </a:rPr>
                          <m:t>𝑒</m:t>
                        </m:r>
                      </m:sup>
                    </m:sSubSup>
                    <m:r>
                      <a:rPr lang="de-DE" sz="2200" i="1">
                        <a:latin typeface="Cambria Math"/>
                      </a:rPr>
                      <m:t>, </m:t>
                    </m:r>
                    <m:r>
                      <a:rPr lang="de-DE" sz="2200" b="0" i="1" smtClean="0">
                        <a:latin typeface="Cambria Math"/>
                      </a:rPr>
                      <m:t>0,  </m:t>
                    </m:r>
                    <m:sSubSup>
                      <m:sSubSupPr>
                        <m:ctrlPr>
                          <a:rPr lang="de-DE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sz="2200" i="1">
                            <a:latin typeface="Cambria Math"/>
                          </a:rPr>
                          <m:t>21</m:t>
                        </m:r>
                      </m:sub>
                      <m:sup>
                        <m:r>
                          <a:rPr lang="de-DE" sz="2200" i="1">
                            <a:latin typeface="Cambria Math"/>
                          </a:rPr>
                          <m:t>𝑒</m:t>
                        </m:r>
                      </m:sup>
                    </m:sSubSup>
                    <m:r>
                      <a:rPr lang="de-DE" sz="2200" i="1">
                        <a:latin typeface="Cambria Math"/>
                      </a:rPr>
                      <m:t>,</m:t>
                    </m:r>
                    <m:r>
                      <a:rPr lang="de-DE" sz="2200" i="1" smtClean="0">
                        <a:latin typeface="Cambria Math"/>
                      </a:rPr>
                      <m:t> </m:t>
                    </m:r>
                    <m:r>
                      <a:rPr lang="de-DE" sz="2200" b="0" i="1" smtClean="0">
                        <a:latin typeface="Cambria Math"/>
                      </a:rPr>
                      <m:t> </m:t>
                    </m:r>
                    <m:r>
                      <a:rPr lang="de-DE" sz="2200" i="1">
                        <a:latin typeface="Cambria Math"/>
                      </a:rPr>
                      <m:t>0</m:t>
                    </m:r>
                    <m:r>
                      <a:rPr lang="de-DE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de-DE" sz="2200" dirty="0" smtClean="0"/>
              </a:p>
              <a:p>
                <a:r>
                  <a:rPr lang="de-DE" sz="2200" dirty="0"/>
                  <a:t>	</a:t>
                </a:r>
                <a:r>
                  <a:rPr lang="de-DE" sz="2200" dirty="0" smtClean="0"/>
                  <a:t>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2200" b="0" i="1" smtClean="0">
                            <a:latin typeface="Cambria Math"/>
                          </a:rPr>
                          <m:t>𝑒</m:t>
                        </m:r>
                      </m:sup>
                    </m:sSubSup>
                    <m:r>
                      <a:rPr lang="de-DE" sz="2200" b="0" i="0" smtClean="0">
                        <a:latin typeface="Cambria Math"/>
                      </a:rPr>
                      <m:t>=0</m:t>
                    </m:r>
                  </m:oMath>
                </a14:m>
                <a:endParaRPr lang="de-DE" sz="2200" dirty="0"/>
              </a:p>
              <a:p>
                <a:r>
                  <a:rPr lang="de-DE" sz="2200" dirty="0" smtClean="0"/>
                  <a:t>Vorsteuerung:	   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/>
                      </a:rPr>
                      <m:t>𝜏</m:t>
                    </m:r>
                    <m:r>
                      <a:rPr lang="de-DE" sz="2200" b="0" i="1" smtClean="0">
                        <a:latin typeface="Cambria Math"/>
                      </a:rPr>
                      <m:t>=</m:t>
                    </m:r>
                    <m:r>
                      <a:rPr lang="de-DE" sz="22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220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2200" i="1">
                                <a:latin typeface="Cambria Math"/>
                              </a:rPr>
                              <m:t>𝑒</m:t>
                            </m:r>
                          </m:sup>
                        </m:sSubSup>
                      </m:e>
                    </m:d>
                    <m:r>
                      <a:rPr lang="de-DE" sz="2200" b="0" i="1" smtClean="0">
                        <a:latin typeface="Cambria Math"/>
                      </a:rPr>
                      <m:t> + </m:t>
                    </m:r>
                    <m:r>
                      <a:rPr lang="de-DE" sz="22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2200" b="0" i="1" smtClean="0">
                                <a:latin typeface="Cambria Math"/>
                              </a:rPr>
                              <m:t>𝑒</m:t>
                            </m:r>
                          </m:sup>
                        </m:sSubSup>
                      </m:e>
                    </m:d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32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8280920" cy="2952328"/>
              </a:xfrm>
              <a:prstGeom prst="rect">
                <a:avLst/>
              </a:prstGeom>
              <a:blipFill rotWithShape="1">
                <a:blip r:embed="rId3"/>
                <a:stretch>
                  <a:fillRect l="-957" t="-2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Z:\home\richard\Oberseminar\PraesentationOffline\animatio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3443288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148064" y="1400590"/>
            <a:ext cx="38164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Regelung in Ruhelage</a:t>
            </a:r>
          </a:p>
          <a:p>
            <a:pPr algn="r"/>
            <a:endParaRPr lang="de-DE" dirty="0"/>
          </a:p>
        </p:txBody>
      </p:sp>
      <p:pic>
        <p:nvPicPr>
          <p:cNvPr id="2051" name="Picture 3" descr="Z:\home\richard\Oberseminar\OS_RT\20141114\RuhelageUnaktuierteGelen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6" y="2078815"/>
            <a:ext cx="5486412" cy="36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2"/>
              <p:cNvSpPr txBox="1">
                <a:spLocks/>
              </p:cNvSpPr>
              <p:nvPr/>
            </p:nvSpPr>
            <p:spPr>
              <a:xfrm>
                <a:off x="5508104" y="1988840"/>
                <a:ext cx="3635896" cy="2592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Erreichen einer Ruhelage:</a:t>
                </a:r>
              </a:p>
              <a:p>
                <a:r>
                  <a:rPr lang="de-DE" dirty="0" smtClean="0"/>
                  <a:t>Anfangswerte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de-DE" dirty="0" smtClean="0"/>
                  <a:t>: </a:t>
                </a:r>
              </a:p>
              <a:p>
                <a:endParaRPr lang="de-DE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60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∘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−90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pPr algn="r"/>
                <a:endParaRPr lang="de-DE" dirty="0"/>
              </a:p>
            </p:txBody>
          </p:sp>
        </mc:Choice>
        <mc:Fallback xmlns="">
          <p:sp>
            <p:nvSpPr>
              <p:cNvPr id="14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988840"/>
                <a:ext cx="3635896" cy="2592288"/>
              </a:xfrm>
              <a:prstGeom prst="rect">
                <a:avLst/>
              </a:prstGeom>
              <a:blipFill rotWithShape="1">
                <a:blip r:embed="rId4"/>
                <a:stretch>
                  <a:fillRect l="-2181" t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Z:\home\richard\Oberseminar\PraesentationOffline\animatio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61" y="5144082"/>
            <a:ext cx="2276603" cy="17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richard\Oberseminar\OS_RT\20141114\RuhelageGelenkQ1Q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" y="2075648"/>
            <a:ext cx="5486412" cy="36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148064" y="1400590"/>
            <a:ext cx="38164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Regelung in Ruhelage</a:t>
            </a:r>
          </a:p>
          <a:p>
            <a:pPr algn="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5508104" y="2132856"/>
                <a:ext cx="3635896" cy="3240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Einstellen der Ruhelage:</a:t>
                </a:r>
              </a:p>
              <a:p>
                <a:r>
                  <a:rPr lang="de-DE" dirty="0" smtClean="0"/>
                  <a:t>Anfangswerte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de-DE" dirty="0" smtClean="0"/>
                  <a:t>: </a:t>
                </a:r>
              </a:p>
              <a:p>
                <a:endParaRPr lang="de-DE" b="0" i="1" dirty="0">
                  <a:latin typeface="Cambria Math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Nach 3s Ruhelage erreicht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Kleine stationäre Abweichung, da nur PD-Regelung (Verstärkung nicht optimal gewählt)</a:t>
                </a:r>
              </a:p>
              <a:p>
                <a:endParaRPr lang="de-DE" dirty="0" smtClean="0"/>
              </a:p>
              <a:p>
                <a:pPr algn="r"/>
                <a:endParaRPr lang="de-DE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32856"/>
                <a:ext cx="3635896" cy="3240360"/>
              </a:xfrm>
              <a:prstGeom prst="rect">
                <a:avLst/>
              </a:prstGeom>
              <a:blipFill rotWithShape="1">
                <a:blip r:embed="rId4"/>
                <a:stretch>
                  <a:fillRect l="-2181" t="-22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5973" y="980381"/>
            <a:ext cx="2160239" cy="792088"/>
          </a:xfrm>
        </p:spPr>
        <p:txBody>
          <a:bodyPr/>
          <a:lstStyle/>
          <a:p>
            <a:r>
              <a:rPr lang="de-DE" dirty="0" smtClean="0"/>
              <a:t>Betonpumpe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4913"/>
              </p:ext>
            </p:extLst>
          </p:nvPr>
        </p:nvGraphicFramePr>
        <p:xfrm>
          <a:off x="971600" y="1988840"/>
          <a:ext cx="7416825" cy="37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85558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Armsegment (beginnend vom LKW-Chassis) 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Masse </a:t>
                      </a:r>
                    </a:p>
                    <a:p>
                      <a:r>
                        <a:rPr lang="de-DE" sz="2400" dirty="0" smtClean="0"/>
                        <a:t>(Träger</a:t>
                      </a:r>
                      <a:r>
                        <a:rPr lang="de-DE" sz="2400" baseline="0" dirty="0" smtClean="0"/>
                        <a:t> +Gelenk)</a:t>
                      </a:r>
                    </a:p>
                    <a:p>
                      <a:r>
                        <a:rPr lang="de-DE" sz="2400" dirty="0" smtClean="0"/>
                        <a:t>/kg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Länge/m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</a:t>
                      </a:r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2550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9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</a:t>
                      </a:r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1700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8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3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1350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7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4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900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7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5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480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6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2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8" name="Picture 3" descr="Z:\home\richard\Oberseminar\OS_RT\20141114\RuhelageGelenkQ1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" y="2075648"/>
            <a:ext cx="5486412" cy="3657608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st="50800" sx="1000" sy="1000" algn="ctr" rotWithShape="0">
              <a:srgbClr val="000000"/>
            </a:outerShdw>
            <a:reflection stA="45000" endPos="0" dist="50800" dir="5400000" sy="-100000" algn="bl" rotWithShape="0"/>
            <a:softEdge rad="0"/>
          </a:effectLst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148064" y="1400590"/>
            <a:ext cx="38164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Regelung in Ruhelage</a:t>
            </a:r>
          </a:p>
          <a:p>
            <a:pPr algn="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/>
              <p:cNvSpPr txBox="1">
                <a:spLocks/>
              </p:cNvSpPr>
              <p:nvPr/>
            </p:nvSpPr>
            <p:spPr>
              <a:xfrm>
                <a:off x="5508104" y="2276872"/>
                <a:ext cx="3635896" cy="3960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Einstellen der Ruhelage:</a:t>
                </a:r>
              </a:p>
              <a:p>
                <a:r>
                  <a:rPr lang="de-DE" dirty="0" smtClean="0"/>
                  <a:t>Anfangswerte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de-DE" dirty="0" smtClean="0"/>
                  <a:t>: </a:t>
                </a:r>
              </a:p>
              <a:p>
                <a:endParaRPr lang="de-DE" b="0" i="1" dirty="0">
                  <a:latin typeface="Cambria Math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Nach 3s Ruhelage erreicht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Kleine stationäre Abweichung, da nur PD-Regelung (Verstärkung nicht optimal gewählt)</a:t>
                </a:r>
              </a:p>
              <a:p>
                <a:endParaRPr lang="de-DE" dirty="0" smtClean="0"/>
              </a:p>
              <a:p>
                <a:pPr algn="r"/>
                <a:endParaRPr lang="de-DE" dirty="0"/>
              </a:p>
            </p:txBody>
          </p:sp>
        </mc:Choice>
        <mc:Fallback xmlns=""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276872"/>
                <a:ext cx="3635896" cy="3960440"/>
              </a:xfrm>
              <a:prstGeom prst="rect">
                <a:avLst/>
              </a:prstGeom>
              <a:blipFill rotWithShape="1">
                <a:blip r:embed="rId3"/>
                <a:stretch>
                  <a:fillRect l="-2685" t="-20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294541" y="1844824"/>
            <a:ext cx="8813963" cy="216024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51520" y="4005064"/>
            <a:ext cx="8813963" cy="233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588693" y="4581129"/>
            <a:ext cx="7459662" cy="936103"/>
          </a:xfrm>
          <a:prstGeom prst="rec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Abweichungen gering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Einzelgelenkregelung in Ruhelage ausreichend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31624" y="1052736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smtClean="0"/>
              <a:t>Modellübersicht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5073"/>
              </p:ext>
            </p:extLst>
          </p:nvPr>
        </p:nvGraphicFramePr>
        <p:xfrm>
          <a:off x="755576" y="2276872"/>
          <a:ext cx="7416825" cy="289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18458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 der Simulation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Entwurfsmodell des Reglers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Entwurfsmodell der Steuerung</a:t>
                      </a:r>
                      <a:endParaRPr lang="de-DE" sz="2400" dirty="0"/>
                    </a:p>
                  </a:txBody>
                  <a:tcPr>
                    <a:solidFill>
                      <a:srgbClr val="2F406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Vollst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A8AFC7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Unvoll</a:t>
                      </a:r>
                      <a:r>
                        <a:rPr lang="de-DE" sz="2400" dirty="0" smtClean="0"/>
                        <a:t>. </a:t>
                      </a:r>
                      <a:r>
                        <a:rPr lang="de-DE" sz="2400" dirty="0" err="1" smtClean="0"/>
                        <a:t>Aktuiert</a:t>
                      </a:r>
                      <a:endParaRPr lang="de-DE" sz="2400" dirty="0" smtClean="0"/>
                    </a:p>
                  </a:txBody>
                  <a:tcPr>
                    <a:solidFill>
                      <a:srgbClr val="CDD4E2"/>
                    </a:solidFill>
                  </a:tcPr>
                </a:tc>
              </a:tr>
            </a:tbl>
          </a:graphicData>
        </a:graphic>
      </p:graphicFrame>
      <p:sp>
        <p:nvSpPr>
          <p:cNvPr id="5" name="Smiley 4"/>
          <p:cNvSpPr/>
          <p:nvPr/>
        </p:nvSpPr>
        <p:spPr>
          <a:xfrm>
            <a:off x="8329096" y="3068960"/>
            <a:ext cx="504056" cy="504056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miley 5"/>
          <p:cNvSpPr/>
          <p:nvPr/>
        </p:nvSpPr>
        <p:spPr>
          <a:xfrm>
            <a:off x="8329096" y="4653136"/>
            <a:ext cx="504056" cy="504056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miley 6"/>
          <p:cNvSpPr/>
          <p:nvPr/>
        </p:nvSpPr>
        <p:spPr>
          <a:xfrm>
            <a:off x="8329096" y="3861048"/>
            <a:ext cx="504056" cy="504056"/>
          </a:xfrm>
          <a:prstGeom prst="smileyFace">
            <a:avLst>
              <a:gd name="adj" fmla="val -433"/>
            </a:avLst>
          </a:prstGeom>
          <a:solidFill>
            <a:schemeClr val="bg1"/>
          </a:solidFill>
          <a:ln>
            <a:solidFill>
              <a:srgbClr val="0B2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1520" y="3068960"/>
            <a:ext cx="7992888" cy="108012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48064" y="1400590"/>
            <a:ext cx="38164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 3</a:t>
            </a:r>
          </a:p>
          <a:p>
            <a:pPr algn="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 txBox="1">
                <a:spLocks/>
              </p:cNvSpPr>
              <p:nvPr/>
            </p:nvSpPr>
            <p:spPr>
              <a:xfrm>
                <a:off x="5508104" y="2276872"/>
                <a:ext cx="3635896" cy="40324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Ruhelage:</a:t>
                </a:r>
              </a:p>
              <a:p>
                <a:r>
                  <a:rPr lang="de-DE" dirty="0" smtClean="0"/>
                  <a:t>Anfangswerte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=0)</m:t>
                    </m:r>
                  </m:oMath>
                </a14:m>
                <a:r>
                  <a:rPr lang="de-DE" dirty="0" smtClean="0"/>
                  <a:t>: </a:t>
                </a:r>
              </a:p>
              <a:p>
                <a:endParaRPr lang="de-DE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60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∘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−90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−0,679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−0,124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pPr algn="r"/>
                <a:endParaRPr lang="de-DE" dirty="0"/>
              </a:p>
            </p:txBody>
          </p:sp>
        </mc:Choice>
        <mc:Fallback xmlns=""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276872"/>
                <a:ext cx="3635896" cy="4032448"/>
              </a:xfrm>
              <a:prstGeom prst="rect">
                <a:avLst/>
              </a:prstGeom>
              <a:blipFill rotWithShape="1">
                <a:blip r:embed="rId2"/>
                <a:stretch>
                  <a:fillRect l="-2685" t="-1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:\home\richard\Oberseminar\OS_RT\20141114\lsgunvollvoll_una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" y="2132856"/>
            <a:ext cx="5486412" cy="36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Z:\home\richard\Oberseminar\PraesentationOffline\animation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3443288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home\richard\Oberseminar\OS_RT\20141114\lsgunvollvoll_a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582946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508104" y="2276872"/>
            <a:ext cx="363589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Aktuierte</a:t>
            </a:r>
            <a:r>
              <a:rPr lang="de-DE" dirty="0" smtClean="0"/>
              <a:t> Gelenke:</a:t>
            </a:r>
          </a:p>
          <a:p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Fehler durch ungenaue Vorsteuerung</a:t>
            </a:r>
          </a:p>
          <a:p>
            <a:endParaRPr lang="de-DE" dirty="0" smtClean="0"/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33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 </a:t>
            </a:r>
            <a:r>
              <a:rPr lang="de-DE" dirty="0" err="1" smtClean="0"/>
              <a:t>unteraktuiert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148064" y="1400590"/>
            <a:ext cx="381642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 4</a:t>
            </a:r>
          </a:p>
          <a:p>
            <a:pPr algn="r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31624" y="2276872"/>
            <a:ext cx="688073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Kenntnis der Trajektorien aller Zustandskomponenten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Für Ruhelage leicht zu berechnen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Für Arbeitspunktübergänge: Lösen eines Randwertproblems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der Last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251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Last</a:t>
            </a:r>
            <a:endParaRPr lang="de-LU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539551" y="2930051"/>
            <a:ext cx="158417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Pumpe</a:t>
            </a:r>
            <a:endParaRPr lang="de-DE" dirty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>
          <a:xfrm>
            <a:off x="3779912" y="2852936"/>
            <a:ext cx="1872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Rohrleitung</a:t>
            </a:r>
            <a:endParaRPr lang="de-DE" dirty="0"/>
          </a:p>
        </p:txBody>
      </p:sp>
      <p:sp>
        <p:nvSpPr>
          <p:cNvPr id="22" name="Inhaltsplatzhalter 2"/>
          <p:cNvSpPr txBox="1">
            <a:spLocks/>
          </p:cNvSpPr>
          <p:nvPr/>
        </p:nvSpPr>
        <p:spPr>
          <a:xfrm>
            <a:off x="6804248" y="2780928"/>
            <a:ext cx="158417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Auswurf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09178" y="34290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8" y="3429000"/>
                <a:ext cx="330374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3377530" y="34290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30" y="3429000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6516216" y="3501008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501008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2339752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00386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>
              <a:xfrm>
                <a:off x="5537770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70" y="4400386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8604448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400386"/>
                <a:ext cx="33037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nhaltsplatzhalter 2"/>
          <p:cNvSpPr txBox="1">
            <a:spLocks/>
          </p:cNvSpPr>
          <p:nvPr/>
        </p:nvSpPr>
        <p:spPr>
          <a:xfrm>
            <a:off x="539550" y="4869160"/>
            <a:ext cx="2304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Impulsweises Pumpen</a:t>
            </a:r>
            <a:endParaRPr lang="de-DE" dirty="0"/>
          </a:p>
        </p:txBody>
      </p:sp>
      <p:sp>
        <p:nvSpPr>
          <p:cNvPr id="30" name="Inhaltsplatzhalter 2"/>
          <p:cNvSpPr txBox="1">
            <a:spLocks/>
          </p:cNvSpPr>
          <p:nvPr/>
        </p:nvSpPr>
        <p:spPr>
          <a:xfrm>
            <a:off x="3758739" y="4769718"/>
            <a:ext cx="2109405" cy="13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Rohre konstant gefüllt</a:t>
            </a:r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>
          <a:xfrm>
            <a:off x="6783075" y="4769718"/>
            <a:ext cx="2109405" cy="13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Reibung, Viskosität</a:t>
            </a:r>
            <a:endParaRPr lang="de-DE" dirty="0"/>
          </a:p>
        </p:txBody>
      </p:sp>
      <p:pic>
        <p:nvPicPr>
          <p:cNvPr id="1027" name="Picture 3" descr="Z:\home\richard\Oberseminar\PraesentationOffline\Lastansatz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2" y="1982490"/>
            <a:ext cx="8134012" cy="25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Last - Approximation</a:t>
            </a:r>
            <a:endParaRPr lang="de-LU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39551" y="2930051"/>
            <a:ext cx="158417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Pumpe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779912" y="2852936"/>
            <a:ext cx="1872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Rohrleitung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804248" y="2780928"/>
            <a:ext cx="158417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Auswurf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209178" y="34290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8" y="3429000"/>
                <a:ext cx="330374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377530" y="34290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30" y="3429000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6516216" y="3501008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501008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2339752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00386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5537770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70" y="4400386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8604448" y="440038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4400386"/>
                <a:ext cx="33037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nhaltsplatzhalter 2"/>
          <p:cNvSpPr txBox="1">
            <a:spLocks/>
          </p:cNvSpPr>
          <p:nvPr/>
        </p:nvSpPr>
        <p:spPr>
          <a:xfrm>
            <a:off x="539550" y="4869160"/>
            <a:ext cx="2304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Impulsweises Pumpen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2"/>
              <p:cNvSpPr txBox="1">
                <a:spLocks/>
              </p:cNvSpPr>
              <p:nvPr/>
            </p:nvSpPr>
            <p:spPr>
              <a:xfrm>
                <a:off x="4730849" y="4869160"/>
                <a:ext cx="4187575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DE" dirty="0" smtClean="0"/>
                  <a:t>Sprungförmige Belastung</a:t>
                </a: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stückweise </a:t>
                </a:r>
                <a:r>
                  <a:rPr lang="de-DE" dirty="0" smtClean="0"/>
                  <a:t>konstant</a:t>
                </a:r>
              </a:p>
              <a:p>
                <a:pPr marL="342900" indent="-342900">
                  <a:buFont typeface="Arial"/>
                  <a:buChar char="•"/>
                </a:pPr>
                <a:endParaRPr lang="de-DE" dirty="0" smtClean="0"/>
              </a:p>
            </p:txBody>
          </p:sp>
        </mc:Choice>
        <mc:Fallback xmlns="">
          <p:sp>
            <p:nvSpPr>
              <p:cNvPr id="1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49" y="4869160"/>
                <a:ext cx="4187575" cy="1296144"/>
              </a:xfrm>
              <a:prstGeom prst="rect">
                <a:avLst/>
              </a:prstGeom>
              <a:blipFill rotWithShape="1">
                <a:blip r:embed="rId8"/>
                <a:stretch>
                  <a:fillRect l="-2183" t="-42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:\home\richard\Oberseminar\PraesentationOffline\Lastansatz_appro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04" y="1988467"/>
            <a:ext cx="8131370" cy="25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>
            <a:off x="3377530" y="3284984"/>
            <a:ext cx="2706638" cy="14401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Last</a:t>
            </a:r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nhaltsplatzhalter 2"/>
          <p:cNvSpPr txBox="1">
            <a:spLocks/>
          </p:cNvSpPr>
          <p:nvPr/>
        </p:nvSpPr>
        <p:spPr>
          <a:xfrm>
            <a:off x="5868144" y="1471283"/>
            <a:ext cx="3240360" cy="949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LAGRANGE-Formalismus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Last als Masse modelliert</a:t>
            </a:r>
            <a:endParaRPr lang="de-DE" dirty="0"/>
          </a:p>
        </p:txBody>
      </p:sp>
      <p:pic>
        <p:nvPicPr>
          <p:cNvPr id="1026" name="Picture 2" descr="Z:\home\richard\Oberseminar\PraesentationOffline\Manipulatorunterakt_La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9621"/>
            <a:ext cx="4144838" cy="35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  <a:blipFill rotWithShape="1">
                <a:blip r:embed="rId9"/>
                <a:stretch>
                  <a:fillRect r="-1797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nhaltsplatzhalter 2"/>
          <p:cNvSpPr txBox="1">
            <a:spLocks/>
          </p:cNvSpPr>
          <p:nvPr/>
        </p:nvSpPr>
        <p:spPr>
          <a:xfrm>
            <a:off x="3635896" y="3461626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Kinetische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3635896" y="4034318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Potentielle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pic>
        <p:nvPicPr>
          <p:cNvPr id="1029" name="Picture 5" descr="Z:\home\richard\Oberseminar\PraesentationOffline\folie6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46" y="4616766"/>
            <a:ext cx="1447941" cy="2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home\richard\Oberseminar\PraesentationOffline\folie3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19070"/>
            <a:ext cx="2880320" cy="4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home\richard\Oberseminar\PraesentationOffline\folie5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05" y="5157192"/>
            <a:ext cx="2295777" cy="7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Z:\home\richard\Oberseminar\PraesentationOffline\folie4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5694"/>
            <a:ext cx="2304256" cy="2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431087" cy="854968"/>
          </a:xfrm>
        </p:spPr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47738" y="2132856"/>
                <a:ext cx="7440612" cy="377728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Schwingungen während des diskontinuierlichen Pumpvorgangs aufgrund der elastischen Verformbarkeit der Armsegmente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Große Schwingungsamplituden am Schlauchende möglich! Gefahr für den Schlauchführer!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Mögliche Lösung: Passive oder aktive Schwingungsdämpfung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Hier: Untersuchung der aktiven Schwingungsdämpfung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de-DE" dirty="0" smtClean="0"/>
                  <a:t> Regelung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738" y="2132856"/>
                <a:ext cx="7440612" cy="3777283"/>
              </a:xfrm>
              <a:blipFill rotWithShape="1">
                <a:blip r:embed="rId2"/>
                <a:stretch>
                  <a:fillRect l="-1229" t="-1452" r="-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6775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Modellbildung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4844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 txBox="1">
            <a:spLocks/>
          </p:cNvSpPr>
          <p:nvPr/>
        </p:nvSpPr>
        <p:spPr>
          <a:xfrm>
            <a:off x="947738" y="1772816"/>
            <a:ext cx="7440686" cy="4137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Beschreibung der Balkendynamik führt hier auf partielle DGL: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Steuerungs- und Reglungsentwurf wird komplizierter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490057" y="2771636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7" y="2771636"/>
                <a:ext cx="35375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042201" y="378904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01" y="378904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28314" y="2308176"/>
                <a:ext cx="3811813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=−</m:t>
                      </m:r>
                      <m:r>
                        <a:rPr lang="de-DE" b="0" i="1" smtClean="0"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𝑞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𝑡</m:t>
                      </m:r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14" y="2308176"/>
                <a:ext cx="3811813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el 1"/>
          <p:cNvSpPr txBox="1">
            <a:spLocks/>
          </p:cNvSpPr>
          <p:nvPr/>
        </p:nvSpPr>
        <p:spPr>
          <a:xfrm>
            <a:off x="899592" y="980728"/>
            <a:ext cx="7431087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smtClean="0"/>
              <a:t>Modellierung Biegung mit verteilten Parametern</a:t>
            </a:r>
            <a:endParaRPr lang="de-DE" dirty="0"/>
          </a:p>
        </p:txBody>
      </p:sp>
      <p:pic>
        <p:nvPicPr>
          <p:cNvPr id="1028" name="Picture 4" descr="C:\Users\Bill\Desktop\Präsentation20150120\Verteiltparametris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3" y="3015399"/>
            <a:ext cx="5147751" cy="23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56176" y="3059668"/>
                <a:ext cx="1897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𝑞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… Lastverteilung</a:t>
                </a:r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59668"/>
                <a:ext cx="18979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894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156176" y="3419708"/>
                <a:ext cx="2201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de-DE" dirty="0" smtClean="0"/>
                  <a:t> … Masseverteilung</a:t>
                </a:r>
                <a:endParaRPr lang="de-DE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419708"/>
                <a:ext cx="22011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13"/>
          <p:cNvSpPr/>
          <p:nvPr/>
        </p:nvSpPr>
        <p:spPr>
          <a:xfrm>
            <a:off x="3931045" y="4659723"/>
            <a:ext cx="590299" cy="648072"/>
          </a:xfrm>
          <a:prstGeom prst="downArrow">
            <a:avLst/>
          </a:prstGeom>
          <a:solidFill>
            <a:srgbClr val="2F4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431087" cy="854968"/>
          </a:xfrm>
        </p:spPr>
        <p:txBody>
          <a:bodyPr/>
          <a:lstStyle/>
          <a:p>
            <a:r>
              <a:rPr lang="de-DE" dirty="0" smtClean="0"/>
              <a:t>Modellierung der Biegung mit konzentrierten Parametern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1772816"/>
            <a:ext cx="7440686" cy="4137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Verwendung eines passiven Zusatzgelenks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30.01.2015</a:t>
            </a:fld>
            <a:endParaRPr lang="de-LU" dirty="0"/>
          </a:p>
        </p:txBody>
      </p:sp>
      <p:pic>
        <p:nvPicPr>
          <p:cNvPr id="5" name="Picture 3" descr="Z:\home\richard\Oberseminar\PraesentationOffline\Manipulatorana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57181"/>
            <a:ext cx="1872208" cy="37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4059931" y="2846238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31" y="2846238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789768" y="537321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8" y="5373216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204330" y="4189261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30" y="4189261"/>
                <a:ext cx="69041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70" r="-88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4355976" y="2221473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221473"/>
                <a:ext cx="69041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70" r="-265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030180" y="6085401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180" y="6085401"/>
                <a:ext cx="3483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549537" y="3552594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37" y="3552594"/>
                <a:ext cx="5706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ogen 11"/>
          <p:cNvSpPr/>
          <p:nvPr/>
        </p:nvSpPr>
        <p:spPr>
          <a:xfrm rot="7893638">
            <a:off x="3197226" y="5521968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30.01.2015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Biegung mit konzentrierten Parametern (Alternative)</a:t>
            </a:r>
            <a:endParaRPr lang="de-LU" dirty="0"/>
          </a:p>
        </p:txBody>
      </p:sp>
      <p:pic>
        <p:nvPicPr>
          <p:cNvPr id="1026" name="Picture 2" descr="Z:\home\richard\Oberseminar\PraesentationOffline\Manipulatoralter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1872208" cy="384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richard\Oberseminar\PraesentationOffline\Manipulatoranat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8" y="2124295"/>
            <a:ext cx="1872208" cy="37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244607" y="2636912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7" y="2636912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1079420" y="5229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20" y="5229200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6732240" y="5229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229200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7070043" y="219681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43" y="2196813"/>
                <a:ext cx="33037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25202" y="3995772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2" y="3995772"/>
                <a:ext cx="6904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70" r="-88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1540652" y="2012147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52" y="2012147"/>
                <a:ext cx="6904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70" r="-2655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6473874" y="3284984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𝐽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74" y="3284984"/>
                <a:ext cx="690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179512" y="5877272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877272"/>
                <a:ext cx="3483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801232" y="5877619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32" y="5877619"/>
                <a:ext cx="3483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33043" y="3419708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3" y="3419708"/>
                <a:ext cx="57060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684983" y="5035988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83" y="5035988"/>
                <a:ext cx="57060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ogen 23"/>
          <p:cNvSpPr/>
          <p:nvPr/>
        </p:nvSpPr>
        <p:spPr>
          <a:xfrm rot="7893638">
            <a:off x="381902" y="5385847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7893638">
            <a:off x="6000525" y="5365561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5"/>
          <p:cNvSpPr txBox="1">
            <a:spLocks/>
          </p:cNvSpPr>
          <p:nvPr/>
        </p:nvSpPr>
        <p:spPr>
          <a:xfrm>
            <a:off x="2843808" y="2669511"/>
            <a:ext cx="2841176" cy="24876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LU" dirty="0" smtClean="0"/>
              <a:t>Anzahl Energiespeicher</a:t>
            </a:r>
          </a:p>
          <a:p>
            <a:pPr marL="342900" indent="-342900">
              <a:buFont typeface="Arial"/>
              <a:buChar char="•"/>
            </a:pPr>
            <a:r>
              <a:rPr lang="de-LU" dirty="0" smtClean="0"/>
              <a:t>Bezug zur Realität</a:t>
            </a:r>
          </a:p>
          <a:p>
            <a:pPr marL="342900" indent="-342900">
              <a:buFont typeface="Arial"/>
              <a:buChar char="•"/>
            </a:pPr>
            <a:r>
              <a:rPr lang="de-LU" dirty="0" smtClean="0"/>
              <a:t>Messbarkeit von Zustandsgrößen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8293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Microsoft Office PowerPoint</Application>
  <PresentationFormat>Bildschirmpräsentation (4:3)</PresentationFormat>
  <Paragraphs>532</Paragraphs>
  <Slides>48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Larissa</vt:lpstr>
      <vt:lpstr>Oberseminar </vt:lpstr>
      <vt:lpstr>Gliederung</vt:lpstr>
      <vt:lpstr>Betonpumpe</vt:lpstr>
      <vt:lpstr>Betonpumpe</vt:lpstr>
      <vt:lpstr>Problem</vt:lpstr>
      <vt:lpstr>Modellbildung</vt:lpstr>
      <vt:lpstr>PowerPoint-Präsentation</vt:lpstr>
      <vt:lpstr>Modellierung der Biegung mit konzentrierten Parametern</vt:lpstr>
      <vt:lpstr>Modellierung der Biegung mit konzentrierten Parametern (Alternative)</vt:lpstr>
      <vt:lpstr>Annahmen für das Modell</vt:lpstr>
      <vt:lpstr>Gesamtmodell</vt:lpstr>
      <vt:lpstr>Herleitung der Bewegungsgleichung</vt:lpstr>
      <vt:lpstr>Herleitung der Bewegungsgleichung</vt:lpstr>
      <vt:lpstr>Zustandsraum</vt:lpstr>
      <vt:lpstr>Aufstellung des Zustandsraumes</vt:lpstr>
      <vt:lpstr>Probleme bei der Aufstellung des Zustandsraumes</vt:lpstr>
      <vt:lpstr>PowerPoint-Präsentation</vt:lpstr>
      <vt:lpstr>Linearisierung</vt:lpstr>
      <vt:lpstr>PowerPoint-Präsentation</vt:lpstr>
      <vt:lpstr>Linearisierung</vt:lpstr>
      <vt:lpstr>PowerPoint-Präsentation</vt:lpstr>
      <vt:lpstr>PowerPoint-Präsentation</vt:lpstr>
      <vt:lpstr>PowerPoint-Präsentation</vt:lpstr>
      <vt:lpstr>Parameterabschätzung</vt:lpstr>
      <vt:lpstr>Parameterabschätzung</vt:lpstr>
      <vt:lpstr>Parameterabschätzung</vt:lpstr>
      <vt:lpstr>Parameterabschätzung</vt:lpstr>
      <vt:lpstr>Parameterabschätzung</vt:lpstr>
      <vt:lpstr>PowerPoint-Präsentation</vt:lpstr>
      <vt:lpstr>PowerPoint-Präsentation</vt:lpstr>
      <vt:lpstr>Modellentwicklung</vt:lpstr>
      <vt:lpstr>Modellübersicht</vt:lpstr>
      <vt:lpstr>Modellvariante vollaktuiert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Modellierung der Last</vt:lpstr>
      <vt:lpstr>Modellierung der Last</vt:lpstr>
      <vt:lpstr>Modellierung der Last - Approximation</vt:lpstr>
      <vt:lpstr>Modellierung der Last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richard</cp:lastModifiedBy>
  <cp:revision>180</cp:revision>
  <cp:lastPrinted>2011-09-22T08:24:40Z</cp:lastPrinted>
  <dcterms:created xsi:type="dcterms:W3CDTF">2011-09-19T08:56:31Z</dcterms:created>
  <dcterms:modified xsi:type="dcterms:W3CDTF">2015-01-30T11:32:16Z</dcterms:modified>
</cp:coreProperties>
</file>