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5" autoAdjust="0"/>
  </p:normalViewPr>
  <p:slideViewPr>
    <p:cSldViewPr snapToGrid="0" snapToObjects="1">
      <p:cViewPr varScale="1">
        <p:scale>
          <a:sx n="58" d="100"/>
          <a:sy n="58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FB546-9548-2C40-AA31-C81E19578938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D7E80-3B18-104E-9796-E0D886DC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Hubel and Wiesel received the Nobel Prize for two major contributions: firstly, their work on development of the visual system, which involved a description of ocular dominance columns in the 1960s and 1970s; and secondly, their work establishing a foundation for visual neurophysiology, describing how signals from the eye are processed by visual parcels in the neo-cortex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cells showed activation when the light crossed</a:t>
            </a:r>
            <a:r>
              <a:rPr lang="en-US" baseline="0" dirty="0" smtClean="0"/>
              <a:t> the boundaries of the on, off regions.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figure the same neuron as figure 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more examples of this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studied 45 neurons. </a:t>
            </a:r>
            <a:r>
              <a:rPr lang="en-US" dirty="0" smtClean="0"/>
              <a:t>36 cells could be activated from only one eye,</a:t>
            </a:r>
            <a:r>
              <a:rPr lang="en-US" baseline="0" dirty="0" smtClean="0"/>
              <a:t> 15 from only the </a:t>
            </a:r>
            <a:r>
              <a:rPr lang="en-US" baseline="0" dirty="0" err="1" smtClean="0"/>
              <a:t>ipsolateral</a:t>
            </a:r>
            <a:r>
              <a:rPr lang="en-US" baseline="0" dirty="0" smtClean="0"/>
              <a:t> eye and 21 from the contralateral.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9 could be activated from both eyes independently. Here they show activation from one and then both eyes while stimulating either one or both of the excitatory regions of this cell.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they show that with</a:t>
            </a:r>
            <a:r>
              <a:rPr lang="en-US" baseline="0" dirty="0" smtClean="0"/>
              <a:t> binocular vision moving from an inhibitory to an excitatory greatly increases response, surprisingly as all other combinations of inhibitory and excitatory cells led to no response.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IN addition to the retinal ganglions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parts some</a:t>
            </a:r>
            <a:r>
              <a:rPr lang="en-US" baseline="0" dirty="0" smtClean="0"/>
              <a:t> of the language foreign as I read this so I thought I’d share what I discovered.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r>
              <a:rPr lang="en-US" baseline="0" dirty="0" smtClean="0"/>
              <a:t> looked to extend the work of </a:t>
            </a:r>
            <a:r>
              <a:rPr lang="en-US" baseline="0" dirty="0" err="1" smtClean="0"/>
              <a:t>Kuffler</a:t>
            </a:r>
            <a:r>
              <a:rPr lang="en-US" baseline="0" dirty="0" smtClean="0"/>
              <a:t>, which showed, by inserting an electrode into the cats retina and shining spots of light in the visual field, the receptive fields of a single ganglion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Hubel and Wiesel</a:t>
            </a:r>
            <a:r>
              <a:rPr lang="en-US" baseline="0" dirty="0" smtClean="0"/>
              <a:t> identified the visual pathway as a particularly interesting part of the brain because it enabled research to examine single cell responses at multiple levels. </a:t>
            </a:r>
            <a:r>
              <a:rPr lang="en-US" baseline="0" dirty="0" err="1" smtClean="0"/>
              <a:t>Kuffler</a:t>
            </a:r>
            <a:r>
              <a:rPr lang="en-US" baseline="0" dirty="0" smtClean="0"/>
              <a:t> had looked at the retina and now they wanted to see if the receptive fields in the striate cells matched those in the retina when stimulated.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Warning: The next slide has a graphic, but blurry photo of a cat in acute preparation.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Basically, they anesthetized the cat, put it into this restraint, and used a machine to systematically shine light on the retina and recorded the response in a neuron in the striate cortex.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Does anyone have questions about the methods before</a:t>
            </a:r>
            <a:r>
              <a:rPr lang="en-US" baseline="0" dirty="0" smtClean="0"/>
              <a:t> I get into the results?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Explain</a:t>
            </a:r>
            <a:r>
              <a:rPr lang="en-US" baseline="0" dirty="0" smtClean="0"/>
              <a:t> the figure.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First, they identified the cells receptive field, finding that most had a an alternating pattern of elongated excitatory and inhibitory regions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The excitatory regions fired when light was shown on them and the inhibitory showed decreased activity followed by a burst of impulses when the light was turned off.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Here, the triangles indicate off areas and the crosses on areas during stimulus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When both excitatory and inhibitory regions stimulated at the same time</a:t>
            </a:r>
            <a:r>
              <a:rPr lang="en-US" baseline="0" dirty="0" smtClean="0"/>
              <a:t> the cells showed a weaker response. A large spot shone on the entirety of the receptive field resulted in no response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cell with the opposite pattern of excitatory and inhibitory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1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same cell as figure 2. They rotated a bar of light and found that when it overlapped too much of the inhibitory regions the stimulus elicited no response. A is a bar across the whole field and B is rotated like the hand of a clock, so it only crosses into one inhibitory field as it rotates from vertical.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most of the cells displayed the side by side alternating</a:t>
            </a:r>
            <a:r>
              <a:rPr lang="en-US" baseline="0" dirty="0" smtClean="0"/>
              <a:t> fields, some were different. </a:t>
            </a:r>
            <a:r>
              <a:rPr lang="en-US" dirty="0" smtClean="0"/>
              <a:t>This cell with a small inhibitory area in the middle and a large excitatory field to the left displays</a:t>
            </a:r>
            <a:r>
              <a:rPr lang="en-US" baseline="0" dirty="0" smtClean="0"/>
              <a:t> similar activation. In row a with a small dot of light in the inhibitory region there is slight activation. In b there is activation when light is shown only on the large excitatory region, but in c when the small inhibitory region is included there is no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D7E80-3B18-104E-9796-E0D886DC93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1172-9A8C-AF40-ACF7-B01992DE61C4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A53E-41AD-6A48-9120-9A332F3C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0210"/>
            <a:ext cx="7772400" cy="336379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4000" dirty="0" smtClean="0"/>
              <a:t>Receptive Fields of Single </a:t>
            </a:r>
            <a:r>
              <a:rPr lang="en-US" sz="4000" dirty="0" err="1" smtClean="0"/>
              <a:t>Neurones</a:t>
            </a:r>
            <a:r>
              <a:rPr lang="en-US" sz="4000" dirty="0" smtClean="0"/>
              <a:t> in the Cat’s Striate Cortex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D.H. Hubel and T.N. Wiesel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78923"/>
            <a:ext cx="6400800" cy="103651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Presentation: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Bradley Hughes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0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429" y="6419340"/>
            <a:ext cx="347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 err="1" smtClean="0"/>
              <a:t>Hubbel</a:t>
            </a:r>
            <a:r>
              <a:rPr lang="en-US" dirty="0" smtClean="0"/>
              <a:t> and Wiesel (1959)</a:t>
            </a:r>
            <a:endParaRPr lang="en-US" dirty="0"/>
          </a:p>
        </p:txBody>
      </p:sp>
      <p:pic>
        <p:nvPicPr>
          <p:cNvPr id="6" name="Content Placeholder 5" descr="Screen Shot 2018-04-03 at 10.31.0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28" b="-25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08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Movement</a:t>
            </a:r>
            <a:endParaRPr lang="en-US" dirty="0"/>
          </a:p>
        </p:txBody>
      </p:sp>
      <p:pic>
        <p:nvPicPr>
          <p:cNvPr id="4" name="Content Placeholder 3" descr="Screen Shot 2018-04-03 at 10.37.5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01" r="-231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150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Binocular</a:t>
            </a:r>
            <a:endParaRPr lang="en-US" dirty="0"/>
          </a:p>
        </p:txBody>
      </p:sp>
      <p:pic>
        <p:nvPicPr>
          <p:cNvPr id="4" name="Content Placeholder 3" descr="Screen Shot 2018-04-03 at 10.46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3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74429" y="6419340"/>
            <a:ext cx="347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9. </a:t>
            </a:r>
            <a:r>
              <a:rPr lang="en-US" dirty="0" err="1" smtClean="0"/>
              <a:t>Hubbel</a:t>
            </a:r>
            <a:r>
              <a:rPr lang="en-US" dirty="0" smtClean="0"/>
              <a:t> and Wiesel (1959)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Binocular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429" y="6419340"/>
            <a:ext cx="359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10. </a:t>
            </a:r>
            <a:r>
              <a:rPr lang="en-US" dirty="0" err="1" smtClean="0"/>
              <a:t>Hubbel</a:t>
            </a:r>
            <a:r>
              <a:rPr lang="en-US" dirty="0" smtClean="0"/>
              <a:t> and Wiesel (1959)</a:t>
            </a:r>
            <a:endParaRPr lang="en-US" dirty="0"/>
          </a:p>
        </p:txBody>
      </p:sp>
      <p:pic>
        <p:nvPicPr>
          <p:cNvPr id="6" name="Picture 5" descr="Screen Shot 2018-04-03 at 10.52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50" y="1755500"/>
            <a:ext cx="9476154" cy="26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0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Showed at another level of the vision system that cells had both inhibitory and excitatory regions</a:t>
            </a:r>
          </a:p>
          <a:p>
            <a:r>
              <a:rPr lang="en-US" dirty="0" smtClean="0"/>
              <a:t>Identified the receptive fields of single cells in the striate cortex,</a:t>
            </a:r>
            <a:r>
              <a:rPr lang="en-US" dirty="0"/>
              <a:t> </a:t>
            </a:r>
            <a:r>
              <a:rPr lang="en-US" dirty="0" err="1" smtClean="0"/>
              <a:t>whcih</a:t>
            </a:r>
            <a:r>
              <a:rPr lang="en-US" dirty="0" smtClean="0"/>
              <a:t> and showed side by side elongated pattern of inhibitory and excitatory areas.</a:t>
            </a:r>
          </a:p>
          <a:p>
            <a:r>
              <a:rPr lang="en-US" dirty="0" smtClean="0"/>
              <a:t>Demonstrated that activation in antagonistic areas leads to lesser or no response</a:t>
            </a:r>
          </a:p>
          <a:p>
            <a:r>
              <a:rPr lang="en-US" dirty="0" smtClean="0"/>
              <a:t>Identified the importance of movement in the activation of striate cortex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Identified cells that were activated by the </a:t>
            </a:r>
            <a:r>
              <a:rPr lang="en-US" dirty="0" err="1" smtClean="0"/>
              <a:t>ipsolateral</a:t>
            </a:r>
            <a:r>
              <a:rPr lang="en-US" dirty="0" smtClean="0"/>
              <a:t>, </a:t>
            </a:r>
            <a:r>
              <a:rPr lang="en-US" dirty="0" err="1" smtClean="0"/>
              <a:t>contrlateral</a:t>
            </a:r>
            <a:r>
              <a:rPr lang="en-US" dirty="0" smtClean="0"/>
              <a:t>, and both eyes.</a:t>
            </a:r>
          </a:p>
          <a:p>
            <a:r>
              <a:rPr lang="en-US" dirty="0" smtClean="0"/>
              <a:t>Receptive fields in binocularly driven cells similar.</a:t>
            </a:r>
          </a:p>
          <a:p>
            <a:r>
              <a:rPr lang="en-US" dirty="0" smtClean="0"/>
              <a:t>Interaction between excitatory and inhibitory cells in binocular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6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Barlow, </a:t>
            </a:r>
            <a:r>
              <a:rPr lang="en-US" sz="2000" dirty="0">
                <a:latin typeface="Times New Roman"/>
                <a:cs typeface="Times New Roman"/>
              </a:rPr>
              <a:t>H. B., </a:t>
            </a:r>
            <a:r>
              <a:rPr lang="en-US" sz="2000" dirty="0" err="1" smtClean="0">
                <a:latin typeface="Times New Roman"/>
                <a:cs typeface="Times New Roman"/>
              </a:rPr>
              <a:t>FitzHugh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., </a:t>
            </a:r>
            <a:r>
              <a:rPr lang="en-US" sz="2000" dirty="0">
                <a:latin typeface="Times New Roman"/>
                <a:cs typeface="Times New Roman"/>
              </a:rPr>
              <a:t>&amp; </a:t>
            </a:r>
            <a:r>
              <a:rPr lang="en-US" sz="2000" dirty="0" err="1" smtClean="0">
                <a:latin typeface="Times New Roman"/>
                <a:cs typeface="Times New Roman"/>
              </a:rPr>
              <a:t>Kuffler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dirty="0">
                <a:latin typeface="Times New Roman"/>
                <a:cs typeface="Times New Roman"/>
              </a:rPr>
              <a:t>S. W. (1957). Change </a:t>
            </a:r>
            <a:r>
              <a:rPr lang="en-US" sz="2000" dirty="0" smtClean="0">
                <a:latin typeface="Times New Roman"/>
                <a:cs typeface="Times New Roman"/>
              </a:rPr>
              <a:t>of organization </a:t>
            </a:r>
            <a:r>
              <a:rPr lang="en-US" sz="2000" dirty="0">
                <a:latin typeface="Times New Roman"/>
                <a:cs typeface="Times New Roman"/>
              </a:rPr>
              <a:t>in the receptive </a:t>
            </a:r>
            <a:r>
              <a:rPr lang="en-US" sz="2000" dirty="0" smtClean="0">
                <a:latin typeface="Times New Roman"/>
                <a:cs typeface="Times New Roman"/>
              </a:rPr>
              <a:t>fields of the cat's retina during dark adaptation</a:t>
            </a:r>
            <a:r>
              <a:rPr lang="en-US" sz="2000" dirty="0">
                <a:latin typeface="Times New Roman"/>
                <a:cs typeface="Times New Roman"/>
              </a:rPr>
              <a:t>. J.Physiol.137,338-354.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Hubel, D. H., &amp; Wiesel, T. N. (1959). Receptive fields of single </a:t>
            </a:r>
            <a:r>
              <a:rPr lang="en-US" sz="2000" dirty="0" err="1" smtClean="0">
                <a:latin typeface="Times New Roman"/>
                <a:cs typeface="Times New Roman"/>
              </a:rPr>
              <a:t>neurones</a:t>
            </a:r>
            <a:r>
              <a:rPr lang="en-US" sz="2000" dirty="0" smtClean="0">
                <a:latin typeface="Times New Roman"/>
                <a:cs typeface="Times New Roman"/>
              </a:rPr>
              <a:t> in the cat’s striate cortex. The Journal of Physiology, 148(3), 574–591.</a:t>
            </a:r>
          </a:p>
          <a:p>
            <a:pPr marL="457200" indent="-457200"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Kuffler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dirty="0">
                <a:latin typeface="Times New Roman"/>
                <a:cs typeface="Times New Roman"/>
              </a:rPr>
              <a:t>S. W. (1953). Discharge patterns and functional organization of mammalian retina. J.Neurophysiol.16,37-68. 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441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Wiesel &amp; Hubel</a:t>
            </a:r>
            <a:endParaRPr lang="en-US" dirty="0"/>
          </a:p>
        </p:txBody>
      </p:sp>
      <p:pic>
        <p:nvPicPr>
          <p:cNvPr id="4" name="Content Placeholder 3" descr="David_H._Hubel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b="91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8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receptive field </a:t>
            </a:r>
            <a:r>
              <a:rPr lang="en-US" dirty="0"/>
              <a:t>of an individual sensory neuron is the particular region of the sensory space (e.g., the body surface, or the visual field) in which a stimulus will modify the firing of that neuron. </a:t>
            </a:r>
            <a:endParaRPr lang="en-US" dirty="0"/>
          </a:p>
          <a:p>
            <a:r>
              <a:rPr lang="en-US" b="1" dirty="0" smtClean="0"/>
              <a:t>Acute preparation </a:t>
            </a:r>
            <a:r>
              <a:rPr lang="mr-IN" dirty="0" smtClean="0"/>
              <a:t>–</a:t>
            </a:r>
            <a:r>
              <a:rPr lang="en-US" dirty="0" smtClean="0"/>
              <a:t> the animal is anesthetized and restrained</a:t>
            </a:r>
          </a:p>
          <a:p>
            <a:r>
              <a:rPr lang="en-US" b="1" dirty="0"/>
              <a:t>Contralateral</a:t>
            </a:r>
            <a:r>
              <a:rPr lang="en-US" dirty="0"/>
              <a:t>: </a:t>
            </a:r>
            <a:r>
              <a:rPr lang="en-US" dirty="0" smtClean="0"/>
              <a:t>opposite side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Iposilateral</a:t>
            </a:r>
            <a:r>
              <a:rPr lang="en-US" dirty="0" smtClean="0"/>
              <a:t> - the </a:t>
            </a:r>
            <a:r>
              <a:rPr lang="en-US" dirty="0"/>
              <a:t>same </a:t>
            </a:r>
            <a:r>
              <a:rPr lang="en-US" dirty="0" smtClean="0"/>
              <a:t>side. </a:t>
            </a:r>
          </a:p>
          <a:p>
            <a:r>
              <a:rPr lang="en-US" b="1" dirty="0" smtClean="0">
                <a:effectLst/>
              </a:rPr>
              <a:t>Inhibitory response </a:t>
            </a:r>
            <a:r>
              <a:rPr lang="mr-IN" dirty="0" smtClean="0">
                <a:effectLst/>
              </a:rPr>
              <a:t>–</a:t>
            </a:r>
            <a:r>
              <a:rPr lang="en-US" dirty="0" smtClean="0">
                <a:effectLst/>
              </a:rPr>
              <a:t> does not fire during stimulus (off)</a:t>
            </a:r>
          </a:p>
          <a:p>
            <a:r>
              <a:rPr lang="en-US" b="1" dirty="0" smtClean="0"/>
              <a:t>Excitatory response </a:t>
            </a:r>
            <a:r>
              <a:rPr lang="mr-IN" dirty="0" smtClean="0"/>
              <a:t>–</a:t>
            </a:r>
            <a:r>
              <a:rPr lang="en-US" dirty="0" smtClean="0"/>
              <a:t> fires during stimulus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Kuffler</a:t>
            </a:r>
            <a:r>
              <a:rPr lang="en-US" sz="2800" dirty="0" smtClean="0">
                <a:latin typeface="Times New Roman"/>
                <a:cs typeface="Times New Roman"/>
              </a:rPr>
              <a:t> (1953) </a:t>
            </a:r>
            <a:r>
              <a:rPr lang="mr-IN" sz="2800" dirty="0" smtClean="0">
                <a:latin typeface="Times New Roman"/>
                <a:cs typeface="Times New Roman"/>
              </a:rPr>
              <a:t>–</a:t>
            </a:r>
            <a:r>
              <a:rPr lang="en-US" sz="2800" dirty="0" smtClean="0">
                <a:latin typeface="Times New Roman"/>
                <a:cs typeface="Times New Roman"/>
              </a:rPr>
              <a:t> showed cat retinal ganglion cells have concentric receptive fields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“on” in the center and “off” periphery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Barlow, </a:t>
            </a:r>
            <a:r>
              <a:rPr lang="en-US" sz="2800" dirty="0" err="1" smtClean="0">
                <a:latin typeface="Times New Roman"/>
                <a:cs typeface="Times New Roman"/>
              </a:rPr>
              <a:t>FitzHugh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latin typeface="Times New Roman"/>
                <a:cs typeface="Times New Roman"/>
              </a:rPr>
              <a:t>Kuffler</a:t>
            </a:r>
            <a:r>
              <a:rPr lang="en-US" sz="2800" dirty="0" smtClean="0">
                <a:latin typeface="Times New Roman"/>
                <a:cs typeface="Times New Roman"/>
              </a:rPr>
              <a:t> (1957) </a:t>
            </a:r>
            <a:r>
              <a:rPr lang="mr-IN" sz="2800" dirty="0" smtClean="0">
                <a:latin typeface="Times New Roman"/>
                <a:cs typeface="Times New Roman"/>
              </a:rPr>
              <a:t>–</a:t>
            </a:r>
            <a:r>
              <a:rPr lang="en-US" sz="2800" dirty="0" smtClean="0">
                <a:latin typeface="Times New Roman"/>
                <a:cs typeface="Times New Roman"/>
              </a:rPr>
              <a:t> showed that a smaller spot in the center of field more response than covering entire field</a:t>
            </a:r>
          </a:p>
        </p:txBody>
      </p:sp>
      <p:pic>
        <p:nvPicPr>
          <p:cNvPr id="4" name="Picture 3" descr="Slid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8" y="3217673"/>
            <a:ext cx="4585025" cy="3438769"/>
          </a:xfrm>
          <a:prstGeom prst="rect">
            <a:avLst/>
          </a:prstGeom>
        </p:spPr>
      </p:pic>
      <p:pic>
        <p:nvPicPr>
          <p:cNvPr id="5" name="Picture 4" descr="Screen Shot 2018-04-03 at 9.25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3202042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3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Research</a:t>
            </a:r>
            <a:endParaRPr lang="en-US" dirty="0"/>
          </a:p>
        </p:txBody>
      </p:sp>
      <p:pic>
        <p:nvPicPr>
          <p:cNvPr id="4" name="Content Placeholder 3" descr="capas-cortex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99" r="-21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649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 preparation</a:t>
            </a:r>
          </a:p>
          <a:p>
            <a:r>
              <a:rPr lang="en-US" dirty="0" err="1" smtClean="0"/>
              <a:t>Multibeam</a:t>
            </a:r>
            <a:r>
              <a:rPr lang="en-US" dirty="0" smtClean="0"/>
              <a:t> </a:t>
            </a:r>
            <a:r>
              <a:rPr lang="en-US" dirty="0" err="1" smtClean="0"/>
              <a:t>Opthalmascope</a:t>
            </a:r>
            <a:endParaRPr lang="en-US" dirty="0" smtClean="0"/>
          </a:p>
          <a:p>
            <a:r>
              <a:rPr lang="en-US" dirty="0" smtClean="0"/>
              <a:t>Single cell activity recorded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extracellularly</a:t>
            </a:r>
            <a:r>
              <a:rPr lang="en-US" dirty="0" smtClean="0"/>
              <a:t> via electrode</a:t>
            </a:r>
          </a:p>
          <a:p>
            <a:r>
              <a:rPr lang="en-US" dirty="0" smtClean="0"/>
              <a:t>Electrode in lateral </a:t>
            </a:r>
            <a:r>
              <a:rPr lang="en-US" dirty="0" err="1" smtClean="0"/>
              <a:t>gyrus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tImage.xqy-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73" y="2750759"/>
            <a:ext cx="3664555" cy="4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8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770"/>
            <a:ext cx="8229600" cy="4973394"/>
          </a:xfrm>
        </p:spPr>
        <p:txBody>
          <a:bodyPr/>
          <a:lstStyle/>
          <a:p>
            <a:r>
              <a:rPr lang="en-US" dirty="0" smtClean="0"/>
              <a:t>Most cells had restricted area of retina that when light was shined on caused them to fire</a:t>
            </a:r>
            <a:endParaRPr lang="en-US" dirty="0"/>
          </a:p>
        </p:txBody>
      </p:sp>
      <p:pic>
        <p:nvPicPr>
          <p:cNvPr id="4" name="Picture 3" descr="Screen Shot 2018-04-03 at 10.12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5" y="2300476"/>
            <a:ext cx="5738446" cy="3873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845" y="6234674"/>
            <a:ext cx="347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</a:t>
            </a:r>
            <a:r>
              <a:rPr lang="en-US" dirty="0" err="1" smtClean="0"/>
              <a:t>Hubbel</a:t>
            </a:r>
            <a:r>
              <a:rPr lang="en-US" dirty="0" smtClean="0"/>
              <a:t> and Wiesel (1959)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0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Screen Shot 2018-04-03 at 10.20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8" y="1756509"/>
            <a:ext cx="8834804" cy="4196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19340"/>
            <a:ext cx="347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</a:t>
            </a:r>
            <a:r>
              <a:rPr lang="en-US" dirty="0" err="1" smtClean="0"/>
              <a:t>Hubbel</a:t>
            </a:r>
            <a:r>
              <a:rPr lang="en-US" dirty="0" smtClean="0"/>
              <a:t> and Wiesel (1959)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 Shot 2018-04-03 at 10.22.1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2" r="-3699"/>
          <a:stretch/>
        </p:blipFill>
        <p:spPr>
          <a:xfrm>
            <a:off x="700658" y="1600200"/>
            <a:ext cx="5933611" cy="4525963"/>
          </a:xfrm>
        </p:spPr>
      </p:pic>
      <p:sp>
        <p:nvSpPr>
          <p:cNvPr id="5" name="TextBox 4"/>
          <p:cNvSpPr txBox="1"/>
          <p:nvPr/>
        </p:nvSpPr>
        <p:spPr>
          <a:xfrm>
            <a:off x="574429" y="6419340"/>
            <a:ext cx="347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 </a:t>
            </a:r>
            <a:r>
              <a:rPr lang="en-US" dirty="0" err="1" smtClean="0"/>
              <a:t>Hubbel</a:t>
            </a:r>
            <a:r>
              <a:rPr lang="en-US" dirty="0" smtClean="0"/>
              <a:t> and Wiesel (1959)</a:t>
            </a:r>
            <a:endParaRPr lang="en-US" dirty="0"/>
          </a:p>
        </p:txBody>
      </p:sp>
      <p:pic>
        <p:nvPicPr>
          <p:cNvPr id="6" name="Picture 5" descr="Screen Shot 2018-04-03 at 11.30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25" y="-1"/>
            <a:ext cx="1896675" cy="27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1122</Words>
  <Application>Microsoft Macintosh PowerPoint</Application>
  <PresentationFormat>On-screen Show (4:3)</PresentationFormat>
  <Paragraphs>94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Receptive Fields of Single Neurones in the Cat’s Striate Cortex D.H. Hubel and T.N. Wiesel </vt:lpstr>
      <vt:lpstr>Wiesel &amp; Hubel</vt:lpstr>
      <vt:lpstr>Vocabulary</vt:lpstr>
      <vt:lpstr>Background</vt:lpstr>
      <vt:lpstr>Present Research</vt:lpstr>
      <vt:lpstr>Methods</vt:lpstr>
      <vt:lpstr>Results</vt:lpstr>
      <vt:lpstr>Results</vt:lpstr>
      <vt:lpstr>Results</vt:lpstr>
      <vt:lpstr>Results</vt:lpstr>
      <vt:lpstr>Results - Movement</vt:lpstr>
      <vt:lpstr>Results - Binocular</vt:lpstr>
      <vt:lpstr>Results - Binocular</vt:lpstr>
      <vt:lpstr>Discussion</vt:lpstr>
      <vt:lpstr>Discussion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Receptive Fields of Single Neurones in the Cat’s Striate Cortex</dc:title>
  <dc:creator>Bradley Hughes</dc:creator>
  <cp:lastModifiedBy>Bradley Hughes</cp:lastModifiedBy>
  <cp:revision>35</cp:revision>
  <dcterms:created xsi:type="dcterms:W3CDTF">2018-04-04T04:13:00Z</dcterms:created>
  <dcterms:modified xsi:type="dcterms:W3CDTF">2018-04-04T19:55:33Z</dcterms:modified>
</cp:coreProperties>
</file>