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bb79b5340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bb79b5340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b79b534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b79b534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b79b5340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b79b5340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b79b5340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b79b5340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Backlog is important to the scrum team </a:t>
            </a:r>
            <a:r>
              <a:rPr lang="en"/>
              <a:t>because</a:t>
            </a:r>
            <a:r>
              <a:rPr lang="en"/>
              <a:t> it hold all stories that need to be completed soon and the future. Future stories may be big picture and without much refinement.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b79b5340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b79b5340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is where the sprint backlog is formed. The product owner and development team decide which stories will fit into the </a:t>
            </a:r>
            <a:r>
              <a:rPr lang="en"/>
              <a:t>allotted</a:t>
            </a:r>
            <a:r>
              <a:rPr lang="en"/>
              <a:t> </a:t>
            </a:r>
            <a:r>
              <a:rPr lang="en"/>
              <a:t>sprint timeline. Afterwards the development team uses phase 2 to break the stories into task to make the stories easier to understand for development.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b79b5340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b79b5340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sprint is where the development team works on the tasks the created in phase 2 of sprint planning. During the daily scrum team members </a:t>
            </a:r>
            <a:r>
              <a:rPr lang="en"/>
              <a:t>discuss</a:t>
            </a:r>
            <a:r>
              <a:rPr lang="en"/>
              <a:t> what they completed the day before if they are stuck on </a:t>
            </a:r>
            <a:r>
              <a:rPr lang="en"/>
              <a:t>anything</a:t>
            </a:r>
            <a:r>
              <a:rPr lang="en"/>
              <a:t> and they </a:t>
            </a:r>
            <a:r>
              <a:rPr lang="en"/>
              <a:t>pains</a:t>
            </a:r>
            <a:r>
              <a:rPr lang="en"/>
              <a:t> for the current day. This allows the team to see </a:t>
            </a:r>
            <a:r>
              <a:rPr lang="en"/>
              <a:t>everyone's</a:t>
            </a:r>
            <a:r>
              <a:rPr lang="en"/>
              <a:t> progress and </a:t>
            </a:r>
            <a:r>
              <a:rPr lang="en"/>
              <a:t>input</a:t>
            </a:r>
            <a:r>
              <a:rPr lang="en"/>
              <a:t> and to help others if they are stuck.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b79b5340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b79b5340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final </a:t>
            </a:r>
            <a:r>
              <a:rPr lang="en"/>
              <a:t>acceptance</a:t>
            </a:r>
            <a:r>
              <a:rPr lang="en"/>
              <a:t> test for finished work. The product owner should have </a:t>
            </a:r>
            <a:r>
              <a:rPr lang="en"/>
              <a:t>already</a:t>
            </a:r>
            <a:r>
              <a:rPr lang="en"/>
              <a:t> seen the work </a:t>
            </a:r>
            <a:r>
              <a:rPr lang="en"/>
              <a:t>before</a:t>
            </a:r>
            <a:r>
              <a:rPr lang="en"/>
              <a:t> this point to “sign” off on the </a:t>
            </a:r>
            <a:r>
              <a:rPr lang="en"/>
              <a:t>function</a:t>
            </a:r>
            <a:r>
              <a:rPr lang="en"/>
              <a:t> of each story. It may be </a:t>
            </a:r>
            <a:r>
              <a:rPr lang="en"/>
              <a:t>beneficial</a:t>
            </a:r>
            <a:r>
              <a:rPr lang="en"/>
              <a:t> to have the customer or </a:t>
            </a:r>
            <a:r>
              <a:rPr lang="en"/>
              <a:t>executives be present during the review even though the product owner has the final say.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b79b5340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b79b5340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learning during the sprint may happen but </a:t>
            </a:r>
            <a:r>
              <a:rPr lang="en"/>
              <a:t>increasing</a:t>
            </a:r>
            <a:r>
              <a:rPr lang="en"/>
              <a:t> the productivity of the sprint and team happens </a:t>
            </a:r>
            <a:r>
              <a:rPr lang="en"/>
              <a:t>during</a:t>
            </a:r>
            <a:r>
              <a:rPr lang="en"/>
              <a:t> </a:t>
            </a:r>
            <a:r>
              <a:rPr lang="en"/>
              <a:t>the</a:t>
            </a:r>
            <a:r>
              <a:rPr lang="en"/>
              <a:t> retrospective. This is when the team talks about what went well with the sprint and where there needs to be </a:t>
            </a:r>
            <a:r>
              <a:rPr lang="en"/>
              <a:t>improvement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b79b5340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bb79b5340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our SNHU Travel </a:t>
            </a:r>
            <a:r>
              <a:rPr lang="en"/>
              <a:t>project</a:t>
            </a:r>
            <a:r>
              <a:rPr lang="en"/>
              <a:t> we may not have been able to complete the product on time if using a waterfall method of planning. Since everything was tested before the change the customer wanted at the end of the sprint the team was capable of switch the end </a:t>
            </a:r>
            <a:r>
              <a:rPr lang="en"/>
              <a:t>goal</a:t>
            </a:r>
            <a:r>
              <a:rPr lang="en"/>
              <a:t> without adding more time to the sprint. If we had been using a waterfall </a:t>
            </a:r>
            <a:r>
              <a:rPr lang="en"/>
              <a:t>method we would have still needed to test what was created before we would have been able to change product direction and would have increase development time.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crum.org/resources/what-is-scrum" TargetMode="External"/><Relationship Id="rId4" Type="http://schemas.openxmlformats.org/officeDocument/2006/relationships/hyperlink" Target="https://www.slingshotapp.io/blog/scrum-vs-waterfall-how-to-choose-the-right-method-for-your-project#:~:text=If%20we%20must%20pinpoint%20the,clearly%20estimated%20costs%20and%20pla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0525" y="15679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Scrum-agile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pproach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068775"/>
            <a:ext cx="70389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Cobb, C. G. (2015). </a:t>
            </a:r>
            <a:r>
              <a:rPr i="1" lang="en" sz="1200">
                <a:latin typeface="Montserrat"/>
                <a:ea typeface="Montserrat"/>
                <a:cs typeface="Montserrat"/>
                <a:sym typeface="Montserrat"/>
              </a:rPr>
              <a:t>The Project Manager's Guide to Mastering Agile: Principles and Practices for an Adaptive Approach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 Wiley.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Scrum.org(n.d). </a:t>
            </a:r>
            <a:r>
              <a:rPr i="1" lang="en" sz="1200">
                <a:latin typeface="Montserrat"/>
                <a:ea typeface="Montserrat"/>
                <a:cs typeface="Montserrat"/>
                <a:sym typeface="Montserrat"/>
              </a:rPr>
              <a:t>Scrum Framework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[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Infographic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].Scrum.org The Home of Scrum.        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https://www.scrum.org/resources/what-is-scrum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7777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7777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Slingshot. (n.d). </a:t>
            </a:r>
            <a:r>
              <a:rPr i="1" lang="en" sz="1200">
                <a:latin typeface="Montserrat"/>
                <a:ea typeface="Montserrat"/>
                <a:cs typeface="Montserrat"/>
                <a:sym typeface="Montserrat"/>
              </a:rPr>
              <a:t>Scrum vs. Waterfall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[Infographic]. Slingshot.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https://www.slingshotapp.io/blog/scrum-vs-waterfall-how-to-choose-the-right-method-for-your-project#:~:text=If%20we%20must%20pinpoint%20the,clearly%20estimated%20costs%20and%20plan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350">
                <a:solidFill>
                  <a:srgbClr val="3B3E4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50">
              <a:solidFill>
                <a:srgbClr val="3B3E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Product Owner:</a:t>
            </a: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“The Product Owner is responsible for maximizing the value of the product and the work of the Development Team (Cobb, 2015, 35).”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Scrum Master:</a:t>
            </a: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“The Scrum Master is the servant-leader of the Scrum Team and is responsible for ensuring scrum is understood and enacted (Cobb, 2015, 36).”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1200" u="sng">
                <a:latin typeface="Montserrat"/>
                <a:ea typeface="Montserrat"/>
                <a:cs typeface="Montserrat"/>
                <a:sym typeface="Montserrat"/>
              </a:rPr>
              <a:t>Development Team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The Development Team consists of professionals who do the work of delivering a potentially releasable increment of “done” product at the end of each sprint (Cobb, 2015, 38).”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Framework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0" y="3206350"/>
            <a:ext cx="9062400" cy="11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" y="1176524"/>
            <a:ext cx="9006674" cy="377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35775" y="1380500"/>
            <a:ext cx="3860700" cy="30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Product Backlog is completed by the Product Owner after talking to the customer.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product</a:t>
            </a:r>
            <a:r>
              <a:rPr lang="en"/>
              <a:t> backlog holds all items or stories that still need to be completed for a project.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stories are put in order from most to least impactful/important.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850" y="152400"/>
            <a:ext cx="3223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4887450" y="393750"/>
            <a:ext cx="3449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Planning is two phases long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1 - Product Owner and Development Team decide what stories are part of sprint.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Phase 2 - </a:t>
            </a:r>
            <a:r>
              <a:rPr lang="en"/>
              <a:t>Development</a:t>
            </a:r>
            <a:r>
              <a:rPr lang="en"/>
              <a:t> team decides which tasks are needed to complete the selected stories.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75" y="1889675"/>
            <a:ext cx="30099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and Daily Scrum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34032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Sprints have a predetermined length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when development happens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members focus on most important stories first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Daily meeting for the Development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was completed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issues from previous 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Next task to be started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759" y="67025"/>
            <a:ext cx="1866991" cy="156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0" y="449425"/>
            <a:ext cx="3326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Brief User Acceptance Test at end of each sprint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Development</a:t>
            </a:r>
            <a:r>
              <a:rPr lang="en"/>
              <a:t> Team presents finished work to Product Owner for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Owner should have seen most if not all parts already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Good practice to include </a:t>
            </a:r>
            <a:r>
              <a:rPr lang="en"/>
              <a:t>customer</a:t>
            </a:r>
            <a:r>
              <a:rPr lang="en"/>
              <a:t> / executives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651" y="272650"/>
            <a:ext cx="1919200" cy="1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</a:t>
            </a:r>
            <a:r>
              <a:rPr lang="en" sz="1500"/>
              <a:t> to post-mortem of a tradition project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Lessons Learned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went well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went poorly</a:t>
            </a:r>
            <a:endParaRPr sz="15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600" y="2477689"/>
            <a:ext cx="2521575" cy="16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650" y="230150"/>
            <a:ext cx="6551350" cy="468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