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0"/>
  </p:notesMasterIdLst>
  <p:sldIdLst>
    <p:sldId id="359" r:id="rId2"/>
    <p:sldId id="592" r:id="rId3"/>
    <p:sldId id="658" r:id="rId4"/>
    <p:sldId id="616" r:id="rId5"/>
    <p:sldId id="527" r:id="rId6"/>
    <p:sldId id="528" r:id="rId7"/>
    <p:sldId id="529" r:id="rId8"/>
    <p:sldId id="530" r:id="rId9"/>
    <p:sldId id="531" r:id="rId10"/>
    <p:sldId id="532" r:id="rId11"/>
    <p:sldId id="533" r:id="rId12"/>
    <p:sldId id="694" r:id="rId13"/>
    <p:sldId id="534" r:id="rId14"/>
    <p:sldId id="535" r:id="rId15"/>
    <p:sldId id="695" r:id="rId16"/>
    <p:sldId id="536" r:id="rId17"/>
    <p:sldId id="696" r:id="rId18"/>
    <p:sldId id="537" r:id="rId19"/>
    <p:sldId id="697" r:id="rId20"/>
    <p:sldId id="538" r:id="rId21"/>
    <p:sldId id="698" r:id="rId22"/>
    <p:sldId id="539" r:id="rId23"/>
    <p:sldId id="699" r:id="rId24"/>
    <p:sldId id="540" r:id="rId25"/>
    <p:sldId id="700" r:id="rId26"/>
    <p:sldId id="541" r:id="rId27"/>
    <p:sldId id="701" r:id="rId28"/>
    <p:sldId id="542" r:id="rId29"/>
    <p:sldId id="702" r:id="rId30"/>
    <p:sldId id="543" r:id="rId31"/>
    <p:sldId id="544" r:id="rId32"/>
    <p:sldId id="545" r:id="rId33"/>
    <p:sldId id="546" r:id="rId34"/>
    <p:sldId id="703" r:id="rId35"/>
    <p:sldId id="547" r:id="rId36"/>
    <p:sldId id="715" r:id="rId37"/>
    <p:sldId id="548" r:id="rId38"/>
    <p:sldId id="705" r:id="rId39"/>
    <p:sldId id="549" r:id="rId40"/>
    <p:sldId id="717" r:id="rId41"/>
    <p:sldId id="550" r:id="rId42"/>
    <p:sldId id="707" r:id="rId43"/>
    <p:sldId id="551" r:id="rId44"/>
    <p:sldId id="716" r:id="rId45"/>
    <p:sldId id="552" r:id="rId46"/>
    <p:sldId id="553" r:id="rId47"/>
    <p:sldId id="709" r:id="rId48"/>
    <p:sldId id="554" r:id="rId49"/>
    <p:sldId id="712" r:id="rId50"/>
    <p:sldId id="450" r:id="rId51"/>
    <p:sldId id="711" r:id="rId52"/>
    <p:sldId id="451" r:id="rId53"/>
    <p:sldId id="713" r:id="rId54"/>
    <p:sldId id="452" r:id="rId55"/>
    <p:sldId id="714" r:id="rId56"/>
    <p:sldId id="453" r:id="rId57"/>
    <p:sldId id="454" r:id="rId58"/>
    <p:sldId id="455" r:id="rId59"/>
  </p:sldIdLst>
  <p:sldSz cx="9144000" cy="6858000" type="screen4x3"/>
  <p:notesSz cx="7099300" cy="10234613"/>
  <p:defaultTextStyle>
    <a:defPPr>
      <a:defRPr lang="pt-BR"/>
    </a:defPPr>
    <a:lvl1pPr algn="l" rtl="0" eaLnBrk="0" fontAlgn="base" hangingPunct="0">
      <a:lnSpc>
        <a:spcPct val="80000"/>
      </a:lnSpc>
      <a:spcBef>
        <a:spcPts val="500"/>
      </a:spcBef>
      <a:spcAft>
        <a:spcPts val="500"/>
      </a:spcAft>
      <a:defRPr sz="4000" b="1" kern="1200">
        <a:solidFill>
          <a:srgbClr val="FF9900"/>
        </a:solidFill>
        <a:latin typeface="Arial" charset="0"/>
        <a:ea typeface="ＭＳ Ｐゴシック" charset="0"/>
        <a:cs typeface="ＭＳ Ｐゴシック" charset="0"/>
      </a:defRPr>
    </a:lvl1pPr>
    <a:lvl2pPr marL="457200" algn="l" rtl="0" eaLnBrk="0" fontAlgn="base" hangingPunct="0">
      <a:lnSpc>
        <a:spcPct val="80000"/>
      </a:lnSpc>
      <a:spcBef>
        <a:spcPts val="500"/>
      </a:spcBef>
      <a:spcAft>
        <a:spcPts val="500"/>
      </a:spcAft>
      <a:defRPr sz="4000" b="1" kern="1200">
        <a:solidFill>
          <a:srgbClr val="FF9900"/>
        </a:solidFill>
        <a:latin typeface="Arial" charset="0"/>
        <a:ea typeface="ＭＳ Ｐゴシック" charset="0"/>
        <a:cs typeface="ＭＳ Ｐゴシック" charset="0"/>
      </a:defRPr>
    </a:lvl2pPr>
    <a:lvl3pPr marL="914400" algn="l" rtl="0" eaLnBrk="0" fontAlgn="base" hangingPunct="0">
      <a:lnSpc>
        <a:spcPct val="80000"/>
      </a:lnSpc>
      <a:spcBef>
        <a:spcPts val="500"/>
      </a:spcBef>
      <a:spcAft>
        <a:spcPts val="500"/>
      </a:spcAft>
      <a:defRPr sz="4000" b="1" kern="1200">
        <a:solidFill>
          <a:srgbClr val="FF9900"/>
        </a:solidFill>
        <a:latin typeface="Arial" charset="0"/>
        <a:ea typeface="ＭＳ Ｐゴシック" charset="0"/>
        <a:cs typeface="ＭＳ Ｐゴシック" charset="0"/>
      </a:defRPr>
    </a:lvl3pPr>
    <a:lvl4pPr marL="1371600" algn="l" rtl="0" eaLnBrk="0" fontAlgn="base" hangingPunct="0">
      <a:lnSpc>
        <a:spcPct val="80000"/>
      </a:lnSpc>
      <a:spcBef>
        <a:spcPts val="500"/>
      </a:spcBef>
      <a:spcAft>
        <a:spcPts val="500"/>
      </a:spcAft>
      <a:defRPr sz="4000" b="1" kern="1200">
        <a:solidFill>
          <a:srgbClr val="FF9900"/>
        </a:solidFill>
        <a:latin typeface="Arial" charset="0"/>
        <a:ea typeface="ＭＳ Ｐゴシック" charset="0"/>
        <a:cs typeface="ＭＳ Ｐゴシック" charset="0"/>
      </a:defRPr>
    </a:lvl4pPr>
    <a:lvl5pPr marL="1828800" algn="l" rtl="0" eaLnBrk="0" fontAlgn="base" hangingPunct="0">
      <a:lnSpc>
        <a:spcPct val="80000"/>
      </a:lnSpc>
      <a:spcBef>
        <a:spcPts val="500"/>
      </a:spcBef>
      <a:spcAft>
        <a:spcPts val="500"/>
      </a:spcAft>
      <a:defRPr sz="4000" b="1" kern="1200">
        <a:solidFill>
          <a:srgbClr val="FF9900"/>
        </a:solidFill>
        <a:latin typeface="Arial" charset="0"/>
        <a:ea typeface="ＭＳ Ｐゴシック" charset="0"/>
        <a:cs typeface="ＭＳ Ｐゴシック" charset="0"/>
      </a:defRPr>
    </a:lvl5pPr>
    <a:lvl6pPr marL="2286000" algn="l" defTabSz="457200" rtl="0" eaLnBrk="1" latinLnBrk="0" hangingPunct="1">
      <a:defRPr sz="4000" b="1" kern="1200">
        <a:solidFill>
          <a:srgbClr val="FF9900"/>
        </a:solidFill>
        <a:latin typeface="Arial" charset="0"/>
        <a:ea typeface="ＭＳ Ｐゴシック" charset="0"/>
        <a:cs typeface="ＭＳ Ｐゴシック" charset="0"/>
      </a:defRPr>
    </a:lvl6pPr>
    <a:lvl7pPr marL="2743200" algn="l" defTabSz="457200" rtl="0" eaLnBrk="1" latinLnBrk="0" hangingPunct="1">
      <a:defRPr sz="4000" b="1" kern="1200">
        <a:solidFill>
          <a:srgbClr val="FF9900"/>
        </a:solidFill>
        <a:latin typeface="Arial" charset="0"/>
        <a:ea typeface="ＭＳ Ｐゴシック" charset="0"/>
        <a:cs typeface="ＭＳ Ｐゴシック" charset="0"/>
      </a:defRPr>
    </a:lvl7pPr>
    <a:lvl8pPr marL="3200400" algn="l" defTabSz="457200" rtl="0" eaLnBrk="1" latinLnBrk="0" hangingPunct="1">
      <a:defRPr sz="4000" b="1" kern="1200">
        <a:solidFill>
          <a:srgbClr val="FF9900"/>
        </a:solidFill>
        <a:latin typeface="Arial" charset="0"/>
        <a:ea typeface="ＭＳ Ｐゴシック" charset="0"/>
        <a:cs typeface="ＭＳ Ｐゴシック" charset="0"/>
      </a:defRPr>
    </a:lvl8pPr>
    <a:lvl9pPr marL="3657600" algn="l" defTabSz="457200" rtl="0" eaLnBrk="1" latinLnBrk="0" hangingPunct="1">
      <a:defRPr sz="4000" b="1" kern="1200">
        <a:solidFill>
          <a:srgbClr val="FF9900"/>
        </a:solidFill>
        <a:latin typeface="Arial"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FFFFCC"/>
    <a:srgbClr val="969696"/>
    <a:srgbClr val="FFCC00"/>
    <a:srgbClr val="EAEAEA"/>
    <a:srgbClr val="000000"/>
    <a:srgbClr val="B2B2B2"/>
    <a:srgbClr val="FAD106"/>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912"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23256"/>
    </p:cViewPr>
  </p:sorterViewPr>
  <p:notesViewPr>
    <p:cSldViewPr>
      <p:cViewPr varScale="1">
        <p:scale>
          <a:sx n="40" d="100"/>
          <a:sy n="40" d="100"/>
        </p:scale>
        <p:origin x="-1488" y="-96"/>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notesMaster" Target="notesMasters/notes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lnSpc>
                <a:spcPct val="100000"/>
              </a:lnSpc>
              <a:spcBef>
                <a:spcPct val="0"/>
              </a:spcBef>
              <a:spcAft>
                <a:spcPct val="0"/>
              </a:spcAft>
              <a:defRPr sz="1300" b="0">
                <a:solidFill>
                  <a:schemeClr val="tx1"/>
                </a:solidFill>
                <a:latin typeface="Times New Roman" pitchFamily="18" charset="0"/>
                <a:ea typeface="+mn-ea"/>
                <a:cs typeface="+mn-cs"/>
              </a:defRPr>
            </a:lvl1pPr>
          </a:lstStyle>
          <a:p>
            <a:pPr>
              <a:defRPr/>
            </a:pPr>
            <a:endParaRPr lang="pt-BR"/>
          </a:p>
        </p:txBody>
      </p:sp>
      <p:sp>
        <p:nvSpPr>
          <p:cNvPr id="12291"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lnSpc>
                <a:spcPct val="100000"/>
              </a:lnSpc>
              <a:spcBef>
                <a:spcPct val="0"/>
              </a:spcBef>
              <a:spcAft>
                <a:spcPct val="0"/>
              </a:spcAft>
              <a:defRPr sz="1300" b="0">
                <a:solidFill>
                  <a:schemeClr val="tx1"/>
                </a:solidFill>
                <a:latin typeface="Times New Roman" pitchFamily="18" charset="0"/>
                <a:ea typeface="+mn-ea"/>
                <a:cs typeface="+mn-cs"/>
              </a:defRPr>
            </a:lvl1pPr>
          </a:lstStyle>
          <a:p>
            <a:pPr>
              <a:defRPr/>
            </a:pPr>
            <a:endParaRPr lang="pt-BR"/>
          </a:p>
        </p:txBody>
      </p:sp>
      <p:sp>
        <p:nvSpPr>
          <p:cNvPr id="3076"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2293" name="Rectangle 5"/>
          <p:cNvSpPr>
            <a:spLocks noGrp="1" noChangeArrowheads="1"/>
          </p:cNvSpPr>
          <p:nvPr>
            <p:ph type="body" sz="quarter" idx="3"/>
          </p:nvPr>
        </p:nvSpPr>
        <p:spPr bwMode="auto">
          <a:xfrm>
            <a:off x="946150" y="4860925"/>
            <a:ext cx="5207000"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12294"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lnSpc>
                <a:spcPct val="100000"/>
              </a:lnSpc>
              <a:spcBef>
                <a:spcPct val="0"/>
              </a:spcBef>
              <a:spcAft>
                <a:spcPct val="0"/>
              </a:spcAft>
              <a:defRPr sz="1300" b="0">
                <a:solidFill>
                  <a:schemeClr val="tx1"/>
                </a:solidFill>
                <a:latin typeface="Times New Roman" pitchFamily="18" charset="0"/>
                <a:ea typeface="+mn-ea"/>
                <a:cs typeface="+mn-cs"/>
              </a:defRPr>
            </a:lvl1pPr>
          </a:lstStyle>
          <a:p>
            <a:pPr>
              <a:defRPr/>
            </a:pPr>
            <a:endParaRPr lang="pt-BR"/>
          </a:p>
        </p:txBody>
      </p:sp>
      <p:sp>
        <p:nvSpPr>
          <p:cNvPr id="12295"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lnSpc>
                <a:spcPct val="100000"/>
              </a:lnSpc>
              <a:spcBef>
                <a:spcPct val="0"/>
              </a:spcBef>
              <a:spcAft>
                <a:spcPct val="0"/>
              </a:spcAft>
              <a:defRPr sz="1300" b="0">
                <a:solidFill>
                  <a:schemeClr val="tx1"/>
                </a:solidFill>
                <a:latin typeface="Times New Roman" charset="0"/>
                <a:cs typeface="+mn-cs"/>
              </a:defRPr>
            </a:lvl1pPr>
          </a:lstStyle>
          <a:p>
            <a:pPr>
              <a:defRPr/>
            </a:pPr>
            <a:fld id="{24BB6E2D-A434-8041-8800-3DB110E61F0B}" type="slidenum">
              <a:rPr lang="pt-BR"/>
              <a:pPr>
                <a:defRPr/>
              </a:pPr>
              <a:t>‹#›</a:t>
            </a:fld>
            <a:endParaRPr lang="pt-BR"/>
          </a:p>
        </p:txBody>
      </p:sp>
    </p:spTree>
    <p:extLst>
      <p:ext uri="{BB962C8B-B14F-4D97-AF65-F5344CB8AC3E}">
        <p14:creationId xmlns:p14="http://schemas.microsoft.com/office/powerpoint/2010/main" val="1716783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000" b="1">
                <a:solidFill>
                  <a:srgbClr val="FF9900"/>
                </a:solidFill>
                <a:latin typeface="Arial" charset="0"/>
                <a:ea typeface="ＭＳ Ｐゴシック" charset="0"/>
                <a:cs typeface="ＭＳ Ｐゴシック" charset="0"/>
              </a:defRPr>
            </a:lvl1pPr>
            <a:lvl2pPr marL="742950" indent="-285750" defTabSz="990600">
              <a:defRPr sz="4000" b="1">
                <a:solidFill>
                  <a:srgbClr val="FF9900"/>
                </a:solidFill>
                <a:latin typeface="Arial" charset="0"/>
                <a:ea typeface="ＭＳ Ｐゴシック" charset="0"/>
              </a:defRPr>
            </a:lvl2pPr>
            <a:lvl3pPr marL="1143000" indent="-228600" defTabSz="990600">
              <a:defRPr sz="4000" b="1">
                <a:solidFill>
                  <a:srgbClr val="FF9900"/>
                </a:solidFill>
                <a:latin typeface="Arial" charset="0"/>
                <a:ea typeface="ＭＳ Ｐゴシック" charset="0"/>
              </a:defRPr>
            </a:lvl3pPr>
            <a:lvl4pPr marL="1600200" indent="-228600" defTabSz="990600">
              <a:defRPr sz="4000" b="1">
                <a:solidFill>
                  <a:srgbClr val="FF9900"/>
                </a:solidFill>
                <a:latin typeface="Arial" charset="0"/>
                <a:ea typeface="ＭＳ Ｐゴシック" charset="0"/>
              </a:defRPr>
            </a:lvl4pPr>
            <a:lvl5pPr marL="2057400" indent="-228600" defTabSz="990600">
              <a:defRPr sz="4000" b="1">
                <a:solidFill>
                  <a:srgbClr val="FF9900"/>
                </a:solidFill>
                <a:latin typeface="Arial" charset="0"/>
                <a:ea typeface="ＭＳ Ｐゴシック" charset="0"/>
              </a:defRPr>
            </a:lvl5pPr>
            <a:lvl6pPr marL="25146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BF07D199-6709-3B48-89F5-D7527F6279A1}" type="slidenum">
              <a:rPr lang="pt-BR" sz="1300" b="0">
                <a:solidFill>
                  <a:schemeClr val="tx1"/>
                </a:solidFill>
                <a:latin typeface="Times New Roman" charset="0"/>
              </a:rPr>
              <a:pPr/>
              <a:t>1</a:t>
            </a:fld>
            <a:endParaRPr lang="pt-BR" sz="1300" b="0">
              <a:solidFill>
                <a:schemeClr val="tx1"/>
              </a:solidFill>
              <a:latin typeface="Times New Roman" charset="0"/>
            </a:endParaRPr>
          </a:p>
        </p:txBody>
      </p:sp>
      <p:sp>
        <p:nvSpPr>
          <p:cNvPr id="5122" name="Rectangle 2"/>
          <p:cNvSpPr>
            <a:spLocks noGrp="1" noRot="1" noChangeAspect="1" noChangeArrowheads="1" noTextEdit="1"/>
          </p:cNvSpPr>
          <p:nvPr>
            <p:ph type="sldImg"/>
          </p:nvPr>
        </p:nvSpPr>
        <p:spPr>
          <a:xfrm>
            <a:off x="992188" y="768350"/>
            <a:ext cx="5114925" cy="3836988"/>
          </a:xfrm>
          <a:ln/>
        </p:spPr>
      </p:sp>
      <p:sp>
        <p:nvSpPr>
          <p:cNvPr id="51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02675F08-E696-5B4C-BB7C-F9346A162CD8}" type="slidenum">
              <a:rPr lang="pt-BR" sz="1100" b="0">
                <a:solidFill>
                  <a:srgbClr val="000000"/>
                </a:solidFill>
                <a:latin typeface="Times New Roman" charset="0"/>
              </a:rPr>
              <a:pPr/>
              <a:t>18</a:t>
            </a:fld>
            <a:endParaRPr lang="pt-BR" sz="1100" b="0">
              <a:solidFill>
                <a:srgbClr val="000000"/>
              </a:solidFill>
              <a:latin typeface="Times New Roman" charset="0"/>
            </a:endParaRPr>
          </a:p>
        </p:txBody>
      </p:sp>
      <p:sp>
        <p:nvSpPr>
          <p:cNvPr id="149506" name="Rectangle 2"/>
          <p:cNvSpPr>
            <a:spLocks noGrp="1" noRot="1" noChangeAspect="1" noChangeArrowheads="1" noTextEdit="1"/>
          </p:cNvSpPr>
          <p:nvPr>
            <p:ph type="sldImg"/>
          </p:nvPr>
        </p:nvSpPr>
        <p:spPr>
          <a:xfrm>
            <a:off x="992188" y="766763"/>
            <a:ext cx="5118100" cy="3840162"/>
          </a:xfrm>
          <a:ln/>
        </p:spPr>
      </p:sp>
      <p:sp>
        <p:nvSpPr>
          <p:cNvPr id="149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6DD4368F-F75B-DD4C-ADFF-6F5AC84D7D90}" type="slidenum">
              <a:rPr lang="pt-BR" sz="1100" b="0">
                <a:solidFill>
                  <a:srgbClr val="000000"/>
                </a:solidFill>
                <a:latin typeface="Times New Roman" charset="0"/>
              </a:rPr>
              <a:pPr/>
              <a:t>20</a:t>
            </a:fld>
            <a:endParaRPr lang="pt-BR" sz="1100" b="0">
              <a:solidFill>
                <a:srgbClr val="000000"/>
              </a:solidFill>
              <a:latin typeface="Times New Roman" charset="0"/>
            </a:endParaRPr>
          </a:p>
        </p:txBody>
      </p:sp>
      <p:sp>
        <p:nvSpPr>
          <p:cNvPr id="151554" name="Rectangle 2"/>
          <p:cNvSpPr>
            <a:spLocks noGrp="1" noRot="1" noChangeAspect="1" noChangeArrowheads="1" noTextEdit="1"/>
          </p:cNvSpPr>
          <p:nvPr>
            <p:ph type="sldImg"/>
          </p:nvPr>
        </p:nvSpPr>
        <p:spPr>
          <a:xfrm>
            <a:off x="992188" y="766763"/>
            <a:ext cx="5116512" cy="3838575"/>
          </a:xfrm>
          <a:ln/>
        </p:spPr>
      </p:sp>
      <p:sp>
        <p:nvSpPr>
          <p:cNvPr id="151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94954BFF-ED1A-B241-94AF-6DD22C55619E}" type="slidenum">
              <a:rPr lang="pt-BR" sz="1100" b="0">
                <a:solidFill>
                  <a:srgbClr val="000000"/>
                </a:solidFill>
                <a:latin typeface="Times New Roman" charset="0"/>
              </a:rPr>
              <a:pPr/>
              <a:t>22</a:t>
            </a:fld>
            <a:endParaRPr lang="pt-BR" sz="1100" b="0">
              <a:solidFill>
                <a:srgbClr val="000000"/>
              </a:solidFill>
              <a:latin typeface="Times New Roman" charset="0"/>
            </a:endParaRPr>
          </a:p>
        </p:txBody>
      </p:sp>
      <p:sp>
        <p:nvSpPr>
          <p:cNvPr id="153602" name="Rectangle 2"/>
          <p:cNvSpPr>
            <a:spLocks noGrp="1" noRot="1" noChangeAspect="1" noChangeArrowheads="1" noTextEdit="1"/>
          </p:cNvSpPr>
          <p:nvPr>
            <p:ph type="sldImg"/>
          </p:nvPr>
        </p:nvSpPr>
        <p:spPr>
          <a:xfrm>
            <a:off x="992188" y="766763"/>
            <a:ext cx="5116512" cy="3838575"/>
          </a:xfrm>
          <a:ln/>
        </p:spPr>
      </p:sp>
      <p:sp>
        <p:nvSpPr>
          <p:cNvPr id="153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6260F0C4-95C3-A64F-B8E9-9934D6C7BC59}" type="slidenum">
              <a:rPr lang="pt-BR" sz="1100" b="0">
                <a:solidFill>
                  <a:srgbClr val="000000"/>
                </a:solidFill>
                <a:latin typeface="Times New Roman" charset="0"/>
              </a:rPr>
              <a:pPr/>
              <a:t>24</a:t>
            </a:fld>
            <a:endParaRPr lang="pt-BR" sz="1100" b="0">
              <a:solidFill>
                <a:srgbClr val="000000"/>
              </a:solidFill>
              <a:latin typeface="Times New Roman" charset="0"/>
            </a:endParaRPr>
          </a:p>
        </p:txBody>
      </p:sp>
      <p:sp>
        <p:nvSpPr>
          <p:cNvPr id="155650" name="Rectangle 2"/>
          <p:cNvSpPr>
            <a:spLocks noGrp="1" noRot="1" noChangeAspect="1" noChangeArrowheads="1" noTextEdit="1"/>
          </p:cNvSpPr>
          <p:nvPr>
            <p:ph type="sldImg"/>
          </p:nvPr>
        </p:nvSpPr>
        <p:spPr>
          <a:xfrm>
            <a:off x="992188" y="766763"/>
            <a:ext cx="5116512" cy="3838575"/>
          </a:xfrm>
          <a:ln/>
        </p:spPr>
      </p:sp>
      <p:sp>
        <p:nvSpPr>
          <p:cNvPr id="155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5B1FDA8F-1FDF-A646-B335-F0DFA5283F8C}" type="slidenum">
              <a:rPr lang="pt-BR" sz="1100" b="0">
                <a:solidFill>
                  <a:srgbClr val="000000"/>
                </a:solidFill>
                <a:latin typeface="Times New Roman" charset="0"/>
              </a:rPr>
              <a:pPr/>
              <a:t>26</a:t>
            </a:fld>
            <a:endParaRPr lang="pt-BR" sz="1100" b="0">
              <a:solidFill>
                <a:srgbClr val="000000"/>
              </a:solidFill>
              <a:latin typeface="Times New Roman" charset="0"/>
            </a:endParaRPr>
          </a:p>
        </p:txBody>
      </p:sp>
      <p:sp>
        <p:nvSpPr>
          <p:cNvPr id="157698" name="Rectangle 2"/>
          <p:cNvSpPr>
            <a:spLocks noGrp="1" noRot="1" noChangeAspect="1" noChangeArrowheads="1" noTextEdit="1"/>
          </p:cNvSpPr>
          <p:nvPr>
            <p:ph type="sldImg"/>
          </p:nvPr>
        </p:nvSpPr>
        <p:spPr>
          <a:xfrm>
            <a:off x="992188" y="766763"/>
            <a:ext cx="5116512" cy="3838575"/>
          </a:xfrm>
          <a:ln/>
        </p:spPr>
      </p:sp>
      <p:sp>
        <p:nvSpPr>
          <p:cNvPr id="1576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0D76F84E-128E-BC4A-89FF-351C9DC9C378}" type="slidenum">
              <a:rPr lang="pt-BR" sz="1100" b="0">
                <a:solidFill>
                  <a:srgbClr val="000000"/>
                </a:solidFill>
                <a:latin typeface="Times New Roman" charset="0"/>
              </a:rPr>
              <a:pPr/>
              <a:t>28</a:t>
            </a:fld>
            <a:endParaRPr lang="pt-BR" sz="1100" b="0">
              <a:solidFill>
                <a:srgbClr val="000000"/>
              </a:solidFill>
              <a:latin typeface="Times New Roman" charset="0"/>
            </a:endParaRPr>
          </a:p>
        </p:txBody>
      </p:sp>
      <p:sp>
        <p:nvSpPr>
          <p:cNvPr id="159746" name="Rectangle 2"/>
          <p:cNvSpPr>
            <a:spLocks noGrp="1" noRot="1" noChangeAspect="1" noChangeArrowheads="1" noTextEdit="1"/>
          </p:cNvSpPr>
          <p:nvPr>
            <p:ph type="sldImg"/>
          </p:nvPr>
        </p:nvSpPr>
        <p:spPr>
          <a:xfrm>
            <a:off x="992188" y="766763"/>
            <a:ext cx="5116512" cy="3838575"/>
          </a:xfrm>
          <a:ln/>
        </p:spPr>
      </p:sp>
      <p:sp>
        <p:nvSpPr>
          <p:cNvPr id="1597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748CE4ED-6A0A-F748-8C3A-E159D0FE8005}" type="slidenum">
              <a:rPr lang="pt-BR" sz="1100" b="0">
                <a:solidFill>
                  <a:srgbClr val="000000"/>
                </a:solidFill>
                <a:latin typeface="Times New Roman" charset="0"/>
              </a:rPr>
              <a:pPr/>
              <a:t>30</a:t>
            </a:fld>
            <a:endParaRPr lang="pt-BR" sz="1100" b="0">
              <a:solidFill>
                <a:srgbClr val="000000"/>
              </a:solidFill>
              <a:latin typeface="Times New Roman" charset="0"/>
            </a:endParaRPr>
          </a:p>
        </p:txBody>
      </p:sp>
      <p:sp>
        <p:nvSpPr>
          <p:cNvPr id="161794" name="Rectangle 2"/>
          <p:cNvSpPr>
            <a:spLocks noGrp="1" noRot="1" noChangeAspect="1" noChangeArrowheads="1" noTextEdit="1"/>
          </p:cNvSpPr>
          <p:nvPr>
            <p:ph type="sldImg"/>
          </p:nvPr>
        </p:nvSpPr>
        <p:spPr>
          <a:xfrm>
            <a:off x="992188" y="766763"/>
            <a:ext cx="5116512" cy="3838575"/>
          </a:xfrm>
          <a:ln/>
        </p:spPr>
      </p:sp>
      <p:sp>
        <p:nvSpPr>
          <p:cNvPr id="1617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DF007897-CD2F-654F-A71A-ECFCBDDF5C95}" type="slidenum">
              <a:rPr lang="pt-BR" sz="1100" b="0">
                <a:solidFill>
                  <a:srgbClr val="000000"/>
                </a:solidFill>
                <a:latin typeface="Times New Roman" charset="0"/>
              </a:rPr>
              <a:pPr/>
              <a:t>31</a:t>
            </a:fld>
            <a:endParaRPr lang="pt-BR" sz="1100" b="0">
              <a:solidFill>
                <a:srgbClr val="000000"/>
              </a:solidFill>
              <a:latin typeface="Times New Roman" charset="0"/>
            </a:endParaRPr>
          </a:p>
        </p:txBody>
      </p:sp>
      <p:sp>
        <p:nvSpPr>
          <p:cNvPr id="163842" name="Rectangle 2"/>
          <p:cNvSpPr>
            <a:spLocks noGrp="1" noRot="1" noChangeAspect="1" noChangeArrowheads="1" noTextEdit="1"/>
          </p:cNvSpPr>
          <p:nvPr>
            <p:ph type="sldImg"/>
          </p:nvPr>
        </p:nvSpPr>
        <p:spPr>
          <a:xfrm>
            <a:off x="992188" y="766763"/>
            <a:ext cx="5116512" cy="3838575"/>
          </a:xfrm>
          <a:ln/>
        </p:spPr>
      </p:sp>
      <p:sp>
        <p:nvSpPr>
          <p:cNvPr id="1638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9E0A6904-5EC0-2049-8E1C-37AAE2531B94}" type="slidenum">
              <a:rPr lang="pt-BR" sz="1100" b="0">
                <a:solidFill>
                  <a:srgbClr val="000000"/>
                </a:solidFill>
                <a:latin typeface="Times New Roman" charset="0"/>
              </a:rPr>
              <a:pPr/>
              <a:t>32</a:t>
            </a:fld>
            <a:endParaRPr lang="pt-BR" sz="1100" b="0">
              <a:solidFill>
                <a:srgbClr val="000000"/>
              </a:solidFill>
              <a:latin typeface="Times New Roman" charset="0"/>
            </a:endParaRPr>
          </a:p>
        </p:txBody>
      </p:sp>
      <p:sp>
        <p:nvSpPr>
          <p:cNvPr id="165890" name="Rectangle 2"/>
          <p:cNvSpPr>
            <a:spLocks noGrp="1" noRot="1" noChangeAspect="1" noChangeArrowheads="1" noTextEdit="1"/>
          </p:cNvSpPr>
          <p:nvPr>
            <p:ph type="sldImg"/>
          </p:nvPr>
        </p:nvSpPr>
        <p:spPr>
          <a:xfrm>
            <a:off x="992188" y="766763"/>
            <a:ext cx="5116512" cy="3838575"/>
          </a:xfrm>
          <a:ln/>
        </p:spPr>
      </p:sp>
      <p:sp>
        <p:nvSpPr>
          <p:cNvPr id="165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1C25740E-4CA2-9548-A6C7-D5874991833F}" type="slidenum">
              <a:rPr lang="pt-BR" sz="1100" b="0">
                <a:solidFill>
                  <a:srgbClr val="000000"/>
                </a:solidFill>
                <a:latin typeface="Times New Roman" charset="0"/>
              </a:rPr>
              <a:pPr/>
              <a:t>33</a:t>
            </a:fld>
            <a:endParaRPr lang="pt-BR" sz="1100" b="0">
              <a:solidFill>
                <a:srgbClr val="000000"/>
              </a:solidFill>
              <a:latin typeface="Times New Roman" charset="0"/>
            </a:endParaRPr>
          </a:p>
        </p:txBody>
      </p:sp>
      <p:sp>
        <p:nvSpPr>
          <p:cNvPr id="167938" name="Rectangle 2"/>
          <p:cNvSpPr>
            <a:spLocks noGrp="1" noRot="1" noChangeAspect="1" noChangeArrowheads="1" noTextEdit="1"/>
          </p:cNvSpPr>
          <p:nvPr>
            <p:ph type="sldImg"/>
          </p:nvPr>
        </p:nvSpPr>
        <p:spPr>
          <a:xfrm>
            <a:off x="992188" y="766763"/>
            <a:ext cx="5116512" cy="3838575"/>
          </a:xfrm>
          <a:ln/>
        </p:spPr>
      </p:sp>
      <p:sp>
        <p:nvSpPr>
          <p:cNvPr id="167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sz="4000" b="1">
                <a:solidFill>
                  <a:srgbClr val="FF9900"/>
                </a:solidFill>
                <a:latin typeface="Arial" charset="0"/>
                <a:ea typeface="ＭＳ Ｐゴシック" charset="0"/>
                <a:cs typeface="ＭＳ Ｐゴシック" charset="0"/>
              </a:defRPr>
            </a:lvl1pPr>
            <a:lvl2pPr marL="742950" indent="-285750" defTabSz="990600">
              <a:defRPr sz="4000" b="1">
                <a:solidFill>
                  <a:srgbClr val="FF9900"/>
                </a:solidFill>
                <a:latin typeface="Arial" charset="0"/>
                <a:ea typeface="ＭＳ Ｐゴシック" charset="0"/>
              </a:defRPr>
            </a:lvl2pPr>
            <a:lvl3pPr marL="1143000" indent="-228600" defTabSz="990600">
              <a:defRPr sz="4000" b="1">
                <a:solidFill>
                  <a:srgbClr val="FF9900"/>
                </a:solidFill>
                <a:latin typeface="Arial" charset="0"/>
                <a:ea typeface="ＭＳ Ｐゴシック" charset="0"/>
              </a:defRPr>
            </a:lvl3pPr>
            <a:lvl4pPr marL="1600200" indent="-228600" defTabSz="990600">
              <a:defRPr sz="4000" b="1">
                <a:solidFill>
                  <a:srgbClr val="FF9900"/>
                </a:solidFill>
                <a:latin typeface="Arial" charset="0"/>
                <a:ea typeface="ＭＳ Ｐゴシック" charset="0"/>
              </a:defRPr>
            </a:lvl4pPr>
            <a:lvl5pPr marL="2057400" indent="-228600" defTabSz="990600">
              <a:defRPr sz="4000" b="1">
                <a:solidFill>
                  <a:srgbClr val="FF9900"/>
                </a:solidFill>
                <a:latin typeface="Arial" charset="0"/>
                <a:ea typeface="ＭＳ Ｐゴシック" charset="0"/>
              </a:defRPr>
            </a:lvl5pPr>
            <a:lvl6pPr marL="25146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90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DF37DBCA-EC52-1448-AF72-1B37B0BF9C46}" type="slidenum">
              <a:rPr lang="pt-BR" sz="1300" b="0">
                <a:solidFill>
                  <a:schemeClr val="tx1"/>
                </a:solidFill>
                <a:latin typeface="Times New Roman" charset="0"/>
              </a:rPr>
              <a:pPr/>
              <a:t>2</a:t>
            </a:fld>
            <a:endParaRPr lang="pt-BR" sz="1300" b="0">
              <a:solidFill>
                <a:schemeClr val="tx1"/>
              </a:solidFill>
              <a:latin typeface="Times New Roman" charset="0"/>
            </a:endParaRPr>
          </a:p>
        </p:txBody>
      </p:sp>
      <p:sp>
        <p:nvSpPr>
          <p:cNvPr id="7170" name="Rectangle 2"/>
          <p:cNvSpPr>
            <a:spLocks noGrp="1" noRot="1" noChangeAspect="1" noChangeArrowheads="1" noTextEdit="1"/>
          </p:cNvSpPr>
          <p:nvPr>
            <p:ph type="sldImg"/>
          </p:nvPr>
        </p:nvSpPr>
        <p:spPr>
          <a:xfrm>
            <a:off x="992188" y="768350"/>
            <a:ext cx="5114925" cy="3836988"/>
          </a:xfrm>
          <a:ln/>
        </p:spPr>
      </p:sp>
      <p:sp>
        <p:nvSpPr>
          <p:cNvPr id="71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17F68F94-030F-4241-B355-CA1DBE71CBEC}" type="slidenum">
              <a:rPr lang="pt-BR" sz="1100" b="0">
                <a:solidFill>
                  <a:srgbClr val="000000"/>
                </a:solidFill>
                <a:latin typeface="Times New Roman" charset="0"/>
              </a:rPr>
              <a:pPr/>
              <a:t>35</a:t>
            </a:fld>
            <a:endParaRPr lang="pt-BR" sz="1100" b="0">
              <a:solidFill>
                <a:srgbClr val="000000"/>
              </a:solidFill>
              <a:latin typeface="Times New Roman" charset="0"/>
            </a:endParaRPr>
          </a:p>
        </p:txBody>
      </p:sp>
      <p:sp>
        <p:nvSpPr>
          <p:cNvPr id="169986" name="Rectangle 2"/>
          <p:cNvSpPr>
            <a:spLocks noGrp="1" noRot="1" noChangeAspect="1" noChangeArrowheads="1" noTextEdit="1"/>
          </p:cNvSpPr>
          <p:nvPr>
            <p:ph type="sldImg"/>
          </p:nvPr>
        </p:nvSpPr>
        <p:spPr>
          <a:xfrm>
            <a:off x="992188" y="766763"/>
            <a:ext cx="5116512" cy="3838575"/>
          </a:xfrm>
          <a:ln/>
        </p:spPr>
      </p:sp>
      <p:sp>
        <p:nvSpPr>
          <p:cNvPr id="169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05A6B7F3-4F3D-9944-B287-B00CC75059EE}" type="slidenum">
              <a:rPr lang="pt-BR" sz="1100" b="0">
                <a:solidFill>
                  <a:srgbClr val="000000"/>
                </a:solidFill>
                <a:latin typeface="Times New Roman" charset="0"/>
              </a:rPr>
              <a:pPr/>
              <a:t>37</a:t>
            </a:fld>
            <a:endParaRPr lang="pt-BR" sz="1100" b="0">
              <a:solidFill>
                <a:srgbClr val="000000"/>
              </a:solidFill>
              <a:latin typeface="Times New Roman" charset="0"/>
            </a:endParaRPr>
          </a:p>
        </p:txBody>
      </p:sp>
      <p:sp>
        <p:nvSpPr>
          <p:cNvPr id="172034" name="Rectangle 2"/>
          <p:cNvSpPr>
            <a:spLocks noGrp="1" noRot="1" noChangeAspect="1" noChangeArrowheads="1" noTextEdit="1"/>
          </p:cNvSpPr>
          <p:nvPr>
            <p:ph type="sldImg"/>
          </p:nvPr>
        </p:nvSpPr>
        <p:spPr>
          <a:xfrm>
            <a:off x="992188" y="766763"/>
            <a:ext cx="5116512" cy="3838575"/>
          </a:xfrm>
          <a:ln/>
        </p:spPr>
      </p:sp>
      <p:sp>
        <p:nvSpPr>
          <p:cNvPr id="172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7448BF0C-BF48-0F4E-BDA5-28400C2A4CC8}" type="slidenum">
              <a:rPr lang="pt-BR" sz="1100" b="0">
                <a:solidFill>
                  <a:srgbClr val="000000"/>
                </a:solidFill>
                <a:latin typeface="Times New Roman" charset="0"/>
              </a:rPr>
              <a:pPr/>
              <a:t>39</a:t>
            </a:fld>
            <a:endParaRPr lang="pt-BR" sz="1100" b="0">
              <a:solidFill>
                <a:srgbClr val="000000"/>
              </a:solidFill>
              <a:latin typeface="Times New Roman" charset="0"/>
            </a:endParaRPr>
          </a:p>
        </p:txBody>
      </p:sp>
      <p:sp>
        <p:nvSpPr>
          <p:cNvPr id="174082" name="Rectangle 2"/>
          <p:cNvSpPr>
            <a:spLocks noGrp="1" noRot="1" noChangeAspect="1" noChangeArrowheads="1" noTextEdit="1"/>
          </p:cNvSpPr>
          <p:nvPr>
            <p:ph type="sldImg"/>
          </p:nvPr>
        </p:nvSpPr>
        <p:spPr>
          <a:xfrm>
            <a:off x="992188" y="766763"/>
            <a:ext cx="5116512" cy="3838575"/>
          </a:xfrm>
          <a:ln/>
        </p:spPr>
      </p:sp>
      <p:sp>
        <p:nvSpPr>
          <p:cNvPr id="174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531A7162-A223-CA42-A7BA-06617B33DDFB}" type="slidenum">
              <a:rPr lang="pt-BR" sz="1100" b="0">
                <a:solidFill>
                  <a:srgbClr val="000000"/>
                </a:solidFill>
                <a:latin typeface="Times New Roman" charset="0"/>
              </a:rPr>
              <a:pPr/>
              <a:t>41</a:t>
            </a:fld>
            <a:endParaRPr lang="pt-BR" sz="1100" b="0">
              <a:solidFill>
                <a:srgbClr val="000000"/>
              </a:solidFill>
              <a:latin typeface="Times New Roman" charset="0"/>
            </a:endParaRPr>
          </a:p>
        </p:txBody>
      </p:sp>
      <p:sp>
        <p:nvSpPr>
          <p:cNvPr id="176130" name="Rectangle 2"/>
          <p:cNvSpPr>
            <a:spLocks noGrp="1" noRot="1" noChangeAspect="1" noChangeArrowheads="1" noTextEdit="1"/>
          </p:cNvSpPr>
          <p:nvPr>
            <p:ph type="sldImg"/>
          </p:nvPr>
        </p:nvSpPr>
        <p:spPr>
          <a:xfrm>
            <a:off x="992188" y="766763"/>
            <a:ext cx="5116512" cy="3838575"/>
          </a:xfrm>
          <a:ln/>
        </p:spPr>
      </p:sp>
      <p:sp>
        <p:nvSpPr>
          <p:cNvPr id="176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4FF36E9B-C8F6-6B49-9212-E5A7E1C6145C}" type="slidenum">
              <a:rPr lang="pt-BR" sz="1100" b="0">
                <a:solidFill>
                  <a:srgbClr val="000000"/>
                </a:solidFill>
                <a:latin typeface="Times New Roman" charset="0"/>
              </a:rPr>
              <a:pPr/>
              <a:t>43</a:t>
            </a:fld>
            <a:endParaRPr lang="pt-BR" sz="1100" b="0">
              <a:solidFill>
                <a:srgbClr val="000000"/>
              </a:solidFill>
              <a:latin typeface="Times New Roman" charset="0"/>
            </a:endParaRPr>
          </a:p>
        </p:txBody>
      </p:sp>
      <p:sp>
        <p:nvSpPr>
          <p:cNvPr id="178178" name="Rectangle 2"/>
          <p:cNvSpPr>
            <a:spLocks noGrp="1" noRot="1" noChangeAspect="1" noChangeArrowheads="1" noTextEdit="1"/>
          </p:cNvSpPr>
          <p:nvPr>
            <p:ph type="sldImg"/>
          </p:nvPr>
        </p:nvSpPr>
        <p:spPr>
          <a:xfrm>
            <a:off x="992188" y="766763"/>
            <a:ext cx="5116512" cy="3838575"/>
          </a:xfrm>
          <a:ln/>
        </p:spPr>
      </p:sp>
      <p:sp>
        <p:nvSpPr>
          <p:cNvPr id="178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E2B6D179-EE86-D548-9417-156D24B28DAB}" type="slidenum">
              <a:rPr lang="pt-BR" sz="1100" b="0">
                <a:solidFill>
                  <a:srgbClr val="000000"/>
                </a:solidFill>
                <a:latin typeface="Times New Roman" charset="0"/>
              </a:rPr>
              <a:pPr/>
              <a:t>45</a:t>
            </a:fld>
            <a:endParaRPr lang="pt-BR" sz="1100" b="0">
              <a:solidFill>
                <a:srgbClr val="000000"/>
              </a:solidFill>
              <a:latin typeface="Times New Roman" charset="0"/>
            </a:endParaRPr>
          </a:p>
        </p:txBody>
      </p:sp>
      <p:sp>
        <p:nvSpPr>
          <p:cNvPr id="180226" name="Rectangle 2"/>
          <p:cNvSpPr>
            <a:spLocks noGrp="1" noRot="1" noChangeAspect="1" noChangeArrowheads="1" noTextEdit="1"/>
          </p:cNvSpPr>
          <p:nvPr>
            <p:ph type="sldImg"/>
          </p:nvPr>
        </p:nvSpPr>
        <p:spPr>
          <a:xfrm>
            <a:off x="992188" y="766763"/>
            <a:ext cx="5116512" cy="3838575"/>
          </a:xfrm>
          <a:ln/>
        </p:spPr>
      </p:sp>
      <p:sp>
        <p:nvSpPr>
          <p:cNvPr id="180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1A768956-85E4-F947-8B08-7E2379F303EA}" type="slidenum">
              <a:rPr lang="pt-BR" sz="1100" b="0">
                <a:solidFill>
                  <a:srgbClr val="000000"/>
                </a:solidFill>
                <a:latin typeface="Times New Roman" charset="0"/>
              </a:rPr>
              <a:pPr/>
              <a:t>46</a:t>
            </a:fld>
            <a:endParaRPr lang="pt-BR" sz="1100" b="0">
              <a:solidFill>
                <a:srgbClr val="000000"/>
              </a:solidFill>
              <a:latin typeface="Times New Roman" charset="0"/>
            </a:endParaRPr>
          </a:p>
        </p:txBody>
      </p:sp>
      <p:sp>
        <p:nvSpPr>
          <p:cNvPr id="182274" name="Rectangle 2"/>
          <p:cNvSpPr>
            <a:spLocks noGrp="1" noRot="1" noChangeAspect="1" noChangeArrowheads="1" noTextEdit="1"/>
          </p:cNvSpPr>
          <p:nvPr>
            <p:ph type="sldImg"/>
          </p:nvPr>
        </p:nvSpPr>
        <p:spPr>
          <a:xfrm>
            <a:off x="992188" y="766763"/>
            <a:ext cx="5116512" cy="3838575"/>
          </a:xfrm>
          <a:ln/>
        </p:spPr>
      </p:sp>
      <p:sp>
        <p:nvSpPr>
          <p:cNvPr id="182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9C3D9D27-54E0-2447-916E-44EF718A5E9C}" type="slidenum">
              <a:rPr lang="pt-BR" sz="1100" b="0">
                <a:solidFill>
                  <a:srgbClr val="000000"/>
                </a:solidFill>
                <a:latin typeface="Times New Roman" charset="0"/>
              </a:rPr>
              <a:pPr/>
              <a:t>48</a:t>
            </a:fld>
            <a:endParaRPr lang="pt-BR" sz="1100" b="0">
              <a:solidFill>
                <a:srgbClr val="000000"/>
              </a:solidFill>
              <a:latin typeface="Times New Roman" charset="0"/>
            </a:endParaRPr>
          </a:p>
        </p:txBody>
      </p:sp>
      <p:sp>
        <p:nvSpPr>
          <p:cNvPr id="184322" name="Rectangle 2"/>
          <p:cNvSpPr>
            <a:spLocks noGrp="1" noRot="1" noChangeAspect="1" noChangeArrowheads="1" noTextEdit="1"/>
          </p:cNvSpPr>
          <p:nvPr>
            <p:ph type="sldImg"/>
          </p:nvPr>
        </p:nvSpPr>
        <p:spPr>
          <a:xfrm>
            <a:off x="992188" y="766763"/>
            <a:ext cx="5116512" cy="3838575"/>
          </a:xfrm>
          <a:ln/>
        </p:spPr>
      </p:sp>
      <p:sp>
        <p:nvSpPr>
          <p:cNvPr id="184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FDF3DBDD-1531-174D-A58C-96D3B2EAAC30}" type="slidenum">
              <a:rPr lang="pt-BR" sz="1100" b="0">
                <a:solidFill>
                  <a:srgbClr val="000000"/>
                </a:solidFill>
                <a:latin typeface="Times New Roman" charset="0"/>
              </a:rPr>
              <a:pPr/>
              <a:t>50</a:t>
            </a:fld>
            <a:endParaRPr lang="pt-BR" sz="1100" b="0">
              <a:solidFill>
                <a:srgbClr val="000000"/>
              </a:solidFill>
              <a:latin typeface="Times New Roman" charset="0"/>
            </a:endParaRPr>
          </a:p>
        </p:txBody>
      </p:sp>
      <p:sp>
        <p:nvSpPr>
          <p:cNvPr id="237570" name="Rectangle 2"/>
          <p:cNvSpPr>
            <a:spLocks noGrp="1" noRot="1" noChangeAspect="1" noChangeArrowheads="1" noTextEdit="1"/>
          </p:cNvSpPr>
          <p:nvPr>
            <p:ph type="sldImg"/>
          </p:nvPr>
        </p:nvSpPr>
        <p:spPr>
          <a:xfrm>
            <a:off x="992188" y="766763"/>
            <a:ext cx="5116512" cy="3838575"/>
          </a:xfrm>
          <a:ln/>
        </p:spPr>
      </p:sp>
      <p:sp>
        <p:nvSpPr>
          <p:cNvPr id="237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B6794402-6D87-5643-B942-7A78E381E602}" type="slidenum">
              <a:rPr lang="pt-BR" sz="1100" b="0">
                <a:solidFill>
                  <a:srgbClr val="000000"/>
                </a:solidFill>
                <a:latin typeface="Times New Roman" charset="0"/>
              </a:rPr>
              <a:pPr/>
              <a:t>52</a:t>
            </a:fld>
            <a:endParaRPr lang="pt-BR" sz="1100" b="0">
              <a:solidFill>
                <a:srgbClr val="000000"/>
              </a:solidFill>
              <a:latin typeface="Times New Roman" charset="0"/>
            </a:endParaRPr>
          </a:p>
        </p:txBody>
      </p:sp>
      <p:sp>
        <p:nvSpPr>
          <p:cNvPr id="239618" name="Rectangle 2"/>
          <p:cNvSpPr>
            <a:spLocks noGrp="1" noRot="1" noChangeAspect="1" noChangeArrowheads="1" noTextEdit="1"/>
          </p:cNvSpPr>
          <p:nvPr>
            <p:ph type="sldImg"/>
          </p:nvPr>
        </p:nvSpPr>
        <p:spPr>
          <a:xfrm>
            <a:off x="992188" y="766763"/>
            <a:ext cx="5116512" cy="3838575"/>
          </a:xfrm>
          <a:ln/>
        </p:spPr>
      </p:sp>
      <p:sp>
        <p:nvSpPr>
          <p:cNvPr id="2396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Espaço Reservado para Imagem de Slide 1"/>
          <p:cNvSpPr>
            <a:spLocks noGrp="1" noRot="1" noChangeAspect="1" noTextEdit="1"/>
          </p:cNvSpPr>
          <p:nvPr>
            <p:ph type="sldImg"/>
          </p:nvPr>
        </p:nvSpPr>
        <p:spPr>
          <a:xfrm>
            <a:off x="992188" y="766763"/>
            <a:ext cx="5118100" cy="3838575"/>
          </a:xfrm>
          <a:ln/>
        </p:spPr>
      </p:sp>
      <p:sp>
        <p:nvSpPr>
          <p:cNvPr id="45058" name="Espaço Reservado para Anotações 2"/>
          <p:cNvSpPr>
            <a:spLocks noGrp="1"/>
          </p:cNvSpPr>
          <p:nvPr>
            <p:ph type="body" idx="1"/>
          </p:nvPr>
        </p:nvSpPr>
        <p:spPr>
          <a:xfrm>
            <a:off x="710755" y="4861685"/>
            <a:ext cx="5679440" cy="460606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65" tIns="47133" rIns="94265" bIns="47133"/>
          <a:lstStyle/>
          <a:p>
            <a:r>
              <a:rPr lang="pt-BR">
                <a:latin typeface="Arial" charset="0"/>
              </a:rPr>
              <a:t>Formar 4 grupos diferentes dos já formados e com as anotações do vídeo deverão montar um esquema com a análise da possibilidade de utilizar essas idéias em sua prática diária de liderança. Sugerir que façam uma análise crítica de si mesmos.</a:t>
            </a:r>
          </a:p>
        </p:txBody>
      </p:sp>
      <p:sp>
        <p:nvSpPr>
          <p:cNvPr id="45059" name="Espaço Reservado para Número de Slide 3"/>
          <p:cNvSpPr txBox="1">
            <a:spLocks noGrp="1"/>
          </p:cNvSpPr>
          <p:nvPr/>
        </p:nvSpPr>
        <p:spPr bwMode="auto">
          <a:xfrm>
            <a:off x="4022113" y="9721744"/>
            <a:ext cx="3075538" cy="511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265" tIns="47133" rIns="94265" bIns="47133"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fld id="{FF86E95F-A5C8-9D4F-AC98-DB5EA9081892}" type="slidenum">
              <a:rPr lang="pt-BR" sz="1200">
                <a:cs typeface="Arial" charset="0"/>
              </a:rPr>
              <a:pPr algn="r" eaLnBrk="1" hangingPunct="1"/>
              <a:t>3</a:t>
            </a:fld>
            <a:endParaRPr lang="pt-BR" sz="1200">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41A6A71B-FCF0-AE49-AA20-3AA3F00A6FA7}" type="slidenum">
              <a:rPr lang="pt-BR" sz="1100" b="0">
                <a:solidFill>
                  <a:srgbClr val="000000"/>
                </a:solidFill>
                <a:latin typeface="Times New Roman" charset="0"/>
              </a:rPr>
              <a:pPr/>
              <a:t>54</a:t>
            </a:fld>
            <a:endParaRPr lang="pt-BR" sz="1100" b="0">
              <a:solidFill>
                <a:srgbClr val="000000"/>
              </a:solidFill>
              <a:latin typeface="Times New Roman" charset="0"/>
            </a:endParaRPr>
          </a:p>
        </p:txBody>
      </p:sp>
      <p:sp>
        <p:nvSpPr>
          <p:cNvPr id="241666" name="Rectangle 2"/>
          <p:cNvSpPr>
            <a:spLocks noGrp="1" noRot="1" noChangeAspect="1" noChangeArrowheads="1" noTextEdit="1"/>
          </p:cNvSpPr>
          <p:nvPr>
            <p:ph type="sldImg"/>
          </p:nvPr>
        </p:nvSpPr>
        <p:spPr>
          <a:xfrm>
            <a:off x="992188" y="766763"/>
            <a:ext cx="5116512" cy="3838575"/>
          </a:xfrm>
          <a:ln/>
        </p:spPr>
      </p:sp>
      <p:sp>
        <p:nvSpPr>
          <p:cNvPr id="2416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DBF02918-2FDC-894F-8A08-774D70926A48}" type="slidenum">
              <a:rPr lang="pt-BR" sz="1100" b="0">
                <a:solidFill>
                  <a:srgbClr val="000000"/>
                </a:solidFill>
                <a:latin typeface="Times New Roman" charset="0"/>
              </a:rPr>
              <a:pPr/>
              <a:t>57</a:t>
            </a:fld>
            <a:endParaRPr lang="pt-BR" sz="1100" b="0">
              <a:solidFill>
                <a:srgbClr val="000000"/>
              </a:solidFill>
              <a:latin typeface="Times New Roman" charset="0"/>
            </a:endParaRPr>
          </a:p>
        </p:txBody>
      </p:sp>
      <p:sp>
        <p:nvSpPr>
          <p:cNvPr id="244738" name="Rectangle 2"/>
          <p:cNvSpPr>
            <a:spLocks noGrp="1" noRot="1" noChangeAspect="1" noChangeArrowheads="1" noTextEdit="1"/>
          </p:cNvSpPr>
          <p:nvPr>
            <p:ph type="sldImg"/>
          </p:nvPr>
        </p:nvSpPr>
        <p:spPr>
          <a:xfrm>
            <a:off x="992188" y="768350"/>
            <a:ext cx="5114925" cy="3836988"/>
          </a:xfrm>
          <a:ln/>
        </p:spPr>
      </p:sp>
      <p:sp>
        <p:nvSpPr>
          <p:cNvPr id="2447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16ABD72A-CBA1-554B-B1FC-B15C1558F704}" type="slidenum">
              <a:rPr lang="pt-BR" sz="1100" b="0">
                <a:solidFill>
                  <a:srgbClr val="000000"/>
                </a:solidFill>
                <a:latin typeface="Times New Roman" charset="0"/>
              </a:rPr>
              <a:pPr/>
              <a:t>4</a:t>
            </a:fld>
            <a:endParaRPr lang="pt-BR" sz="1100" b="0">
              <a:solidFill>
                <a:srgbClr val="000000"/>
              </a:solidFill>
              <a:latin typeface="Times New Roman" charset="0"/>
            </a:endParaRPr>
          </a:p>
        </p:txBody>
      </p:sp>
      <p:sp>
        <p:nvSpPr>
          <p:cNvPr id="78850" name="Rectangle 2"/>
          <p:cNvSpPr>
            <a:spLocks noGrp="1" noRot="1" noChangeAspect="1" noChangeArrowheads="1" noTextEdit="1"/>
          </p:cNvSpPr>
          <p:nvPr>
            <p:ph type="sldImg"/>
          </p:nvPr>
        </p:nvSpPr>
        <p:spPr>
          <a:xfrm>
            <a:off x="992188" y="768350"/>
            <a:ext cx="5114925" cy="3836988"/>
          </a:xfrm>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AF78FFE6-4563-D242-916B-CBDEFEBEB318}" type="slidenum">
              <a:rPr lang="pt-BR" sz="1100" b="0">
                <a:solidFill>
                  <a:srgbClr val="000000"/>
                </a:solidFill>
                <a:latin typeface="Times New Roman" charset="0"/>
              </a:rPr>
              <a:pPr/>
              <a:t>5</a:t>
            </a:fld>
            <a:endParaRPr lang="pt-BR" sz="1100" b="0">
              <a:solidFill>
                <a:srgbClr val="000000"/>
              </a:solidFill>
              <a:latin typeface="Times New Roman" charset="0"/>
            </a:endParaRPr>
          </a:p>
        </p:txBody>
      </p:sp>
      <p:sp>
        <p:nvSpPr>
          <p:cNvPr id="134146" name="Rectangle 2"/>
          <p:cNvSpPr>
            <a:spLocks noGrp="1" noRot="1" noChangeAspect="1" noChangeArrowheads="1" noTextEdit="1"/>
          </p:cNvSpPr>
          <p:nvPr>
            <p:ph type="sldImg"/>
          </p:nvPr>
        </p:nvSpPr>
        <p:spPr>
          <a:xfrm>
            <a:off x="992188" y="768350"/>
            <a:ext cx="5114925" cy="3836988"/>
          </a:xfrm>
          <a:ln/>
        </p:spPr>
      </p:sp>
      <p:sp>
        <p:nvSpPr>
          <p:cNvPr id="134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atin typeface="Times New Roman"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27FF8EA5-5DF8-1C4E-A0D6-9990897BE8BF}" type="slidenum">
              <a:rPr lang="pt-BR" sz="1100" b="0">
                <a:solidFill>
                  <a:srgbClr val="000000"/>
                </a:solidFill>
                <a:latin typeface="Times New Roman" charset="0"/>
              </a:rPr>
              <a:pPr/>
              <a:t>11</a:t>
            </a:fld>
            <a:endParaRPr lang="pt-BR" sz="1100" b="0">
              <a:solidFill>
                <a:srgbClr val="000000"/>
              </a:solidFill>
              <a:latin typeface="Times New Roman" charset="0"/>
            </a:endParaRPr>
          </a:p>
        </p:txBody>
      </p:sp>
      <p:sp>
        <p:nvSpPr>
          <p:cNvPr id="141314" name="Rectangle 2"/>
          <p:cNvSpPr>
            <a:spLocks noGrp="1" noRot="1" noChangeAspect="1" noChangeArrowheads="1" noTextEdit="1"/>
          </p:cNvSpPr>
          <p:nvPr>
            <p:ph type="sldImg"/>
          </p:nvPr>
        </p:nvSpPr>
        <p:spPr>
          <a:xfrm>
            <a:off x="1020763" y="808038"/>
            <a:ext cx="5059362" cy="3795712"/>
          </a:xfrm>
          <a:ln/>
        </p:spPr>
      </p:sp>
      <p:sp>
        <p:nvSpPr>
          <p:cNvPr id="141315" name="Rectangle 3"/>
          <p:cNvSpPr>
            <a:spLocks noGrp="1" noChangeArrowheads="1"/>
          </p:cNvSpPr>
          <p:nvPr>
            <p:ph type="body" idx="1"/>
          </p:nvPr>
        </p:nvSpPr>
        <p:spPr>
          <a:xfrm>
            <a:off x="946150" y="4846638"/>
            <a:ext cx="5207000"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4055E867-19D2-D140-953E-07104A93B896}" type="slidenum">
              <a:rPr lang="pt-BR" sz="1100" b="0">
                <a:solidFill>
                  <a:srgbClr val="000000"/>
                </a:solidFill>
                <a:latin typeface="Times New Roman" charset="0"/>
              </a:rPr>
              <a:pPr/>
              <a:t>13</a:t>
            </a:fld>
            <a:endParaRPr lang="pt-BR" sz="1100" b="0">
              <a:solidFill>
                <a:srgbClr val="000000"/>
              </a:solidFill>
              <a:latin typeface="Times New Roman" charset="0"/>
            </a:endParaRPr>
          </a:p>
        </p:txBody>
      </p:sp>
      <p:sp>
        <p:nvSpPr>
          <p:cNvPr id="143362" name="Rectangle 2"/>
          <p:cNvSpPr>
            <a:spLocks noGrp="1" noRot="1" noChangeAspect="1" noChangeArrowheads="1" noTextEdit="1"/>
          </p:cNvSpPr>
          <p:nvPr>
            <p:ph type="sldImg"/>
          </p:nvPr>
        </p:nvSpPr>
        <p:spPr>
          <a:xfrm>
            <a:off x="1020763" y="808038"/>
            <a:ext cx="5059362" cy="3795712"/>
          </a:xfrm>
          <a:ln/>
        </p:spPr>
      </p:sp>
      <p:sp>
        <p:nvSpPr>
          <p:cNvPr id="143363" name="Rectangle 3"/>
          <p:cNvSpPr>
            <a:spLocks noGrp="1" noChangeArrowheads="1"/>
          </p:cNvSpPr>
          <p:nvPr>
            <p:ph type="body" idx="1"/>
          </p:nvPr>
        </p:nvSpPr>
        <p:spPr>
          <a:xfrm>
            <a:off x="946150" y="4846638"/>
            <a:ext cx="5207000"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C331CF82-1262-4349-8054-0F70D5B2854C}" type="slidenum">
              <a:rPr lang="pt-BR" sz="1100" b="0">
                <a:solidFill>
                  <a:srgbClr val="000000"/>
                </a:solidFill>
                <a:latin typeface="Times New Roman" charset="0"/>
              </a:rPr>
              <a:pPr/>
              <a:t>14</a:t>
            </a:fld>
            <a:endParaRPr lang="pt-BR" sz="1100" b="0">
              <a:solidFill>
                <a:srgbClr val="000000"/>
              </a:solidFill>
              <a:latin typeface="Times New Roman" charset="0"/>
            </a:endParaRPr>
          </a:p>
        </p:txBody>
      </p:sp>
      <p:sp>
        <p:nvSpPr>
          <p:cNvPr id="145410" name="Rectangle 2"/>
          <p:cNvSpPr>
            <a:spLocks noGrp="1" noRot="1" noChangeAspect="1" noChangeArrowheads="1" noTextEdit="1"/>
          </p:cNvSpPr>
          <p:nvPr>
            <p:ph type="sldImg"/>
          </p:nvPr>
        </p:nvSpPr>
        <p:spPr>
          <a:xfrm>
            <a:off x="1020763" y="808038"/>
            <a:ext cx="5059362" cy="3795712"/>
          </a:xfrm>
          <a:ln/>
        </p:spPr>
      </p:sp>
      <p:sp>
        <p:nvSpPr>
          <p:cNvPr id="145411" name="Rectangle 3"/>
          <p:cNvSpPr>
            <a:spLocks noGrp="1" noChangeArrowheads="1"/>
          </p:cNvSpPr>
          <p:nvPr>
            <p:ph type="body" idx="1"/>
          </p:nvPr>
        </p:nvSpPr>
        <p:spPr>
          <a:xfrm>
            <a:off x="946150" y="4846638"/>
            <a:ext cx="5207000" cy="46021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sz="4000" b="1">
                <a:solidFill>
                  <a:srgbClr val="FF9900"/>
                </a:solidFill>
                <a:latin typeface="Arial" charset="0"/>
                <a:ea typeface="ＭＳ Ｐゴシック" charset="0"/>
                <a:cs typeface="ＭＳ Ｐゴシック" charset="0"/>
              </a:defRPr>
            </a:lvl1pPr>
            <a:lvl2pPr marL="742950" indent="-285750" defTabSz="965200">
              <a:defRPr sz="4000" b="1">
                <a:solidFill>
                  <a:srgbClr val="FF9900"/>
                </a:solidFill>
                <a:latin typeface="Arial" charset="0"/>
                <a:ea typeface="ＭＳ Ｐゴシック" charset="0"/>
              </a:defRPr>
            </a:lvl2pPr>
            <a:lvl3pPr marL="1143000" indent="-228600" defTabSz="965200">
              <a:defRPr sz="4000" b="1">
                <a:solidFill>
                  <a:srgbClr val="FF9900"/>
                </a:solidFill>
                <a:latin typeface="Arial" charset="0"/>
                <a:ea typeface="ＭＳ Ｐゴシック" charset="0"/>
              </a:defRPr>
            </a:lvl3pPr>
            <a:lvl4pPr marL="1600200" indent="-228600" defTabSz="965200">
              <a:defRPr sz="4000" b="1">
                <a:solidFill>
                  <a:srgbClr val="FF9900"/>
                </a:solidFill>
                <a:latin typeface="Arial" charset="0"/>
                <a:ea typeface="ＭＳ Ｐゴシック" charset="0"/>
              </a:defRPr>
            </a:lvl4pPr>
            <a:lvl5pPr marL="2057400" indent="-228600" defTabSz="965200">
              <a:defRPr sz="4000" b="1">
                <a:solidFill>
                  <a:srgbClr val="FF9900"/>
                </a:solidFill>
                <a:latin typeface="Arial" charset="0"/>
                <a:ea typeface="ＭＳ Ｐゴシック" charset="0"/>
              </a:defRPr>
            </a:lvl5pPr>
            <a:lvl6pPr marL="25146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defTabSz="9652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fld id="{7C2D0AB1-42FD-8B44-A744-D64C5DF4253D}" type="slidenum">
              <a:rPr lang="pt-BR" sz="1100" b="0">
                <a:solidFill>
                  <a:srgbClr val="000000"/>
                </a:solidFill>
                <a:latin typeface="Times New Roman" charset="0"/>
              </a:rPr>
              <a:pPr/>
              <a:t>16</a:t>
            </a:fld>
            <a:endParaRPr lang="pt-BR" sz="1100" b="0">
              <a:solidFill>
                <a:srgbClr val="000000"/>
              </a:solidFill>
              <a:latin typeface="Times New Roman" charset="0"/>
            </a:endParaRPr>
          </a:p>
        </p:txBody>
      </p:sp>
      <p:sp>
        <p:nvSpPr>
          <p:cNvPr id="147458" name="Rectangle 2"/>
          <p:cNvSpPr>
            <a:spLocks noGrp="1" noRot="1" noChangeAspect="1" noChangeArrowheads="1" noTextEdit="1"/>
          </p:cNvSpPr>
          <p:nvPr>
            <p:ph type="sldImg"/>
          </p:nvPr>
        </p:nvSpPr>
        <p:spPr>
          <a:xfrm>
            <a:off x="992188" y="766763"/>
            <a:ext cx="5118100" cy="3840162"/>
          </a:xfrm>
          <a:ln/>
        </p:spPr>
      </p:sp>
      <p:sp>
        <p:nvSpPr>
          <p:cNvPr id="147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en-US">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lide de título">
    <p:spTree>
      <p:nvGrpSpPr>
        <p:cNvPr id="1" name=""/>
        <p:cNvGrpSpPr/>
        <p:nvPr/>
      </p:nvGrpSpPr>
      <p:grpSpPr>
        <a:xfrm>
          <a:off x="0" y="0"/>
          <a:ext cx="0" cy="0"/>
          <a:chOff x="0" y="0"/>
          <a:chExt cx="0" cy="0"/>
        </a:xfrm>
      </p:grpSpPr>
      <p:sp>
        <p:nvSpPr>
          <p:cNvPr id="2" name="Rectangle 4"/>
          <p:cNvSpPr>
            <a:spLocks noChangeArrowheads="1"/>
          </p:cNvSpPr>
          <p:nvPr userDrawn="1"/>
        </p:nvSpPr>
        <p:spPr bwMode="auto">
          <a:xfrm>
            <a:off x="0" y="-27384"/>
            <a:ext cx="9144000" cy="1080120"/>
          </a:xfrm>
          <a:prstGeom prst="rect">
            <a:avLst/>
          </a:prstGeom>
          <a:solidFill>
            <a:srgbClr val="FFFFFF"/>
          </a:solidFill>
          <a:ln>
            <a:headEnd/>
            <a:tailEnd/>
          </a:ln>
          <a:effectLst>
            <a:outerShdw blurRad="50800" dist="38100" dir="5400000" algn="t" rotWithShape="0">
              <a:prstClr val="black">
                <a:alpha val="40000"/>
              </a:prstClr>
            </a:outerShdw>
            <a:reflection blurRad="6350" stA="52000" endA="300" endPos="35000" dir="5400000" sy="-100000" algn="bl" rotWithShape="0"/>
          </a:effectLst>
          <a:scene3d>
            <a:camera prst="orthographicFront">
              <a:rot lat="0" lon="0" rev="0"/>
            </a:camera>
            <a:lightRig rig="threePt" dir="t">
              <a:rot lat="0" lon="0" rev="1200000"/>
            </a:lightRig>
          </a:scene3d>
          <a:sp3d>
            <a:bevelT w="63500" h="25400"/>
            <a:bevelB/>
          </a:sp3d>
        </p:spPr>
        <p:style>
          <a:lnRef idx="0">
            <a:schemeClr val="accent6"/>
          </a:lnRef>
          <a:fillRef idx="3">
            <a:schemeClr val="accent6"/>
          </a:fillRef>
          <a:effectRef idx="3">
            <a:schemeClr val="accent6"/>
          </a:effectRef>
          <a:fontRef idx="minor">
            <a:schemeClr val="lt1"/>
          </a:fontRef>
        </p:style>
        <p:txBody>
          <a:bodyPr anchor="b"/>
          <a:lstStyle/>
          <a:p>
            <a:pPr algn="ctr">
              <a:lnSpc>
                <a:spcPct val="100000"/>
              </a:lnSpc>
              <a:spcBef>
                <a:spcPct val="0"/>
              </a:spcBef>
              <a:spcAft>
                <a:spcPct val="0"/>
              </a:spcAft>
              <a:defRPr/>
            </a:pPr>
            <a:r>
              <a:rPr lang="pt-PT" sz="5400" dirty="0">
                <a:solidFill>
                  <a:schemeClr val="bg1"/>
                </a:solidFill>
                <a:effectLst>
                  <a:outerShdw blurRad="38100" dist="38100" dir="2700000" algn="tl">
                    <a:srgbClr val="000000">
                      <a:alpha val="43137"/>
                    </a:srgbClr>
                  </a:outerShdw>
                </a:effectLst>
                <a:latin typeface="Trebuchet MS" pitchFamily="34" charset="0"/>
              </a:rPr>
              <a:t> </a:t>
            </a:r>
            <a:r>
              <a:rPr lang="pt-PT" sz="5400" dirty="0">
                <a:solidFill>
                  <a:srgbClr val="000000"/>
                </a:solidFill>
                <a:effectLst>
                  <a:outerShdw blurRad="38100" dist="38100" dir="2700000" algn="tl">
                    <a:srgbClr val="000000">
                      <a:alpha val="43137"/>
                    </a:srgbClr>
                  </a:outerShdw>
                </a:effectLst>
                <a:latin typeface="Trebuchet MS" pitchFamily="34" charset="0"/>
              </a:rPr>
              <a:t>APP®</a:t>
            </a:r>
            <a:r>
              <a:rPr lang="pt-PT" sz="1400" dirty="0">
                <a:solidFill>
                  <a:srgbClr val="000000"/>
                </a:solidFill>
                <a:effectLst>
                  <a:outerShdw blurRad="38100" dist="38100" dir="2700000" algn="tl">
                    <a:srgbClr val="000000">
                      <a:alpha val="43137"/>
                    </a:srgbClr>
                  </a:outerShdw>
                </a:effectLst>
                <a:latin typeface="Trebuchet MS" pitchFamily="34" charset="0"/>
                <a:cs typeface="Times New Roman" pitchFamily="18" charset="0"/>
              </a:rPr>
              <a:t>      </a:t>
            </a:r>
            <a:r>
              <a:rPr lang="pt-PT" sz="2800" dirty="0">
                <a:solidFill>
                  <a:srgbClr val="000000"/>
                </a:solidFill>
                <a:effectLst>
                  <a:outerShdw blurRad="38100" dist="38100" dir="2700000" algn="tl">
                    <a:srgbClr val="000000">
                      <a:alpha val="43137"/>
                    </a:srgbClr>
                  </a:outerShdw>
                </a:effectLst>
                <a:latin typeface="Trebuchet MS" pitchFamily="34" charset="0"/>
              </a:rPr>
              <a:t>Avaliação do Potencial e Perfil</a:t>
            </a:r>
          </a:p>
          <a:p>
            <a:pPr algn="ctr">
              <a:lnSpc>
                <a:spcPct val="100000"/>
              </a:lnSpc>
              <a:spcBef>
                <a:spcPct val="0"/>
              </a:spcBef>
              <a:spcAft>
                <a:spcPct val="0"/>
              </a:spcAft>
              <a:defRPr/>
            </a:pPr>
            <a:endParaRPr lang="pt-BR" sz="1400" dirty="0">
              <a:solidFill>
                <a:schemeClr val="bg1"/>
              </a:solidFill>
            </a:endParaRPr>
          </a:p>
        </p:txBody>
      </p:sp>
    </p:spTree>
    <p:extLst>
      <p:ext uri="{BB962C8B-B14F-4D97-AF65-F5344CB8AC3E}">
        <p14:creationId xmlns:p14="http://schemas.microsoft.com/office/powerpoint/2010/main" val="1684518872"/>
      </p:ext>
    </p:extLst>
  </p:cSld>
  <p:clrMapOvr>
    <a:masterClrMapping/>
  </p:clrMapOvr>
  <p:transition xmlns:p14="http://schemas.microsoft.com/office/powerpoint/2010/mai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1802433404"/>
      </p:ext>
    </p:extLst>
  </p:cSld>
  <p:clrMapOvr>
    <a:masterClrMapping/>
  </p:clrMapOvr>
  <p:transition xmlns:p14="http://schemas.microsoft.com/office/powerpoint/2010/mai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148387745"/>
      </p:ext>
    </p:extLst>
  </p:cSld>
  <p:clrMapOvr>
    <a:masterClrMapping/>
  </p:clrMapOvr>
  <p:transition xmlns:p14="http://schemas.microsoft.com/office/powerpoint/2010/mai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9071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576394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9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06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0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9658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366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30452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Slide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4925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4177641994"/>
      </p:ext>
    </p:extLst>
  </p:cSld>
  <p:clrMapOvr>
    <a:masterClrMapping/>
  </p:clrMapOvr>
  <p:transition xmlns:p14="http://schemas.microsoft.com/office/powerpoint/2010/mai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smtClean="0"/>
              <a:t>Clique para editar os estilos do texto mestre</a:t>
            </a:r>
          </a:p>
        </p:txBody>
      </p:sp>
    </p:spTree>
    <p:extLst>
      <p:ext uri="{BB962C8B-B14F-4D97-AF65-F5344CB8AC3E}">
        <p14:creationId xmlns:p14="http://schemas.microsoft.com/office/powerpoint/2010/main" val="2773510996"/>
      </p:ext>
    </p:extLst>
  </p:cSld>
  <p:clrMapOvr>
    <a:masterClrMapping/>
  </p:clrMapOvr>
  <p:transition xmlns:p14="http://schemas.microsoft.com/office/powerpoint/2010/mai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1564510743"/>
      </p:ext>
    </p:extLst>
  </p:cSld>
  <p:clrMapOvr>
    <a:masterClrMapping/>
  </p:clrMapOvr>
  <p:transition xmlns:p14="http://schemas.microsoft.com/office/powerpoint/2010/mai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Tree>
    <p:extLst>
      <p:ext uri="{BB962C8B-B14F-4D97-AF65-F5344CB8AC3E}">
        <p14:creationId xmlns:p14="http://schemas.microsoft.com/office/powerpoint/2010/main" val="332321822"/>
      </p:ext>
    </p:extLst>
  </p:cSld>
  <p:clrMapOvr>
    <a:masterClrMapping/>
  </p:clrMapOvr>
  <p:transition xmlns:p14="http://schemas.microsoft.com/office/powerpoint/2010/mai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smtClean="0"/>
              <a:t>Clique para editar o estilo do título mestre</a:t>
            </a:r>
            <a:endParaRPr lang="pt-BR"/>
          </a:p>
        </p:txBody>
      </p:sp>
    </p:spTree>
    <p:extLst>
      <p:ext uri="{BB962C8B-B14F-4D97-AF65-F5344CB8AC3E}">
        <p14:creationId xmlns:p14="http://schemas.microsoft.com/office/powerpoint/2010/main" val="3352061015"/>
      </p:ext>
    </p:extLst>
  </p:cSld>
  <p:clrMapOvr>
    <a:masterClrMapping/>
  </p:clrMapOvr>
  <p:transition xmlns:p14="http://schemas.microsoft.com/office/powerpoint/2010/mai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0520929"/>
      </p:ext>
    </p:extLst>
  </p:cSld>
  <p:clrMapOvr>
    <a:masterClrMapping/>
  </p:clrMapOvr>
  <p:transition xmlns:p14="http://schemas.microsoft.com/office/powerpoint/2010/mai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extLst>
      <p:ext uri="{BB962C8B-B14F-4D97-AF65-F5344CB8AC3E}">
        <p14:creationId xmlns:p14="http://schemas.microsoft.com/office/powerpoint/2010/main" val="3126708189"/>
      </p:ext>
    </p:extLst>
  </p:cSld>
  <p:clrMapOvr>
    <a:masterClrMapping/>
  </p:clrMapOvr>
  <p:transition xmlns:p14="http://schemas.microsoft.com/office/powerpoint/2010/mai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smtClean="0"/>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Tree>
    <p:extLst>
      <p:ext uri="{BB962C8B-B14F-4D97-AF65-F5344CB8AC3E}">
        <p14:creationId xmlns:p14="http://schemas.microsoft.com/office/powerpoint/2010/main" val="4163121535"/>
      </p:ext>
    </p:extLst>
  </p:cSld>
  <p:clrMapOvr>
    <a:masterClrMapping/>
  </p:clrMapOvr>
  <p:transition xmlns:p14="http://schemas.microsoft.com/office/powerpoint/2010/main">
    <p:fade thruBlk="1"/>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Divisa 4"/>
          <p:cNvSpPr>
            <a:spLocks noChangeArrowheads="1"/>
          </p:cNvSpPr>
          <p:nvPr userDrawn="1"/>
        </p:nvSpPr>
        <p:spPr bwMode="auto">
          <a:xfrm>
            <a:off x="142875" y="5572125"/>
            <a:ext cx="4500563" cy="714375"/>
          </a:xfrm>
          <a:prstGeom prst="chevron">
            <a:avLst>
              <a:gd name="adj" fmla="val 4999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spAutoFit/>
          </a:bodyPr>
          <a:lstStyle/>
          <a:p>
            <a:endParaRPr lang="en-US"/>
          </a:p>
        </p:txBody>
      </p:sp>
      <p:sp>
        <p:nvSpPr>
          <p:cNvPr id="1027" name="Rectangle 5" descr="Horizontal escura"/>
          <p:cNvSpPr>
            <a:spLocks noChangeArrowheads="1"/>
          </p:cNvSpPr>
          <p:nvPr userDrawn="1"/>
        </p:nvSpPr>
        <p:spPr bwMode="auto">
          <a:xfrm>
            <a:off x="0" y="6308725"/>
            <a:ext cx="541338" cy="549275"/>
          </a:xfrm>
          <a:prstGeom prst="rect">
            <a:avLst/>
          </a:prstGeom>
          <a:pattFill prst="dkHorz">
            <a:fgClr>
              <a:srgbClr val="808080">
                <a:alpha val="39999"/>
              </a:srgbClr>
            </a:fgClr>
            <a:bgClr>
              <a:srgbClr val="DDDDDD">
                <a:alpha val="39999"/>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spcBef>
                <a:spcPct val="0"/>
              </a:spcBef>
              <a:spcAft>
                <a:spcPct val="0"/>
              </a:spcAft>
            </a:pPr>
            <a:endParaRPr lang="en-US" sz="1800" b="0">
              <a:solidFill>
                <a:srgbClr val="000000"/>
              </a:solidFill>
            </a:endParaRPr>
          </a:p>
        </p:txBody>
      </p:sp>
      <p:sp>
        <p:nvSpPr>
          <p:cNvPr id="1028" name="Rectangle 8" descr="Horizontal escura"/>
          <p:cNvSpPr>
            <a:spLocks noChangeArrowheads="1"/>
          </p:cNvSpPr>
          <p:nvPr userDrawn="1"/>
        </p:nvSpPr>
        <p:spPr bwMode="auto">
          <a:xfrm>
            <a:off x="1698625" y="6308725"/>
            <a:ext cx="7481888" cy="549275"/>
          </a:xfrm>
          <a:prstGeom prst="rect">
            <a:avLst/>
          </a:prstGeom>
          <a:pattFill prst="dkHorz">
            <a:fgClr>
              <a:srgbClr val="808080">
                <a:alpha val="39999"/>
              </a:srgbClr>
            </a:fgClr>
            <a:bgClr>
              <a:srgbClr val="DDDDDD">
                <a:alpha val="39999"/>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spcBef>
                <a:spcPct val="0"/>
              </a:spcBef>
              <a:spcAft>
                <a:spcPct val="0"/>
              </a:spcAft>
            </a:pPr>
            <a:endParaRPr lang="en-US" sz="1800" b="0">
              <a:solidFill>
                <a:srgbClr val="000000"/>
              </a:solidFill>
            </a:endParaRPr>
          </a:p>
        </p:txBody>
      </p:sp>
      <p:sp>
        <p:nvSpPr>
          <p:cNvPr id="1029" name="Rectangle 11" descr="Horizontal escura"/>
          <p:cNvSpPr>
            <a:spLocks noChangeArrowheads="1"/>
          </p:cNvSpPr>
          <p:nvPr userDrawn="1"/>
        </p:nvSpPr>
        <p:spPr bwMode="auto">
          <a:xfrm>
            <a:off x="0" y="-26988"/>
            <a:ext cx="9180513" cy="142876"/>
          </a:xfrm>
          <a:prstGeom prst="rect">
            <a:avLst/>
          </a:prstGeom>
          <a:pattFill prst="dkHorz">
            <a:fgClr>
              <a:srgbClr val="808080">
                <a:alpha val="39999"/>
              </a:srgbClr>
            </a:fgClr>
            <a:bgClr>
              <a:srgbClr val="DDDDDD">
                <a:alpha val="39999"/>
              </a:srgbClr>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lnSpc>
                <a:spcPct val="100000"/>
              </a:lnSpc>
              <a:spcBef>
                <a:spcPct val="0"/>
              </a:spcBef>
              <a:spcAft>
                <a:spcPct val="0"/>
              </a:spcAft>
            </a:pPr>
            <a:endParaRPr lang="en-US" sz="1800" b="0">
              <a:solidFill>
                <a:srgbClr val="000000"/>
              </a:solidFill>
            </a:endParaRPr>
          </a:p>
        </p:txBody>
      </p:sp>
      <p:sp>
        <p:nvSpPr>
          <p:cNvPr id="2" name="Rectangle 1"/>
          <p:cNvSpPr/>
          <p:nvPr userDrawn="1"/>
        </p:nvSpPr>
        <p:spPr>
          <a:xfrm>
            <a:off x="468313" y="6351588"/>
            <a:ext cx="1223962" cy="503237"/>
          </a:xfrm>
          <a:prstGeom prst="rect">
            <a:avLst/>
          </a:prstGeom>
        </p:spPr>
        <p:txBody>
          <a:bodyPr wrap="none">
            <a:spAutoFit/>
          </a:bodyPr>
          <a:lstStyle/>
          <a:p>
            <a:pPr>
              <a:defRPr/>
            </a:pPr>
            <a:r>
              <a:rPr lang="pt-PT" sz="3200" dirty="0">
                <a:solidFill>
                  <a:schemeClr val="tx1"/>
                </a:solidFill>
                <a:effectLst>
                  <a:outerShdw blurRad="38100" dist="38100" dir="2700000" algn="tl">
                    <a:srgbClr val="000000">
                      <a:alpha val="43137"/>
                    </a:srgbClr>
                  </a:outerShdw>
                </a:effectLst>
                <a:latin typeface="Trebuchet MS" pitchFamily="34" charset="0"/>
              </a:rPr>
              <a:t>APP®</a:t>
            </a:r>
            <a:endParaRPr lang="en-US" sz="3200" dirty="0"/>
          </a:p>
        </p:txBody>
      </p:sp>
    </p:spTree>
  </p:cSld>
  <p:clrMap bg1="lt1" tx1="dk1" bg2="lt2" tx2="dk2" accent1="accent1" accent2="accent2" accent3="accent3" accent4="accent4" accent5="accent5" accent6="accent6" hlink="hlink" folHlink="folHlink"/>
  <p:sldLayoutIdLst>
    <p:sldLayoutId id="2147484431" r:id="rId1"/>
    <p:sldLayoutId id="2147484413" r:id="rId2"/>
    <p:sldLayoutId id="2147484414" r:id="rId3"/>
    <p:sldLayoutId id="2147484415" r:id="rId4"/>
    <p:sldLayoutId id="2147484416" r:id="rId5"/>
    <p:sldLayoutId id="2147484417" r:id="rId6"/>
    <p:sldLayoutId id="2147484418" r:id="rId7"/>
    <p:sldLayoutId id="2147484419" r:id="rId8"/>
    <p:sldLayoutId id="2147484420" r:id="rId9"/>
    <p:sldLayoutId id="2147484421" r:id="rId10"/>
    <p:sldLayoutId id="2147484422" r:id="rId11"/>
    <p:sldLayoutId id="2147484426" r:id="rId12"/>
    <p:sldLayoutId id="2147484427" r:id="rId13"/>
    <p:sldLayoutId id="2147484428" r:id="rId14"/>
    <p:sldLayoutId id="2147484429" r:id="rId15"/>
    <p:sldLayoutId id="2147484433" r:id="rId16"/>
    <p:sldLayoutId id="2147484434" r:id="rId17"/>
    <p:sldLayoutId id="2147484435" r:id="rId18"/>
  </p:sldLayoutIdLst>
  <p:transition xmlns:p14="http://schemas.microsoft.com/office/powerpoint/2010/main">
    <p:fade thruBlk="1"/>
  </p:transition>
  <p:txStyles>
    <p:titleStyle>
      <a:lvl1pPr algn="ctr"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2"/>
          </a:solidFill>
          <a:latin typeface="Calibri" pitchFamily="34" charset="0"/>
          <a:ea typeface="ＭＳ Ｐゴシック" charset="0"/>
          <a:cs typeface="ＭＳ Ｐゴシック" charset="0"/>
        </a:defRPr>
      </a:lvl2pPr>
      <a:lvl3pPr algn="ctr" rtl="0" eaLnBrk="0" fontAlgn="base" hangingPunct="0">
        <a:spcBef>
          <a:spcPct val="0"/>
        </a:spcBef>
        <a:spcAft>
          <a:spcPct val="0"/>
        </a:spcAft>
        <a:defRPr sz="4400">
          <a:solidFill>
            <a:schemeClr val="tx2"/>
          </a:solidFill>
          <a:latin typeface="Calibri" pitchFamily="34" charset="0"/>
          <a:ea typeface="ＭＳ Ｐゴシック" charset="0"/>
          <a:cs typeface="ＭＳ Ｐゴシック" charset="0"/>
        </a:defRPr>
      </a:lvl3pPr>
      <a:lvl4pPr algn="ctr" rtl="0" eaLnBrk="0" fontAlgn="base" hangingPunct="0">
        <a:spcBef>
          <a:spcPct val="0"/>
        </a:spcBef>
        <a:spcAft>
          <a:spcPct val="0"/>
        </a:spcAft>
        <a:defRPr sz="4400">
          <a:solidFill>
            <a:schemeClr val="tx2"/>
          </a:solidFill>
          <a:latin typeface="Calibri" pitchFamily="34" charset="0"/>
          <a:ea typeface="ＭＳ Ｐゴシック" charset="0"/>
          <a:cs typeface="ＭＳ Ｐゴシック" charset="0"/>
        </a:defRPr>
      </a:lvl4pPr>
      <a:lvl5pPr algn="ctr" rtl="0" eaLnBrk="0" fontAlgn="base" hangingPunct="0">
        <a:spcBef>
          <a:spcPct val="0"/>
        </a:spcBef>
        <a:spcAft>
          <a:spcPct val="0"/>
        </a:spcAft>
        <a:defRPr sz="4400">
          <a:solidFill>
            <a:schemeClr val="tx2"/>
          </a:solidFill>
          <a:latin typeface="Calibri" pitchFamily="34" charset="0"/>
          <a:ea typeface="ＭＳ Ｐゴシック" charset="0"/>
          <a:cs typeface="ＭＳ Ｐゴシック"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www.appweb.com.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www.appweb.com.b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ext Box 9"/>
          <p:cNvSpPr txBox="1">
            <a:spLocks noChangeArrowheads="1"/>
          </p:cNvSpPr>
          <p:nvPr/>
        </p:nvSpPr>
        <p:spPr bwMode="auto">
          <a:xfrm>
            <a:off x="3138488" y="5621338"/>
            <a:ext cx="3233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a:r>
              <a:rPr lang="pt-BR" sz="2400">
                <a:hlinkClick r:id="rId3" tooltip="blocked::http://www.appweb.com.br/apresenta"/>
              </a:rPr>
              <a:t>www.appweb.com.br</a:t>
            </a:r>
            <a:r>
              <a:rPr lang="pt-BR" sz="2400"/>
              <a:t> </a:t>
            </a:r>
          </a:p>
        </p:txBody>
      </p:sp>
      <p:sp>
        <p:nvSpPr>
          <p:cNvPr id="4098" name="Text Box 9"/>
          <p:cNvSpPr txBox="1">
            <a:spLocks noChangeArrowheads="1"/>
          </p:cNvSpPr>
          <p:nvPr/>
        </p:nvSpPr>
        <p:spPr bwMode="auto">
          <a:xfrm rot="-5400000">
            <a:off x="7549357" y="4534693"/>
            <a:ext cx="3016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lnSpc>
                <a:spcPct val="100000"/>
              </a:lnSpc>
              <a:spcBef>
                <a:spcPct val="0"/>
              </a:spcBef>
              <a:spcAft>
                <a:spcPct val="0"/>
              </a:spcAft>
            </a:pPr>
            <a:r>
              <a:rPr lang="pt-PT" sz="1000">
                <a:solidFill>
                  <a:schemeClr val="tx1"/>
                </a:solidFill>
                <a:latin typeface="Trebuchet MS" charset="0"/>
                <a:cs typeface="Times New Roman" charset="0"/>
              </a:rPr>
              <a:t>® </a:t>
            </a:r>
            <a:r>
              <a:rPr lang="pt-BR" sz="1000" b="0">
                <a:solidFill>
                  <a:schemeClr val="tx1"/>
                </a:solidFill>
                <a:cs typeface="Arial" charset="0"/>
              </a:rPr>
              <a:t>Registrado no INPI sob o número 00820008494</a:t>
            </a:r>
          </a:p>
        </p:txBody>
      </p:sp>
      <p:sp>
        <p:nvSpPr>
          <p:cNvPr id="4099" name="Rectangle 1"/>
          <p:cNvSpPr>
            <a:spLocks noChangeArrowheads="1"/>
          </p:cNvSpPr>
          <p:nvPr/>
        </p:nvSpPr>
        <p:spPr bwMode="auto">
          <a:xfrm>
            <a:off x="611188" y="1268413"/>
            <a:ext cx="799306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endParaRPr lang="pt-BR"/>
          </a:p>
          <a:p>
            <a:pPr algn="ctr">
              <a:lnSpc>
                <a:spcPct val="120000"/>
              </a:lnSpc>
            </a:pPr>
            <a:r>
              <a:rPr lang="pt-BR"/>
              <a:t>Método APP®</a:t>
            </a:r>
          </a:p>
          <a:p>
            <a:pPr algn="ctr">
              <a:lnSpc>
                <a:spcPct val="120000"/>
              </a:lnSpc>
            </a:pPr>
            <a:r>
              <a:rPr lang="pt-BR"/>
              <a:t>AVALIAÇÃO DE POTENCIAL E PERFIL</a:t>
            </a:r>
          </a:p>
          <a:p>
            <a:pPr algn="ctr">
              <a:lnSpc>
                <a:spcPct val="120000"/>
              </a:lnSpc>
            </a:pPr>
            <a:endParaRPr lang="pt-BR"/>
          </a:p>
          <a:p>
            <a:pPr algn="ctr">
              <a:lnSpc>
                <a:spcPct val="120000"/>
              </a:lnSpc>
            </a:pPr>
            <a:endParaRPr lang="pt-BR"/>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228600" y="990600"/>
            <a:ext cx="881856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Relatório de Indicadores</a:t>
            </a:r>
          </a:p>
        </p:txBody>
      </p:sp>
      <p:sp>
        <p:nvSpPr>
          <p:cNvPr id="18" name="Oval 17"/>
          <p:cNvSpPr/>
          <p:nvPr/>
        </p:nvSpPr>
        <p:spPr bwMode="auto">
          <a:xfrm>
            <a:off x="2971800" y="990600"/>
            <a:ext cx="1219200" cy="304800"/>
          </a:xfrm>
          <a:prstGeom prst="ellipse">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endParaRPr>
          </a:p>
        </p:txBody>
      </p:sp>
      <p:sp>
        <p:nvSpPr>
          <p:cNvPr id="7" name="Rectangle 6"/>
          <p:cNvSpPr/>
          <p:nvPr/>
        </p:nvSpPr>
        <p:spPr bwMode="auto">
          <a:xfrm>
            <a:off x="3124200" y="3429000"/>
            <a:ext cx="5867400" cy="9144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8" name="Rectangle 7"/>
          <p:cNvSpPr/>
          <p:nvPr/>
        </p:nvSpPr>
        <p:spPr bwMode="auto">
          <a:xfrm>
            <a:off x="3124200" y="4495800"/>
            <a:ext cx="5867400" cy="9906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9" name="Rectangle 8"/>
          <p:cNvSpPr/>
          <p:nvPr/>
        </p:nvSpPr>
        <p:spPr bwMode="auto">
          <a:xfrm>
            <a:off x="3124200" y="2362200"/>
            <a:ext cx="5867400" cy="9144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10" name="Rectangle 9"/>
          <p:cNvSpPr/>
          <p:nvPr/>
        </p:nvSpPr>
        <p:spPr bwMode="auto">
          <a:xfrm>
            <a:off x="3124200" y="1447800"/>
            <a:ext cx="5867400" cy="7620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139272" name="Left Arrow 10"/>
          <p:cNvSpPr>
            <a:spLocks noChangeArrowheads="1"/>
          </p:cNvSpPr>
          <p:nvPr/>
        </p:nvSpPr>
        <p:spPr bwMode="auto">
          <a:xfrm>
            <a:off x="2819400" y="1709738"/>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9273" name="Left Arrow 11"/>
          <p:cNvSpPr>
            <a:spLocks noChangeArrowheads="1"/>
          </p:cNvSpPr>
          <p:nvPr/>
        </p:nvSpPr>
        <p:spPr bwMode="auto">
          <a:xfrm>
            <a:off x="2819400" y="2776538"/>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9274" name="Left Arrow 12"/>
          <p:cNvSpPr>
            <a:spLocks noChangeArrowheads="1"/>
          </p:cNvSpPr>
          <p:nvPr/>
        </p:nvSpPr>
        <p:spPr bwMode="auto">
          <a:xfrm>
            <a:off x="2819400" y="3856038"/>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9275" name="Left Arrow 13"/>
          <p:cNvSpPr>
            <a:spLocks noChangeArrowheads="1"/>
          </p:cNvSpPr>
          <p:nvPr/>
        </p:nvSpPr>
        <p:spPr bwMode="auto">
          <a:xfrm>
            <a:off x="2819400" y="4921250"/>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7635" name="Rectangle 3"/>
          <p:cNvSpPr>
            <a:spLocks noChangeArrowheads="1"/>
          </p:cNvSpPr>
          <p:nvPr/>
        </p:nvSpPr>
        <p:spPr bwMode="auto">
          <a:xfrm>
            <a:off x="534988" y="920750"/>
            <a:ext cx="8140700" cy="708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1 – Capacidade de Planejamento</a:t>
            </a:r>
          </a:p>
        </p:txBody>
      </p:sp>
      <p:grpSp>
        <p:nvGrpSpPr>
          <p:cNvPr id="140290" name="Group 1"/>
          <p:cNvGrpSpPr>
            <a:grpSpLocks/>
          </p:cNvGrpSpPr>
          <p:nvPr/>
        </p:nvGrpSpPr>
        <p:grpSpPr bwMode="auto">
          <a:xfrm>
            <a:off x="228600" y="1860550"/>
            <a:ext cx="8720138" cy="1639888"/>
            <a:chOff x="228600" y="1187450"/>
            <a:chExt cx="8720138" cy="1639888"/>
          </a:xfrm>
        </p:grpSpPr>
        <p:sp>
          <p:nvSpPr>
            <p:cNvPr id="140292" name="Rectangle 2"/>
            <p:cNvSpPr>
              <a:spLocks noChangeArrowheads="1"/>
            </p:cNvSpPr>
            <p:nvPr/>
          </p:nvSpPr>
          <p:spPr bwMode="auto">
            <a:xfrm>
              <a:off x="42672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7636" name="AutoShape 4"/>
            <p:cNvSpPr>
              <a:spLocks noChangeArrowheads="1"/>
            </p:cNvSpPr>
            <p:nvPr/>
          </p:nvSpPr>
          <p:spPr bwMode="auto">
            <a:xfrm>
              <a:off x="4795838" y="1219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57637" name="AutoShape 5"/>
            <p:cNvSpPr>
              <a:spLocks noChangeArrowheads="1"/>
            </p:cNvSpPr>
            <p:nvPr/>
          </p:nvSpPr>
          <p:spPr bwMode="auto">
            <a:xfrm>
              <a:off x="3208338" y="1187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40295" name="Rectangle 6"/>
            <p:cNvSpPr>
              <a:spLocks noChangeArrowheads="1"/>
            </p:cNvSpPr>
            <p:nvPr/>
          </p:nvSpPr>
          <p:spPr bwMode="auto">
            <a:xfrm>
              <a:off x="50292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40296" name="Rectangle 7"/>
            <p:cNvSpPr>
              <a:spLocks noChangeArrowheads="1"/>
            </p:cNvSpPr>
            <p:nvPr/>
          </p:nvSpPr>
          <p:spPr bwMode="auto">
            <a:xfrm>
              <a:off x="3429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7640" name="Rectangle 8"/>
            <p:cNvSpPr>
              <a:spLocks noChangeArrowheads="1"/>
            </p:cNvSpPr>
            <p:nvPr/>
          </p:nvSpPr>
          <p:spPr bwMode="auto">
            <a:xfrm>
              <a:off x="228600" y="1341438"/>
              <a:ext cx="8720138"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dirty="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57641" name="Rectangle 9"/>
            <p:cNvSpPr>
              <a:spLocks noChangeArrowheads="1"/>
            </p:cNvSpPr>
            <p:nvPr/>
          </p:nvSpPr>
          <p:spPr bwMode="auto">
            <a:xfrm>
              <a:off x="681038" y="1949450"/>
              <a:ext cx="2144712" cy="822325"/>
            </a:xfrm>
            <a:prstGeom prst="rect">
              <a:avLst/>
            </a:prstGeom>
            <a:noFill/>
            <a:ln w="9525">
              <a:noFill/>
              <a:miter lim="800000"/>
              <a:headEnd/>
              <a:tailEnd/>
            </a:ln>
            <a:effectLst/>
          </p:spPr>
          <p:txBody>
            <a:bodyPr wrap="none" lIns="92075" tIns="46038" rIns="92075" bIns="46038">
              <a:spAutoFit/>
            </a:bodyPr>
            <a:lstStyle/>
            <a:p>
              <a:pPr>
                <a:defRPr/>
              </a:pPr>
              <a:r>
                <a:rPr lang="pt-BR" sz="2400">
                  <a:solidFill>
                    <a:srgbClr val="0000FF"/>
                  </a:solidFill>
                  <a:effectLst>
                    <a:outerShdw blurRad="38100" dist="38100" dir="2700000" algn="tl">
                      <a:srgbClr val="C0C0C0"/>
                    </a:outerShdw>
                  </a:effectLst>
                  <a:latin typeface="Kids" pitchFamily="34" charset="0"/>
                  <a:ea typeface="+mn-ea"/>
                  <a:cs typeface="Arial" pitchFamily="34" charset="0"/>
                </a:rPr>
                <a:t>Executa</a:t>
              </a:r>
              <a:r>
                <a:rPr lang="pt-BR" sz="1600">
                  <a:solidFill>
                    <a:srgbClr val="0000FF"/>
                  </a:solidFill>
                  <a:effectLst>
                    <a:outerShdw blurRad="38100" dist="38100" dir="2700000" algn="tl">
                      <a:srgbClr val="C0C0C0"/>
                    </a:outerShdw>
                  </a:effectLst>
                  <a:latin typeface="Kids" pitchFamily="34" charset="0"/>
                  <a:ea typeface="+mn-ea"/>
                  <a:cs typeface="Arial" pitchFamily="34" charset="0"/>
                </a:rPr>
                <a:t>  </a:t>
              </a:r>
              <a:r>
                <a:rPr lang="pt-BR" sz="2400">
                  <a:solidFill>
                    <a:srgbClr val="0000FF"/>
                  </a:solidFill>
                  <a:effectLst>
                    <a:outerShdw blurRad="38100" dist="38100" dir="2700000" algn="tl">
                      <a:srgbClr val="C0C0C0"/>
                    </a:outerShdw>
                  </a:effectLst>
                  <a:latin typeface="Kids" pitchFamily="34" charset="0"/>
                  <a:ea typeface="+mn-ea"/>
                  <a:cs typeface="Arial" pitchFamily="34" charset="0"/>
                </a:rPr>
                <a:t>sem  </a:t>
              </a:r>
            </a:p>
            <a:p>
              <a:pPr>
                <a:defRPr/>
              </a:pPr>
              <a:r>
                <a:rPr lang="pt-BR" sz="2400">
                  <a:solidFill>
                    <a:srgbClr val="0000FF"/>
                  </a:solidFill>
                  <a:effectLst>
                    <a:outerShdw blurRad="38100" dist="38100" dir="2700000" algn="tl">
                      <a:srgbClr val="C0C0C0"/>
                    </a:outerShdw>
                  </a:effectLst>
                  <a:latin typeface="Kids" pitchFamily="34" charset="0"/>
                  <a:ea typeface="+mn-ea"/>
                  <a:cs typeface="Arial" pitchFamily="34" charset="0"/>
                </a:rPr>
                <a:t>pensar</a:t>
              </a:r>
              <a:endParaRPr lang="pt-BR" sz="1600">
                <a:solidFill>
                  <a:srgbClr val="0000FF"/>
                </a:solidFill>
                <a:effectLst>
                  <a:outerShdw blurRad="38100" dist="38100" dir="2700000" algn="tl">
                    <a:srgbClr val="C0C0C0"/>
                  </a:outerShdw>
                </a:effectLst>
                <a:latin typeface="Kids" pitchFamily="34" charset="0"/>
                <a:ea typeface="+mn-ea"/>
                <a:cs typeface="Arial" pitchFamily="34" charset="0"/>
              </a:endParaRPr>
            </a:p>
          </p:txBody>
        </p:sp>
        <p:sp>
          <p:nvSpPr>
            <p:cNvPr id="2757642" name="Rectangle 10"/>
            <p:cNvSpPr>
              <a:spLocks noChangeArrowheads="1"/>
            </p:cNvSpPr>
            <p:nvPr/>
          </p:nvSpPr>
          <p:spPr bwMode="auto">
            <a:xfrm>
              <a:off x="6548438" y="1873250"/>
              <a:ext cx="1833562" cy="954088"/>
            </a:xfrm>
            <a:prstGeom prst="rect">
              <a:avLst/>
            </a:prstGeom>
            <a:noFill/>
            <a:ln w="9525">
              <a:noFill/>
              <a:miter lim="800000"/>
              <a:headEnd/>
              <a:tailEnd/>
            </a:ln>
            <a:effectLst/>
          </p:spPr>
          <p:txBody>
            <a:bodyPr wrap="none" lIns="92075" tIns="46038" rIns="92075" bIns="46038">
              <a:spAutoFit/>
            </a:bodyPr>
            <a:lstStyle/>
            <a:p>
              <a:pPr>
                <a:defRPr/>
              </a:pPr>
              <a:r>
                <a:rPr lang="pt-BR" sz="2800" dirty="0">
                  <a:solidFill>
                    <a:srgbClr val="9A12EE"/>
                  </a:solidFill>
                  <a:effectLst>
                    <a:outerShdw blurRad="38100" dist="38100" dir="2700000" algn="tl">
                      <a:srgbClr val="DDDDDD"/>
                    </a:outerShdw>
                  </a:effectLst>
                  <a:latin typeface="Kaufmann BT" charset="0"/>
                  <a:cs typeface="Arial" charset="0"/>
                </a:rPr>
                <a:t>Planeja em </a:t>
              </a:r>
            </a:p>
            <a:p>
              <a:pPr>
                <a:defRPr/>
              </a:pPr>
              <a:r>
                <a:rPr lang="pt-BR" sz="2800" dirty="0">
                  <a:solidFill>
                    <a:srgbClr val="9A12EE"/>
                  </a:solidFill>
                  <a:effectLst>
                    <a:outerShdw blurRad="38100" dist="38100" dir="2700000" algn="tl">
                      <a:srgbClr val="DDDDDD"/>
                    </a:outerShdw>
                  </a:effectLst>
                  <a:latin typeface="Kaufmann BT" charset="0"/>
                  <a:cs typeface="Arial" charset="0"/>
                </a:rPr>
                <a:t>excesso</a:t>
              </a:r>
            </a:p>
          </p:txBody>
        </p:sp>
      </p:grpSp>
      <p:sp>
        <p:nvSpPr>
          <p:cNvPr id="2757643" name="Rectangle 11"/>
          <p:cNvSpPr>
            <a:spLocks noChangeArrowheads="1"/>
          </p:cNvSpPr>
          <p:nvPr/>
        </p:nvSpPr>
        <p:spPr bwMode="auto">
          <a:xfrm rot="21580774">
            <a:off x="695773" y="3195808"/>
            <a:ext cx="7917381" cy="3091396"/>
          </a:xfrm>
          <a:prstGeom prst="rect">
            <a:avLst/>
          </a:prstGeom>
          <a:noFill/>
          <a:ln w="9525">
            <a:noFill/>
            <a:miter lim="800000"/>
            <a:headEnd/>
            <a:tailEnd/>
          </a:ln>
        </p:spPr>
        <p:txBody>
          <a:bodyPr anchor="b"/>
          <a:lstStyle/>
          <a:p>
            <a:pPr algn="ctr">
              <a:lnSpc>
                <a:spcPct val="100000"/>
              </a:lnSpc>
              <a:defRPr/>
            </a:pPr>
            <a:r>
              <a:rPr lang="pt-BR" sz="3200" dirty="0">
                <a:solidFill>
                  <a:schemeClr val="tx1"/>
                </a:solidFill>
              </a:rPr>
              <a:t>Avalia a capacidade de planejamento do profissional que é definida como a ação para se criar recursos para atingir os objetivos.</a:t>
            </a:r>
            <a:br>
              <a:rPr lang="pt-BR" sz="3200" dirty="0">
                <a:solidFill>
                  <a:schemeClr val="tx1"/>
                </a:solidFill>
              </a:rPr>
            </a:br>
            <a:endParaRPr kumimoji="1" lang="pt-BR" dirty="0">
              <a:ln w="12700">
                <a:solidFill>
                  <a:srgbClr val="000000">
                    <a:satMod val="155000"/>
                  </a:srgbClr>
                </a:solidFill>
                <a:prstDash val="solid"/>
              </a:ln>
              <a:solidFill>
                <a:schemeClr val="tx1"/>
              </a:solidFill>
              <a:effectLst>
                <a:outerShdw blurRad="41275" dist="20320" dir="1800000" algn="tl" rotWithShape="0">
                  <a:srgbClr val="000000">
                    <a:alpha val="40000"/>
                  </a:srgbClr>
                </a:outerShdw>
              </a:effectLst>
              <a:latin typeface="Tahoma" pitchFamily="34" charset="0"/>
              <a:ea typeface="+mn-ea"/>
              <a:cs typeface="Arial" pitchFamily="34" charset="0"/>
            </a:endParaRP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7635"/>
                                        </p:tgtEl>
                                        <p:attrNameLst>
                                          <p:attrName>style.visibility</p:attrName>
                                        </p:attrNameLst>
                                      </p:cBhvr>
                                      <p:to>
                                        <p:strVal val="visible"/>
                                      </p:to>
                                    </p:set>
                                    <p:anim calcmode="lin" valueType="num">
                                      <p:cBhvr additive="base">
                                        <p:cTn id="7" dur="500" fill="hold"/>
                                        <p:tgtEl>
                                          <p:spTgt spid="2757635"/>
                                        </p:tgtEl>
                                        <p:attrNameLst>
                                          <p:attrName>ppt_x</p:attrName>
                                        </p:attrNameLst>
                                      </p:cBhvr>
                                      <p:tavLst>
                                        <p:tav tm="0">
                                          <p:val>
                                            <p:strVal val="0-#ppt_w/2"/>
                                          </p:val>
                                        </p:tav>
                                        <p:tav tm="100000">
                                          <p:val>
                                            <p:strVal val="#ppt_x"/>
                                          </p:val>
                                        </p:tav>
                                      </p:tavLst>
                                    </p:anim>
                                    <p:anim calcmode="lin" valueType="num">
                                      <p:cBhvr additive="base">
                                        <p:cTn id="8" dur="500" fill="hold"/>
                                        <p:tgtEl>
                                          <p:spTgt spid="2757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757643"/>
                                        </p:tgtEl>
                                        <p:attrNameLst>
                                          <p:attrName>style.visibility</p:attrName>
                                        </p:attrNameLst>
                                      </p:cBhvr>
                                      <p:to>
                                        <p:strVal val="visible"/>
                                      </p:to>
                                    </p:set>
                                    <p:anim calcmode="lin" valueType="num">
                                      <p:cBhvr additive="base">
                                        <p:cTn id="13" dur="500" fill="hold"/>
                                        <p:tgtEl>
                                          <p:spTgt spid="2757643"/>
                                        </p:tgtEl>
                                        <p:attrNameLst>
                                          <p:attrName>ppt_x</p:attrName>
                                        </p:attrNameLst>
                                      </p:cBhvr>
                                      <p:tavLst>
                                        <p:tav tm="0">
                                          <p:val>
                                            <p:strVal val="0-#ppt_w/2"/>
                                          </p:val>
                                        </p:tav>
                                        <p:tav tm="100000">
                                          <p:val>
                                            <p:strVal val="#ppt_x"/>
                                          </p:val>
                                        </p:tav>
                                      </p:tavLst>
                                    </p:anim>
                                    <p:anim calcmode="lin" valueType="num">
                                      <p:cBhvr additive="base">
                                        <p:cTn id="14" dur="500" fill="hold"/>
                                        <p:tgtEl>
                                          <p:spTgt spid="27576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63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1"/>
          <p:cNvSpPr>
            <a:spLocks noChangeArrowheads="1"/>
          </p:cNvSpPr>
          <p:nvPr/>
        </p:nvSpPr>
        <p:spPr bwMode="auto">
          <a:xfrm>
            <a:off x="539750" y="836613"/>
            <a:ext cx="8280400"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pt-BR" sz="2400" dirty="0">
                <a:solidFill>
                  <a:srgbClr val="000000"/>
                </a:solidFill>
              </a:rPr>
              <a:t>1. Capacidade de Planejamento</a:t>
            </a:r>
          </a:p>
          <a:p>
            <a:pPr algn="just"/>
            <a:r>
              <a:rPr lang="pt-BR" sz="2400" b="0" dirty="0">
                <a:solidFill>
                  <a:srgbClr val="000000"/>
                </a:solidFill>
              </a:rPr>
              <a:t>O alto escore nesta competência revela uma pessoa teórica que se preocupa muito mais com a estratégia do que com a execução das atividades. Quão mais acentuado for o escore, mais dificuldade terá a pessoa para colocar suas metas em prática e obter resultados. </a:t>
            </a:r>
          </a:p>
          <a:p>
            <a:pPr algn="just"/>
            <a:r>
              <a:rPr lang="pt-BR" sz="2400" b="0" dirty="0" smtClean="0">
                <a:solidFill>
                  <a:srgbClr val="000000"/>
                </a:solidFill>
              </a:rPr>
              <a:t>O indivíduo </a:t>
            </a:r>
            <a:r>
              <a:rPr lang="pt-BR" sz="2400" b="0" dirty="0">
                <a:solidFill>
                  <a:srgbClr val="000000"/>
                </a:solidFill>
              </a:rPr>
              <a:t>com baixo escore revela-se mais pragmático identificando-se com atividades de execução e operacionais. Conforme o seu resultado pode até se perder por falta de planejamento apresentando dificuldades no alcance das metas.</a:t>
            </a:r>
          </a:p>
          <a:p>
            <a:pPr algn="just"/>
            <a:r>
              <a:rPr lang="pt-BR" sz="2400" b="0" dirty="0" smtClean="0">
                <a:solidFill>
                  <a:srgbClr val="000000"/>
                </a:solidFill>
              </a:rPr>
              <a:t>Em geral, profissionais </a:t>
            </a:r>
            <a:r>
              <a:rPr lang="pt-BR" sz="2400" b="0" dirty="0">
                <a:solidFill>
                  <a:srgbClr val="000000"/>
                </a:solidFill>
              </a:rPr>
              <a:t>que </a:t>
            </a:r>
            <a:r>
              <a:rPr lang="pt-BR" sz="2400" b="0" dirty="0" smtClean="0">
                <a:solidFill>
                  <a:srgbClr val="000000"/>
                </a:solidFill>
              </a:rPr>
              <a:t>ocupam </a:t>
            </a:r>
            <a:r>
              <a:rPr lang="pt-BR" sz="2400" b="0" dirty="0">
                <a:solidFill>
                  <a:srgbClr val="000000"/>
                </a:solidFill>
              </a:rPr>
              <a:t>posição hierárquica mais elevada revela resultados dentro da média e os que estão próximos deste ideal estão se empenhando para aprimorar suas deficiências.</a:t>
            </a:r>
          </a:p>
        </p:txBody>
      </p:sp>
      <p:sp>
        <p:nvSpPr>
          <p:cNvPr id="2" name="Rectangle 1"/>
          <p:cNvSpPr/>
          <p:nvPr/>
        </p:nvSpPr>
        <p:spPr>
          <a:xfrm>
            <a:off x="1259632"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485732785"/>
      </p:ext>
    </p:extLst>
  </p:cSld>
  <p:clrMapOvr>
    <a:masterClrMapping/>
  </p:clrMapOvr>
  <p:transition xmlns:p14="http://schemas.microsoft.com/office/powerpoint/2010/mai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9682" name="Rectangle 2"/>
          <p:cNvSpPr>
            <a:spLocks noChangeArrowheads="1"/>
          </p:cNvSpPr>
          <p:nvPr/>
        </p:nvSpPr>
        <p:spPr bwMode="auto">
          <a:xfrm>
            <a:off x="395288" y="3513138"/>
            <a:ext cx="8497887" cy="708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pt-BR">
                <a:solidFill>
                  <a:srgbClr val="CC3300"/>
                </a:solidFill>
                <a:latin typeface="KabarettD" charset="0"/>
              </a:rPr>
              <a:t>2 – Capacidade de Organização</a:t>
            </a:r>
          </a:p>
        </p:txBody>
      </p:sp>
      <p:sp>
        <p:nvSpPr>
          <p:cNvPr id="2759683" name="AutoShape 3"/>
          <p:cNvSpPr>
            <a:spLocks noChangeArrowheads="1"/>
          </p:cNvSpPr>
          <p:nvPr/>
        </p:nvSpPr>
        <p:spPr bwMode="auto">
          <a:xfrm>
            <a:off x="4800600" y="4648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59684" name="AutoShape 4"/>
          <p:cNvSpPr>
            <a:spLocks noChangeArrowheads="1"/>
          </p:cNvSpPr>
          <p:nvPr/>
        </p:nvSpPr>
        <p:spPr bwMode="auto">
          <a:xfrm>
            <a:off x="3213100" y="4652963"/>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59685" name="Rectangle 5"/>
          <p:cNvSpPr>
            <a:spLocks noChangeArrowheads="1"/>
          </p:cNvSpPr>
          <p:nvPr/>
        </p:nvSpPr>
        <p:spPr bwMode="auto">
          <a:xfrm>
            <a:off x="3429000" y="5257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9686" name="Rectangle 6"/>
          <p:cNvSpPr>
            <a:spLocks noChangeArrowheads="1"/>
          </p:cNvSpPr>
          <p:nvPr/>
        </p:nvSpPr>
        <p:spPr bwMode="auto">
          <a:xfrm>
            <a:off x="4191000" y="5257800"/>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9687" name="Rectangle 7"/>
          <p:cNvSpPr>
            <a:spLocks noChangeArrowheads="1"/>
          </p:cNvSpPr>
          <p:nvPr/>
        </p:nvSpPr>
        <p:spPr bwMode="auto">
          <a:xfrm>
            <a:off x="4953000" y="5243513"/>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9688" name="Rectangle 8"/>
          <p:cNvSpPr>
            <a:spLocks noChangeArrowheads="1"/>
          </p:cNvSpPr>
          <p:nvPr/>
        </p:nvSpPr>
        <p:spPr bwMode="auto">
          <a:xfrm>
            <a:off x="255588" y="47704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59689" name="Rectangle 9"/>
          <p:cNvSpPr>
            <a:spLocks noChangeArrowheads="1"/>
          </p:cNvSpPr>
          <p:nvPr/>
        </p:nvSpPr>
        <p:spPr bwMode="auto">
          <a:xfrm>
            <a:off x="304800" y="5348288"/>
            <a:ext cx="3059113" cy="519112"/>
          </a:xfrm>
          <a:prstGeom prst="rect">
            <a:avLst/>
          </a:prstGeom>
          <a:noFill/>
          <a:ln w="9525">
            <a:noFill/>
            <a:miter lim="800000"/>
            <a:headEnd/>
            <a:tailEnd/>
          </a:ln>
          <a:effectLst/>
        </p:spPr>
        <p:txBody>
          <a:bodyPr wrap="none" lIns="92075" tIns="46038" rIns="92075" bIns="46038">
            <a:spAutoFit/>
          </a:bodyPr>
          <a:lstStyle/>
          <a:p>
            <a:pPr>
              <a:defRPr/>
            </a:pPr>
            <a:r>
              <a:rPr lang="pt-BR" sz="2800">
                <a:solidFill>
                  <a:srgbClr val="C73305"/>
                </a:solidFill>
                <a:effectLst>
                  <a:outerShdw blurRad="38100" dist="38100" dir="2700000" algn="tl">
                    <a:srgbClr val="DDDDDD"/>
                  </a:outerShdw>
                </a:effectLst>
                <a:latin typeface="Arial Black" charset="0"/>
                <a:cs typeface="Arial" charset="0"/>
              </a:rPr>
              <a:t>Desorganizado</a:t>
            </a:r>
          </a:p>
        </p:txBody>
      </p:sp>
      <p:sp>
        <p:nvSpPr>
          <p:cNvPr id="2759690" name="Rectangle 10"/>
          <p:cNvSpPr>
            <a:spLocks noChangeArrowheads="1"/>
          </p:cNvSpPr>
          <p:nvPr/>
        </p:nvSpPr>
        <p:spPr bwMode="auto">
          <a:xfrm>
            <a:off x="5954713" y="5300663"/>
            <a:ext cx="2794000" cy="519112"/>
          </a:xfrm>
          <a:prstGeom prst="rect">
            <a:avLst/>
          </a:prstGeom>
          <a:noFill/>
          <a:ln w="9525">
            <a:noFill/>
            <a:miter lim="800000"/>
            <a:headEnd/>
            <a:tailEnd/>
          </a:ln>
          <a:effectLst/>
        </p:spPr>
        <p:txBody>
          <a:bodyPr lIns="92075" tIns="46038" rIns="92075" bIns="46038">
            <a:spAutoFit/>
          </a:bodyPr>
          <a:lstStyle/>
          <a:p>
            <a:pPr>
              <a:defRPr/>
            </a:pPr>
            <a:r>
              <a:rPr lang="pt-BR" sz="2800">
                <a:solidFill>
                  <a:srgbClr val="0000FF"/>
                </a:solidFill>
                <a:effectLst>
                  <a:outerShdw blurRad="38100" dist="38100" dir="2700000" algn="tl">
                    <a:srgbClr val="DDDDDD"/>
                  </a:outerShdw>
                </a:effectLst>
                <a:latin typeface="Adelaide" charset="0"/>
                <a:cs typeface="Arial" charset="0"/>
              </a:rPr>
              <a:t>Perfeccionista</a:t>
            </a:r>
          </a:p>
        </p:txBody>
      </p:sp>
      <p:sp>
        <p:nvSpPr>
          <p:cNvPr id="2759691" name="Rectangle 11"/>
          <p:cNvSpPr>
            <a:spLocks noChangeArrowheads="1"/>
          </p:cNvSpPr>
          <p:nvPr/>
        </p:nvSpPr>
        <p:spPr bwMode="auto">
          <a:xfrm>
            <a:off x="971550" y="260350"/>
            <a:ext cx="7334250" cy="278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lnSpc>
                <a:spcPct val="100000"/>
              </a:lnSpc>
            </a:pPr>
            <a:r>
              <a:rPr lang="pt-BR" sz="3600">
                <a:solidFill>
                  <a:srgbClr val="000000"/>
                </a:solidFill>
              </a:rPr>
              <a:t>Avalia a capacidade que o indivíduo apresenta em relação a aspectos organizativos e  à administração do tempo. </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59682"/>
                                        </p:tgtEl>
                                        <p:attrNameLst>
                                          <p:attrName>style.visibility</p:attrName>
                                        </p:attrNameLst>
                                      </p:cBhvr>
                                      <p:to>
                                        <p:strVal val="visible"/>
                                      </p:to>
                                    </p:set>
                                    <p:anim calcmode="lin" valueType="num">
                                      <p:cBhvr additive="base">
                                        <p:cTn id="7" dur="500" fill="hold"/>
                                        <p:tgtEl>
                                          <p:spTgt spid="2759682"/>
                                        </p:tgtEl>
                                        <p:attrNameLst>
                                          <p:attrName>ppt_x</p:attrName>
                                        </p:attrNameLst>
                                      </p:cBhvr>
                                      <p:tavLst>
                                        <p:tav tm="0">
                                          <p:val>
                                            <p:strVal val="1+#ppt_w/2"/>
                                          </p:val>
                                        </p:tav>
                                        <p:tav tm="100000">
                                          <p:val>
                                            <p:strVal val="#ppt_x"/>
                                          </p:val>
                                        </p:tav>
                                      </p:tavLst>
                                    </p:anim>
                                    <p:anim calcmode="lin" valueType="num">
                                      <p:cBhvr additive="base">
                                        <p:cTn id="8" dur="500" fill="hold"/>
                                        <p:tgtEl>
                                          <p:spTgt spid="275968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759691"/>
                                        </p:tgtEl>
                                        <p:attrNameLst>
                                          <p:attrName>style.visibility</p:attrName>
                                        </p:attrNameLst>
                                      </p:cBhvr>
                                      <p:to>
                                        <p:strVal val="visible"/>
                                      </p:to>
                                    </p:set>
                                    <p:anim calcmode="lin" valueType="num">
                                      <p:cBhvr additive="base">
                                        <p:cTn id="13" dur="500" fill="hold"/>
                                        <p:tgtEl>
                                          <p:spTgt spid="2759691"/>
                                        </p:tgtEl>
                                        <p:attrNameLst>
                                          <p:attrName>ppt_x</p:attrName>
                                        </p:attrNameLst>
                                      </p:cBhvr>
                                      <p:tavLst>
                                        <p:tav tm="0">
                                          <p:val>
                                            <p:strVal val="#ppt_x"/>
                                          </p:val>
                                        </p:tav>
                                        <p:tav tm="100000">
                                          <p:val>
                                            <p:strVal val="#ppt_x"/>
                                          </p:val>
                                        </p:tav>
                                      </p:tavLst>
                                    </p:anim>
                                    <p:anim calcmode="lin" valueType="num">
                                      <p:cBhvr additive="base">
                                        <p:cTn id="14" dur="500" fill="hold"/>
                                        <p:tgtEl>
                                          <p:spTgt spid="2759691"/>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iterate type="lt">
                                    <p:tmPct val="100000"/>
                                  </p:iterate>
                                  <p:childTnLst>
                                    <p:set>
                                      <p:cBhvr>
                                        <p:cTn id="18" dur="1" fill="hold">
                                          <p:stCondLst>
                                            <p:cond delay="0"/>
                                          </p:stCondLst>
                                        </p:cTn>
                                        <p:tgtEl>
                                          <p:spTgt spid="2759688">
                                            <p:txEl>
                                              <p:pRg st="0" end="0"/>
                                            </p:txEl>
                                          </p:spTgt>
                                        </p:tgtEl>
                                        <p:attrNameLst>
                                          <p:attrName>style.visibility</p:attrName>
                                        </p:attrNameLst>
                                      </p:cBhvr>
                                      <p:to>
                                        <p:strVal val="visible"/>
                                      </p:to>
                                    </p:set>
                                    <p:anim calcmode="lin" valueType="num">
                                      <p:cBhvr additive="base">
                                        <p:cTn id="19" dur="75" fill="hold"/>
                                        <p:tgtEl>
                                          <p:spTgt spid="2759688">
                                            <p:txEl>
                                              <p:pRg st="0" end="0"/>
                                            </p:txEl>
                                          </p:spTgt>
                                        </p:tgtEl>
                                        <p:attrNameLst>
                                          <p:attrName>ppt_x</p:attrName>
                                        </p:attrNameLst>
                                      </p:cBhvr>
                                      <p:tavLst>
                                        <p:tav tm="0">
                                          <p:val>
                                            <p:strVal val="0-#ppt_w/2"/>
                                          </p:val>
                                        </p:tav>
                                        <p:tav tm="100000">
                                          <p:val>
                                            <p:strVal val="#ppt_x"/>
                                          </p:val>
                                        </p:tav>
                                      </p:tavLst>
                                    </p:anim>
                                    <p:anim calcmode="lin" valueType="num">
                                      <p:cBhvr additive="base">
                                        <p:cTn id="20" dur="75" fill="hold"/>
                                        <p:tgtEl>
                                          <p:spTgt spid="2759688">
                                            <p:txEl>
                                              <p:pRg st="0" end="0"/>
                                            </p:txEl>
                                          </p:spTgt>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1650"/>
                            </p:stCondLst>
                            <p:childTnLst>
                              <p:par>
                                <p:cTn id="22" presetID="2" presetClass="entr" presetSubtype="8" fill="hold" grpId="0" nodeType="afterEffect">
                                  <p:stCondLst>
                                    <p:cond delay="0"/>
                                  </p:stCondLst>
                                  <p:childTnLst>
                                    <p:set>
                                      <p:cBhvr>
                                        <p:cTn id="23" dur="1" fill="hold">
                                          <p:stCondLst>
                                            <p:cond delay="0"/>
                                          </p:stCondLst>
                                        </p:cTn>
                                        <p:tgtEl>
                                          <p:spTgt spid="2759685"/>
                                        </p:tgtEl>
                                        <p:attrNameLst>
                                          <p:attrName>style.visibility</p:attrName>
                                        </p:attrNameLst>
                                      </p:cBhvr>
                                      <p:to>
                                        <p:strVal val="visible"/>
                                      </p:to>
                                    </p:set>
                                    <p:anim calcmode="lin" valueType="num">
                                      <p:cBhvr additive="base">
                                        <p:cTn id="24" dur="500" fill="hold"/>
                                        <p:tgtEl>
                                          <p:spTgt spid="2759685"/>
                                        </p:tgtEl>
                                        <p:attrNameLst>
                                          <p:attrName>ppt_x</p:attrName>
                                        </p:attrNameLst>
                                      </p:cBhvr>
                                      <p:tavLst>
                                        <p:tav tm="0">
                                          <p:val>
                                            <p:strVal val="0-#ppt_w/2"/>
                                          </p:val>
                                        </p:tav>
                                        <p:tav tm="100000">
                                          <p:val>
                                            <p:strVal val="#ppt_x"/>
                                          </p:val>
                                        </p:tav>
                                      </p:tavLst>
                                    </p:anim>
                                    <p:anim calcmode="lin" valueType="num">
                                      <p:cBhvr additive="base">
                                        <p:cTn id="25" dur="500" fill="hold"/>
                                        <p:tgtEl>
                                          <p:spTgt spid="2759685"/>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150"/>
                            </p:stCondLst>
                            <p:childTnLst>
                              <p:par>
                                <p:cTn id="27" presetID="2" presetClass="entr" presetSubtype="8" fill="hold" grpId="0" nodeType="afterEffect">
                                  <p:stCondLst>
                                    <p:cond delay="0"/>
                                  </p:stCondLst>
                                  <p:childTnLst>
                                    <p:set>
                                      <p:cBhvr>
                                        <p:cTn id="28" dur="1" fill="hold">
                                          <p:stCondLst>
                                            <p:cond delay="0"/>
                                          </p:stCondLst>
                                        </p:cTn>
                                        <p:tgtEl>
                                          <p:spTgt spid="2759686"/>
                                        </p:tgtEl>
                                        <p:attrNameLst>
                                          <p:attrName>style.visibility</p:attrName>
                                        </p:attrNameLst>
                                      </p:cBhvr>
                                      <p:to>
                                        <p:strVal val="visible"/>
                                      </p:to>
                                    </p:set>
                                    <p:anim calcmode="lin" valueType="num">
                                      <p:cBhvr additive="base">
                                        <p:cTn id="29" dur="500" fill="hold"/>
                                        <p:tgtEl>
                                          <p:spTgt spid="2759686"/>
                                        </p:tgtEl>
                                        <p:attrNameLst>
                                          <p:attrName>ppt_x</p:attrName>
                                        </p:attrNameLst>
                                      </p:cBhvr>
                                      <p:tavLst>
                                        <p:tav tm="0">
                                          <p:val>
                                            <p:strVal val="0-#ppt_w/2"/>
                                          </p:val>
                                        </p:tav>
                                        <p:tav tm="100000">
                                          <p:val>
                                            <p:strVal val="#ppt_x"/>
                                          </p:val>
                                        </p:tav>
                                      </p:tavLst>
                                    </p:anim>
                                    <p:anim calcmode="lin" valueType="num">
                                      <p:cBhvr additive="base">
                                        <p:cTn id="30" dur="500" fill="hold"/>
                                        <p:tgtEl>
                                          <p:spTgt spid="2759686"/>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2650"/>
                            </p:stCondLst>
                            <p:childTnLst>
                              <p:par>
                                <p:cTn id="32" presetID="2" presetClass="entr" presetSubtype="8" fill="hold" grpId="0" nodeType="afterEffect">
                                  <p:stCondLst>
                                    <p:cond delay="0"/>
                                  </p:stCondLst>
                                  <p:childTnLst>
                                    <p:set>
                                      <p:cBhvr>
                                        <p:cTn id="33" dur="1" fill="hold">
                                          <p:stCondLst>
                                            <p:cond delay="0"/>
                                          </p:stCondLst>
                                        </p:cTn>
                                        <p:tgtEl>
                                          <p:spTgt spid="2759687"/>
                                        </p:tgtEl>
                                        <p:attrNameLst>
                                          <p:attrName>style.visibility</p:attrName>
                                        </p:attrNameLst>
                                      </p:cBhvr>
                                      <p:to>
                                        <p:strVal val="visible"/>
                                      </p:to>
                                    </p:set>
                                    <p:anim calcmode="lin" valueType="num">
                                      <p:cBhvr additive="base">
                                        <p:cTn id="34" dur="500" fill="hold"/>
                                        <p:tgtEl>
                                          <p:spTgt spid="2759687"/>
                                        </p:tgtEl>
                                        <p:attrNameLst>
                                          <p:attrName>ppt_x</p:attrName>
                                        </p:attrNameLst>
                                      </p:cBhvr>
                                      <p:tavLst>
                                        <p:tav tm="0">
                                          <p:val>
                                            <p:strVal val="0-#ppt_w/2"/>
                                          </p:val>
                                        </p:tav>
                                        <p:tav tm="100000">
                                          <p:val>
                                            <p:strVal val="#ppt_x"/>
                                          </p:val>
                                        </p:tav>
                                      </p:tavLst>
                                    </p:anim>
                                    <p:anim calcmode="lin" valueType="num">
                                      <p:cBhvr additive="base">
                                        <p:cTn id="35" dur="500" fill="hold"/>
                                        <p:tgtEl>
                                          <p:spTgt spid="2759687"/>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2759684"/>
                                        </p:tgtEl>
                                        <p:attrNameLst>
                                          <p:attrName>style.visibility</p:attrName>
                                        </p:attrNameLst>
                                      </p:cBhvr>
                                      <p:to>
                                        <p:strVal val="visible"/>
                                      </p:to>
                                    </p:set>
                                    <p:animEffect transition="in" filter="barn(outVertical)">
                                      <p:cBhvr>
                                        <p:cTn id="40" dur="500"/>
                                        <p:tgtEl>
                                          <p:spTgt spid="275968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2759689"/>
                                        </p:tgtEl>
                                        <p:attrNameLst>
                                          <p:attrName>style.visibility</p:attrName>
                                        </p:attrNameLst>
                                      </p:cBhvr>
                                      <p:to>
                                        <p:strVal val="visible"/>
                                      </p:to>
                                    </p:set>
                                    <p:animEffect transition="in" filter="slide(fromBottom)">
                                      <p:cBhvr>
                                        <p:cTn id="45" dur="500"/>
                                        <p:tgtEl>
                                          <p:spTgt spid="2759689"/>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2759683"/>
                                        </p:tgtEl>
                                        <p:attrNameLst>
                                          <p:attrName>style.visibility</p:attrName>
                                        </p:attrNameLst>
                                      </p:cBhvr>
                                      <p:to>
                                        <p:strVal val="visible"/>
                                      </p:to>
                                    </p:set>
                                    <p:animEffect transition="in" filter="box(out)">
                                      <p:cBhvr>
                                        <p:cTn id="50" dur="500"/>
                                        <p:tgtEl>
                                          <p:spTgt spid="275968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7596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9682" grpId="0" autoUpdateAnimBg="0"/>
      <p:bldP spid="2759683" grpId="0" animBg="1"/>
      <p:bldP spid="2759684" grpId="0" animBg="1"/>
      <p:bldP spid="2759685" grpId="0" animBg="1"/>
      <p:bldP spid="2759686" grpId="0" animBg="1"/>
      <p:bldP spid="2759687" grpId="0" animBg="1"/>
      <p:bldP spid="2759688" grpId="0" build="p" autoUpdateAnimBg="0"/>
      <p:bldP spid="2759689" grpId="0" autoUpdateAnimBg="0"/>
      <p:bldP spid="275969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7635" name="Rectangle 3"/>
          <p:cNvSpPr>
            <a:spLocks noChangeArrowheads="1"/>
          </p:cNvSpPr>
          <p:nvPr/>
        </p:nvSpPr>
        <p:spPr bwMode="auto">
          <a:xfrm>
            <a:off x="392113" y="774700"/>
            <a:ext cx="8140700" cy="709613"/>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1 – Capacidade de Planejamento</a:t>
            </a:r>
          </a:p>
        </p:txBody>
      </p:sp>
      <p:sp>
        <p:nvSpPr>
          <p:cNvPr id="15377" name="CaixaDeTexto 28"/>
          <p:cNvSpPr txBox="1">
            <a:spLocks noChangeArrowheads="1"/>
          </p:cNvSpPr>
          <p:nvPr/>
        </p:nvSpPr>
        <p:spPr bwMode="auto">
          <a:xfrm>
            <a:off x="1187450" y="6092825"/>
            <a:ext cx="7045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800">
                <a:solidFill>
                  <a:srgbClr val="000000"/>
                </a:solidFill>
              </a:rPr>
              <a:t>Geralmente a pessoa desorganizada tende a planejar em excesso.</a:t>
            </a:r>
          </a:p>
        </p:txBody>
      </p:sp>
      <p:grpSp>
        <p:nvGrpSpPr>
          <p:cNvPr id="144387" name="Group 1"/>
          <p:cNvGrpSpPr>
            <a:grpSpLocks/>
          </p:cNvGrpSpPr>
          <p:nvPr/>
        </p:nvGrpSpPr>
        <p:grpSpPr bwMode="auto">
          <a:xfrm>
            <a:off x="228600" y="1389063"/>
            <a:ext cx="8747125" cy="4632325"/>
            <a:chOff x="228600" y="1187450"/>
            <a:chExt cx="8747125" cy="4632325"/>
          </a:xfrm>
        </p:grpSpPr>
        <p:sp>
          <p:nvSpPr>
            <p:cNvPr id="17" name="AutoShape 4"/>
            <p:cNvSpPr>
              <a:spLocks noChangeArrowheads="1"/>
            </p:cNvSpPr>
            <p:nvPr/>
          </p:nvSpPr>
          <p:spPr bwMode="auto">
            <a:xfrm>
              <a:off x="4859338" y="4256087"/>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6" name="AutoShape 4"/>
            <p:cNvSpPr>
              <a:spLocks noChangeArrowheads="1"/>
            </p:cNvSpPr>
            <p:nvPr/>
          </p:nvSpPr>
          <p:spPr bwMode="auto">
            <a:xfrm>
              <a:off x="3213100" y="42926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44390" name="Rectangle 2"/>
            <p:cNvSpPr>
              <a:spLocks noChangeArrowheads="1"/>
            </p:cNvSpPr>
            <p:nvPr/>
          </p:nvSpPr>
          <p:spPr bwMode="auto">
            <a:xfrm>
              <a:off x="42672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7636" name="AutoShape 4"/>
            <p:cNvSpPr>
              <a:spLocks noChangeArrowheads="1"/>
            </p:cNvSpPr>
            <p:nvPr/>
          </p:nvSpPr>
          <p:spPr bwMode="auto">
            <a:xfrm>
              <a:off x="4795838" y="1219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57637" name="AutoShape 5"/>
            <p:cNvSpPr>
              <a:spLocks noChangeArrowheads="1"/>
            </p:cNvSpPr>
            <p:nvPr/>
          </p:nvSpPr>
          <p:spPr bwMode="auto">
            <a:xfrm>
              <a:off x="3208338" y="1187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44393" name="Rectangle 6"/>
            <p:cNvSpPr>
              <a:spLocks noChangeArrowheads="1"/>
            </p:cNvSpPr>
            <p:nvPr/>
          </p:nvSpPr>
          <p:spPr bwMode="auto">
            <a:xfrm>
              <a:off x="50292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44394" name="Rectangle 7"/>
            <p:cNvSpPr>
              <a:spLocks noChangeArrowheads="1"/>
            </p:cNvSpPr>
            <p:nvPr/>
          </p:nvSpPr>
          <p:spPr bwMode="auto">
            <a:xfrm>
              <a:off x="3429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57640" name="Rectangle 8"/>
            <p:cNvSpPr>
              <a:spLocks noChangeArrowheads="1"/>
            </p:cNvSpPr>
            <p:nvPr/>
          </p:nvSpPr>
          <p:spPr bwMode="auto">
            <a:xfrm>
              <a:off x="228600" y="1341437"/>
              <a:ext cx="8720138" cy="579438"/>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dirty="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57641" name="Rectangle 9"/>
            <p:cNvSpPr>
              <a:spLocks noChangeArrowheads="1"/>
            </p:cNvSpPr>
            <p:nvPr/>
          </p:nvSpPr>
          <p:spPr bwMode="auto">
            <a:xfrm>
              <a:off x="681038" y="1949450"/>
              <a:ext cx="2144712" cy="822325"/>
            </a:xfrm>
            <a:prstGeom prst="rect">
              <a:avLst/>
            </a:prstGeom>
            <a:noFill/>
            <a:ln w="9525">
              <a:noFill/>
              <a:miter lim="800000"/>
              <a:headEnd/>
              <a:tailEnd/>
            </a:ln>
            <a:effectLst/>
          </p:spPr>
          <p:txBody>
            <a:bodyPr wrap="none" lIns="92075" tIns="46038" rIns="92075" bIns="46038">
              <a:spAutoFit/>
            </a:bodyPr>
            <a:lstStyle/>
            <a:p>
              <a:pPr>
                <a:defRPr/>
              </a:pPr>
              <a:r>
                <a:rPr lang="pt-BR" sz="2400" dirty="0">
                  <a:solidFill>
                    <a:srgbClr val="0000FF"/>
                  </a:solidFill>
                  <a:effectLst>
                    <a:outerShdw blurRad="38100" dist="38100" dir="2700000" algn="tl">
                      <a:srgbClr val="C0C0C0"/>
                    </a:outerShdw>
                  </a:effectLst>
                  <a:latin typeface="Kids" pitchFamily="34" charset="0"/>
                  <a:ea typeface="+mn-ea"/>
                  <a:cs typeface="Arial" pitchFamily="34" charset="0"/>
                </a:rPr>
                <a:t>Executa</a:t>
              </a:r>
              <a:r>
                <a:rPr lang="pt-BR" sz="1600" dirty="0">
                  <a:solidFill>
                    <a:srgbClr val="0000FF"/>
                  </a:solidFill>
                  <a:effectLst>
                    <a:outerShdw blurRad="38100" dist="38100" dir="2700000" algn="tl">
                      <a:srgbClr val="C0C0C0"/>
                    </a:outerShdw>
                  </a:effectLst>
                  <a:latin typeface="Kids" pitchFamily="34" charset="0"/>
                  <a:ea typeface="+mn-ea"/>
                  <a:cs typeface="Arial" pitchFamily="34" charset="0"/>
                </a:rPr>
                <a:t>  </a:t>
              </a:r>
              <a:r>
                <a:rPr lang="pt-BR" sz="2400" dirty="0">
                  <a:solidFill>
                    <a:srgbClr val="0000FF"/>
                  </a:solidFill>
                  <a:effectLst>
                    <a:outerShdw blurRad="38100" dist="38100" dir="2700000" algn="tl">
                      <a:srgbClr val="C0C0C0"/>
                    </a:outerShdw>
                  </a:effectLst>
                  <a:latin typeface="Kids" pitchFamily="34" charset="0"/>
                  <a:ea typeface="+mn-ea"/>
                  <a:cs typeface="Arial" pitchFamily="34" charset="0"/>
                </a:rPr>
                <a:t>sem  </a:t>
              </a:r>
            </a:p>
            <a:p>
              <a:pPr>
                <a:defRPr/>
              </a:pPr>
              <a:r>
                <a:rPr lang="pt-BR" sz="2400" dirty="0">
                  <a:solidFill>
                    <a:srgbClr val="0000FF"/>
                  </a:solidFill>
                  <a:effectLst>
                    <a:outerShdw blurRad="38100" dist="38100" dir="2700000" algn="tl">
                      <a:srgbClr val="C0C0C0"/>
                    </a:outerShdw>
                  </a:effectLst>
                  <a:latin typeface="Kids" pitchFamily="34" charset="0"/>
                  <a:ea typeface="+mn-ea"/>
                  <a:cs typeface="Arial" pitchFamily="34" charset="0"/>
                </a:rPr>
                <a:t>pensar</a:t>
              </a:r>
              <a:endParaRPr lang="pt-BR" sz="1600" dirty="0">
                <a:solidFill>
                  <a:srgbClr val="0000FF"/>
                </a:solidFill>
                <a:effectLst>
                  <a:outerShdw blurRad="38100" dist="38100" dir="2700000" algn="tl">
                    <a:srgbClr val="C0C0C0"/>
                  </a:outerShdw>
                </a:effectLst>
                <a:latin typeface="Kids" pitchFamily="34" charset="0"/>
                <a:ea typeface="+mn-ea"/>
                <a:cs typeface="Arial" pitchFamily="34" charset="0"/>
              </a:endParaRPr>
            </a:p>
          </p:txBody>
        </p:sp>
        <p:sp>
          <p:nvSpPr>
            <p:cNvPr id="2757642" name="Rectangle 10"/>
            <p:cNvSpPr>
              <a:spLocks noChangeArrowheads="1"/>
            </p:cNvSpPr>
            <p:nvPr/>
          </p:nvSpPr>
          <p:spPr bwMode="auto">
            <a:xfrm>
              <a:off x="6548438" y="1873250"/>
              <a:ext cx="1833562" cy="954087"/>
            </a:xfrm>
            <a:prstGeom prst="rect">
              <a:avLst/>
            </a:prstGeom>
            <a:noFill/>
            <a:ln w="9525">
              <a:noFill/>
              <a:miter lim="800000"/>
              <a:headEnd/>
              <a:tailEnd/>
            </a:ln>
            <a:effectLst/>
          </p:spPr>
          <p:txBody>
            <a:bodyPr wrap="none" lIns="92075" tIns="46038" rIns="92075" bIns="46038">
              <a:spAutoFit/>
            </a:bodyPr>
            <a:lstStyle/>
            <a:p>
              <a:pPr>
                <a:defRPr/>
              </a:pPr>
              <a:r>
                <a:rPr lang="pt-BR" sz="2800">
                  <a:solidFill>
                    <a:srgbClr val="9A12EE"/>
                  </a:solidFill>
                  <a:effectLst>
                    <a:outerShdw blurRad="38100" dist="38100" dir="2700000" algn="tl">
                      <a:srgbClr val="DDDDDD"/>
                    </a:outerShdw>
                  </a:effectLst>
                  <a:latin typeface="Kaufmann BT" charset="0"/>
                  <a:cs typeface="Arial" charset="0"/>
                </a:rPr>
                <a:t>Planeja em </a:t>
              </a:r>
            </a:p>
            <a:p>
              <a:pPr>
                <a:defRPr/>
              </a:pPr>
              <a:r>
                <a:rPr lang="pt-BR" sz="2800">
                  <a:solidFill>
                    <a:srgbClr val="9A12EE"/>
                  </a:solidFill>
                  <a:effectLst>
                    <a:outerShdw blurRad="38100" dist="38100" dir="2700000" algn="tl">
                      <a:srgbClr val="DDDDDD"/>
                    </a:outerShdw>
                  </a:effectLst>
                  <a:latin typeface="Kaufmann BT" charset="0"/>
                  <a:cs typeface="Arial" charset="0"/>
                </a:rPr>
                <a:t>excesso</a:t>
              </a:r>
            </a:p>
          </p:txBody>
        </p:sp>
        <p:sp>
          <p:nvSpPr>
            <p:cNvPr id="144398" name="Rectangle 2"/>
            <p:cNvSpPr>
              <a:spLocks noChangeArrowheads="1"/>
            </p:cNvSpPr>
            <p:nvPr/>
          </p:nvSpPr>
          <p:spPr bwMode="auto">
            <a:xfrm>
              <a:off x="395288" y="3379788"/>
              <a:ext cx="8497887" cy="70802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pt-BR">
                  <a:solidFill>
                    <a:srgbClr val="CC3300"/>
                  </a:solidFill>
                  <a:latin typeface="KabarettD" charset="0"/>
                </a:rPr>
                <a:t>2 – Capacidade de Organização</a:t>
              </a:r>
            </a:p>
          </p:txBody>
        </p:sp>
        <p:sp>
          <p:nvSpPr>
            <p:cNvPr id="13" name="Rectangle 8"/>
            <p:cNvSpPr>
              <a:spLocks noChangeArrowheads="1"/>
            </p:cNvSpPr>
            <p:nvPr/>
          </p:nvSpPr>
          <p:spPr bwMode="auto">
            <a:xfrm>
              <a:off x="255588" y="4433887"/>
              <a:ext cx="8720137" cy="579438"/>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19" name="Rectangle 10"/>
            <p:cNvSpPr>
              <a:spLocks noChangeArrowheads="1"/>
            </p:cNvSpPr>
            <p:nvPr/>
          </p:nvSpPr>
          <p:spPr bwMode="auto">
            <a:xfrm>
              <a:off x="5954713" y="5300662"/>
              <a:ext cx="2794000" cy="519113"/>
            </a:xfrm>
            <a:prstGeom prst="rect">
              <a:avLst/>
            </a:prstGeom>
            <a:noFill/>
            <a:ln w="9525">
              <a:noFill/>
              <a:miter lim="800000"/>
              <a:headEnd/>
              <a:tailEnd/>
            </a:ln>
            <a:effectLst/>
          </p:spPr>
          <p:txBody>
            <a:bodyPr lIns="92075" tIns="46038" rIns="92075" bIns="46038">
              <a:spAutoFit/>
            </a:bodyPr>
            <a:lstStyle/>
            <a:p>
              <a:pPr>
                <a:defRPr/>
              </a:pPr>
              <a:r>
                <a:rPr lang="pt-BR" sz="2800">
                  <a:solidFill>
                    <a:srgbClr val="0000FF"/>
                  </a:solidFill>
                  <a:effectLst>
                    <a:outerShdw blurRad="38100" dist="38100" dir="2700000" algn="tl">
                      <a:srgbClr val="DDDDDD"/>
                    </a:outerShdw>
                  </a:effectLst>
                  <a:latin typeface="Adelaide" charset="0"/>
                  <a:cs typeface="Arial" charset="0"/>
                </a:rPr>
                <a:t>Perfeccionista</a:t>
              </a:r>
            </a:p>
          </p:txBody>
        </p:sp>
        <p:sp>
          <p:nvSpPr>
            <p:cNvPr id="21" name="Rectangle 9"/>
            <p:cNvSpPr>
              <a:spLocks noChangeArrowheads="1"/>
            </p:cNvSpPr>
            <p:nvPr/>
          </p:nvSpPr>
          <p:spPr bwMode="auto">
            <a:xfrm>
              <a:off x="304800" y="5157787"/>
              <a:ext cx="3059113" cy="519113"/>
            </a:xfrm>
            <a:prstGeom prst="rect">
              <a:avLst/>
            </a:prstGeom>
            <a:noFill/>
            <a:ln w="9525">
              <a:noFill/>
              <a:miter lim="800000"/>
              <a:headEnd/>
              <a:tailEnd/>
            </a:ln>
            <a:effectLst/>
          </p:spPr>
          <p:txBody>
            <a:bodyPr wrap="none" lIns="92075" tIns="46038" rIns="92075" bIns="46038">
              <a:spAutoFit/>
            </a:bodyPr>
            <a:lstStyle/>
            <a:p>
              <a:pPr>
                <a:defRPr/>
              </a:pPr>
              <a:r>
                <a:rPr lang="pt-BR" sz="2800">
                  <a:solidFill>
                    <a:srgbClr val="C73305"/>
                  </a:solidFill>
                  <a:effectLst>
                    <a:outerShdw blurRad="38100" dist="38100" dir="2700000" algn="tl">
                      <a:srgbClr val="DDDDDD"/>
                    </a:outerShdw>
                  </a:effectLst>
                  <a:latin typeface="Arial Black" charset="0"/>
                  <a:cs typeface="Arial" charset="0"/>
                </a:rPr>
                <a:t>Desorganizado</a:t>
              </a:r>
            </a:p>
          </p:txBody>
        </p:sp>
        <p:sp>
          <p:nvSpPr>
            <p:cNvPr id="144402" name="AutoShape 4"/>
            <p:cNvSpPr>
              <a:spLocks noChangeArrowheads="1"/>
            </p:cNvSpPr>
            <p:nvPr/>
          </p:nvSpPr>
          <p:spPr bwMode="auto">
            <a:xfrm rot="-7449199">
              <a:off x="3953669" y="602456"/>
              <a:ext cx="846138" cy="5292725"/>
            </a:xfrm>
            <a:prstGeom prst="curvedLeftArrow">
              <a:avLst>
                <a:gd name="adj1" fmla="val 36025"/>
                <a:gd name="adj2" fmla="val 72050"/>
                <a:gd name="adj3" fmla="val 33333"/>
              </a:avLst>
            </a:prstGeom>
            <a:solidFill>
              <a:srgbClr val="0000FF"/>
            </a:solidFill>
            <a:ln w="12699">
              <a:solidFill>
                <a:schemeClr val="tx1"/>
              </a:solidFill>
              <a:miter lim="800000"/>
              <a:headEnd type="none" w="sm" len="sm"/>
              <a:tailEnd type="none" w="sm" len="sm"/>
            </a:ln>
          </p:spPr>
          <p:txBody>
            <a:bodyPr wrap="none" anchor="ctr"/>
            <a:lstStyle/>
            <a:p>
              <a:endParaRPr lang="en-US">
                <a:solidFill>
                  <a:srgbClr val="000000"/>
                </a:solidFill>
              </a:endParaRPr>
            </a:p>
          </p:txBody>
        </p:sp>
      </p:gr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57635"/>
                                        </p:tgtEl>
                                        <p:attrNameLst>
                                          <p:attrName>style.visibility</p:attrName>
                                        </p:attrNameLst>
                                      </p:cBhvr>
                                      <p:to>
                                        <p:strVal val="visible"/>
                                      </p:to>
                                    </p:set>
                                    <p:anim calcmode="lin" valueType="num">
                                      <p:cBhvr additive="base">
                                        <p:cTn id="7" dur="500" fill="hold"/>
                                        <p:tgtEl>
                                          <p:spTgt spid="2757635"/>
                                        </p:tgtEl>
                                        <p:attrNameLst>
                                          <p:attrName>ppt_x</p:attrName>
                                        </p:attrNameLst>
                                      </p:cBhvr>
                                      <p:tavLst>
                                        <p:tav tm="0">
                                          <p:val>
                                            <p:strVal val="0-#ppt_w/2"/>
                                          </p:val>
                                        </p:tav>
                                        <p:tav tm="100000">
                                          <p:val>
                                            <p:strVal val="#ppt_x"/>
                                          </p:val>
                                        </p:tav>
                                      </p:tavLst>
                                    </p:anim>
                                    <p:anim calcmode="lin" valueType="num">
                                      <p:cBhvr additive="base">
                                        <p:cTn id="8" dur="500" fill="hold"/>
                                        <p:tgtEl>
                                          <p:spTgt spid="27576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57635" grpId="0" autoUpdateAnimBg="0"/>
      <p:bldP spid="153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Rectangle 1"/>
          <p:cNvSpPr>
            <a:spLocks noChangeArrowheads="1"/>
          </p:cNvSpPr>
          <p:nvPr/>
        </p:nvSpPr>
        <p:spPr bwMode="auto">
          <a:xfrm>
            <a:off x="539750" y="509984"/>
            <a:ext cx="8280400" cy="6154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1800" b="0" dirty="0">
                <a:solidFill>
                  <a:srgbClr val="000000"/>
                </a:solidFill>
              </a:rPr>
              <a:t>2. Capacidade de Organização</a:t>
            </a:r>
          </a:p>
          <a:p>
            <a:pPr algn="just"/>
            <a:r>
              <a:rPr lang="pt-BR" sz="1800" b="0" dirty="0">
                <a:solidFill>
                  <a:srgbClr val="000000"/>
                </a:solidFill>
              </a:rPr>
              <a:t>O indivíduo que </a:t>
            </a:r>
            <a:r>
              <a:rPr lang="pt-BR" sz="1800" b="0" dirty="0" smtClean="0">
                <a:solidFill>
                  <a:srgbClr val="000000"/>
                </a:solidFill>
              </a:rPr>
              <a:t>apresenta </a:t>
            </a:r>
            <a:r>
              <a:rPr lang="pt-BR" sz="1800" b="0" dirty="0">
                <a:solidFill>
                  <a:srgbClr val="000000"/>
                </a:solidFill>
              </a:rPr>
              <a:t>um alto escore nesta capacidade revela-se uma pessoa com características de perfeccionismo e pode se preocupar de forma excessiva com a qualidade dos produtos ou serviços. Tende a ser muito exigente consigo mesmo e com as pessoas de quem mais gosta. Apresenta trabalhos de altíssima qualidade, mas às vezes o esforço despendido pode lhe gerar um certo estresse. Pode até delegar, mas ainda assim continuará se cobrando alto nível de execução e ordem.</a:t>
            </a:r>
          </a:p>
          <a:p>
            <a:pPr algn="just"/>
            <a:r>
              <a:rPr lang="pt-BR" sz="1800" b="0" dirty="0">
                <a:solidFill>
                  <a:srgbClr val="000000"/>
                </a:solidFill>
              </a:rPr>
              <a:t>A pessoa que apresenta um baixo escore neste fator, pode ser desorganizada, mas ainda assim demonstrar interesse pela qualidade dos produtos ou serviços. Na maioria das vezes prefere que outra pessoa cuide destas atribuições e pode exigir qualidade. Os líderes brasileiros bem sucedidos dedicam-se mais a estratégia e preferem que sua equipe cuide da tática. Tudo indica que sofrem muita pressão necessitando agir rapidamente, não dispondo de tempo para cuidar de detalhes. </a:t>
            </a:r>
            <a:r>
              <a:rPr lang="pt-BR" sz="1800" b="0" dirty="0" smtClean="0">
                <a:solidFill>
                  <a:srgbClr val="000000"/>
                </a:solidFill>
              </a:rPr>
              <a:t>Profissionais que não se identificam com detalhes </a:t>
            </a:r>
            <a:r>
              <a:rPr lang="pt-BR" sz="1800" b="0" dirty="0">
                <a:solidFill>
                  <a:srgbClr val="000000"/>
                </a:solidFill>
              </a:rPr>
              <a:t>às vezes compensam sua necessidade de organização com a sua capacidade de </a:t>
            </a:r>
            <a:r>
              <a:rPr lang="pt-BR" sz="1800" b="0" dirty="0" smtClean="0">
                <a:solidFill>
                  <a:srgbClr val="000000"/>
                </a:solidFill>
              </a:rPr>
              <a:t>planejamento, ou seja, planejando em excesso.</a:t>
            </a:r>
            <a:endParaRPr lang="pt-BR" sz="1800" b="0" dirty="0">
              <a:solidFill>
                <a:srgbClr val="000000"/>
              </a:solidFill>
            </a:endParaRPr>
          </a:p>
          <a:p>
            <a:pPr algn="just"/>
            <a:r>
              <a:rPr lang="pt-BR" sz="1800" b="0" dirty="0">
                <a:solidFill>
                  <a:srgbClr val="000000"/>
                </a:solidFill>
              </a:rPr>
              <a:t>Algumas vezes a pessoa de baixo escore revela dificuldades para administrar seu tempo e são mesmo desorganizadas. Nunca foram orientadas para dispensar algum cuidado aos detalhes essenciais na execução de uma tarefa e se perdem por falta de um mínimo de planejamento e organização. Confiam muito em sua memória e não têm o hábito de registrar ou documentar suas atribuições ou tarefas. Pessoas que apresentem baixo escore de planejamento e de organização, muito provavelmente não deverão atingir metas.</a:t>
            </a:r>
          </a:p>
          <a:p>
            <a:pPr algn="just"/>
            <a:endParaRPr lang="pt-BR" sz="1800" b="0" dirty="0">
              <a:solidFill>
                <a:srgbClr val="000000"/>
              </a:solidFill>
            </a:endParaRPr>
          </a:p>
        </p:txBody>
      </p:sp>
      <p:sp>
        <p:nvSpPr>
          <p:cNvPr id="3" name="Rectangle 2"/>
          <p:cNvSpPr/>
          <p:nvPr/>
        </p:nvSpPr>
        <p:spPr>
          <a:xfrm>
            <a:off x="971600" y="-27384"/>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779032422"/>
      </p:ext>
    </p:extLst>
  </p:cSld>
  <p:clrMapOvr>
    <a:masterClrMapping/>
  </p:clrMapOvr>
  <p:transition xmlns:p14="http://schemas.microsoft.com/office/powerpoint/2010/mai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1730" name="Rectangle 2"/>
          <p:cNvSpPr>
            <a:spLocks noChangeArrowheads="1"/>
          </p:cNvSpPr>
          <p:nvPr/>
        </p:nvSpPr>
        <p:spPr bwMode="auto">
          <a:xfrm>
            <a:off x="4953000" y="19050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1731" name="Rectangle 3"/>
          <p:cNvSpPr>
            <a:spLocks noChangeArrowheads="1"/>
          </p:cNvSpPr>
          <p:nvPr/>
        </p:nvSpPr>
        <p:spPr bwMode="auto">
          <a:xfrm>
            <a:off x="5715000" y="19050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1732" name="AutoShape 4"/>
          <p:cNvSpPr>
            <a:spLocks noChangeArrowheads="1"/>
          </p:cNvSpPr>
          <p:nvPr/>
        </p:nvSpPr>
        <p:spPr bwMode="auto">
          <a:xfrm>
            <a:off x="3962400" y="1219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1733" name="Rectangle 5"/>
          <p:cNvSpPr>
            <a:spLocks noChangeArrowheads="1"/>
          </p:cNvSpPr>
          <p:nvPr/>
        </p:nvSpPr>
        <p:spPr bwMode="auto">
          <a:xfrm>
            <a:off x="776288" y="171450"/>
            <a:ext cx="7402512" cy="1025525"/>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lgn="ctr">
              <a:defRPr/>
            </a:pPr>
            <a:r>
              <a:rPr lang="pt-BR" sz="3200" dirty="0">
                <a:solidFill>
                  <a:srgbClr val="CC3300"/>
                </a:solidFill>
                <a:latin typeface="KabarettD" charset="0"/>
                <a:cs typeface="Arial" charset="0"/>
              </a:rPr>
              <a:t>3 </a:t>
            </a:r>
            <a:r>
              <a:rPr lang="pt-BR" sz="2800" dirty="0">
                <a:solidFill>
                  <a:srgbClr val="9B8DEF"/>
                </a:solidFill>
                <a:effectLst>
                  <a:outerShdw blurRad="38100" dist="38100" dir="2700000" algn="tl">
                    <a:srgbClr val="DDDDDD"/>
                  </a:outerShdw>
                </a:effectLst>
                <a:latin typeface="KabarettD" charset="0"/>
                <a:cs typeface="Arial" charset="0"/>
              </a:rPr>
              <a:t>– </a:t>
            </a:r>
            <a:r>
              <a:rPr lang="pt-BR" sz="3200" dirty="0">
                <a:solidFill>
                  <a:srgbClr val="CC3300"/>
                </a:solidFill>
                <a:latin typeface="KabarettD" charset="0"/>
                <a:cs typeface="Arial" charset="0"/>
              </a:rPr>
              <a:t>Capacidade de Acompanhamento</a:t>
            </a:r>
          </a:p>
          <a:p>
            <a:pPr algn="ctr">
              <a:defRPr/>
            </a:pPr>
            <a:r>
              <a:rPr lang="pt-BR" sz="3200" dirty="0">
                <a:solidFill>
                  <a:srgbClr val="CC3300"/>
                </a:solidFill>
                <a:latin typeface="KabarettD" charset="0"/>
                <a:cs typeface="Arial" charset="0"/>
              </a:rPr>
              <a:t>Liderança COACH</a:t>
            </a:r>
          </a:p>
        </p:txBody>
      </p:sp>
      <p:sp>
        <p:nvSpPr>
          <p:cNvPr id="2761734" name="Rectangle 6"/>
          <p:cNvSpPr>
            <a:spLocks noChangeArrowheads="1"/>
          </p:cNvSpPr>
          <p:nvPr/>
        </p:nvSpPr>
        <p:spPr bwMode="auto">
          <a:xfrm>
            <a:off x="179388" y="14176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FF6E41"/>
                </a:solidFill>
                <a:effectLst>
                  <a:outerShdw blurRad="38100" dist="38100" dir="2700000" algn="tl">
                    <a:srgbClr val="DDDDDD"/>
                  </a:outerShdw>
                </a:effectLst>
                <a:latin typeface="Arial Black" charset="0"/>
                <a:cs typeface="Arial" charset="0"/>
              </a:rPr>
              <a:t>00 01  02  03  04  05  06  07  08  09  10</a:t>
            </a:r>
          </a:p>
        </p:txBody>
      </p:sp>
      <p:sp>
        <p:nvSpPr>
          <p:cNvPr id="2761735" name="Rectangle 7"/>
          <p:cNvSpPr>
            <a:spLocks noChangeArrowheads="1"/>
          </p:cNvSpPr>
          <p:nvPr/>
        </p:nvSpPr>
        <p:spPr bwMode="auto">
          <a:xfrm>
            <a:off x="1371600" y="1981200"/>
            <a:ext cx="2638425" cy="579438"/>
          </a:xfrm>
          <a:prstGeom prst="rect">
            <a:avLst/>
          </a:prstGeom>
          <a:noFill/>
          <a:ln w="9525">
            <a:noFill/>
            <a:miter lim="800000"/>
            <a:headEnd/>
            <a:tailEnd/>
          </a:ln>
          <a:effectLst/>
        </p:spPr>
        <p:txBody>
          <a:bodyPr wrap="none" lIns="92075" tIns="46038" rIns="92075" bIns="46038">
            <a:spAutoFit/>
          </a:bodyPr>
          <a:lstStyle/>
          <a:p>
            <a:pPr>
              <a:defRPr/>
            </a:pPr>
            <a:r>
              <a:rPr lang="pt-BR" sz="3200" dirty="0">
                <a:solidFill>
                  <a:srgbClr val="C73305"/>
                </a:solidFill>
                <a:effectLst>
                  <a:outerShdw blurRad="38100" dist="38100" dir="2700000" algn="tl">
                    <a:srgbClr val="DDDDDD"/>
                  </a:outerShdw>
                </a:effectLst>
                <a:latin typeface="Switzerland" charset="0"/>
                <a:cs typeface="Arial" charset="0"/>
              </a:rPr>
              <a:t>Executando</a:t>
            </a:r>
          </a:p>
        </p:txBody>
      </p:sp>
      <p:sp>
        <p:nvSpPr>
          <p:cNvPr id="2761736" name="Rectangle 8"/>
          <p:cNvSpPr>
            <a:spLocks noChangeArrowheads="1"/>
          </p:cNvSpPr>
          <p:nvPr/>
        </p:nvSpPr>
        <p:spPr bwMode="auto">
          <a:xfrm>
            <a:off x="6400800" y="1905000"/>
            <a:ext cx="1752600" cy="641350"/>
          </a:xfrm>
          <a:prstGeom prst="rect">
            <a:avLst/>
          </a:prstGeom>
          <a:noFill/>
          <a:ln w="9525">
            <a:noFill/>
            <a:miter lim="800000"/>
            <a:headEnd/>
            <a:tailEnd/>
          </a:ln>
          <a:effectLst/>
        </p:spPr>
        <p:txBody>
          <a:bodyPr lIns="92075" tIns="46038" rIns="92075" bIns="46038">
            <a:spAutoFit/>
          </a:bodyPr>
          <a:lstStyle/>
          <a:p>
            <a:pPr>
              <a:defRPr/>
            </a:pPr>
            <a:r>
              <a:rPr lang="pt-BR" sz="3600" i="1">
                <a:solidFill>
                  <a:srgbClr val="0000FF"/>
                </a:solidFill>
                <a:effectLst>
                  <a:outerShdw blurRad="38100" dist="38100" dir="2700000" algn="tl">
                    <a:srgbClr val="C0C0C0"/>
                  </a:outerShdw>
                </a:effectLst>
                <a:latin typeface="Architecture" pitchFamily="34" charset="0"/>
                <a:ea typeface="+mn-ea"/>
                <a:cs typeface="Arial" pitchFamily="34" charset="0"/>
              </a:rPr>
              <a:t>Fiscal</a:t>
            </a:r>
            <a:endParaRPr lang="pt-BR" sz="3600">
              <a:solidFill>
                <a:srgbClr val="0000FF"/>
              </a:solidFill>
              <a:effectLst>
                <a:outerShdw blurRad="38100" dist="38100" dir="2700000" algn="tl">
                  <a:srgbClr val="C0C0C0"/>
                </a:outerShdw>
              </a:effectLst>
              <a:latin typeface="Architecture" pitchFamily="34" charset="0"/>
              <a:ea typeface="+mn-ea"/>
              <a:cs typeface="Arial" pitchFamily="34" charset="0"/>
            </a:endParaRPr>
          </a:p>
        </p:txBody>
      </p:sp>
      <p:sp>
        <p:nvSpPr>
          <p:cNvPr id="2761737" name="Rectangle 9"/>
          <p:cNvSpPr>
            <a:spLocks noChangeArrowheads="1"/>
          </p:cNvSpPr>
          <p:nvPr/>
        </p:nvSpPr>
        <p:spPr bwMode="auto">
          <a:xfrm>
            <a:off x="304800" y="2708275"/>
            <a:ext cx="858837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a capacidade que o indivíduo apresenta para acompanhar e promover o desenvolvimento de sua equipe, por meio de treinamentos, informações, feedbacks e orientações.</a:t>
            </a:r>
          </a:p>
        </p:txBody>
      </p:sp>
      <p:sp>
        <p:nvSpPr>
          <p:cNvPr id="10" name="CaixaDeTexto 9"/>
          <p:cNvSpPr txBox="1">
            <a:spLocks noChangeArrowheads="1"/>
          </p:cNvSpPr>
          <p:nvPr/>
        </p:nvSpPr>
        <p:spPr bwMode="auto">
          <a:xfrm>
            <a:off x="1187450" y="5373688"/>
            <a:ext cx="7431088"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O profissional brasileiro </a:t>
            </a:r>
            <a:r>
              <a:rPr lang="pt-BR" sz="1800">
                <a:solidFill>
                  <a:srgbClr val="FF0000"/>
                </a:solidFill>
              </a:rPr>
              <a:t>tem facilidade para liderar</a:t>
            </a:r>
            <a:r>
              <a:rPr lang="pt-BR" sz="1800">
                <a:solidFill>
                  <a:srgbClr val="000000"/>
                </a:solidFill>
              </a:rPr>
              <a:t>, mas ainda</a:t>
            </a:r>
          </a:p>
          <a:p>
            <a:pPr algn="ctr" eaLnBrk="1" hangingPunct="1"/>
            <a:r>
              <a:rPr lang="pt-BR" sz="1800">
                <a:solidFill>
                  <a:srgbClr val="000000"/>
                </a:solidFill>
              </a:rPr>
              <a:t>revela dificuldade para assumir o papel de líder COACH.</a:t>
            </a:r>
          </a:p>
          <a:p>
            <a:pPr algn="ctr" eaLnBrk="1" hangingPunct="1"/>
            <a:r>
              <a:rPr lang="pt-BR" sz="1800">
                <a:solidFill>
                  <a:srgbClr val="000000"/>
                </a:solidFill>
              </a:rPr>
              <a:t>Em muitas ocasiões executa em lugar de promover o desenvolvimento</a:t>
            </a:r>
          </a:p>
          <a:p>
            <a:pPr algn="ctr" eaLnBrk="1" hangingPunct="1"/>
            <a:r>
              <a:rPr lang="pt-BR" sz="1800">
                <a:solidFill>
                  <a:srgbClr val="000000"/>
                </a:solidFill>
              </a:rPr>
              <a:t>da equipe.</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61733"/>
                                        </p:tgtEl>
                                        <p:attrNameLst>
                                          <p:attrName>style.visibility</p:attrName>
                                        </p:attrNameLst>
                                      </p:cBhvr>
                                      <p:to>
                                        <p:strVal val="visible"/>
                                      </p:to>
                                    </p:set>
                                    <p:anim calcmode="lin" valueType="num">
                                      <p:cBhvr additive="base">
                                        <p:cTn id="7" dur="500" fill="hold"/>
                                        <p:tgtEl>
                                          <p:spTgt spid="2761733"/>
                                        </p:tgtEl>
                                        <p:attrNameLst>
                                          <p:attrName>ppt_x</p:attrName>
                                        </p:attrNameLst>
                                      </p:cBhvr>
                                      <p:tavLst>
                                        <p:tav tm="0">
                                          <p:val>
                                            <p:strVal val="1+#ppt_w/2"/>
                                          </p:val>
                                        </p:tav>
                                        <p:tav tm="100000">
                                          <p:val>
                                            <p:strVal val="#ppt_x"/>
                                          </p:val>
                                        </p:tav>
                                      </p:tavLst>
                                    </p:anim>
                                    <p:anim calcmode="lin" valueType="num">
                                      <p:cBhvr additive="base">
                                        <p:cTn id="8" dur="500" fill="hold"/>
                                        <p:tgtEl>
                                          <p:spTgt spid="27617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76173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9" fill="hold" grpId="0" nodeType="clickEffect">
                                  <p:stCondLst>
                                    <p:cond delay="0"/>
                                  </p:stCondLst>
                                  <p:iterate type="lt">
                                    <p:tmPct val="100000"/>
                                  </p:iterate>
                                  <p:childTnLst>
                                    <p:set>
                                      <p:cBhvr>
                                        <p:cTn id="16" dur="1" fill="hold">
                                          <p:stCondLst>
                                            <p:cond delay="0"/>
                                          </p:stCondLst>
                                        </p:cTn>
                                        <p:tgtEl>
                                          <p:spTgt spid="2761734">
                                            <p:txEl>
                                              <p:pRg st="0" end="0"/>
                                            </p:txEl>
                                          </p:spTgt>
                                        </p:tgtEl>
                                        <p:attrNameLst>
                                          <p:attrName>style.visibility</p:attrName>
                                        </p:attrNameLst>
                                      </p:cBhvr>
                                      <p:to>
                                        <p:strVal val="visible"/>
                                      </p:to>
                                    </p:set>
                                    <p:anim calcmode="lin" valueType="num">
                                      <p:cBhvr additive="base">
                                        <p:cTn id="17" dur="75" fill="hold"/>
                                        <p:tgtEl>
                                          <p:spTgt spid="2761734">
                                            <p:txEl>
                                              <p:pRg st="0" end="0"/>
                                            </p:txEl>
                                          </p:spTgt>
                                        </p:tgtEl>
                                        <p:attrNameLst>
                                          <p:attrName>ppt_x</p:attrName>
                                        </p:attrNameLst>
                                      </p:cBhvr>
                                      <p:tavLst>
                                        <p:tav tm="0">
                                          <p:val>
                                            <p:strVal val="0-#ppt_w/2"/>
                                          </p:val>
                                        </p:tav>
                                        <p:tav tm="100000">
                                          <p:val>
                                            <p:strVal val="#ppt_x"/>
                                          </p:val>
                                        </p:tav>
                                      </p:tavLst>
                                    </p:anim>
                                    <p:anim calcmode="lin" valueType="num">
                                      <p:cBhvr additive="base">
                                        <p:cTn id="18" dur="75" fill="hold"/>
                                        <p:tgtEl>
                                          <p:spTgt spid="2761734">
                                            <p:txEl>
                                              <p:pRg st="0" end="0"/>
                                            </p:txEl>
                                          </p:spTgt>
                                        </p:tgtEl>
                                        <p:attrNameLst>
                                          <p:attrName>ppt_y</p:attrName>
                                        </p:attrNameLst>
                                      </p:cBhvr>
                                      <p:tavLst>
                                        <p:tav tm="0">
                                          <p:val>
                                            <p:strVal val="0-#ppt_h/2"/>
                                          </p:val>
                                        </p:tav>
                                        <p:tav tm="100000">
                                          <p:val>
                                            <p:strVal val="#ppt_y"/>
                                          </p:val>
                                        </p:tav>
                                      </p:tavLst>
                                    </p:anim>
                                  </p:childTnLst>
                                </p:cTn>
                              </p:par>
                            </p:childTnLst>
                          </p:cTn>
                        </p:par>
                        <p:par>
                          <p:cTn id="19" fill="hold" nodeType="afterGroup">
                            <p:stCondLst>
                              <p:cond delay="1650"/>
                            </p:stCondLst>
                            <p:childTnLst>
                              <p:par>
                                <p:cTn id="20" presetID="2" presetClass="entr" presetSubtype="8" fill="hold" grpId="0" nodeType="afterEffect">
                                  <p:stCondLst>
                                    <p:cond delay="0"/>
                                  </p:stCondLst>
                                  <p:childTnLst>
                                    <p:set>
                                      <p:cBhvr>
                                        <p:cTn id="21" dur="1" fill="hold">
                                          <p:stCondLst>
                                            <p:cond delay="0"/>
                                          </p:stCondLst>
                                        </p:cTn>
                                        <p:tgtEl>
                                          <p:spTgt spid="2761730"/>
                                        </p:tgtEl>
                                        <p:attrNameLst>
                                          <p:attrName>style.visibility</p:attrName>
                                        </p:attrNameLst>
                                      </p:cBhvr>
                                      <p:to>
                                        <p:strVal val="visible"/>
                                      </p:to>
                                    </p:set>
                                    <p:anim calcmode="lin" valueType="num">
                                      <p:cBhvr additive="base">
                                        <p:cTn id="22" dur="500" fill="hold"/>
                                        <p:tgtEl>
                                          <p:spTgt spid="2761730"/>
                                        </p:tgtEl>
                                        <p:attrNameLst>
                                          <p:attrName>ppt_x</p:attrName>
                                        </p:attrNameLst>
                                      </p:cBhvr>
                                      <p:tavLst>
                                        <p:tav tm="0">
                                          <p:val>
                                            <p:strVal val="0-#ppt_w/2"/>
                                          </p:val>
                                        </p:tav>
                                        <p:tav tm="100000">
                                          <p:val>
                                            <p:strVal val="#ppt_x"/>
                                          </p:val>
                                        </p:tav>
                                      </p:tavLst>
                                    </p:anim>
                                    <p:anim calcmode="lin" valueType="num">
                                      <p:cBhvr additive="base">
                                        <p:cTn id="23" dur="500" fill="hold"/>
                                        <p:tgtEl>
                                          <p:spTgt spid="2761730"/>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150"/>
                            </p:stCondLst>
                            <p:childTnLst>
                              <p:par>
                                <p:cTn id="25" presetID="2" presetClass="entr" presetSubtype="8" fill="hold" grpId="0" nodeType="afterEffect">
                                  <p:stCondLst>
                                    <p:cond delay="0"/>
                                  </p:stCondLst>
                                  <p:childTnLst>
                                    <p:set>
                                      <p:cBhvr>
                                        <p:cTn id="26" dur="1" fill="hold">
                                          <p:stCondLst>
                                            <p:cond delay="0"/>
                                          </p:stCondLst>
                                        </p:cTn>
                                        <p:tgtEl>
                                          <p:spTgt spid="2761731"/>
                                        </p:tgtEl>
                                        <p:attrNameLst>
                                          <p:attrName>style.visibility</p:attrName>
                                        </p:attrNameLst>
                                      </p:cBhvr>
                                      <p:to>
                                        <p:strVal val="visible"/>
                                      </p:to>
                                    </p:set>
                                    <p:anim calcmode="lin" valueType="num">
                                      <p:cBhvr additive="base">
                                        <p:cTn id="27" dur="500" fill="hold"/>
                                        <p:tgtEl>
                                          <p:spTgt spid="2761731"/>
                                        </p:tgtEl>
                                        <p:attrNameLst>
                                          <p:attrName>ppt_x</p:attrName>
                                        </p:attrNameLst>
                                      </p:cBhvr>
                                      <p:tavLst>
                                        <p:tav tm="0">
                                          <p:val>
                                            <p:strVal val="0-#ppt_w/2"/>
                                          </p:val>
                                        </p:tav>
                                        <p:tav tm="100000">
                                          <p:val>
                                            <p:strVal val="#ppt_x"/>
                                          </p:val>
                                        </p:tav>
                                      </p:tavLst>
                                    </p:anim>
                                    <p:anim calcmode="lin" valueType="num">
                                      <p:cBhvr additive="base">
                                        <p:cTn id="28" dur="500" fill="hold"/>
                                        <p:tgtEl>
                                          <p:spTgt spid="2761731"/>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37" fill="hold" grpId="0" nodeType="clickEffect">
                                  <p:stCondLst>
                                    <p:cond delay="0"/>
                                  </p:stCondLst>
                                  <p:childTnLst>
                                    <p:set>
                                      <p:cBhvr>
                                        <p:cTn id="32" dur="1" fill="hold">
                                          <p:stCondLst>
                                            <p:cond delay="0"/>
                                          </p:stCondLst>
                                        </p:cTn>
                                        <p:tgtEl>
                                          <p:spTgt spid="2761732"/>
                                        </p:tgtEl>
                                        <p:attrNameLst>
                                          <p:attrName>style.visibility</p:attrName>
                                        </p:attrNameLst>
                                      </p:cBhvr>
                                      <p:to>
                                        <p:strVal val="visible"/>
                                      </p:to>
                                    </p:set>
                                    <p:animEffect transition="in" filter="barn(outVertical)">
                                      <p:cBhvr>
                                        <p:cTn id="33" dur="500"/>
                                        <p:tgtEl>
                                          <p:spTgt spid="276173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288" fill="hold" grpId="0" nodeType="clickEffect">
                                  <p:stCondLst>
                                    <p:cond delay="0"/>
                                  </p:stCondLst>
                                  <p:childTnLst>
                                    <p:set>
                                      <p:cBhvr>
                                        <p:cTn id="37" dur="1" fill="hold">
                                          <p:stCondLst>
                                            <p:cond delay="0"/>
                                          </p:stCondLst>
                                        </p:cTn>
                                        <p:tgtEl>
                                          <p:spTgt spid="2761735"/>
                                        </p:tgtEl>
                                        <p:attrNameLst>
                                          <p:attrName>style.visibility</p:attrName>
                                        </p:attrNameLst>
                                      </p:cBhvr>
                                      <p:to>
                                        <p:strVal val="visible"/>
                                      </p:to>
                                    </p:set>
                                    <p:anim calcmode="lin" valueType="num">
                                      <p:cBhvr>
                                        <p:cTn id="38" dur="500" fill="hold"/>
                                        <p:tgtEl>
                                          <p:spTgt spid="2761735"/>
                                        </p:tgtEl>
                                        <p:attrNameLst>
                                          <p:attrName>ppt_w</p:attrName>
                                        </p:attrNameLst>
                                      </p:cBhvr>
                                      <p:tavLst>
                                        <p:tav tm="0">
                                          <p:val>
                                            <p:strVal val="4/3*#ppt_w"/>
                                          </p:val>
                                        </p:tav>
                                        <p:tav tm="100000">
                                          <p:val>
                                            <p:strVal val="#ppt_w"/>
                                          </p:val>
                                        </p:tav>
                                      </p:tavLst>
                                    </p:anim>
                                    <p:anim calcmode="lin" valueType="num">
                                      <p:cBhvr>
                                        <p:cTn id="39" dur="500" fill="hold"/>
                                        <p:tgtEl>
                                          <p:spTgt spid="2761735"/>
                                        </p:tgtEl>
                                        <p:attrNameLst>
                                          <p:attrName>ppt_h</p:attrName>
                                        </p:attrNameLst>
                                      </p:cBhvr>
                                      <p:tavLst>
                                        <p:tav tm="0">
                                          <p:val>
                                            <p:strVal val="4/3*#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3" presetClass="entr" presetSubtype="16" fill="hold" grpId="0" nodeType="clickEffect">
                                  <p:stCondLst>
                                    <p:cond delay="0"/>
                                  </p:stCondLst>
                                  <p:childTnLst>
                                    <p:set>
                                      <p:cBhvr>
                                        <p:cTn id="43" dur="1" fill="hold">
                                          <p:stCondLst>
                                            <p:cond delay="0"/>
                                          </p:stCondLst>
                                        </p:cTn>
                                        <p:tgtEl>
                                          <p:spTgt spid="2761736"/>
                                        </p:tgtEl>
                                        <p:attrNameLst>
                                          <p:attrName>style.visibility</p:attrName>
                                        </p:attrNameLst>
                                      </p:cBhvr>
                                      <p:to>
                                        <p:strVal val="visible"/>
                                      </p:to>
                                    </p:set>
                                    <p:anim calcmode="lin" valueType="num">
                                      <p:cBhvr>
                                        <p:cTn id="44" dur="500" fill="hold"/>
                                        <p:tgtEl>
                                          <p:spTgt spid="2761736"/>
                                        </p:tgtEl>
                                        <p:attrNameLst>
                                          <p:attrName>ppt_w</p:attrName>
                                        </p:attrNameLst>
                                      </p:cBhvr>
                                      <p:tavLst>
                                        <p:tav tm="0">
                                          <p:val>
                                            <p:fltVal val="0"/>
                                          </p:val>
                                        </p:tav>
                                        <p:tav tm="100000">
                                          <p:val>
                                            <p:strVal val="#ppt_w"/>
                                          </p:val>
                                        </p:tav>
                                      </p:tavLst>
                                    </p:anim>
                                    <p:anim calcmode="lin" valueType="num">
                                      <p:cBhvr>
                                        <p:cTn id="45" dur="500" fill="hold"/>
                                        <p:tgtEl>
                                          <p:spTgt spid="2761736"/>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1730" grpId="0" animBg="1"/>
      <p:bldP spid="2761731" grpId="0" animBg="1"/>
      <p:bldP spid="2761732" grpId="0" animBg="1"/>
      <p:bldP spid="2761733" grpId="0" autoUpdateAnimBg="0"/>
      <p:bldP spid="2761734" grpId="0" build="p" autoUpdateAnimBg="0"/>
      <p:bldP spid="2761735" grpId="0" autoUpdateAnimBg="0"/>
      <p:bldP spid="2761736" grpId="0" autoUpdateAnimBg="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Rectangle 1"/>
          <p:cNvSpPr>
            <a:spLocks noChangeArrowheads="1"/>
          </p:cNvSpPr>
          <p:nvPr/>
        </p:nvSpPr>
        <p:spPr bwMode="auto">
          <a:xfrm>
            <a:off x="539750" y="836613"/>
            <a:ext cx="8280400" cy="541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3. Capacidade de Acompanhamento – Liderança COACH</a:t>
            </a:r>
          </a:p>
          <a:p>
            <a:pPr algn="just"/>
            <a:r>
              <a:rPr lang="pt-BR" sz="2000" b="0" dirty="0" smtClean="0">
                <a:solidFill>
                  <a:srgbClr val="000000"/>
                </a:solidFill>
              </a:rPr>
              <a:t>O profissional que apresenta </a:t>
            </a:r>
            <a:r>
              <a:rPr lang="pt-BR" sz="2000" b="0" dirty="0">
                <a:solidFill>
                  <a:srgbClr val="000000"/>
                </a:solidFill>
              </a:rPr>
              <a:t>baixo </a:t>
            </a:r>
            <a:r>
              <a:rPr lang="pt-BR" sz="2000" b="0" dirty="0" smtClean="0">
                <a:solidFill>
                  <a:srgbClr val="000000"/>
                </a:solidFill>
              </a:rPr>
              <a:t>escore nesta competência </a:t>
            </a:r>
            <a:r>
              <a:rPr lang="pt-BR" sz="2000" b="0" dirty="0">
                <a:solidFill>
                  <a:srgbClr val="000000"/>
                </a:solidFill>
              </a:rPr>
              <a:t>revela dificuldades para acompanhar e promover o desenvolvimento de sua equipe. Existem dois tipos de pessoas de baixo escore, aquele que não acompanha a equipe, mas que não se importa em ser cobrado e o que não acompanha sua equipe, mas que também não gosta de ser cobrado. </a:t>
            </a:r>
          </a:p>
          <a:p>
            <a:pPr algn="just"/>
            <a:r>
              <a:rPr lang="pt-BR" sz="2000" b="0" dirty="0" smtClean="0">
                <a:solidFill>
                  <a:srgbClr val="000000"/>
                </a:solidFill>
              </a:rPr>
              <a:t>Conforme pesquisa com o infográfico 46,4% dos </a:t>
            </a:r>
            <a:r>
              <a:rPr lang="pt-BR" sz="2000" b="0" dirty="0">
                <a:solidFill>
                  <a:srgbClr val="000000"/>
                </a:solidFill>
              </a:rPr>
              <a:t>brasileiros não acompanha seus colaboradores, ou por se preocupar excessivamente em agradar as pessoas de seu convívio profissional concluindo, inadequadamente, que o acompanhamento pode gerar um clima de desarmonia em suas relações, ou por desconhecer a habilidade de assumir a postura de Líder COACH. O líder brasileiro ainda não assumiu integralmente o papel de educador de sua equipe. Tudo indica que está situação vem se modificando, mas os números revelam que ainda há </a:t>
            </a:r>
            <a:r>
              <a:rPr lang="pt-BR" sz="2000" b="0" dirty="0" smtClean="0">
                <a:solidFill>
                  <a:srgbClr val="000000"/>
                </a:solidFill>
              </a:rPr>
              <a:t>o que </a:t>
            </a:r>
            <a:r>
              <a:rPr lang="pt-BR" sz="2000" b="0" dirty="0">
                <a:solidFill>
                  <a:srgbClr val="000000"/>
                </a:solidFill>
              </a:rPr>
              <a:t>melhorar.</a:t>
            </a:r>
          </a:p>
          <a:p>
            <a:pPr algn="just"/>
            <a:r>
              <a:rPr lang="pt-BR" sz="2000" b="0" dirty="0">
                <a:solidFill>
                  <a:srgbClr val="000000"/>
                </a:solidFill>
              </a:rPr>
              <a:t>A pessoa de alto escore revela-se do tipo fiscalizador, que cobra muito da equipe inibindo seu potencial criativo. O percentual de brasileiros que apresenta esta característica é muito </a:t>
            </a:r>
            <a:r>
              <a:rPr lang="pt-BR" sz="2000" b="0" dirty="0" smtClean="0">
                <a:solidFill>
                  <a:srgbClr val="000000"/>
                </a:solidFill>
              </a:rPr>
              <a:t>pequeno (4,6%) </a:t>
            </a:r>
            <a:r>
              <a:rPr lang="pt-BR" sz="2000" b="0" dirty="0">
                <a:solidFill>
                  <a:srgbClr val="000000"/>
                </a:solidFill>
              </a:rPr>
              <a:t>e é mais difícil encontrarmos este resultado.</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677863717"/>
      </p:ext>
    </p:extLst>
  </p:cSld>
  <p:clrMapOvr>
    <a:masterClrMapping/>
  </p:clrMapOvr>
  <p:transition xmlns:p14="http://schemas.microsoft.com/office/powerpoint/2010/mai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3778" name="Rectangle 2"/>
          <p:cNvSpPr>
            <a:spLocks noChangeArrowheads="1"/>
          </p:cNvSpPr>
          <p:nvPr/>
        </p:nvSpPr>
        <p:spPr bwMode="auto">
          <a:xfrm>
            <a:off x="4953000" y="5256213"/>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3779" name="Rectangle 3"/>
          <p:cNvSpPr>
            <a:spLocks noChangeArrowheads="1"/>
          </p:cNvSpPr>
          <p:nvPr/>
        </p:nvSpPr>
        <p:spPr bwMode="auto">
          <a:xfrm>
            <a:off x="5705475" y="5257800"/>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3780" name="AutoShape 4"/>
          <p:cNvSpPr>
            <a:spLocks noChangeArrowheads="1"/>
          </p:cNvSpPr>
          <p:nvPr/>
        </p:nvSpPr>
        <p:spPr bwMode="auto">
          <a:xfrm>
            <a:off x="3975100" y="4616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3781" name="Rectangle 5"/>
          <p:cNvSpPr>
            <a:spLocks noChangeArrowheads="1"/>
          </p:cNvSpPr>
          <p:nvPr/>
        </p:nvSpPr>
        <p:spPr bwMode="auto">
          <a:xfrm>
            <a:off x="1547813" y="3581400"/>
            <a:ext cx="5721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4 – Estilo de Liderança</a:t>
            </a:r>
          </a:p>
        </p:txBody>
      </p:sp>
      <p:sp>
        <p:nvSpPr>
          <p:cNvPr id="2763782" name="Rectangle 6"/>
          <p:cNvSpPr>
            <a:spLocks noChangeArrowheads="1"/>
          </p:cNvSpPr>
          <p:nvPr/>
        </p:nvSpPr>
        <p:spPr bwMode="auto">
          <a:xfrm>
            <a:off x="179388" y="47704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FF6E41"/>
                </a:solidFill>
                <a:effectLst>
                  <a:outerShdw blurRad="38100" dist="38100" dir="2700000" algn="tl">
                    <a:srgbClr val="DDDDDD"/>
                  </a:outerShdw>
                </a:effectLst>
                <a:latin typeface="Arial Black" charset="0"/>
                <a:cs typeface="Arial" charset="0"/>
              </a:rPr>
              <a:t>00 01  02  03  04  05  06  07  08  09  10</a:t>
            </a:r>
          </a:p>
        </p:txBody>
      </p:sp>
      <p:sp>
        <p:nvSpPr>
          <p:cNvPr id="2763783" name="Rectangle 7"/>
          <p:cNvSpPr>
            <a:spLocks noChangeArrowheads="1"/>
          </p:cNvSpPr>
          <p:nvPr/>
        </p:nvSpPr>
        <p:spPr bwMode="auto">
          <a:xfrm>
            <a:off x="1682750" y="5195888"/>
            <a:ext cx="2203450" cy="519112"/>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2800" i="1">
                <a:solidFill>
                  <a:srgbClr val="FF6E41"/>
                </a:solidFill>
                <a:effectLst>
                  <a:outerShdw blurRad="38100" dist="38100" dir="2700000" algn="tl">
                    <a:srgbClr val="DDDDDD"/>
                  </a:outerShdw>
                </a:effectLst>
                <a:latin typeface="Castanet" charset="0"/>
                <a:cs typeface="Arial" charset="0"/>
              </a:rPr>
              <a:t>Executando</a:t>
            </a:r>
          </a:p>
        </p:txBody>
      </p:sp>
      <p:sp>
        <p:nvSpPr>
          <p:cNvPr id="2763784" name="Rectangle 8"/>
          <p:cNvSpPr>
            <a:spLocks noChangeArrowheads="1"/>
          </p:cNvSpPr>
          <p:nvPr/>
        </p:nvSpPr>
        <p:spPr bwMode="auto">
          <a:xfrm>
            <a:off x="6205538" y="5334000"/>
            <a:ext cx="2862262" cy="579438"/>
          </a:xfrm>
          <a:prstGeom prst="rect">
            <a:avLst/>
          </a:prstGeom>
          <a:noFill/>
          <a:ln w="9525">
            <a:noFill/>
            <a:miter lim="800000"/>
            <a:headEnd/>
            <a:tailEnd/>
          </a:ln>
          <a:effectLst/>
        </p:spPr>
        <p:txBody>
          <a:bodyPr lIns="92075" tIns="46038" rIns="92075" bIns="46038">
            <a:spAutoFit/>
          </a:bodyPr>
          <a:lstStyle/>
          <a:p>
            <a:pPr>
              <a:defRPr/>
            </a:pPr>
            <a:r>
              <a:rPr lang="pt-BR" sz="3200" i="1">
                <a:solidFill>
                  <a:srgbClr val="0000FF"/>
                </a:solidFill>
                <a:effectLst>
                  <a:outerShdw blurRad="38100" dist="38100" dir="2700000" algn="tl">
                    <a:srgbClr val="DDDDDD"/>
                  </a:outerShdw>
                </a:effectLst>
                <a:latin typeface="Switzerland" charset="0"/>
                <a:cs typeface="Arial" charset="0"/>
              </a:rPr>
              <a:t>IDOLATRIA</a:t>
            </a:r>
          </a:p>
        </p:txBody>
      </p:sp>
      <p:sp>
        <p:nvSpPr>
          <p:cNvPr id="2763785" name="Rectangle 9"/>
          <p:cNvSpPr>
            <a:spLocks noChangeArrowheads="1"/>
          </p:cNvSpPr>
          <p:nvPr/>
        </p:nvSpPr>
        <p:spPr bwMode="auto">
          <a:xfrm>
            <a:off x="762000" y="476250"/>
            <a:ext cx="7772400" cy="285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o grau de identificação do indivíduo com o papel de líder e sua capacidade para motivar e agregar equipes, visando à obtenção de resultados e criação de um bom clima de sinergia.</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63781"/>
                                        </p:tgtEl>
                                        <p:attrNameLst>
                                          <p:attrName>style.visibility</p:attrName>
                                        </p:attrNameLst>
                                      </p:cBhvr>
                                      <p:to>
                                        <p:strVal val="visible"/>
                                      </p:to>
                                    </p:set>
                                    <p:anim calcmode="lin" valueType="num">
                                      <p:cBhvr additive="base">
                                        <p:cTn id="7" dur="500" fill="hold"/>
                                        <p:tgtEl>
                                          <p:spTgt spid="2763781"/>
                                        </p:tgtEl>
                                        <p:attrNameLst>
                                          <p:attrName>ppt_x</p:attrName>
                                        </p:attrNameLst>
                                      </p:cBhvr>
                                      <p:tavLst>
                                        <p:tav tm="0">
                                          <p:val>
                                            <p:strVal val="1+#ppt_w/2"/>
                                          </p:val>
                                        </p:tav>
                                        <p:tav tm="100000">
                                          <p:val>
                                            <p:strVal val="#ppt_x"/>
                                          </p:val>
                                        </p:tav>
                                      </p:tavLst>
                                    </p:anim>
                                    <p:anim calcmode="lin" valueType="num">
                                      <p:cBhvr additive="base">
                                        <p:cTn id="8" dur="500" fill="hold"/>
                                        <p:tgtEl>
                                          <p:spTgt spid="276378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63785"/>
                                        </p:tgtEl>
                                        <p:attrNameLst>
                                          <p:attrName>style.visibility</p:attrName>
                                        </p:attrNameLst>
                                      </p:cBhvr>
                                      <p:to>
                                        <p:strVal val="visible"/>
                                      </p:to>
                                    </p:set>
                                    <p:anim to="" calcmode="lin" valueType="num">
                                      <p:cBhvr>
                                        <p:cTn id="13" dur="1" fill="hold"/>
                                        <p:tgtEl>
                                          <p:spTgt spid="2763785"/>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iterate type="lt">
                                    <p:tmPct val="100000"/>
                                  </p:iterate>
                                  <p:childTnLst>
                                    <p:set>
                                      <p:cBhvr>
                                        <p:cTn id="17" dur="1" fill="hold">
                                          <p:stCondLst>
                                            <p:cond delay="0"/>
                                          </p:stCondLst>
                                        </p:cTn>
                                        <p:tgtEl>
                                          <p:spTgt spid="2763782">
                                            <p:txEl>
                                              <p:pRg st="0" end="0"/>
                                            </p:txEl>
                                          </p:spTgt>
                                        </p:tgtEl>
                                        <p:attrNameLst>
                                          <p:attrName>style.visibility</p:attrName>
                                        </p:attrNameLst>
                                      </p:cBhvr>
                                      <p:to>
                                        <p:strVal val="visible"/>
                                      </p:to>
                                    </p:set>
                                    <p:anim calcmode="lin" valueType="num">
                                      <p:cBhvr additive="base">
                                        <p:cTn id="18" dur="75" fill="hold"/>
                                        <p:tgtEl>
                                          <p:spTgt spid="2763782">
                                            <p:txEl>
                                              <p:pRg st="0" end="0"/>
                                            </p:txEl>
                                          </p:spTgt>
                                        </p:tgtEl>
                                        <p:attrNameLst>
                                          <p:attrName>ppt_x</p:attrName>
                                        </p:attrNameLst>
                                      </p:cBhvr>
                                      <p:tavLst>
                                        <p:tav tm="0">
                                          <p:val>
                                            <p:strVal val="0-#ppt_w/2"/>
                                          </p:val>
                                        </p:tav>
                                        <p:tav tm="100000">
                                          <p:val>
                                            <p:strVal val="#ppt_x"/>
                                          </p:val>
                                        </p:tav>
                                      </p:tavLst>
                                    </p:anim>
                                    <p:anim calcmode="lin" valueType="num">
                                      <p:cBhvr additive="base">
                                        <p:cTn id="19" dur="75" fill="hold"/>
                                        <p:tgtEl>
                                          <p:spTgt spid="2763782">
                                            <p:txEl>
                                              <p:pRg st="0" end="0"/>
                                            </p:txEl>
                                          </p:spTgt>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650"/>
                            </p:stCondLst>
                            <p:childTnLst>
                              <p:par>
                                <p:cTn id="21" presetID="2" presetClass="entr" presetSubtype="8" fill="hold" grpId="0" nodeType="afterEffect">
                                  <p:stCondLst>
                                    <p:cond delay="0"/>
                                  </p:stCondLst>
                                  <p:childTnLst>
                                    <p:set>
                                      <p:cBhvr>
                                        <p:cTn id="22" dur="1" fill="hold">
                                          <p:stCondLst>
                                            <p:cond delay="0"/>
                                          </p:stCondLst>
                                        </p:cTn>
                                        <p:tgtEl>
                                          <p:spTgt spid="2763778"/>
                                        </p:tgtEl>
                                        <p:attrNameLst>
                                          <p:attrName>style.visibility</p:attrName>
                                        </p:attrNameLst>
                                      </p:cBhvr>
                                      <p:to>
                                        <p:strVal val="visible"/>
                                      </p:to>
                                    </p:set>
                                    <p:anim calcmode="lin" valueType="num">
                                      <p:cBhvr additive="base">
                                        <p:cTn id="23" dur="500" fill="hold"/>
                                        <p:tgtEl>
                                          <p:spTgt spid="2763778"/>
                                        </p:tgtEl>
                                        <p:attrNameLst>
                                          <p:attrName>ppt_x</p:attrName>
                                        </p:attrNameLst>
                                      </p:cBhvr>
                                      <p:tavLst>
                                        <p:tav tm="0">
                                          <p:val>
                                            <p:strVal val="0-#ppt_w/2"/>
                                          </p:val>
                                        </p:tav>
                                        <p:tav tm="100000">
                                          <p:val>
                                            <p:strVal val="#ppt_x"/>
                                          </p:val>
                                        </p:tav>
                                      </p:tavLst>
                                    </p:anim>
                                    <p:anim calcmode="lin" valueType="num">
                                      <p:cBhvr additive="base">
                                        <p:cTn id="24" dur="500" fill="hold"/>
                                        <p:tgtEl>
                                          <p:spTgt spid="276377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150"/>
                            </p:stCondLst>
                            <p:childTnLst>
                              <p:par>
                                <p:cTn id="26" presetID="2" presetClass="entr" presetSubtype="8" fill="hold" grpId="0" nodeType="afterEffect">
                                  <p:stCondLst>
                                    <p:cond delay="0"/>
                                  </p:stCondLst>
                                  <p:childTnLst>
                                    <p:set>
                                      <p:cBhvr>
                                        <p:cTn id="27" dur="1" fill="hold">
                                          <p:stCondLst>
                                            <p:cond delay="0"/>
                                          </p:stCondLst>
                                        </p:cTn>
                                        <p:tgtEl>
                                          <p:spTgt spid="2763779"/>
                                        </p:tgtEl>
                                        <p:attrNameLst>
                                          <p:attrName>style.visibility</p:attrName>
                                        </p:attrNameLst>
                                      </p:cBhvr>
                                      <p:to>
                                        <p:strVal val="visible"/>
                                      </p:to>
                                    </p:set>
                                    <p:anim calcmode="lin" valueType="num">
                                      <p:cBhvr additive="base">
                                        <p:cTn id="28" dur="500" fill="hold"/>
                                        <p:tgtEl>
                                          <p:spTgt spid="2763779"/>
                                        </p:tgtEl>
                                        <p:attrNameLst>
                                          <p:attrName>ppt_x</p:attrName>
                                        </p:attrNameLst>
                                      </p:cBhvr>
                                      <p:tavLst>
                                        <p:tav tm="0">
                                          <p:val>
                                            <p:strVal val="0-#ppt_w/2"/>
                                          </p:val>
                                        </p:tav>
                                        <p:tav tm="100000">
                                          <p:val>
                                            <p:strVal val="#ppt_x"/>
                                          </p:val>
                                        </p:tav>
                                      </p:tavLst>
                                    </p:anim>
                                    <p:anim calcmode="lin" valueType="num">
                                      <p:cBhvr additive="base">
                                        <p:cTn id="29" dur="500" fill="hold"/>
                                        <p:tgtEl>
                                          <p:spTgt spid="2763779"/>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2763780"/>
                                        </p:tgtEl>
                                        <p:attrNameLst>
                                          <p:attrName>style.visibility</p:attrName>
                                        </p:attrNameLst>
                                      </p:cBhvr>
                                      <p:to>
                                        <p:strVal val="visible"/>
                                      </p:to>
                                    </p:set>
                                    <p:animEffect transition="in" filter="barn(outVertical)">
                                      <p:cBhvr>
                                        <p:cTn id="34" dur="500"/>
                                        <p:tgtEl>
                                          <p:spTgt spid="276378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763783"/>
                                        </p:tgtEl>
                                        <p:attrNameLst>
                                          <p:attrName>style.visibility</p:attrName>
                                        </p:attrNameLst>
                                      </p:cBhvr>
                                      <p:to>
                                        <p:strVal val="visible"/>
                                      </p:to>
                                    </p:set>
                                    <p:anim calcmode="lin" valueType="num">
                                      <p:cBhvr additive="base">
                                        <p:cTn id="39" dur="500" fill="hold"/>
                                        <p:tgtEl>
                                          <p:spTgt spid="2763783"/>
                                        </p:tgtEl>
                                        <p:attrNameLst>
                                          <p:attrName>ppt_x</p:attrName>
                                        </p:attrNameLst>
                                      </p:cBhvr>
                                      <p:tavLst>
                                        <p:tav tm="0">
                                          <p:val>
                                            <p:strVal val="0-#ppt_w/2"/>
                                          </p:val>
                                        </p:tav>
                                        <p:tav tm="100000">
                                          <p:val>
                                            <p:strVal val="#ppt_x"/>
                                          </p:val>
                                        </p:tav>
                                      </p:tavLst>
                                    </p:anim>
                                    <p:anim calcmode="lin" valueType="num">
                                      <p:cBhvr additive="base">
                                        <p:cTn id="40" dur="500" fill="hold"/>
                                        <p:tgtEl>
                                          <p:spTgt spid="276378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2763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3778" grpId="0" animBg="1"/>
      <p:bldP spid="2763779" grpId="0" animBg="1"/>
      <p:bldP spid="2763780" grpId="0" animBg="1"/>
      <p:bldP spid="2763781" grpId="0" autoUpdateAnimBg="0"/>
      <p:bldP spid="2763782" grpId="0" build="p" autoUpdateAnimBg="0"/>
      <p:bldP spid="2763783" grpId="0" autoUpdateAnimBg="0"/>
      <p:bldP spid="276378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Rectangle 1"/>
          <p:cNvSpPr>
            <a:spLocks noChangeArrowheads="1"/>
          </p:cNvSpPr>
          <p:nvPr/>
        </p:nvSpPr>
        <p:spPr bwMode="auto">
          <a:xfrm>
            <a:off x="539750" y="1044228"/>
            <a:ext cx="8280400" cy="454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4. Estilo de Liderança</a:t>
            </a:r>
          </a:p>
          <a:p>
            <a:pPr algn="just"/>
            <a:r>
              <a:rPr lang="pt-BR" sz="2000" b="0" dirty="0">
                <a:solidFill>
                  <a:srgbClr val="000000"/>
                </a:solidFill>
              </a:rPr>
              <a:t>O </a:t>
            </a:r>
            <a:r>
              <a:rPr lang="pt-BR" sz="2000" b="0" dirty="0" smtClean="0">
                <a:solidFill>
                  <a:srgbClr val="000000"/>
                </a:solidFill>
              </a:rPr>
              <a:t>profissional que apresenta </a:t>
            </a:r>
            <a:r>
              <a:rPr lang="pt-BR" sz="2000" b="0" dirty="0">
                <a:solidFill>
                  <a:srgbClr val="000000"/>
                </a:solidFill>
              </a:rPr>
              <a:t>baixo </a:t>
            </a:r>
            <a:r>
              <a:rPr lang="pt-BR" sz="2000" b="0" dirty="0" smtClean="0">
                <a:solidFill>
                  <a:srgbClr val="000000"/>
                </a:solidFill>
              </a:rPr>
              <a:t>escore nesta competência </a:t>
            </a:r>
            <a:r>
              <a:rPr lang="pt-BR" sz="2000" b="0" dirty="0">
                <a:solidFill>
                  <a:srgbClr val="000000"/>
                </a:solidFill>
              </a:rPr>
              <a:t>revela dificuldades para mobilizar pessoas e se identifica mais com atividades operacionais. O profissional de escore elevado indica uma grande habilidade para mobilizar pessoas e criar clima de sinergia favorável ao alcance das metas. Quão mais acentuados forem estes resultados, maiores serão os indícios de que a pessoa está muito preocupada em reforçar sua posição e apresenta uma liderança tão forte que inibe o surgimento dos potenciais da equipe, canalizando toda a energia produtiva em seu entorno.</a:t>
            </a:r>
          </a:p>
          <a:p>
            <a:pPr algn="just"/>
            <a:r>
              <a:rPr lang="pt-BR" sz="2000" b="0" dirty="0">
                <a:solidFill>
                  <a:srgbClr val="000000"/>
                </a:solidFill>
              </a:rPr>
              <a:t>O profissional brasileiro, quase sempre apresenta resultados dentro da média e até acima da média, indicando que revela muita facilidade para assumir posições de liderança (72,4%). Quando o profissional apresenta boa capacidade para liderar e também para promover e acompanhar o desenvolvimento de sua equipe (Liderança COACH)  deve apresentar um ótimo desempenho como líder em suas organizações.</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3474152394"/>
      </p:ext>
    </p:extLst>
  </p:cSld>
  <p:clrMapOvr>
    <a:masterClrMapping/>
  </p:clrMapOvr>
  <p:transition xmlns:p14="http://schemas.microsoft.com/office/powerpoint/2010/mai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9"/>
          <p:cNvSpPr txBox="1">
            <a:spLocks noChangeArrowheads="1"/>
          </p:cNvSpPr>
          <p:nvPr/>
        </p:nvSpPr>
        <p:spPr bwMode="auto">
          <a:xfrm>
            <a:off x="3138488" y="6053286"/>
            <a:ext cx="32337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a:r>
              <a:rPr lang="pt-BR" sz="2400" dirty="0">
                <a:hlinkClick r:id="rId3" tooltip="blocked::http://www.appweb.com.br/apresenta"/>
              </a:rPr>
              <a:t>www.appweb.com.br</a:t>
            </a:r>
            <a:r>
              <a:rPr lang="pt-BR" sz="2400" dirty="0"/>
              <a:t> </a:t>
            </a:r>
          </a:p>
        </p:txBody>
      </p:sp>
      <p:sp>
        <p:nvSpPr>
          <p:cNvPr id="6146" name="Text Box 9"/>
          <p:cNvSpPr txBox="1">
            <a:spLocks noChangeArrowheads="1"/>
          </p:cNvSpPr>
          <p:nvPr/>
        </p:nvSpPr>
        <p:spPr bwMode="auto">
          <a:xfrm rot="-5400000">
            <a:off x="7549357" y="4534693"/>
            <a:ext cx="30162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lnSpc>
                <a:spcPct val="100000"/>
              </a:lnSpc>
              <a:spcBef>
                <a:spcPct val="0"/>
              </a:spcBef>
              <a:spcAft>
                <a:spcPct val="0"/>
              </a:spcAft>
            </a:pPr>
            <a:r>
              <a:rPr lang="pt-PT" sz="1000">
                <a:solidFill>
                  <a:schemeClr val="tx1"/>
                </a:solidFill>
                <a:latin typeface="Trebuchet MS" charset="0"/>
                <a:cs typeface="Times New Roman" charset="0"/>
              </a:rPr>
              <a:t>® </a:t>
            </a:r>
            <a:r>
              <a:rPr lang="pt-BR" sz="1000" b="0">
                <a:solidFill>
                  <a:schemeClr val="tx1"/>
                </a:solidFill>
                <a:cs typeface="Arial" charset="0"/>
              </a:rPr>
              <a:t>Registrado no INPI sob o número 00820008494</a:t>
            </a:r>
          </a:p>
        </p:txBody>
      </p:sp>
      <p:sp>
        <p:nvSpPr>
          <p:cNvPr id="10243" name="Rectangle 1"/>
          <p:cNvSpPr>
            <a:spLocks noChangeArrowheads="1"/>
          </p:cNvSpPr>
          <p:nvPr/>
        </p:nvSpPr>
        <p:spPr bwMode="auto">
          <a:xfrm>
            <a:off x="683568" y="874760"/>
            <a:ext cx="7920682" cy="5722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defRPr/>
            </a:pPr>
            <a:r>
              <a:rPr lang="pt-BR" sz="3200" dirty="0"/>
              <a:t>Sumário</a:t>
            </a:r>
          </a:p>
          <a:p>
            <a:pPr marL="457200" indent="-457200">
              <a:lnSpc>
                <a:spcPct val="120000"/>
              </a:lnSpc>
              <a:buFont typeface="+mj-lt"/>
              <a:buAutoNum type="arabicPeriod"/>
              <a:defRPr/>
            </a:pPr>
            <a:r>
              <a:rPr lang="pt-BR" sz="2000" dirty="0"/>
              <a:t>Origem</a:t>
            </a:r>
          </a:p>
          <a:p>
            <a:pPr marL="457200" indent="-457200">
              <a:lnSpc>
                <a:spcPct val="120000"/>
              </a:lnSpc>
              <a:buFont typeface="+mj-lt"/>
              <a:buAutoNum type="arabicPeriod"/>
              <a:defRPr/>
            </a:pPr>
            <a:r>
              <a:rPr lang="pt-BR" sz="2000" dirty="0" smtClean="0"/>
              <a:t>Conceituação Teórica</a:t>
            </a:r>
            <a:endParaRPr lang="pt-BR" sz="2000" dirty="0"/>
          </a:p>
          <a:p>
            <a:pPr marL="457200" indent="-457200">
              <a:lnSpc>
                <a:spcPct val="120000"/>
              </a:lnSpc>
              <a:buFont typeface="+mj-lt"/>
              <a:buAutoNum type="arabicPeriod"/>
              <a:defRPr/>
            </a:pPr>
            <a:r>
              <a:rPr lang="pt-BR" sz="2000" dirty="0" smtClean="0"/>
              <a:t>Metodologia</a:t>
            </a:r>
          </a:p>
          <a:p>
            <a:pPr marL="457200" indent="-457200">
              <a:lnSpc>
                <a:spcPct val="120000"/>
              </a:lnSpc>
              <a:buFont typeface="+mj-lt"/>
              <a:buAutoNum type="arabicPeriod"/>
              <a:defRPr/>
            </a:pPr>
            <a:r>
              <a:rPr lang="pt-BR" sz="2000" dirty="0" smtClean="0"/>
              <a:t>A pesquisa</a:t>
            </a:r>
            <a:endParaRPr lang="pt-BR" sz="2000" dirty="0"/>
          </a:p>
          <a:p>
            <a:pPr marL="457200" indent="-457200">
              <a:lnSpc>
                <a:spcPct val="120000"/>
              </a:lnSpc>
              <a:buFont typeface="+mj-lt"/>
              <a:buAutoNum type="arabicPeriod"/>
              <a:defRPr/>
            </a:pPr>
            <a:r>
              <a:rPr lang="pt-BR" sz="2000" dirty="0" smtClean="0"/>
              <a:t>Resultados</a:t>
            </a:r>
          </a:p>
          <a:p>
            <a:pPr marL="457200" indent="-457200">
              <a:lnSpc>
                <a:spcPct val="120000"/>
              </a:lnSpc>
              <a:buFont typeface="+mj-lt"/>
              <a:buAutoNum type="arabicPeriod"/>
              <a:defRPr/>
            </a:pPr>
            <a:r>
              <a:rPr lang="pt-BR" sz="2000" dirty="0" smtClean="0"/>
              <a:t>Infográfico</a:t>
            </a:r>
            <a:endParaRPr lang="pt-BR" sz="2000" dirty="0"/>
          </a:p>
          <a:p>
            <a:pPr marL="457200" indent="-457200">
              <a:lnSpc>
                <a:spcPct val="120000"/>
              </a:lnSpc>
              <a:buFont typeface="+mj-lt"/>
              <a:buAutoNum type="arabicPeriod"/>
              <a:defRPr/>
            </a:pPr>
            <a:r>
              <a:rPr lang="pt-BR" sz="2000" dirty="0" smtClean="0"/>
              <a:t>Devolutiva Coletiva</a:t>
            </a:r>
          </a:p>
          <a:p>
            <a:pPr marL="457200" indent="-457200">
              <a:lnSpc>
                <a:spcPct val="120000"/>
              </a:lnSpc>
              <a:buFont typeface="+mj-lt"/>
              <a:buAutoNum type="arabicPeriod"/>
              <a:defRPr/>
            </a:pPr>
            <a:r>
              <a:rPr lang="pt-BR" sz="2000" dirty="0" smtClean="0"/>
              <a:t>Benefícios e Aplicabilidade</a:t>
            </a:r>
          </a:p>
          <a:p>
            <a:pPr marL="457200" indent="-457200">
              <a:lnSpc>
                <a:spcPct val="120000"/>
              </a:lnSpc>
              <a:buFont typeface="+mj-lt"/>
              <a:buAutoNum type="arabicPeriod"/>
              <a:defRPr/>
            </a:pPr>
            <a:r>
              <a:rPr lang="pt-BR" sz="2000" dirty="0" smtClean="0"/>
              <a:t>Referências Bibliográficas</a:t>
            </a:r>
          </a:p>
          <a:p>
            <a:pPr marL="457200" indent="-457200">
              <a:lnSpc>
                <a:spcPct val="120000"/>
              </a:lnSpc>
              <a:buFont typeface="+mj-lt"/>
              <a:buAutoNum type="arabicPeriod"/>
              <a:defRPr/>
            </a:pPr>
            <a:endParaRPr lang="pt-BR" sz="2000" dirty="0"/>
          </a:p>
        </p:txBody>
      </p:sp>
    </p:spTree>
  </p:cSld>
  <p:clrMapOvr>
    <a:masterClrMapping/>
  </p:clrMapOvr>
  <p:transition xmlns:p14="http://schemas.microsoft.com/office/powerpoint/2010/main">
    <p:fade thruBlk="1"/>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826" name="Rectangle 2"/>
          <p:cNvSpPr>
            <a:spLocks noChangeArrowheads="1"/>
          </p:cNvSpPr>
          <p:nvPr/>
        </p:nvSpPr>
        <p:spPr bwMode="auto">
          <a:xfrm>
            <a:off x="1403350" y="560388"/>
            <a:ext cx="6684963" cy="708025"/>
          </a:xfrm>
          <a:prstGeom prst="rect">
            <a:avLst/>
          </a:prstGeom>
          <a:noFill/>
          <a:ln w="9525">
            <a:noFill/>
            <a:miter lim="800000"/>
            <a:headEnd/>
            <a:tailEnd/>
          </a:ln>
          <a:effectLst>
            <a:outerShdw dist="40161" dir="6506097" algn="ctr" rotWithShape="0">
              <a:schemeClr val="bg2"/>
            </a:outerShdw>
          </a:effectLst>
        </p:spPr>
        <p:txBody>
          <a:bodyPr wrap="none" lIns="92075" tIns="46038" rIns="92075" bIns="46038">
            <a:spAutoFit/>
          </a:bodyPr>
          <a:lstStyle/>
          <a:p>
            <a:pPr>
              <a:defRPr/>
            </a:pPr>
            <a:r>
              <a:rPr lang="pt-BR" dirty="0">
                <a:solidFill>
                  <a:srgbClr val="CC3300"/>
                </a:solidFill>
                <a:effectLst>
                  <a:outerShdw blurRad="38100" dist="38100" dir="2700000" algn="tl">
                    <a:srgbClr val="DDDDDD"/>
                  </a:outerShdw>
                </a:effectLst>
                <a:latin typeface="KabarettD" charset="0"/>
                <a:cs typeface="Arial" charset="0"/>
              </a:rPr>
              <a:t>5 – Estilo de Comunicação</a:t>
            </a:r>
          </a:p>
        </p:txBody>
      </p:sp>
      <p:sp>
        <p:nvSpPr>
          <p:cNvPr id="2765827" name="Rectangle 3"/>
          <p:cNvSpPr>
            <a:spLocks noChangeArrowheads="1"/>
          </p:cNvSpPr>
          <p:nvPr/>
        </p:nvSpPr>
        <p:spPr bwMode="auto">
          <a:xfrm>
            <a:off x="4191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5828" name="Rectangle 4"/>
          <p:cNvSpPr>
            <a:spLocks noChangeArrowheads="1"/>
          </p:cNvSpPr>
          <p:nvPr/>
        </p:nvSpPr>
        <p:spPr bwMode="auto">
          <a:xfrm>
            <a:off x="4953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5829" name="AutoShape 5"/>
          <p:cNvSpPr>
            <a:spLocks noChangeArrowheads="1"/>
          </p:cNvSpPr>
          <p:nvPr/>
        </p:nvSpPr>
        <p:spPr bwMode="auto">
          <a:xfrm>
            <a:off x="3136900" y="1187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5830" name="Rectangle 6"/>
          <p:cNvSpPr>
            <a:spLocks noChangeArrowheads="1"/>
          </p:cNvSpPr>
          <p:nvPr/>
        </p:nvSpPr>
        <p:spPr bwMode="auto">
          <a:xfrm>
            <a:off x="179388" y="13414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65831" name="Rectangle 7"/>
          <p:cNvSpPr>
            <a:spLocks noChangeArrowheads="1"/>
          </p:cNvSpPr>
          <p:nvPr/>
        </p:nvSpPr>
        <p:spPr bwMode="auto">
          <a:xfrm>
            <a:off x="762000" y="1828800"/>
            <a:ext cx="1766888" cy="823913"/>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4800">
                <a:solidFill>
                  <a:srgbClr val="CC6600"/>
                </a:solidFill>
                <a:latin typeface="ZapfChan Bd BT" charset="0"/>
              </a:rPr>
              <a:t>Sintético</a:t>
            </a:r>
            <a:endParaRPr lang="pt-BR" sz="3600">
              <a:solidFill>
                <a:srgbClr val="CC6600"/>
              </a:solidFill>
              <a:latin typeface="ZapfChan Bd BT" charset="0"/>
            </a:endParaRPr>
          </a:p>
        </p:txBody>
      </p:sp>
      <p:sp>
        <p:nvSpPr>
          <p:cNvPr id="2765832" name="Rectangle 8"/>
          <p:cNvSpPr>
            <a:spLocks noChangeArrowheads="1"/>
          </p:cNvSpPr>
          <p:nvPr/>
        </p:nvSpPr>
        <p:spPr bwMode="auto">
          <a:xfrm>
            <a:off x="5545138" y="1905000"/>
            <a:ext cx="1693862" cy="701675"/>
          </a:xfrm>
          <a:prstGeom prst="rect">
            <a:avLst/>
          </a:prstGeom>
          <a:noFill/>
          <a:ln w="9525">
            <a:noFill/>
            <a:miter lim="800000"/>
            <a:headEnd/>
            <a:tailEnd/>
          </a:ln>
          <a:effectLst/>
        </p:spPr>
        <p:txBody>
          <a:bodyPr wrap="none" lIns="92075" tIns="46038" rIns="92075" bIns="46038">
            <a:spAutoFit/>
          </a:bodyPr>
          <a:lstStyle/>
          <a:p>
            <a:pPr>
              <a:defRPr/>
            </a:pPr>
            <a:r>
              <a:rPr lang="pt-BR">
                <a:solidFill>
                  <a:srgbClr val="F72B35"/>
                </a:solidFill>
                <a:effectLst>
                  <a:outerShdw blurRad="38100" dist="38100" dir="2700000" algn="tl">
                    <a:srgbClr val="C0C0C0"/>
                  </a:outerShdw>
                </a:effectLst>
                <a:latin typeface="Kaufmann BT" pitchFamily="66" charset="0"/>
                <a:ea typeface="+mn-ea"/>
                <a:cs typeface="Arial" pitchFamily="34" charset="0"/>
              </a:rPr>
              <a:t>Prolixo</a:t>
            </a:r>
            <a:endParaRPr lang="pt-BR">
              <a:solidFill>
                <a:srgbClr val="9A12EE"/>
              </a:solidFill>
              <a:effectLst>
                <a:outerShdw blurRad="38100" dist="38100" dir="2700000" algn="tl">
                  <a:srgbClr val="C0C0C0"/>
                </a:outerShdw>
              </a:effectLst>
              <a:latin typeface="Kaufmann BT" pitchFamily="66" charset="0"/>
              <a:ea typeface="+mn-ea"/>
              <a:cs typeface="Arial" pitchFamily="34" charset="0"/>
            </a:endParaRPr>
          </a:p>
        </p:txBody>
      </p:sp>
      <p:sp>
        <p:nvSpPr>
          <p:cNvPr id="2765833" name="Rectangle 9"/>
          <p:cNvSpPr>
            <a:spLocks noChangeArrowheads="1"/>
          </p:cNvSpPr>
          <p:nvPr/>
        </p:nvSpPr>
        <p:spPr bwMode="auto">
          <a:xfrm>
            <a:off x="762000" y="2743200"/>
            <a:ext cx="762635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a capacidade que o indivíduo tem para informar com clareza e objetividade, conseguindo manter o grupo inteirado com relação às mudanças em seu local de trabalho.</a:t>
            </a:r>
          </a:p>
        </p:txBody>
      </p:sp>
      <p:sp>
        <p:nvSpPr>
          <p:cNvPr id="10" name="CaixaDeTexto 9"/>
          <p:cNvSpPr txBox="1">
            <a:spLocks noChangeArrowheads="1"/>
          </p:cNvSpPr>
          <p:nvPr/>
        </p:nvSpPr>
        <p:spPr bwMode="auto">
          <a:xfrm>
            <a:off x="1720850" y="5445125"/>
            <a:ext cx="57753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A pessoa prolixa fala muito e não consegue ser efetiva</a:t>
            </a:r>
          </a:p>
          <a:p>
            <a:pPr algn="ctr" eaLnBrk="1" hangingPunct="1"/>
            <a:r>
              <a:rPr lang="pt-BR" sz="1800">
                <a:solidFill>
                  <a:srgbClr val="000000"/>
                </a:solidFill>
              </a:rPr>
              <a:t>em sua comunicação.</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65826"/>
                                        </p:tgtEl>
                                        <p:attrNameLst>
                                          <p:attrName>style.visibility</p:attrName>
                                        </p:attrNameLst>
                                      </p:cBhvr>
                                      <p:to>
                                        <p:strVal val="visible"/>
                                      </p:to>
                                    </p:set>
                                    <p:anim calcmode="lin" valueType="num">
                                      <p:cBhvr additive="base">
                                        <p:cTn id="7" dur="500" fill="hold"/>
                                        <p:tgtEl>
                                          <p:spTgt spid="2765826"/>
                                        </p:tgtEl>
                                        <p:attrNameLst>
                                          <p:attrName>ppt_x</p:attrName>
                                        </p:attrNameLst>
                                      </p:cBhvr>
                                      <p:tavLst>
                                        <p:tav tm="0">
                                          <p:val>
                                            <p:strVal val="1+#ppt_w/2"/>
                                          </p:val>
                                        </p:tav>
                                        <p:tav tm="100000">
                                          <p:val>
                                            <p:strVal val="#ppt_x"/>
                                          </p:val>
                                        </p:tav>
                                      </p:tavLst>
                                    </p:anim>
                                    <p:anim calcmode="lin" valueType="num">
                                      <p:cBhvr additive="base">
                                        <p:cTn id="8" dur="500" fill="hold"/>
                                        <p:tgtEl>
                                          <p:spTgt spid="27658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833"/>
                                        </p:tgtEl>
                                        <p:attrNameLst>
                                          <p:attrName>style.visibility</p:attrName>
                                        </p:attrNameLst>
                                      </p:cBhvr>
                                      <p:to>
                                        <p:strVal val="visible"/>
                                      </p:to>
                                    </p:set>
                                    <p:anim calcmode="lin" valueType="num">
                                      <p:cBhvr additive="base">
                                        <p:cTn id="13" dur="500" fill="hold"/>
                                        <p:tgtEl>
                                          <p:spTgt spid="2765833"/>
                                        </p:tgtEl>
                                        <p:attrNameLst>
                                          <p:attrName>ppt_x</p:attrName>
                                        </p:attrNameLst>
                                      </p:cBhvr>
                                      <p:tavLst>
                                        <p:tav tm="0">
                                          <p:val>
                                            <p:strVal val="#ppt_x"/>
                                          </p:val>
                                        </p:tav>
                                        <p:tav tm="100000">
                                          <p:val>
                                            <p:strVal val="#ppt_x"/>
                                          </p:val>
                                        </p:tav>
                                      </p:tavLst>
                                    </p:anim>
                                    <p:anim calcmode="lin" valueType="num">
                                      <p:cBhvr additive="base">
                                        <p:cTn id="14" dur="500" fill="hold"/>
                                        <p:tgtEl>
                                          <p:spTgt spid="276583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9" fill="hold" grpId="0" nodeType="clickEffect">
                                  <p:stCondLst>
                                    <p:cond delay="0"/>
                                  </p:stCondLst>
                                  <p:iterate type="lt">
                                    <p:tmPct val="100000"/>
                                  </p:iterate>
                                  <p:childTnLst>
                                    <p:set>
                                      <p:cBhvr>
                                        <p:cTn id="18" dur="1" fill="hold">
                                          <p:stCondLst>
                                            <p:cond delay="0"/>
                                          </p:stCondLst>
                                        </p:cTn>
                                        <p:tgtEl>
                                          <p:spTgt spid="2765830">
                                            <p:txEl>
                                              <p:pRg st="0" end="0"/>
                                            </p:txEl>
                                          </p:spTgt>
                                        </p:tgtEl>
                                        <p:attrNameLst>
                                          <p:attrName>style.visibility</p:attrName>
                                        </p:attrNameLst>
                                      </p:cBhvr>
                                      <p:to>
                                        <p:strVal val="visible"/>
                                      </p:to>
                                    </p:set>
                                    <p:anim calcmode="lin" valueType="num">
                                      <p:cBhvr additive="base">
                                        <p:cTn id="19" dur="75" fill="hold"/>
                                        <p:tgtEl>
                                          <p:spTgt spid="2765830">
                                            <p:txEl>
                                              <p:pRg st="0" end="0"/>
                                            </p:txEl>
                                          </p:spTgt>
                                        </p:tgtEl>
                                        <p:attrNameLst>
                                          <p:attrName>ppt_x</p:attrName>
                                        </p:attrNameLst>
                                      </p:cBhvr>
                                      <p:tavLst>
                                        <p:tav tm="0">
                                          <p:val>
                                            <p:strVal val="0-#ppt_w/2"/>
                                          </p:val>
                                        </p:tav>
                                        <p:tav tm="100000">
                                          <p:val>
                                            <p:strVal val="#ppt_x"/>
                                          </p:val>
                                        </p:tav>
                                      </p:tavLst>
                                    </p:anim>
                                    <p:anim calcmode="lin" valueType="num">
                                      <p:cBhvr additive="base">
                                        <p:cTn id="20" dur="75" fill="hold"/>
                                        <p:tgtEl>
                                          <p:spTgt spid="2765830">
                                            <p:txEl>
                                              <p:pRg st="0" end="0"/>
                                            </p:txEl>
                                          </p:spTgt>
                                        </p:tgtEl>
                                        <p:attrNameLst>
                                          <p:attrName>ppt_y</p:attrName>
                                        </p:attrNameLst>
                                      </p:cBhvr>
                                      <p:tavLst>
                                        <p:tav tm="0">
                                          <p:val>
                                            <p:strVal val="0-#ppt_h/2"/>
                                          </p:val>
                                        </p:tav>
                                        <p:tav tm="100000">
                                          <p:val>
                                            <p:strVal val="#ppt_y"/>
                                          </p:val>
                                        </p:tav>
                                      </p:tavLst>
                                    </p:anim>
                                  </p:childTnLst>
                                </p:cTn>
                              </p:par>
                            </p:childTnLst>
                          </p:cTn>
                        </p:par>
                        <p:par>
                          <p:cTn id="21" fill="hold" nodeType="afterGroup">
                            <p:stCondLst>
                              <p:cond delay="1650"/>
                            </p:stCondLst>
                            <p:childTnLst>
                              <p:par>
                                <p:cTn id="22" presetID="2" presetClass="entr" presetSubtype="8" fill="hold" grpId="0" nodeType="afterEffect">
                                  <p:stCondLst>
                                    <p:cond delay="0"/>
                                  </p:stCondLst>
                                  <p:childTnLst>
                                    <p:set>
                                      <p:cBhvr>
                                        <p:cTn id="23" dur="1" fill="hold">
                                          <p:stCondLst>
                                            <p:cond delay="0"/>
                                          </p:stCondLst>
                                        </p:cTn>
                                        <p:tgtEl>
                                          <p:spTgt spid="2765827"/>
                                        </p:tgtEl>
                                        <p:attrNameLst>
                                          <p:attrName>style.visibility</p:attrName>
                                        </p:attrNameLst>
                                      </p:cBhvr>
                                      <p:to>
                                        <p:strVal val="visible"/>
                                      </p:to>
                                    </p:set>
                                    <p:anim calcmode="lin" valueType="num">
                                      <p:cBhvr additive="base">
                                        <p:cTn id="24" dur="500" fill="hold"/>
                                        <p:tgtEl>
                                          <p:spTgt spid="2765827"/>
                                        </p:tgtEl>
                                        <p:attrNameLst>
                                          <p:attrName>ppt_x</p:attrName>
                                        </p:attrNameLst>
                                      </p:cBhvr>
                                      <p:tavLst>
                                        <p:tav tm="0">
                                          <p:val>
                                            <p:strVal val="0-#ppt_w/2"/>
                                          </p:val>
                                        </p:tav>
                                        <p:tav tm="100000">
                                          <p:val>
                                            <p:strVal val="#ppt_x"/>
                                          </p:val>
                                        </p:tav>
                                      </p:tavLst>
                                    </p:anim>
                                    <p:anim calcmode="lin" valueType="num">
                                      <p:cBhvr additive="base">
                                        <p:cTn id="25" dur="500" fill="hold"/>
                                        <p:tgtEl>
                                          <p:spTgt spid="2765827"/>
                                        </p:tgtEl>
                                        <p:attrNameLst>
                                          <p:attrName>ppt_y</p:attrName>
                                        </p:attrNameLst>
                                      </p:cBhvr>
                                      <p:tavLst>
                                        <p:tav tm="0">
                                          <p:val>
                                            <p:strVal val="#ppt_y"/>
                                          </p:val>
                                        </p:tav>
                                        <p:tav tm="100000">
                                          <p:val>
                                            <p:strVal val="#ppt_y"/>
                                          </p:val>
                                        </p:tav>
                                      </p:tavLst>
                                    </p:anim>
                                  </p:childTnLst>
                                </p:cTn>
                              </p:par>
                            </p:childTnLst>
                          </p:cTn>
                        </p:par>
                        <p:par>
                          <p:cTn id="26" fill="hold" nodeType="afterGroup">
                            <p:stCondLst>
                              <p:cond delay="2150"/>
                            </p:stCondLst>
                            <p:childTnLst>
                              <p:par>
                                <p:cTn id="27" presetID="2" presetClass="entr" presetSubtype="8" fill="hold" grpId="0" nodeType="afterEffect">
                                  <p:stCondLst>
                                    <p:cond delay="0"/>
                                  </p:stCondLst>
                                  <p:childTnLst>
                                    <p:set>
                                      <p:cBhvr>
                                        <p:cTn id="28" dur="1" fill="hold">
                                          <p:stCondLst>
                                            <p:cond delay="0"/>
                                          </p:stCondLst>
                                        </p:cTn>
                                        <p:tgtEl>
                                          <p:spTgt spid="2765828"/>
                                        </p:tgtEl>
                                        <p:attrNameLst>
                                          <p:attrName>style.visibility</p:attrName>
                                        </p:attrNameLst>
                                      </p:cBhvr>
                                      <p:to>
                                        <p:strVal val="visible"/>
                                      </p:to>
                                    </p:set>
                                    <p:anim calcmode="lin" valueType="num">
                                      <p:cBhvr additive="base">
                                        <p:cTn id="29" dur="500" fill="hold"/>
                                        <p:tgtEl>
                                          <p:spTgt spid="2765828"/>
                                        </p:tgtEl>
                                        <p:attrNameLst>
                                          <p:attrName>ppt_x</p:attrName>
                                        </p:attrNameLst>
                                      </p:cBhvr>
                                      <p:tavLst>
                                        <p:tav tm="0">
                                          <p:val>
                                            <p:strVal val="0-#ppt_w/2"/>
                                          </p:val>
                                        </p:tav>
                                        <p:tav tm="100000">
                                          <p:val>
                                            <p:strVal val="#ppt_x"/>
                                          </p:val>
                                        </p:tav>
                                      </p:tavLst>
                                    </p:anim>
                                    <p:anim calcmode="lin" valueType="num">
                                      <p:cBhvr additive="base">
                                        <p:cTn id="30" dur="500" fill="hold"/>
                                        <p:tgtEl>
                                          <p:spTgt spid="276582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2765829"/>
                                        </p:tgtEl>
                                        <p:attrNameLst>
                                          <p:attrName>style.visibility</p:attrName>
                                        </p:attrNameLst>
                                      </p:cBhvr>
                                      <p:to>
                                        <p:strVal val="visible"/>
                                      </p:to>
                                    </p:set>
                                    <p:animEffect transition="in" filter="barn(outVertical)">
                                      <p:cBhvr>
                                        <p:cTn id="35" dur="500"/>
                                        <p:tgtEl>
                                          <p:spTgt spid="2765829"/>
                                        </p:tgtEl>
                                      </p:cBhvr>
                                    </p:animEffect>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765831"/>
                                        </p:tgtEl>
                                        <p:attrNameLst>
                                          <p:attrName>style.visibility</p:attrName>
                                        </p:attrNameLst>
                                      </p:cBhvr>
                                      <p:to>
                                        <p:strVal val="visible"/>
                                      </p:to>
                                    </p:set>
                                  </p:childTnLst>
                                </p:cTn>
                              </p:par>
                            </p:childTnLst>
                          </p:cTn>
                        </p:par>
                        <p:par>
                          <p:cTn id="39" fill="hold" nodeType="afterGroup">
                            <p:stCondLst>
                              <p:cond delay="1000"/>
                            </p:stCondLst>
                            <p:childTnLst>
                              <p:par>
                                <p:cTn id="40" presetID="23" presetClass="entr" presetSubtype="36" fill="hold" grpId="0" nodeType="afterEffect">
                                  <p:stCondLst>
                                    <p:cond delay="0"/>
                                  </p:stCondLst>
                                  <p:childTnLst>
                                    <p:set>
                                      <p:cBhvr>
                                        <p:cTn id="41" dur="1" fill="hold">
                                          <p:stCondLst>
                                            <p:cond delay="0"/>
                                          </p:stCondLst>
                                        </p:cTn>
                                        <p:tgtEl>
                                          <p:spTgt spid="2765832"/>
                                        </p:tgtEl>
                                        <p:attrNameLst>
                                          <p:attrName>style.visibility</p:attrName>
                                        </p:attrNameLst>
                                      </p:cBhvr>
                                      <p:to>
                                        <p:strVal val="visible"/>
                                      </p:to>
                                    </p:set>
                                    <p:anim calcmode="lin" valueType="num">
                                      <p:cBhvr>
                                        <p:cTn id="42" dur="500" fill="hold"/>
                                        <p:tgtEl>
                                          <p:spTgt spid="2765832"/>
                                        </p:tgtEl>
                                        <p:attrNameLst>
                                          <p:attrName>ppt_w</p:attrName>
                                        </p:attrNameLst>
                                      </p:cBhvr>
                                      <p:tavLst>
                                        <p:tav tm="0">
                                          <p:val>
                                            <p:strVal val="(6*min(max(#ppt_w*#ppt_h,.3),1)-7.4)/-.7*#ppt_w"/>
                                          </p:val>
                                        </p:tav>
                                        <p:tav tm="100000">
                                          <p:val>
                                            <p:strVal val="#ppt_w"/>
                                          </p:val>
                                        </p:tav>
                                      </p:tavLst>
                                    </p:anim>
                                    <p:anim calcmode="lin" valueType="num">
                                      <p:cBhvr>
                                        <p:cTn id="43" dur="500" fill="hold"/>
                                        <p:tgtEl>
                                          <p:spTgt spid="2765832"/>
                                        </p:tgtEl>
                                        <p:attrNameLst>
                                          <p:attrName>ppt_h</p:attrName>
                                        </p:attrNameLst>
                                      </p:cBhvr>
                                      <p:tavLst>
                                        <p:tav tm="0">
                                          <p:val>
                                            <p:strVal val="(6*min(max(#ppt_w*#ppt_h,.3),1)-7.4)/-.7*#ppt_h"/>
                                          </p:val>
                                        </p:tav>
                                        <p:tav tm="100000">
                                          <p:val>
                                            <p:strVal val="#ppt_h"/>
                                          </p:val>
                                        </p:tav>
                                      </p:tavLst>
                                    </p:anim>
                                    <p:anim calcmode="lin" valueType="num">
                                      <p:cBhvr>
                                        <p:cTn id="44" dur="500" fill="hold"/>
                                        <p:tgtEl>
                                          <p:spTgt spid="2765832"/>
                                        </p:tgtEl>
                                        <p:attrNameLst>
                                          <p:attrName>ppt_x</p:attrName>
                                        </p:attrNameLst>
                                      </p:cBhvr>
                                      <p:tavLst>
                                        <p:tav tm="0">
                                          <p:val>
                                            <p:fltVal val="0.5"/>
                                          </p:val>
                                        </p:tav>
                                        <p:tav tm="100000">
                                          <p:val>
                                            <p:strVal val="#ppt_x"/>
                                          </p:val>
                                        </p:tav>
                                      </p:tavLst>
                                    </p:anim>
                                    <p:anim calcmode="lin" valueType="num">
                                      <p:cBhvr>
                                        <p:cTn id="45" dur="500" fill="hold"/>
                                        <p:tgtEl>
                                          <p:spTgt spid="2765832"/>
                                        </p:tgtEl>
                                        <p:attrNameLst>
                                          <p:attrName>ppt_y</p:attrName>
                                        </p:attrNameLst>
                                      </p:cBhvr>
                                      <p:tavLst>
                                        <p:tav tm="0">
                                          <p:val>
                                            <p:strVal val="1+(6*min(max(#ppt_w*#ppt_h,.3),1)-7.4)/-.7*#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826" grpId="0" autoUpdateAnimBg="0"/>
      <p:bldP spid="2765827" grpId="0" animBg="1"/>
      <p:bldP spid="2765828" grpId="0" animBg="1"/>
      <p:bldP spid="2765829" grpId="0" animBg="1"/>
      <p:bldP spid="2765830" grpId="0" build="p" autoUpdateAnimBg="0"/>
      <p:bldP spid="2765831" grpId="0" autoUpdateAnimBg="0"/>
      <p:bldP spid="2765832" grpId="0" autoUpdateAnimBg="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Rectangle 1"/>
          <p:cNvSpPr>
            <a:spLocks noChangeArrowheads="1"/>
          </p:cNvSpPr>
          <p:nvPr/>
        </p:nvSpPr>
        <p:spPr bwMode="auto">
          <a:xfrm>
            <a:off x="539750" y="1339409"/>
            <a:ext cx="8280400" cy="3313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5- Estilo de Comunicação</a:t>
            </a:r>
          </a:p>
          <a:p>
            <a:pPr algn="just"/>
            <a:r>
              <a:rPr lang="pt-BR" sz="2000" b="0" dirty="0">
                <a:solidFill>
                  <a:srgbClr val="000000"/>
                </a:solidFill>
              </a:rPr>
              <a:t>O escore baixo indica uma pessoa sintética que pode não estar mantendo sua equipe devidamente inteirada das informações essenciais ao bom desenvolvimento de suas atribuições. O escore de resultado alto pode indicar que a pessoa está se </a:t>
            </a:r>
            <a:r>
              <a:rPr lang="pt-BR" sz="2000" b="0" dirty="0" smtClean="0">
                <a:solidFill>
                  <a:srgbClr val="000000"/>
                </a:solidFill>
              </a:rPr>
              <a:t>apresentando </a:t>
            </a:r>
            <a:r>
              <a:rPr lang="pt-BR" sz="2000" b="0" dirty="0">
                <a:solidFill>
                  <a:srgbClr val="000000"/>
                </a:solidFill>
              </a:rPr>
              <a:t>prolixa. Também pode indicar que a pessoa é perfeccionista, preocupando-se demasiadamente em explicar os detalhes, perdendo a objetividade e consequentemente prejudicando a comunicação. </a:t>
            </a:r>
          </a:p>
          <a:p>
            <a:pPr algn="just"/>
            <a:r>
              <a:rPr lang="pt-BR" sz="2000" b="0" dirty="0" smtClean="0">
                <a:solidFill>
                  <a:srgbClr val="000000"/>
                </a:solidFill>
              </a:rPr>
              <a:t>A </a:t>
            </a:r>
            <a:r>
              <a:rPr lang="pt-BR" sz="2000" b="0" dirty="0">
                <a:solidFill>
                  <a:srgbClr val="000000"/>
                </a:solidFill>
              </a:rPr>
              <a:t>maioria dos brasileiros tende a ser mais sucinto em suas </a:t>
            </a:r>
            <a:r>
              <a:rPr lang="pt-BR" sz="2000" b="0" dirty="0" smtClean="0">
                <a:solidFill>
                  <a:srgbClr val="000000"/>
                </a:solidFill>
              </a:rPr>
              <a:t>comunicações (61,4%). </a:t>
            </a:r>
            <a:r>
              <a:rPr lang="pt-BR" sz="2000" b="0" dirty="0">
                <a:solidFill>
                  <a:srgbClr val="000000"/>
                </a:solidFill>
              </a:rPr>
              <a:t>Parece que não temos o cuidado de informar com objetividade e clareza, o que pode gerar muitos problemas de “ruídos” na comunicação e consequentes problemas de retrabalho.  </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371842532"/>
      </p:ext>
    </p:extLst>
  </p:cSld>
  <p:clrMapOvr>
    <a:masterClrMapping/>
  </p:clrMapOvr>
  <p:transition xmlns:p14="http://schemas.microsoft.com/office/powerpoint/2010/mai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874" name="Rectangle 2"/>
          <p:cNvSpPr>
            <a:spLocks noChangeArrowheads="1"/>
          </p:cNvSpPr>
          <p:nvPr/>
        </p:nvSpPr>
        <p:spPr bwMode="auto">
          <a:xfrm>
            <a:off x="1619250" y="3581400"/>
            <a:ext cx="62801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4400">
                <a:solidFill>
                  <a:srgbClr val="CC3300"/>
                </a:solidFill>
                <a:latin typeface="KabarettD" charset="0"/>
              </a:rPr>
              <a:t>6 – Tomada de decisão</a:t>
            </a:r>
          </a:p>
        </p:txBody>
      </p:sp>
      <p:sp>
        <p:nvSpPr>
          <p:cNvPr id="2767875" name="AutoShape 3"/>
          <p:cNvSpPr>
            <a:spLocks noChangeArrowheads="1"/>
          </p:cNvSpPr>
          <p:nvPr/>
        </p:nvSpPr>
        <p:spPr bwMode="auto">
          <a:xfrm>
            <a:off x="6396038" y="4648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7876" name="AutoShape 4"/>
          <p:cNvSpPr>
            <a:spLocks noChangeArrowheads="1"/>
          </p:cNvSpPr>
          <p:nvPr/>
        </p:nvSpPr>
        <p:spPr bwMode="auto">
          <a:xfrm>
            <a:off x="3975100" y="4616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7877" name="Rectangle 5"/>
          <p:cNvSpPr>
            <a:spLocks noChangeArrowheads="1"/>
          </p:cNvSpPr>
          <p:nvPr/>
        </p:nvSpPr>
        <p:spPr bwMode="auto">
          <a:xfrm>
            <a:off x="4953000" y="5257800"/>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7878" name="Rectangle 6"/>
          <p:cNvSpPr>
            <a:spLocks noChangeArrowheads="1"/>
          </p:cNvSpPr>
          <p:nvPr/>
        </p:nvSpPr>
        <p:spPr bwMode="auto">
          <a:xfrm>
            <a:off x="5715000" y="5243513"/>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7879" name="Rectangle 7"/>
          <p:cNvSpPr>
            <a:spLocks noChangeArrowheads="1"/>
          </p:cNvSpPr>
          <p:nvPr/>
        </p:nvSpPr>
        <p:spPr bwMode="auto">
          <a:xfrm>
            <a:off x="179388" y="47704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67880" name="Rectangle 8"/>
          <p:cNvSpPr>
            <a:spLocks noChangeArrowheads="1"/>
          </p:cNvSpPr>
          <p:nvPr/>
        </p:nvSpPr>
        <p:spPr bwMode="auto">
          <a:xfrm>
            <a:off x="1600200" y="5181600"/>
            <a:ext cx="1758950" cy="701675"/>
          </a:xfrm>
          <a:prstGeom prst="rect">
            <a:avLst/>
          </a:prstGeom>
          <a:noFill/>
          <a:ln w="9525">
            <a:noFill/>
            <a:miter lim="800000"/>
            <a:headEnd/>
            <a:tailEnd/>
          </a:ln>
          <a:effectLst/>
        </p:spPr>
        <p:txBody>
          <a:bodyPr wrap="none" lIns="92075" tIns="46038" rIns="92075" bIns="46038">
            <a:spAutoFit/>
          </a:bodyPr>
          <a:lstStyle/>
          <a:p>
            <a:pPr>
              <a:defRPr/>
            </a:pPr>
            <a:r>
              <a:rPr lang="pt-BR">
                <a:solidFill>
                  <a:srgbClr val="FF6600"/>
                </a:solidFill>
                <a:effectLst>
                  <a:outerShdw blurRad="38100" dist="38100" dir="2700000" algn="tl">
                    <a:srgbClr val="C0C0C0"/>
                  </a:outerShdw>
                </a:effectLst>
                <a:latin typeface="Monospaced" pitchFamily="34" charset="0"/>
                <a:ea typeface="+mn-ea"/>
                <a:cs typeface="Arial" pitchFamily="34" charset="0"/>
              </a:rPr>
              <a:t>Omisso</a:t>
            </a:r>
            <a:endParaRPr lang="pt-BR" sz="2800">
              <a:solidFill>
                <a:srgbClr val="FF6600"/>
              </a:solidFill>
              <a:effectLst>
                <a:outerShdw blurRad="38100" dist="38100" dir="2700000" algn="tl">
                  <a:srgbClr val="C0C0C0"/>
                </a:outerShdw>
              </a:effectLst>
              <a:latin typeface="Kids" pitchFamily="34" charset="0"/>
              <a:ea typeface="+mn-ea"/>
              <a:cs typeface="Arial" pitchFamily="34" charset="0"/>
            </a:endParaRPr>
          </a:p>
        </p:txBody>
      </p:sp>
      <p:sp>
        <p:nvSpPr>
          <p:cNvPr id="2767881" name="Rectangle 9"/>
          <p:cNvSpPr>
            <a:spLocks noChangeArrowheads="1"/>
          </p:cNvSpPr>
          <p:nvPr/>
        </p:nvSpPr>
        <p:spPr bwMode="auto">
          <a:xfrm>
            <a:off x="5938838" y="5516563"/>
            <a:ext cx="3205162" cy="641350"/>
          </a:xfrm>
          <a:prstGeom prst="rect">
            <a:avLst/>
          </a:prstGeom>
          <a:noFill/>
          <a:ln w="9525">
            <a:noFill/>
            <a:miter lim="800000"/>
            <a:headEnd/>
            <a:tailEnd/>
          </a:ln>
          <a:effectLst/>
        </p:spPr>
        <p:txBody>
          <a:bodyPr wrap="none" lIns="92075" tIns="46038" rIns="92075" bIns="46038">
            <a:spAutoFit/>
          </a:bodyPr>
          <a:lstStyle/>
          <a:p>
            <a:pPr>
              <a:defRPr/>
            </a:pPr>
            <a:r>
              <a:rPr lang="pt-BR" sz="3600">
                <a:solidFill>
                  <a:srgbClr val="0000FF"/>
                </a:solidFill>
                <a:effectLst>
                  <a:outerShdw blurRad="38100" dist="38100" dir="2700000" algn="tl">
                    <a:srgbClr val="DDDDDD"/>
                  </a:outerShdw>
                </a:effectLst>
                <a:latin typeface="NewOrder" charset="0"/>
                <a:cs typeface="Arial" charset="0"/>
              </a:rPr>
              <a:t>Precipitado</a:t>
            </a:r>
          </a:p>
        </p:txBody>
      </p:sp>
      <p:sp>
        <p:nvSpPr>
          <p:cNvPr id="2767882" name="Rectangle 10"/>
          <p:cNvSpPr>
            <a:spLocks noChangeArrowheads="1"/>
          </p:cNvSpPr>
          <p:nvPr/>
        </p:nvSpPr>
        <p:spPr bwMode="auto">
          <a:xfrm>
            <a:off x="684213" y="863600"/>
            <a:ext cx="8064500" cy="206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a prontidão pessoal para o risco. Avalia também sua habilidade para decidir com maior ou menor rapidez e se há autonomia para decidir ou se há omissão.</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67874"/>
                                        </p:tgtEl>
                                        <p:attrNameLst>
                                          <p:attrName>style.visibility</p:attrName>
                                        </p:attrNameLst>
                                      </p:cBhvr>
                                      <p:to>
                                        <p:strVal val="visible"/>
                                      </p:to>
                                    </p:set>
                                    <p:anim calcmode="lin" valueType="num">
                                      <p:cBhvr additive="base">
                                        <p:cTn id="7" dur="500" fill="hold"/>
                                        <p:tgtEl>
                                          <p:spTgt spid="2767874"/>
                                        </p:tgtEl>
                                        <p:attrNameLst>
                                          <p:attrName>ppt_x</p:attrName>
                                        </p:attrNameLst>
                                      </p:cBhvr>
                                      <p:tavLst>
                                        <p:tav tm="0">
                                          <p:val>
                                            <p:strVal val="1+#ppt_w/2"/>
                                          </p:val>
                                        </p:tav>
                                        <p:tav tm="100000">
                                          <p:val>
                                            <p:strVal val="#ppt_x"/>
                                          </p:val>
                                        </p:tav>
                                      </p:tavLst>
                                    </p:anim>
                                    <p:anim calcmode="lin" valueType="num">
                                      <p:cBhvr additive="base">
                                        <p:cTn id="8" dur="500" fill="hold"/>
                                        <p:tgtEl>
                                          <p:spTgt spid="27678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67882"/>
                                        </p:tgtEl>
                                        <p:attrNameLst>
                                          <p:attrName>style.visibility</p:attrName>
                                        </p:attrNameLst>
                                      </p:cBhvr>
                                      <p:to>
                                        <p:strVal val="visible"/>
                                      </p:to>
                                    </p:set>
                                    <p:anim to="" calcmode="lin" valueType="num">
                                      <p:cBhvr>
                                        <p:cTn id="13" dur="1" fill="hold"/>
                                        <p:tgtEl>
                                          <p:spTgt spid="2767882"/>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767879"/>
                                        </p:tgtEl>
                                        <p:attrNameLst>
                                          <p:attrName>style.visibility</p:attrName>
                                        </p:attrNameLst>
                                      </p:cBhvr>
                                      <p:to>
                                        <p:strVal val="visible"/>
                                      </p:to>
                                    </p:set>
                                    <p:anim calcmode="lin" valueType="num">
                                      <p:cBhvr>
                                        <p:cTn id="18" dur="1000" fill="hold"/>
                                        <p:tgtEl>
                                          <p:spTgt spid="2767879"/>
                                        </p:tgtEl>
                                        <p:attrNameLst>
                                          <p:attrName>ppt_w</p:attrName>
                                        </p:attrNameLst>
                                      </p:cBhvr>
                                      <p:tavLst>
                                        <p:tav tm="0">
                                          <p:val>
                                            <p:fltVal val="0"/>
                                          </p:val>
                                        </p:tav>
                                        <p:tav tm="100000">
                                          <p:val>
                                            <p:strVal val="#ppt_w"/>
                                          </p:val>
                                        </p:tav>
                                      </p:tavLst>
                                    </p:anim>
                                    <p:anim calcmode="lin" valueType="num">
                                      <p:cBhvr>
                                        <p:cTn id="19" dur="1000" fill="hold"/>
                                        <p:tgtEl>
                                          <p:spTgt spid="2767879"/>
                                        </p:tgtEl>
                                        <p:attrNameLst>
                                          <p:attrName>ppt_h</p:attrName>
                                        </p:attrNameLst>
                                      </p:cBhvr>
                                      <p:tavLst>
                                        <p:tav tm="0">
                                          <p:val>
                                            <p:fltVal val="0"/>
                                          </p:val>
                                        </p:tav>
                                        <p:tav tm="100000">
                                          <p:val>
                                            <p:strVal val="#ppt_h"/>
                                          </p:val>
                                        </p:tav>
                                      </p:tavLst>
                                    </p:anim>
                                    <p:anim calcmode="lin" valueType="num">
                                      <p:cBhvr>
                                        <p:cTn id="20" dur="1000" fill="hold"/>
                                        <p:tgtEl>
                                          <p:spTgt spid="2767879"/>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767879"/>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767877"/>
                                        </p:tgtEl>
                                        <p:attrNameLst>
                                          <p:attrName>style.visibility</p:attrName>
                                        </p:attrNameLst>
                                      </p:cBhvr>
                                      <p:to>
                                        <p:strVal val="visible"/>
                                      </p:to>
                                    </p:set>
                                    <p:anim calcmode="lin" valueType="num">
                                      <p:cBhvr additive="base">
                                        <p:cTn id="25" dur="500" fill="hold"/>
                                        <p:tgtEl>
                                          <p:spTgt spid="2767877"/>
                                        </p:tgtEl>
                                        <p:attrNameLst>
                                          <p:attrName>ppt_x</p:attrName>
                                        </p:attrNameLst>
                                      </p:cBhvr>
                                      <p:tavLst>
                                        <p:tav tm="0">
                                          <p:val>
                                            <p:strVal val="0-#ppt_w/2"/>
                                          </p:val>
                                        </p:tav>
                                        <p:tav tm="100000">
                                          <p:val>
                                            <p:strVal val="#ppt_x"/>
                                          </p:val>
                                        </p:tav>
                                      </p:tavLst>
                                    </p:anim>
                                    <p:anim calcmode="lin" valueType="num">
                                      <p:cBhvr additive="base">
                                        <p:cTn id="26" dur="500" fill="hold"/>
                                        <p:tgtEl>
                                          <p:spTgt spid="2767877"/>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2767878"/>
                                        </p:tgtEl>
                                        <p:attrNameLst>
                                          <p:attrName>style.visibility</p:attrName>
                                        </p:attrNameLst>
                                      </p:cBhvr>
                                      <p:to>
                                        <p:strVal val="visible"/>
                                      </p:to>
                                    </p:set>
                                    <p:anim calcmode="lin" valueType="num">
                                      <p:cBhvr additive="base">
                                        <p:cTn id="30" dur="500" fill="hold"/>
                                        <p:tgtEl>
                                          <p:spTgt spid="2767878"/>
                                        </p:tgtEl>
                                        <p:attrNameLst>
                                          <p:attrName>ppt_x</p:attrName>
                                        </p:attrNameLst>
                                      </p:cBhvr>
                                      <p:tavLst>
                                        <p:tav tm="0">
                                          <p:val>
                                            <p:strVal val="0-#ppt_w/2"/>
                                          </p:val>
                                        </p:tav>
                                        <p:tav tm="100000">
                                          <p:val>
                                            <p:strVal val="#ppt_x"/>
                                          </p:val>
                                        </p:tav>
                                      </p:tavLst>
                                    </p:anim>
                                    <p:anim calcmode="lin" valueType="num">
                                      <p:cBhvr additive="base">
                                        <p:cTn id="31" dur="500" fill="hold"/>
                                        <p:tgtEl>
                                          <p:spTgt spid="276787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2767876"/>
                                        </p:tgtEl>
                                        <p:attrNameLst>
                                          <p:attrName>style.visibility</p:attrName>
                                        </p:attrNameLst>
                                      </p:cBhvr>
                                      <p:to>
                                        <p:strVal val="visible"/>
                                      </p:to>
                                    </p:set>
                                    <p:animEffect transition="in" filter="barn(outVertical)">
                                      <p:cBhvr>
                                        <p:cTn id="36" dur="500"/>
                                        <p:tgtEl>
                                          <p:spTgt spid="2767876"/>
                                        </p:tgtEl>
                                      </p:cBhvr>
                                    </p:animEffect>
                                  </p:childTnLst>
                                </p:cTn>
                              </p:par>
                            </p:childTnLst>
                          </p:cTn>
                        </p:par>
                        <p:par>
                          <p:cTn id="37" fill="hold" nodeType="afterGroup">
                            <p:stCondLst>
                              <p:cond delay="500"/>
                            </p:stCondLst>
                            <p:childTnLst>
                              <p:par>
                                <p:cTn id="38" presetID="18" presetClass="entr" presetSubtype="6" fill="hold" grpId="0" nodeType="afterEffect">
                                  <p:stCondLst>
                                    <p:cond delay="0"/>
                                  </p:stCondLst>
                                  <p:childTnLst>
                                    <p:set>
                                      <p:cBhvr>
                                        <p:cTn id="39" dur="1" fill="hold">
                                          <p:stCondLst>
                                            <p:cond delay="0"/>
                                          </p:stCondLst>
                                        </p:cTn>
                                        <p:tgtEl>
                                          <p:spTgt spid="2767880"/>
                                        </p:tgtEl>
                                        <p:attrNameLst>
                                          <p:attrName>style.visibility</p:attrName>
                                        </p:attrNameLst>
                                      </p:cBhvr>
                                      <p:to>
                                        <p:strVal val="visible"/>
                                      </p:to>
                                    </p:set>
                                    <p:animEffect transition="in" filter="strips(downRight)">
                                      <p:cBhvr>
                                        <p:cTn id="40" dur="500"/>
                                        <p:tgtEl>
                                          <p:spTgt spid="276788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2767875"/>
                                        </p:tgtEl>
                                        <p:attrNameLst>
                                          <p:attrName>style.visibility</p:attrName>
                                        </p:attrNameLst>
                                      </p:cBhvr>
                                      <p:to>
                                        <p:strVal val="visible"/>
                                      </p:to>
                                    </p:set>
                                    <p:animEffect transition="in" filter="box(out)">
                                      <p:cBhvr>
                                        <p:cTn id="45" dur="500"/>
                                        <p:tgtEl>
                                          <p:spTgt spid="2767875"/>
                                        </p:tgtEl>
                                      </p:cBhvr>
                                    </p:animEffect>
                                  </p:childTnLst>
                                </p:cTn>
                              </p:par>
                            </p:childTnLst>
                          </p:cTn>
                        </p:par>
                        <p:par>
                          <p:cTn id="46" fill="hold" nodeType="afterGroup">
                            <p:stCondLst>
                              <p:cond delay="500"/>
                            </p:stCondLst>
                            <p:childTnLst>
                              <p:par>
                                <p:cTn id="47" presetID="23" presetClass="entr" presetSubtype="528" fill="hold" grpId="0" nodeType="afterEffect">
                                  <p:stCondLst>
                                    <p:cond delay="0"/>
                                  </p:stCondLst>
                                  <p:childTnLst>
                                    <p:set>
                                      <p:cBhvr>
                                        <p:cTn id="48" dur="1" fill="hold">
                                          <p:stCondLst>
                                            <p:cond delay="0"/>
                                          </p:stCondLst>
                                        </p:cTn>
                                        <p:tgtEl>
                                          <p:spTgt spid="2767881"/>
                                        </p:tgtEl>
                                        <p:attrNameLst>
                                          <p:attrName>style.visibility</p:attrName>
                                        </p:attrNameLst>
                                      </p:cBhvr>
                                      <p:to>
                                        <p:strVal val="visible"/>
                                      </p:to>
                                    </p:set>
                                    <p:anim calcmode="lin" valueType="num">
                                      <p:cBhvr>
                                        <p:cTn id="49" dur="500" fill="hold"/>
                                        <p:tgtEl>
                                          <p:spTgt spid="2767881"/>
                                        </p:tgtEl>
                                        <p:attrNameLst>
                                          <p:attrName>ppt_w</p:attrName>
                                        </p:attrNameLst>
                                      </p:cBhvr>
                                      <p:tavLst>
                                        <p:tav tm="0">
                                          <p:val>
                                            <p:fltVal val="0"/>
                                          </p:val>
                                        </p:tav>
                                        <p:tav tm="100000">
                                          <p:val>
                                            <p:strVal val="#ppt_w"/>
                                          </p:val>
                                        </p:tav>
                                      </p:tavLst>
                                    </p:anim>
                                    <p:anim calcmode="lin" valueType="num">
                                      <p:cBhvr>
                                        <p:cTn id="50" dur="500" fill="hold"/>
                                        <p:tgtEl>
                                          <p:spTgt spid="2767881"/>
                                        </p:tgtEl>
                                        <p:attrNameLst>
                                          <p:attrName>ppt_h</p:attrName>
                                        </p:attrNameLst>
                                      </p:cBhvr>
                                      <p:tavLst>
                                        <p:tav tm="0">
                                          <p:val>
                                            <p:fltVal val="0"/>
                                          </p:val>
                                        </p:tav>
                                        <p:tav tm="100000">
                                          <p:val>
                                            <p:strVal val="#ppt_h"/>
                                          </p:val>
                                        </p:tav>
                                      </p:tavLst>
                                    </p:anim>
                                    <p:anim calcmode="lin" valueType="num">
                                      <p:cBhvr>
                                        <p:cTn id="51" dur="500" fill="hold"/>
                                        <p:tgtEl>
                                          <p:spTgt spid="2767881"/>
                                        </p:tgtEl>
                                        <p:attrNameLst>
                                          <p:attrName>ppt_x</p:attrName>
                                        </p:attrNameLst>
                                      </p:cBhvr>
                                      <p:tavLst>
                                        <p:tav tm="0">
                                          <p:val>
                                            <p:fltVal val="0.5"/>
                                          </p:val>
                                        </p:tav>
                                        <p:tav tm="100000">
                                          <p:val>
                                            <p:strVal val="#ppt_x"/>
                                          </p:val>
                                        </p:tav>
                                      </p:tavLst>
                                    </p:anim>
                                    <p:anim calcmode="lin" valueType="num">
                                      <p:cBhvr>
                                        <p:cTn id="52" dur="500" fill="hold"/>
                                        <p:tgtEl>
                                          <p:spTgt spid="2767881"/>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874" grpId="0" autoUpdateAnimBg="0"/>
      <p:bldP spid="2767875" grpId="0" animBg="1"/>
      <p:bldP spid="2767876" grpId="0" animBg="1"/>
      <p:bldP spid="2767877" grpId="0" animBg="1"/>
      <p:bldP spid="2767878" grpId="0" animBg="1"/>
      <p:bldP spid="2767879" grpId="0" autoUpdateAnimBg="0"/>
      <p:bldP spid="2767880" grpId="0" autoUpdateAnimBg="0"/>
      <p:bldP spid="276788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Rectangle 1"/>
          <p:cNvSpPr>
            <a:spLocks noChangeArrowheads="1"/>
          </p:cNvSpPr>
          <p:nvPr/>
        </p:nvSpPr>
        <p:spPr bwMode="auto">
          <a:xfrm>
            <a:off x="539750" y="1116236"/>
            <a:ext cx="8280400" cy="4544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6- Tomada de Decisão</a:t>
            </a:r>
          </a:p>
          <a:p>
            <a:pPr algn="just"/>
            <a:r>
              <a:rPr lang="pt-BR" sz="2000" b="0" dirty="0">
                <a:solidFill>
                  <a:srgbClr val="000000"/>
                </a:solidFill>
              </a:rPr>
              <a:t>O escore baixo indica que a pessoa revela dificuldades em assumir riscos, preferindo se omitir ou por falta de autonomia ou por dificuldades em enfrentar conflitos. O escore alto indica que a pessoa tende a ser precipitada podendo tomar decisões impulsivamente e prejudicar seus resultados tanto pessoais como profissionais. O escore “5” indica que a pessoa já está se esforçando para assumir seu papel de responsável pelas decisões.</a:t>
            </a:r>
          </a:p>
          <a:p>
            <a:pPr algn="just"/>
            <a:r>
              <a:rPr lang="pt-BR" sz="2000" b="0" dirty="0" smtClean="0">
                <a:solidFill>
                  <a:srgbClr val="000000"/>
                </a:solidFill>
              </a:rPr>
              <a:t>60,9</a:t>
            </a:r>
            <a:r>
              <a:rPr lang="pt-BR" sz="2000" b="0" dirty="0">
                <a:solidFill>
                  <a:srgbClr val="000000"/>
                </a:solidFill>
              </a:rPr>
              <a:t>% brasileiros </a:t>
            </a:r>
            <a:r>
              <a:rPr lang="pt-BR" sz="2000" b="0" dirty="0" smtClean="0">
                <a:solidFill>
                  <a:srgbClr val="000000"/>
                </a:solidFill>
              </a:rPr>
              <a:t>tende </a:t>
            </a:r>
            <a:r>
              <a:rPr lang="pt-BR" sz="2000" b="0" dirty="0">
                <a:solidFill>
                  <a:srgbClr val="000000"/>
                </a:solidFill>
              </a:rPr>
              <a:t>a se </a:t>
            </a:r>
            <a:r>
              <a:rPr lang="pt-BR" sz="2000" b="0" dirty="0" smtClean="0">
                <a:solidFill>
                  <a:srgbClr val="000000"/>
                </a:solidFill>
              </a:rPr>
              <a:t>omitir nos processos de toma de decisão. </a:t>
            </a:r>
            <a:r>
              <a:rPr lang="pt-BR" sz="2000" b="0" dirty="0">
                <a:solidFill>
                  <a:srgbClr val="000000"/>
                </a:solidFill>
              </a:rPr>
              <a:t>Quando a empresa apresenta posturas de vanguarda os líderes tendem a apresentar resultados dentro do ideal, quando a empresa é mais conservadora as pessoas tendem a se submeter ao modelo </a:t>
            </a:r>
            <a:r>
              <a:rPr lang="pt-BR" sz="2000" b="0" dirty="0" smtClean="0">
                <a:solidFill>
                  <a:srgbClr val="000000"/>
                </a:solidFill>
              </a:rPr>
              <a:t>cultural e se omitirem no processo decisório por falta de autonomia. Como </a:t>
            </a:r>
            <a:r>
              <a:rPr lang="pt-BR" sz="2000" b="0" dirty="0">
                <a:solidFill>
                  <a:srgbClr val="000000"/>
                </a:solidFill>
              </a:rPr>
              <a:t>as empresas brasileiras ainda têm um discurso um pouco distante de sua prática, os profissionais podem apresentar a habilidade decisória em potencial, mas até mesmo por adequação à cultura, preferem se omitir.</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472854525"/>
      </p:ext>
    </p:extLst>
  </p:cSld>
  <p:clrMapOvr>
    <a:masterClrMapping/>
  </p:clrMapOvr>
  <p:transition xmlns:p14="http://schemas.microsoft.com/office/powerpoint/2010/mai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9922" name="Rectangle 2"/>
          <p:cNvSpPr>
            <a:spLocks noChangeArrowheads="1"/>
          </p:cNvSpPr>
          <p:nvPr/>
        </p:nvSpPr>
        <p:spPr bwMode="auto">
          <a:xfrm>
            <a:off x="3048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9923" name="Rectangle 3"/>
          <p:cNvSpPr>
            <a:spLocks noChangeArrowheads="1"/>
          </p:cNvSpPr>
          <p:nvPr/>
        </p:nvSpPr>
        <p:spPr bwMode="auto">
          <a:xfrm>
            <a:off x="730250" y="631825"/>
            <a:ext cx="7370763"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7 – Capacidade de Delegação</a:t>
            </a:r>
          </a:p>
        </p:txBody>
      </p:sp>
      <p:sp>
        <p:nvSpPr>
          <p:cNvPr id="2769924" name="AutoShape 4"/>
          <p:cNvSpPr>
            <a:spLocks noChangeArrowheads="1"/>
          </p:cNvSpPr>
          <p:nvPr/>
        </p:nvSpPr>
        <p:spPr bwMode="auto">
          <a:xfrm>
            <a:off x="2438400" y="1219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9925" name="Rectangle 5"/>
          <p:cNvSpPr>
            <a:spLocks noChangeArrowheads="1"/>
          </p:cNvSpPr>
          <p:nvPr/>
        </p:nvSpPr>
        <p:spPr bwMode="auto">
          <a:xfrm>
            <a:off x="10668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69926" name="AutoShape 6"/>
          <p:cNvSpPr>
            <a:spLocks noChangeArrowheads="1"/>
          </p:cNvSpPr>
          <p:nvPr/>
        </p:nvSpPr>
        <p:spPr bwMode="auto">
          <a:xfrm>
            <a:off x="4876800" y="1308100"/>
            <a:ext cx="2590800" cy="673100"/>
          </a:xfrm>
          <a:prstGeom prst="star16">
            <a:avLst>
              <a:gd name="adj" fmla="val 4485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69927" name="Rectangle 7"/>
          <p:cNvSpPr>
            <a:spLocks noChangeArrowheads="1"/>
          </p:cNvSpPr>
          <p:nvPr/>
        </p:nvSpPr>
        <p:spPr bwMode="auto">
          <a:xfrm>
            <a:off x="255588" y="1325563"/>
            <a:ext cx="8720137"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CC3300"/>
                </a:solidFill>
                <a:latin typeface="Arial Black" pitchFamily="34" charset="0"/>
                <a:ea typeface="+mn-ea"/>
                <a:cs typeface="Arial" pitchFamily="34" charset="0"/>
              </a:rPr>
              <a:t>00 01  02  03  04  05  06  07  08  09  10</a:t>
            </a:r>
          </a:p>
        </p:txBody>
      </p:sp>
      <p:sp>
        <p:nvSpPr>
          <p:cNvPr id="2769928" name="Rectangle 8"/>
          <p:cNvSpPr>
            <a:spLocks noChangeArrowheads="1"/>
          </p:cNvSpPr>
          <p:nvPr/>
        </p:nvSpPr>
        <p:spPr bwMode="auto">
          <a:xfrm>
            <a:off x="5638800" y="2362200"/>
            <a:ext cx="2247900" cy="823913"/>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4800">
                <a:solidFill>
                  <a:srgbClr val="CC6600"/>
                </a:solidFill>
                <a:latin typeface="ZapfChan Bd BT" pitchFamily="66" charset="0"/>
                <a:ea typeface="+mn-ea"/>
                <a:cs typeface="Arial" pitchFamily="34" charset="0"/>
              </a:rPr>
              <a:t>Executando</a:t>
            </a:r>
            <a:endParaRPr lang="pt-BR" sz="3600">
              <a:solidFill>
                <a:srgbClr val="CC6600"/>
              </a:solidFill>
              <a:latin typeface="ZapfChan Bd BT" pitchFamily="66" charset="0"/>
              <a:ea typeface="+mn-ea"/>
              <a:cs typeface="Arial" pitchFamily="34" charset="0"/>
            </a:endParaRPr>
          </a:p>
        </p:txBody>
      </p:sp>
      <p:sp>
        <p:nvSpPr>
          <p:cNvPr id="2769929" name="AutoShape 9"/>
          <p:cNvSpPr>
            <a:spLocks noChangeArrowheads="1"/>
          </p:cNvSpPr>
          <p:nvPr/>
        </p:nvSpPr>
        <p:spPr bwMode="auto">
          <a:xfrm rot="2387831" flipH="1">
            <a:off x="6019800" y="2209800"/>
            <a:ext cx="685800" cy="228600"/>
          </a:xfrm>
          <a:custGeom>
            <a:avLst/>
            <a:gdLst>
              <a:gd name="T0" fmla="*/ 514350 w 21600"/>
              <a:gd name="T1" fmla="*/ 0 h 21600"/>
              <a:gd name="T2" fmla="*/ 0 w 21600"/>
              <a:gd name="T3" fmla="*/ 114300 h 21600"/>
              <a:gd name="T4" fmla="*/ 514350 w 21600"/>
              <a:gd name="T5" fmla="*/ 228600 h 21600"/>
              <a:gd name="T6" fmla="*/ 685800 w 21600"/>
              <a:gd name="T7" fmla="*/ 1143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66"/>
          </a:solidFill>
          <a:ln w="12699">
            <a:solidFill>
              <a:schemeClr val="tx1"/>
            </a:solidFill>
            <a:miter lim="800000"/>
            <a:headEnd type="none" w="sm" len="sm"/>
            <a:tailEnd type="none" w="sm" len="sm"/>
          </a:ln>
          <a:effectLst>
            <a:outerShdw blurRad="63500" dist="35921" dir="2700000" algn="ctr" rotWithShape="0">
              <a:schemeClr val="bg2"/>
            </a:outerShdw>
          </a:effectLst>
        </p:spPr>
        <p:txBody>
          <a:bodyPr wrap="none" anchor="ctr"/>
          <a:lstStyle/>
          <a:p>
            <a:pPr>
              <a:defRPr/>
            </a:pPr>
            <a:endParaRPr lang="en-US">
              <a:cs typeface="Arial" charset="0"/>
            </a:endParaRPr>
          </a:p>
        </p:txBody>
      </p:sp>
      <p:sp>
        <p:nvSpPr>
          <p:cNvPr id="2769930" name="Rectangle 10"/>
          <p:cNvSpPr>
            <a:spLocks noChangeArrowheads="1"/>
          </p:cNvSpPr>
          <p:nvPr/>
        </p:nvSpPr>
        <p:spPr bwMode="auto">
          <a:xfrm>
            <a:off x="304800" y="3340100"/>
            <a:ext cx="8588375"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o grau de necessidade do indivíduo em trabalhar com detalhes e sua capacidade de delegação.</a:t>
            </a:r>
          </a:p>
        </p:txBody>
      </p:sp>
      <p:sp>
        <p:nvSpPr>
          <p:cNvPr id="11" name="CaixaDeTexto 10"/>
          <p:cNvSpPr txBox="1">
            <a:spLocks noChangeArrowheads="1"/>
          </p:cNvSpPr>
          <p:nvPr/>
        </p:nvSpPr>
        <p:spPr bwMode="auto">
          <a:xfrm>
            <a:off x="1179513" y="5445125"/>
            <a:ext cx="74485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Geralmente pessoas perfeccionistas revelam dificuldades para delegar</a:t>
            </a:r>
          </a:p>
          <a:p>
            <a:pPr algn="ctr" eaLnBrk="1" hangingPunct="1"/>
            <a:r>
              <a:rPr lang="pt-BR" sz="1800">
                <a:solidFill>
                  <a:srgbClr val="000000"/>
                </a:solidFill>
              </a:rPr>
              <a:t>e são detalhistas.</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69923"/>
                                        </p:tgtEl>
                                        <p:attrNameLst>
                                          <p:attrName>style.visibility</p:attrName>
                                        </p:attrNameLst>
                                      </p:cBhvr>
                                      <p:to>
                                        <p:strVal val="visible"/>
                                      </p:to>
                                    </p:set>
                                    <p:anim calcmode="lin" valueType="num">
                                      <p:cBhvr additive="base">
                                        <p:cTn id="7" dur="500" fill="hold"/>
                                        <p:tgtEl>
                                          <p:spTgt spid="2769923"/>
                                        </p:tgtEl>
                                        <p:attrNameLst>
                                          <p:attrName>ppt_x</p:attrName>
                                        </p:attrNameLst>
                                      </p:cBhvr>
                                      <p:tavLst>
                                        <p:tav tm="0">
                                          <p:val>
                                            <p:strVal val="1+#ppt_w/2"/>
                                          </p:val>
                                        </p:tav>
                                        <p:tav tm="100000">
                                          <p:val>
                                            <p:strVal val="#ppt_x"/>
                                          </p:val>
                                        </p:tav>
                                      </p:tavLst>
                                    </p:anim>
                                    <p:anim calcmode="lin" valueType="num">
                                      <p:cBhvr additive="base">
                                        <p:cTn id="8" dur="500" fill="hold"/>
                                        <p:tgtEl>
                                          <p:spTgt spid="27699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69930"/>
                                        </p:tgtEl>
                                        <p:attrNameLst>
                                          <p:attrName>style.visibility</p:attrName>
                                        </p:attrNameLst>
                                      </p:cBhvr>
                                      <p:to>
                                        <p:strVal val="visible"/>
                                      </p:to>
                                    </p:set>
                                    <p:anim to="" calcmode="lin" valueType="num">
                                      <p:cBhvr>
                                        <p:cTn id="13" dur="1" fill="hold"/>
                                        <p:tgtEl>
                                          <p:spTgt spid="2769930"/>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769927"/>
                                        </p:tgtEl>
                                        <p:attrNameLst>
                                          <p:attrName>style.visibility</p:attrName>
                                        </p:attrNameLst>
                                      </p:cBhvr>
                                      <p:to>
                                        <p:strVal val="visible"/>
                                      </p:to>
                                    </p:set>
                                    <p:anim calcmode="lin" valueType="num">
                                      <p:cBhvr>
                                        <p:cTn id="18" dur="5000" fill="hold"/>
                                        <p:tgtEl>
                                          <p:spTgt spid="2769927"/>
                                        </p:tgtEl>
                                        <p:attrNameLst>
                                          <p:attrName>ppt_w</p:attrName>
                                        </p:attrNameLst>
                                      </p:cBhvr>
                                      <p:tavLst>
                                        <p:tav tm="0" fmla="#ppt_w*sin(2.5*pi*$)">
                                          <p:val>
                                            <p:fltVal val="0"/>
                                          </p:val>
                                        </p:tav>
                                        <p:tav tm="100000">
                                          <p:val>
                                            <p:fltVal val="1"/>
                                          </p:val>
                                        </p:tav>
                                      </p:tavLst>
                                    </p:anim>
                                    <p:anim calcmode="lin" valueType="num">
                                      <p:cBhvr>
                                        <p:cTn id="19" dur="5000" fill="hold"/>
                                        <p:tgtEl>
                                          <p:spTgt spid="2769927"/>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5000"/>
                            </p:stCondLst>
                            <p:childTnLst>
                              <p:par>
                                <p:cTn id="21" presetID="2" presetClass="entr" presetSubtype="8" fill="hold" grpId="0" nodeType="afterEffect">
                                  <p:stCondLst>
                                    <p:cond delay="0"/>
                                  </p:stCondLst>
                                  <p:childTnLst>
                                    <p:set>
                                      <p:cBhvr>
                                        <p:cTn id="22" dur="1" fill="hold">
                                          <p:stCondLst>
                                            <p:cond delay="0"/>
                                          </p:stCondLst>
                                        </p:cTn>
                                        <p:tgtEl>
                                          <p:spTgt spid="2769922"/>
                                        </p:tgtEl>
                                        <p:attrNameLst>
                                          <p:attrName>style.visibility</p:attrName>
                                        </p:attrNameLst>
                                      </p:cBhvr>
                                      <p:to>
                                        <p:strVal val="visible"/>
                                      </p:to>
                                    </p:set>
                                    <p:anim calcmode="lin" valueType="num">
                                      <p:cBhvr additive="base">
                                        <p:cTn id="23" dur="500" fill="hold"/>
                                        <p:tgtEl>
                                          <p:spTgt spid="2769922"/>
                                        </p:tgtEl>
                                        <p:attrNameLst>
                                          <p:attrName>ppt_x</p:attrName>
                                        </p:attrNameLst>
                                      </p:cBhvr>
                                      <p:tavLst>
                                        <p:tav tm="0">
                                          <p:val>
                                            <p:strVal val="0-#ppt_w/2"/>
                                          </p:val>
                                        </p:tav>
                                        <p:tav tm="100000">
                                          <p:val>
                                            <p:strVal val="#ppt_x"/>
                                          </p:val>
                                        </p:tav>
                                      </p:tavLst>
                                    </p:anim>
                                    <p:anim calcmode="lin" valueType="num">
                                      <p:cBhvr additive="base">
                                        <p:cTn id="24" dur="500" fill="hold"/>
                                        <p:tgtEl>
                                          <p:spTgt spid="2769922"/>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500"/>
                            </p:stCondLst>
                            <p:childTnLst>
                              <p:par>
                                <p:cTn id="26" presetID="2" presetClass="entr" presetSubtype="8" fill="hold" grpId="0" nodeType="afterEffect">
                                  <p:stCondLst>
                                    <p:cond delay="0"/>
                                  </p:stCondLst>
                                  <p:childTnLst>
                                    <p:set>
                                      <p:cBhvr>
                                        <p:cTn id="27" dur="1" fill="hold">
                                          <p:stCondLst>
                                            <p:cond delay="0"/>
                                          </p:stCondLst>
                                        </p:cTn>
                                        <p:tgtEl>
                                          <p:spTgt spid="2769925"/>
                                        </p:tgtEl>
                                        <p:attrNameLst>
                                          <p:attrName>style.visibility</p:attrName>
                                        </p:attrNameLst>
                                      </p:cBhvr>
                                      <p:to>
                                        <p:strVal val="visible"/>
                                      </p:to>
                                    </p:set>
                                    <p:anim calcmode="lin" valueType="num">
                                      <p:cBhvr additive="base">
                                        <p:cTn id="28" dur="500" fill="hold"/>
                                        <p:tgtEl>
                                          <p:spTgt spid="2769925"/>
                                        </p:tgtEl>
                                        <p:attrNameLst>
                                          <p:attrName>ppt_x</p:attrName>
                                        </p:attrNameLst>
                                      </p:cBhvr>
                                      <p:tavLst>
                                        <p:tav tm="0">
                                          <p:val>
                                            <p:strVal val="0-#ppt_w/2"/>
                                          </p:val>
                                        </p:tav>
                                        <p:tav tm="100000">
                                          <p:val>
                                            <p:strVal val="#ppt_x"/>
                                          </p:val>
                                        </p:tav>
                                      </p:tavLst>
                                    </p:anim>
                                    <p:anim calcmode="lin" valueType="num">
                                      <p:cBhvr additive="base">
                                        <p:cTn id="29" dur="500" fill="hold"/>
                                        <p:tgtEl>
                                          <p:spTgt spid="2769925"/>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2769924"/>
                                        </p:tgtEl>
                                        <p:attrNameLst>
                                          <p:attrName>style.visibility</p:attrName>
                                        </p:attrNameLst>
                                      </p:cBhvr>
                                      <p:to>
                                        <p:strVal val="visible"/>
                                      </p:to>
                                    </p:set>
                                    <p:animEffect transition="in" filter="barn(outVertical)">
                                      <p:cBhvr>
                                        <p:cTn id="34" dur="500"/>
                                        <p:tgtEl>
                                          <p:spTgt spid="276992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769926"/>
                                        </p:tgtEl>
                                        <p:attrNameLst>
                                          <p:attrName>style.visibility</p:attrName>
                                        </p:attrNameLst>
                                      </p:cBhvr>
                                      <p:to>
                                        <p:strVal val="visible"/>
                                      </p:to>
                                    </p:set>
                                    <p:animEffect transition="in" filter="barn(outVertical)">
                                      <p:cBhvr>
                                        <p:cTn id="39" dur="500"/>
                                        <p:tgtEl>
                                          <p:spTgt spid="2769926"/>
                                        </p:tgtEl>
                                      </p:cBhvr>
                                    </p:animEffect>
                                  </p:childTnLst>
                                </p:cTn>
                              </p:par>
                            </p:childTnLst>
                          </p:cTn>
                        </p:par>
                        <p:par>
                          <p:cTn id="40" fill="hold" nodeType="afterGroup">
                            <p:stCondLst>
                              <p:cond delay="500"/>
                            </p:stCondLst>
                            <p:childTnLst>
                              <p:par>
                                <p:cTn id="41" presetID="2" presetClass="entr" presetSubtype="12" fill="hold" nodeType="afterEffect">
                                  <p:stCondLst>
                                    <p:cond delay="1000"/>
                                  </p:stCondLst>
                                  <p:childTnLst>
                                    <p:set>
                                      <p:cBhvr>
                                        <p:cTn id="42" dur="1" fill="hold">
                                          <p:stCondLst>
                                            <p:cond delay="0"/>
                                          </p:stCondLst>
                                        </p:cTn>
                                        <p:tgtEl>
                                          <p:spTgt spid="2769929"/>
                                        </p:tgtEl>
                                        <p:attrNameLst>
                                          <p:attrName>style.visibility</p:attrName>
                                        </p:attrNameLst>
                                      </p:cBhvr>
                                      <p:to>
                                        <p:strVal val="visible"/>
                                      </p:to>
                                    </p:set>
                                    <p:anim calcmode="lin" valueType="num">
                                      <p:cBhvr additive="base">
                                        <p:cTn id="43" dur="500" fill="hold"/>
                                        <p:tgtEl>
                                          <p:spTgt spid="2769929"/>
                                        </p:tgtEl>
                                        <p:attrNameLst>
                                          <p:attrName>ppt_x</p:attrName>
                                        </p:attrNameLst>
                                      </p:cBhvr>
                                      <p:tavLst>
                                        <p:tav tm="0">
                                          <p:val>
                                            <p:strVal val="0-#ppt_w/2"/>
                                          </p:val>
                                        </p:tav>
                                        <p:tav tm="100000">
                                          <p:val>
                                            <p:strVal val="#ppt_x"/>
                                          </p:val>
                                        </p:tav>
                                      </p:tavLst>
                                    </p:anim>
                                    <p:anim calcmode="lin" valueType="num">
                                      <p:cBhvr additive="base">
                                        <p:cTn id="44" dur="500" fill="hold"/>
                                        <p:tgtEl>
                                          <p:spTgt spid="2769929"/>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000"/>
                            </p:stCondLst>
                            <p:childTnLst>
                              <p:par>
                                <p:cTn id="46" presetID="7" presetClass="entr" presetSubtype="8" fill="hold" grpId="0" nodeType="afterEffect">
                                  <p:stCondLst>
                                    <p:cond delay="0"/>
                                  </p:stCondLst>
                                  <p:childTnLst>
                                    <p:set>
                                      <p:cBhvr>
                                        <p:cTn id="47" dur="1" fill="hold">
                                          <p:stCondLst>
                                            <p:cond delay="0"/>
                                          </p:stCondLst>
                                        </p:cTn>
                                        <p:tgtEl>
                                          <p:spTgt spid="2769928"/>
                                        </p:tgtEl>
                                        <p:attrNameLst>
                                          <p:attrName>style.visibility</p:attrName>
                                        </p:attrNameLst>
                                      </p:cBhvr>
                                      <p:to>
                                        <p:strVal val="visible"/>
                                      </p:to>
                                    </p:set>
                                    <p:anim calcmode="lin" valueType="num">
                                      <p:cBhvr additive="base">
                                        <p:cTn id="48" dur="5000" fill="hold"/>
                                        <p:tgtEl>
                                          <p:spTgt spid="2769928"/>
                                        </p:tgtEl>
                                        <p:attrNameLst>
                                          <p:attrName>ppt_x</p:attrName>
                                        </p:attrNameLst>
                                      </p:cBhvr>
                                      <p:tavLst>
                                        <p:tav tm="0">
                                          <p:val>
                                            <p:strVal val="0-#ppt_w/2"/>
                                          </p:val>
                                        </p:tav>
                                        <p:tav tm="100000">
                                          <p:val>
                                            <p:strVal val="#ppt_x"/>
                                          </p:val>
                                        </p:tav>
                                      </p:tavLst>
                                    </p:anim>
                                    <p:anim calcmode="lin" valueType="num">
                                      <p:cBhvr additive="base">
                                        <p:cTn id="49" dur="5000" fill="hold"/>
                                        <p:tgtEl>
                                          <p:spTgt spid="2769928"/>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9922" grpId="0" animBg="1"/>
      <p:bldP spid="2769923" grpId="0" autoUpdateAnimBg="0"/>
      <p:bldP spid="2769924" grpId="0" animBg="1"/>
      <p:bldP spid="2769925" grpId="0" animBg="1"/>
      <p:bldP spid="2769926" grpId="0" animBg="1"/>
      <p:bldP spid="2769927" grpId="0" autoUpdateAnimBg="0"/>
      <p:bldP spid="2769928" grpId="0" autoUpdateAnimBg="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5" name="Rectangle 1"/>
          <p:cNvSpPr>
            <a:spLocks noChangeArrowheads="1"/>
          </p:cNvSpPr>
          <p:nvPr/>
        </p:nvSpPr>
        <p:spPr bwMode="auto">
          <a:xfrm>
            <a:off x="539750" y="1134343"/>
            <a:ext cx="8280400" cy="393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7- Capacidade de Delegação</a:t>
            </a:r>
          </a:p>
          <a:p>
            <a:pPr algn="just"/>
            <a:r>
              <a:rPr lang="pt-BR" sz="2000" b="0" dirty="0" smtClean="0">
                <a:solidFill>
                  <a:srgbClr val="000000"/>
                </a:solidFill>
              </a:rPr>
              <a:t>O escore </a:t>
            </a:r>
            <a:r>
              <a:rPr lang="pt-BR" sz="2000" b="0" dirty="0">
                <a:solidFill>
                  <a:srgbClr val="000000"/>
                </a:solidFill>
              </a:rPr>
              <a:t>baixo indica que a pessoa não se interessa por detalhes e consequentemente não retém as informações facilitando o processo de delegação. Esta característica é positiva se a pessoa ocupar posição de liderança.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alto indica que a pessoa é detalhista e que provavelmente está </a:t>
            </a:r>
            <a:r>
              <a:rPr lang="pt-BR" sz="2000" b="0" dirty="0" smtClean="0">
                <a:solidFill>
                  <a:srgbClr val="000000"/>
                </a:solidFill>
              </a:rPr>
              <a:t>executando. </a:t>
            </a:r>
            <a:r>
              <a:rPr lang="pt-BR" sz="2000" b="0" dirty="0">
                <a:solidFill>
                  <a:srgbClr val="000000"/>
                </a:solidFill>
              </a:rPr>
              <a:t>Se o profissional não estiver exercendo funções de liderança e se apresentar detalhista, estará apresentando um resultado compatível com suas atividades. O escore alto também pode indicar que a pessoa é perfeccionista e, portanto tende a executar compulsivamente, mesmo que saiba delegar.</a:t>
            </a:r>
          </a:p>
          <a:p>
            <a:pPr algn="just"/>
            <a:r>
              <a:rPr lang="pt-BR" sz="2000" b="0" dirty="0" smtClean="0">
                <a:solidFill>
                  <a:srgbClr val="000000"/>
                </a:solidFill>
              </a:rPr>
              <a:t>58,5% dos </a:t>
            </a:r>
            <a:r>
              <a:rPr lang="pt-BR" sz="2000" b="0" dirty="0">
                <a:solidFill>
                  <a:srgbClr val="000000"/>
                </a:solidFill>
              </a:rPr>
              <a:t>profissionais brasileiros apresenta-se detalhista, executando em </a:t>
            </a:r>
            <a:r>
              <a:rPr lang="pt-BR" sz="2000" b="0" dirty="0" smtClean="0">
                <a:solidFill>
                  <a:srgbClr val="000000"/>
                </a:solidFill>
              </a:rPr>
              <a:t>excesso e 41,5% já </a:t>
            </a:r>
            <a:r>
              <a:rPr lang="pt-BR" sz="2000" b="0" dirty="0">
                <a:solidFill>
                  <a:srgbClr val="000000"/>
                </a:solidFill>
              </a:rPr>
              <a:t>apresentam resultados positivos, delegando com </a:t>
            </a:r>
            <a:r>
              <a:rPr lang="pt-BR" sz="2000" b="0" dirty="0" smtClean="0">
                <a:solidFill>
                  <a:srgbClr val="000000"/>
                </a:solidFill>
              </a:rPr>
              <a:t>facilidade e favorecendo </a:t>
            </a:r>
            <a:r>
              <a:rPr lang="pt-BR" sz="2000" b="0" dirty="0">
                <a:solidFill>
                  <a:srgbClr val="000000"/>
                </a:solidFill>
              </a:rPr>
              <a:t>o desenvolvimento de sua </a:t>
            </a:r>
            <a:r>
              <a:rPr lang="pt-BR" sz="2000" b="0" dirty="0" smtClean="0">
                <a:solidFill>
                  <a:srgbClr val="000000"/>
                </a:solidFill>
              </a:rPr>
              <a:t>equipe</a:t>
            </a:r>
            <a:r>
              <a:rPr lang="pt-BR" sz="2000" b="0" dirty="0">
                <a:solidFill>
                  <a:srgbClr val="000000"/>
                </a:solidFill>
              </a:rPr>
              <a:t>.</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726345219"/>
      </p:ext>
    </p:extLst>
  </p:cSld>
  <p:clrMapOvr>
    <a:masterClrMapping/>
  </p:clrMapOvr>
  <p:transition xmlns:p14="http://schemas.microsoft.com/office/powerpoint/2010/mai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1970" name="Rectangle 2"/>
          <p:cNvSpPr>
            <a:spLocks noChangeArrowheads="1"/>
          </p:cNvSpPr>
          <p:nvPr/>
        </p:nvSpPr>
        <p:spPr bwMode="auto">
          <a:xfrm>
            <a:off x="1116013" y="3581400"/>
            <a:ext cx="75485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4400">
                <a:solidFill>
                  <a:srgbClr val="CC3300"/>
                </a:solidFill>
                <a:latin typeface="KabarettD" charset="0"/>
              </a:rPr>
              <a:t>8 – Administração do tempo</a:t>
            </a:r>
          </a:p>
        </p:txBody>
      </p:sp>
      <p:sp>
        <p:nvSpPr>
          <p:cNvPr id="2771971" name="AutoShape 3"/>
          <p:cNvSpPr>
            <a:spLocks noChangeArrowheads="1"/>
          </p:cNvSpPr>
          <p:nvPr/>
        </p:nvSpPr>
        <p:spPr bwMode="auto">
          <a:xfrm>
            <a:off x="3289300" y="4616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1972" name="Rectangle 4"/>
          <p:cNvSpPr>
            <a:spLocks noChangeArrowheads="1"/>
          </p:cNvSpPr>
          <p:nvPr/>
        </p:nvSpPr>
        <p:spPr bwMode="auto">
          <a:xfrm>
            <a:off x="4191000" y="5257800"/>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3" name="Rectangle 5"/>
          <p:cNvSpPr>
            <a:spLocks noChangeArrowheads="1"/>
          </p:cNvSpPr>
          <p:nvPr/>
        </p:nvSpPr>
        <p:spPr bwMode="auto">
          <a:xfrm>
            <a:off x="4953000" y="5243513"/>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4" name="Rectangle 6"/>
          <p:cNvSpPr>
            <a:spLocks noChangeArrowheads="1"/>
          </p:cNvSpPr>
          <p:nvPr/>
        </p:nvSpPr>
        <p:spPr bwMode="auto">
          <a:xfrm>
            <a:off x="228600" y="5286375"/>
            <a:ext cx="3800475" cy="519113"/>
          </a:xfrm>
          <a:prstGeom prst="rect">
            <a:avLst/>
          </a:prstGeom>
          <a:noFill/>
          <a:ln w="9525">
            <a:noFill/>
            <a:miter lim="800000"/>
            <a:headEnd/>
            <a:tailEnd/>
          </a:ln>
          <a:effectLst/>
        </p:spPr>
        <p:txBody>
          <a:bodyPr wrap="none" lIns="92075" tIns="46038" rIns="92075" bIns="46038">
            <a:spAutoFit/>
          </a:bodyPr>
          <a:lstStyle/>
          <a:p>
            <a:pPr>
              <a:defRPr/>
            </a:pPr>
            <a:r>
              <a:rPr lang="pt-BR" sz="2800">
                <a:solidFill>
                  <a:srgbClr val="A50021"/>
                </a:solidFill>
                <a:effectLst>
                  <a:outerShdw blurRad="38100" dist="38100" dir="2700000" algn="tl">
                    <a:srgbClr val="C0C0C0"/>
                  </a:outerShdw>
                </a:effectLst>
                <a:latin typeface="Letter Gothic" pitchFamily="49" charset="0"/>
                <a:ea typeface="+mn-ea"/>
                <a:cs typeface="Arial" pitchFamily="34" charset="0"/>
              </a:rPr>
              <a:t>Sofre de Estresse</a:t>
            </a:r>
            <a:endParaRPr lang="pt-BR">
              <a:solidFill>
                <a:srgbClr val="A50021"/>
              </a:solidFill>
              <a:effectLst>
                <a:outerShdw blurRad="38100" dist="38100" dir="2700000" algn="tl">
                  <a:srgbClr val="C0C0C0"/>
                </a:outerShdw>
              </a:effectLst>
              <a:latin typeface="Letter Gothic" pitchFamily="49" charset="0"/>
              <a:ea typeface="+mn-ea"/>
              <a:cs typeface="Arial" pitchFamily="34" charset="0"/>
            </a:endParaRPr>
          </a:p>
        </p:txBody>
      </p:sp>
      <p:sp>
        <p:nvSpPr>
          <p:cNvPr id="2771975" name="Rectangle 7"/>
          <p:cNvSpPr>
            <a:spLocks noChangeArrowheads="1"/>
          </p:cNvSpPr>
          <p:nvPr/>
        </p:nvSpPr>
        <p:spPr bwMode="auto">
          <a:xfrm>
            <a:off x="6545263" y="5257800"/>
            <a:ext cx="1843087" cy="457200"/>
          </a:xfrm>
          <a:prstGeom prst="rect">
            <a:avLst/>
          </a:prstGeom>
          <a:noFill/>
          <a:ln w="9525">
            <a:noFill/>
            <a:miter lim="800000"/>
            <a:headEnd/>
            <a:tailEnd/>
          </a:ln>
          <a:effectLst/>
        </p:spPr>
        <p:txBody>
          <a:bodyPr wrap="none" lIns="92075" tIns="46038" rIns="92075" bIns="46038">
            <a:spAutoFit/>
          </a:bodyPr>
          <a:lstStyle/>
          <a:p>
            <a:pPr>
              <a:defRPr/>
            </a:pPr>
            <a:r>
              <a:rPr lang="pt-BR" sz="2400">
                <a:solidFill>
                  <a:srgbClr val="0000FF"/>
                </a:solidFill>
                <a:effectLst>
                  <a:outerShdw blurRad="38100" dist="38100" dir="2700000" algn="tl">
                    <a:srgbClr val="DDDDDD"/>
                  </a:outerShdw>
                </a:effectLst>
                <a:latin typeface="NewOrder" charset="0"/>
                <a:cs typeface="Arial" charset="0"/>
              </a:rPr>
              <a:t>Precipitado</a:t>
            </a:r>
          </a:p>
        </p:txBody>
      </p:sp>
      <p:sp>
        <p:nvSpPr>
          <p:cNvPr id="2771976" name="AutoShape 8"/>
          <p:cNvSpPr>
            <a:spLocks noChangeArrowheads="1"/>
          </p:cNvSpPr>
          <p:nvPr/>
        </p:nvSpPr>
        <p:spPr bwMode="auto">
          <a:xfrm flipV="1">
            <a:off x="5638800" y="5257800"/>
            <a:ext cx="609600" cy="76200"/>
          </a:xfrm>
          <a:prstGeom prst="parallelogram">
            <a:avLst>
              <a:gd name="adj" fmla="val 0"/>
            </a:avLst>
          </a:prstGeom>
          <a:gradFill rotWithShape="0">
            <a:gsLst>
              <a:gs pos="0">
                <a:srgbClr val="5E5E00"/>
              </a:gs>
              <a:gs pos="50000">
                <a:srgbClr val="CCCC00"/>
              </a:gs>
              <a:gs pos="100000">
                <a:srgbClr val="5E5E00"/>
              </a:gs>
            </a:gsLst>
            <a:lin ang="54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CC00"/>
            </a:extrusionClr>
          </a:sp3d>
        </p:spPr>
        <p:txBody>
          <a:bodyPr lIns="92075" tIns="46038" rIns="92075" bIns="46038" anchor="ctr">
            <a:spAutoFit/>
            <a:flatTx/>
          </a:bodyPr>
          <a:lstStyle/>
          <a:p>
            <a:endParaRPr lang="en-US">
              <a:solidFill>
                <a:srgbClr val="000000"/>
              </a:solidFill>
            </a:endParaRPr>
          </a:p>
        </p:txBody>
      </p:sp>
      <p:sp>
        <p:nvSpPr>
          <p:cNvPr id="2771977" name="Rectangle 9"/>
          <p:cNvSpPr>
            <a:spLocks noChangeArrowheads="1"/>
          </p:cNvSpPr>
          <p:nvPr/>
        </p:nvSpPr>
        <p:spPr bwMode="auto">
          <a:xfrm>
            <a:off x="255588" y="4770438"/>
            <a:ext cx="8585200"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71978" name="Rectangle 10"/>
          <p:cNvSpPr>
            <a:spLocks noChangeArrowheads="1"/>
          </p:cNvSpPr>
          <p:nvPr/>
        </p:nvSpPr>
        <p:spPr bwMode="auto">
          <a:xfrm>
            <a:off x="762000" y="836712"/>
            <a:ext cx="7772400" cy="2057400"/>
          </a:xfrm>
          <a:prstGeom prst="rect">
            <a:avLst/>
          </a:prstGeom>
          <a:noFill/>
          <a:ln w="12700">
            <a:noFill/>
            <a:miter lim="800000"/>
            <a:headEnd/>
            <a:tailEnd/>
          </a:ln>
          <a:effectLst/>
        </p:spPr>
        <p:txBody>
          <a:bodyPr lIns="90488" tIns="44450" rIns="90488" bIns="44450"/>
          <a:lstStyle/>
          <a:p>
            <a:pPr marL="342900" indent="-342900" algn="ctr">
              <a:lnSpc>
                <a:spcPct val="100000"/>
              </a:lnSpc>
              <a:spcBef>
                <a:spcPct val="20000"/>
              </a:spcBef>
              <a:buClr>
                <a:srgbClr val="FF0000"/>
              </a:buClr>
              <a:buSzPct val="75000"/>
              <a:defRPr/>
            </a:pPr>
            <a:r>
              <a:rPr lang="pt-BR" sz="3600" b="0" dirty="0">
                <a:solidFill>
                  <a:srgbClr val="000000"/>
                </a:solidFill>
              </a:rPr>
              <a:t>Avalia a capacidade do indivíduo em trabalhar com prazos curtos e sob pressão de tempo.</a:t>
            </a:r>
          </a:p>
          <a:p>
            <a:pPr marL="342900" indent="-342900" algn="ctr">
              <a:lnSpc>
                <a:spcPct val="100000"/>
              </a:lnSpc>
              <a:spcBef>
                <a:spcPct val="20000"/>
              </a:spcBef>
              <a:buClr>
                <a:srgbClr val="FF0000"/>
              </a:buClr>
              <a:buSzPct val="75000"/>
              <a:buFont typeface="Aardvark" pitchFamily="34" charset="0"/>
              <a:buNone/>
              <a:defRPr/>
            </a:pPr>
            <a:endParaRPr kumimoji="1" lang="pt-BR" sz="3600" b="0" dirty="0">
              <a:ln w="12700">
                <a:solidFill>
                  <a:srgbClr val="000000">
                    <a:satMod val="155000"/>
                  </a:srgbClr>
                </a:solidFill>
                <a:prstDash val="solid"/>
              </a:ln>
              <a:solidFill>
                <a:srgbClr val="000000"/>
              </a:solidFill>
              <a:effectLst>
                <a:outerShdw blurRad="41275" dist="20320" dir="1800000" algn="tl" rotWithShape="0">
                  <a:srgbClr val="000000">
                    <a:alpha val="40000"/>
                  </a:srgbClr>
                </a:outerShdw>
              </a:effectLst>
              <a:latin typeface="Tahoma" pitchFamily="34" charset="0"/>
              <a:ea typeface="+mn-ea"/>
              <a:cs typeface="Arial" pitchFamily="34" charset="0"/>
            </a:endParaRP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1970"/>
                                        </p:tgtEl>
                                        <p:attrNameLst>
                                          <p:attrName>style.visibility</p:attrName>
                                        </p:attrNameLst>
                                      </p:cBhvr>
                                      <p:to>
                                        <p:strVal val="visible"/>
                                      </p:to>
                                    </p:set>
                                    <p:anim calcmode="lin" valueType="num">
                                      <p:cBhvr additive="base">
                                        <p:cTn id="7" dur="500" fill="hold"/>
                                        <p:tgtEl>
                                          <p:spTgt spid="2771970"/>
                                        </p:tgtEl>
                                        <p:attrNameLst>
                                          <p:attrName>ppt_x</p:attrName>
                                        </p:attrNameLst>
                                      </p:cBhvr>
                                      <p:tavLst>
                                        <p:tav tm="0">
                                          <p:val>
                                            <p:strVal val="1+#ppt_w/2"/>
                                          </p:val>
                                        </p:tav>
                                        <p:tav tm="100000">
                                          <p:val>
                                            <p:strVal val="#ppt_x"/>
                                          </p:val>
                                        </p:tav>
                                      </p:tavLst>
                                    </p:anim>
                                    <p:anim calcmode="lin" valueType="num">
                                      <p:cBhvr additive="base">
                                        <p:cTn id="8" dur="500" fill="hold"/>
                                        <p:tgtEl>
                                          <p:spTgt spid="27719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71978"/>
                                        </p:tgtEl>
                                        <p:attrNameLst>
                                          <p:attrName>style.visibility</p:attrName>
                                        </p:attrNameLst>
                                      </p:cBhvr>
                                      <p:to>
                                        <p:strVal val="visible"/>
                                      </p:to>
                                    </p:set>
                                    <p:anim to="" calcmode="lin" valueType="num">
                                      <p:cBhvr>
                                        <p:cTn id="13" dur="1" fill="hold"/>
                                        <p:tgtEl>
                                          <p:spTgt spid="2771978"/>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771977"/>
                                        </p:tgtEl>
                                        <p:attrNameLst>
                                          <p:attrName>style.visibility</p:attrName>
                                        </p:attrNameLst>
                                      </p:cBhvr>
                                      <p:to>
                                        <p:strVal val="visible"/>
                                      </p:to>
                                    </p:set>
                                    <p:anim calcmode="lin" valueType="num">
                                      <p:cBhvr>
                                        <p:cTn id="18" dur="1000" fill="hold"/>
                                        <p:tgtEl>
                                          <p:spTgt spid="2771977"/>
                                        </p:tgtEl>
                                        <p:attrNameLst>
                                          <p:attrName>ppt_w</p:attrName>
                                        </p:attrNameLst>
                                      </p:cBhvr>
                                      <p:tavLst>
                                        <p:tav tm="0">
                                          <p:val>
                                            <p:fltVal val="0"/>
                                          </p:val>
                                        </p:tav>
                                        <p:tav tm="100000">
                                          <p:val>
                                            <p:strVal val="#ppt_w"/>
                                          </p:val>
                                        </p:tav>
                                      </p:tavLst>
                                    </p:anim>
                                    <p:anim calcmode="lin" valueType="num">
                                      <p:cBhvr>
                                        <p:cTn id="19" dur="1000" fill="hold"/>
                                        <p:tgtEl>
                                          <p:spTgt spid="2771977"/>
                                        </p:tgtEl>
                                        <p:attrNameLst>
                                          <p:attrName>ppt_h</p:attrName>
                                        </p:attrNameLst>
                                      </p:cBhvr>
                                      <p:tavLst>
                                        <p:tav tm="0">
                                          <p:val>
                                            <p:fltVal val="0"/>
                                          </p:val>
                                        </p:tav>
                                        <p:tav tm="100000">
                                          <p:val>
                                            <p:strVal val="#ppt_h"/>
                                          </p:val>
                                        </p:tav>
                                      </p:tavLst>
                                    </p:anim>
                                    <p:anim calcmode="lin" valueType="num">
                                      <p:cBhvr>
                                        <p:cTn id="20" dur="1000" fill="hold"/>
                                        <p:tgtEl>
                                          <p:spTgt spid="2771977"/>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771977"/>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771972"/>
                                        </p:tgtEl>
                                        <p:attrNameLst>
                                          <p:attrName>style.visibility</p:attrName>
                                        </p:attrNameLst>
                                      </p:cBhvr>
                                      <p:to>
                                        <p:strVal val="visible"/>
                                      </p:to>
                                    </p:set>
                                    <p:anim calcmode="lin" valueType="num">
                                      <p:cBhvr additive="base">
                                        <p:cTn id="25" dur="500" fill="hold"/>
                                        <p:tgtEl>
                                          <p:spTgt spid="2771972"/>
                                        </p:tgtEl>
                                        <p:attrNameLst>
                                          <p:attrName>ppt_x</p:attrName>
                                        </p:attrNameLst>
                                      </p:cBhvr>
                                      <p:tavLst>
                                        <p:tav tm="0">
                                          <p:val>
                                            <p:strVal val="0-#ppt_w/2"/>
                                          </p:val>
                                        </p:tav>
                                        <p:tav tm="100000">
                                          <p:val>
                                            <p:strVal val="#ppt_x"/>
                                          </p:val>
                                        </p:tav>
                                      </p:tavLst>
                                    </p:anim>
                                    <p:anim calcmode="lin" valueType="num">
                                      <p:cBhvr additive="base">
                                        <p:cTn id="26" dur="500" fill="hold"/>
                                        <p:tgtEl>
                                          <p:spTgt spid="2771972"/>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2771973"/>
                                        </p:tgtEl>
                                        <p:attrNameLst>
                                          <p:attrName>style.visibility</p:attrName>
                                        </p:attrNameLst>
                                      </p:cBhvr>
                                      <p:to>
                                        <p:strVal val="visible"/>
                                      </p:to>
                                    </p:set>
                                    <p:anim calcmode="lin" valueType="num">
                                      <p:cBhvr additive="base">
                                        <p:cTn id="30" dur="500" fill="hold"/>
                                        <p:tgtEl>
                                          <p:spTgt spid="2771973"/>
                                        </p:tgtEl>
                                        <p:attrNameLst>
                                          <p:attrName>ppt_x</p:attrName>
                                        </p:attrNameLst>
                                      </p:cBhvr>
                                      <p:tavLst>
                                        <p:tav tm="0">
                                          <p:val>
                                            <p:strVal val="0-#ppt_w/2"/>
                                          </p:val>
                                        </p:tav>
                                        <p:tav tm="100000">
                                          <p:val>
                                            <p:strVal val="#ppt_x"/>
                                          </p:val>
                                        </p:tav>
                                      </p:tavLst>
                                    </p:anim>
                                    <p:anim calcmode="lin" valueType="num">
                                      <p:cBhvr additive="base">
                                        <p:cTn id="31" dur="500" fill="hold"/>
                                        <p:tgtEl>
                                          <p:spTgt spid="2771973"/>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14" presetClass="entr" presetSubtype="10" fill="hold" grpId="0" nodeType="afterEffect">
                                  <p:stCondLst>
                                    <p:cond delay="0"/>
                                  </p:stCondLst>
                                  <p:childTnLst>
                                    <p:set>
                                      <p:cBhvr>
                                        <p:cTn id="34" dur="1" fill="hold">
                                          <p:stCondLst>
                                            <p:cond delay="0"/>
                                          </p:stCondLst>
                                        </p:cTn>
                                        <p:tgtEl>
                                          <p:spTgt spid="2771976"/>
                                        </p:tgtEl>
                                        <p:attrNameLst>
                                          <p:attrName>style.visibility</p:attrName>
                                        </p:attrNameLst>
                                      </p:cBhvr>
                                      <p:to>
                                        <p:strVal val="visible"/>
                                      </p:to>
                                    </p:set>
                                    <p:animEffect transition="in" filter="randombar(horizontal)">
                                      <p:cBhvr>
                                        <p:cTn id="35" dur="500"/>
                                        <p:tgtEl>
                                          <p:spTgt spid="277197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37" fill="hold" grpId="0" nodeType="clickEffect">
                                  <p:stCondLst>
                                    <p:cond delay="0"/>
                                  </p:stCondLst>
                                  <p:childTnLst>
                                    <p:set>
                                      <p:cBhvr>
                                        <p:cTn id="39" dur="1" fill="hold">
                                          <p:stCondLst>
                                            <p:cond delay="0"/>
                                          </p:stCondLst>
                                        </p:cTn>
                                        <p:tgtEl>
                                          <p:spTgt spid="2771971"/>
                                        </p:tgtEl>
                                        <p:attrNameLst>
                                          <p:attrName>style.visibility</p:attrName>
                                        </p:attrNameLst>
                                      </p:cBhvr>
                                      <p:to>
                                        <p:strVal val="visible"/>
                                      </p:to>
                                    </p:set>
                                    <p:animEffect transition="in" filter="barn(outVertical)">
                                      <p:cBhvr>
                                        <p:cTn id="40" dur="500"/>
                                        <p:tgtEl>
                                          <p:spTgt spid="2771971"/>
                                        </p:tgtEl>
                                      </p:cBhvr>
                                    </p:animEffect>
                                  </p:childTnLst>
                                </p:cTn>
                              </p:par>
                            </p:childTnLst>
                          </p:cTn>
                        </p:par>
                        <p:par>
                          <p:cTn id="41" fill="hold" nodeType="afterGroup">
                            <p:stCondLst>
                              <p:cond delay="500"/>
                            </p:stCondLst>
                            <p:childTnLst>
                              <p:par>
                                <p:cTn id="42" presetID="2" presetClass="entr" presetSubtype="8" fill="hold" grpId="0" nodeType="afterEffect">
                                  <p:stCondLst>
                                    <p:cond delay="0"/>
                                  </p:stCondLst>
                                  <p:childTnLst>
                                    <p:set>
                                      <p:cBhvr>
                                        <p:cTn id="43" dur="1" fill="hold">
                                          <p:stCondLst>
                                            <p:cond delay="0"/>
                                          </p:stCondLst>
                                        </p:cTn>
                                        <p:tgtEl>
                                          <p:spTgt spid="2771974"/>
                                        </p:tgtEl>
                                        <p:attrNameLst>
                                          <p:attrName>style.visibility</p:attrName>
                                        </p:attrNameLst>
                                      </p:cBhvr>
                                      <p:to>
                                        <p:strVal val="visible"/>
                                      </p:to>
                                    </p:set>
                                    <p:anim calcmode="lin" valueType="num">
                                      <p:cBhvr additive="base">
                                        <p:cTn id="44" dur="500" fill="hold"/>
                                        <p:tgtEl>
                                          <p:spTgt spid="2771974"/>
                                        </p:tgtEl>
                                        <p:attrNameLst>
                                          <p:attrName>ppt_x</p:attrName>
                                        </p:attrNameLst>
                                      </p:cBhvr>
                                      <p:tavLst>
                                        <p:tav tm="0">
                                          <p:val>
                                            <p:strVal val="0-#ppt_w/2"/>
                                          </p:val>
                                        </p:tav>
                                        <p:tav tm="100000">
                                          <p:val>
                                            <p:strVal val="#ppt_x"/>
                                          </p:val>
                                        </p:tav>
                                      </p:tavLst>
                                    </p:anim>
                                    <p:anim calcmode="lin" valueType="num">
                                      <p:cBhvr additive="base">
                                        <p:cTn id="45" dur="500" fill="hold"/>
                                        <p:tgtEl>
                                          <p:spTgt spid="2771974"/>
                                        </p:tgtEl>
                                        <p:attrNameLst>
                                          <p:attrName>ppt_y</p:attrName>
                                        </p:attrNameLst>
                                      </p:cBhvr>
                                      <p:tavLst>
                                        <p:tav tm="0">
                                          <p:val>
                                            <p:strVal val="#ppt_y"/>
                                          </p:val>
                                        </p:tav>
                                        <p:tav tm="100000">
                                          <p:val>
                                            <p:strVal val="#ppt_y"/>
                                          </p:val>
                                        </p:tav>
                                      </p:tavLst>
                                    </p:anim>
                                  </p:childTnLst>
                                </p:cTn>
                              </p:par>
                            </p:childTnLst>
                          </p:cTn>
                        </p:par>
                        <p:par>
                          <p:cTn id="46" fill="hold" nodeType="afterGroup">
                            <p:stCondLst>
                              <p:cond delay="1000"/>
                            </p:stCondLst>
                            <p:childTnLst>
                              <p:par>
                                <p:cTn id="47" presetID="24" presetClass="entr" presetSubtype="0" fill="hold" grpId="0" nodeType="afterEffect">
                                  <p:stCondLst>
                                    <p:cond delay="0"/>
                                  </p:stCondLst>
                                  <p:childTnLst>
                                    <p:set>
                                      <p:cBhvr>
                                        <p:cTn id="48" dur="1" fill="hold">
                                          <p:stCondLst>
                                            <p:cond delay="499"/>
                                          </p:stCondLst>
                                        </p:cTn>
                                        <p:tgtEl>
                                          <p:spTgt spid="2771975"/>
                                        </p:tgtEl>
                                        <p:attrNameLst>
                                          <p:attrName>style.visibility</p:attrName>
                                        </p:attrNameLst>
                                      </p:cBhvr>
                                      <p:to>
                                        <p:strVal val="visible"/>
                                      </p:to>
                                    </p:set>
                                    <p:anim to="" calcmode="lin" valueType="num">
                                      <p:cBhvr>
                                        <p:cTn id="49" dur="1" fill="hold"/>
                                        <p:tgtEl>
                                          <p:spTgt spid="27719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1970" grpId="0" autoUpdateAnimBg="0"/>
      <p:bldP spid="2771971" grpId="0" animBg="1"/>
      <p:bldP spid="2771972" grpId="0" animBg="1"/>
      <p:bldP spid="2771973" grpId="0" animBg="1"/>
      <p:bldP spid="2771974" grpId="0" autoUpdateAnimBg="0"/>
      <p:bldP spid="2771975" grpId="0" autoUpdateAnimBg="0"/>
      <p:bldP spid="2771976" grpId="0" animBg="1"/>
      <p:bldP spid="277197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Rectangle 1"/>
          <p:cNvSpPr>
            <a:spLocks noChangeArrowheads="1"/>
          </p:cNvSpPr>
          <p:nvPr/>
        </p:nvSpPr>
        <p:spPr bwMode="auto">
          <a:xfrm>
            <a:off x="539750" y="931941"/>
            <a:ext cx="8280400" cy="4801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8- Administração do  Tempo</a:t>
            </a:r>
          </a:p>
          <a:p>
            <a:pPr algn="just"/>
            <a:r>
              <a:rPr lang="pt-BR" sz="2000" b="0" dirty="0">
                <a:solidFill>
                  <a:srgbClr val="000000"/>
                </a:solidFill>
              </a:rPr>
              <a:t>O escore baixo indica que o profissional ainda não sabe como lidar com prazos curtos e sob pressão de tempo. Trabalha sob estas condições, </a:t>
            </a:r>
            <a:r>
              <a:rPr lang="pt-BR" sz="2000" b="0" dirty="0" smtClean="0">
                <a:solidFill>
                  <a:srgbClr val="000000"/>
                </a:solidFill>
              </a:rPr>
              <a:t>ou </a:t>
            </a:r>
            <a:r>
              <a:rPr lang="pt-BR" sz="2000" b="0" dirty="0">
                <a:solidFill>
                  <a:srgbClr val="000000"/>
                </a:solidFill>
              </a:rPr>
              <a:t>trabalha em excesso procurando compensar a escassez de tempo </a:t>
            </a:r>
            <a:r>
              <a:rPr lang="pt-BR" sz="2000" b="0" dirty="0" smtClean="0">
                <a:solidFill>
                  <a:srgbClr val="000000"/>
                </a:solidFill>
              </a:rPr>
              <a:t>conforme </a:t>
            </a:r>
            <a:r>
              <a:rPr lang="pt-BR" sz="2000" b="0" dirty="0">
                <a:solidFill>
                  <a:srgbClr val="000000"/>
                </a:solidFill>
              </a:rPr>
              <a:t>o seu ritmo </a:t>
            </a:r>
            <a:r>
              <a:rPr lang="pt-BR" sz="2000" b="0" dirty="0" smtClean="0">
                <a:solidFill>
                  <a:srgbClr val="000000"/>
                </a:solidFill>
              </a:rPr>
              <a:t>pessoal</a:t>
            </a:r>
            <a:r>
              <a:rPr lang="pt-BR" sz="2000" b="0" dirty="0">
                <a:solidFill>
                  <a:srgbClr val="000000"/>
                </a:solidFill>
              </a:rPr>
              <a:t> </a:t>
            </a:r>
            <a:r>
              <a:rPr lang="pt-BR" sz="2000" b="0" dirty="0" smtClean="0">
                <a:solidFill>
                  <a:srgbClr val="000000"/>
                </a:solidFill>
              </a:rPr>
              <a:t>e </a:t>
            </a:r>
            <a:r>
              <a:rPr lang="pt-BR" sz="2000" b="0" dirty="0">
                <a:solidFill>
                  <a:srgbClr val="000000"/>
                </a:solidFill>
              </a:rPr>
              <a:t>tende a apresentar doenças psicossomáticas em função do estresse gerado pela situação.  </a:t>
            </a:r>
          </a:p>
          <a:p>
            <a:pPr algn="just"/>
            <a:r>
              <a:rPr lang="pt-BR" sz="2000" b="0" dirty="0">
                <a:solidFill>
                  <a:srgbClr val="000000"/>
                </a:solidFill>
              </a:rPr>
              <a:t>O escore alto indica que a pessoa tende a trabalhar com muita rapidez o que pode comprometer a qualidade dos serviços.</a:t>
            </a:r>
          </a:p>
          <a:p>
            <a:pPr algn="just"/>
            <a:r>
              <a:rPr lang="pt-BR" sz="2000" b="0" dirty="0" smtClean="0">
                <a:solidFill>
                  <a:srgbClr val="000000"/>
                </a:solidFill>
              </a:rPr>
              <a:t>57,5% dos </a:t>
            </a:r>
            <a:r>
              <a:rPr lang="pt-BR" sz="2000" b="0" dirty="0">
                <a:solidFill>
                  <a:srgbClr val="000000"/>
                </a:solidFill>
              </a:rPr>
              <a:t>brasileiros ainda “sofre” ao trabalhar sob pressão de tempo e com prazos curtos, apesar de ser uma realidade comum nas organizações de todo segmento e porte. Parece que as pessoas entendem a escassez de tempo como “falta de organização” e ainda não assimilaram que a velocidade é inerente ao processo competitivo que as empresas enfrentam nos dias atuais. </a:t>
            </a:r>
            <a:endParaRPr lang="pt-BR" sz="2000" b="0" dirty="0" smtClean="0">
              <a:solidFill>
                <a:srgbClr val="000000"/>
              </a:solidFill>
            </a:endParaRPr>
          </a:p>
          <a:p>
            <a:pPr algn="just"/>
            <a:r>
              <a:rPr lang="pt-BR" sz="2000" b="0" dirty="0" smtClean="0">
                <a:solidFill>
                  <a:srgbClr val="000000"/>
                </a:solidFill>
              </a:rPr>
              <a:t>Os </a:t>
            </a:r>
            <a:r>
              <a:rPr lang="pt-BR" sz="2000" b="0" dirty="0">
                <a:solidFill>
                  <a:srgbClr val="000000"/>
                </a:solidFill>
              </a:rPr>
              <a:t>profissionais da intitulada Geração </a:t>
            </a:r>
            <a:r>
              <a:rPr lang="pt-BR" sz="2000" b="0" dirty="0" err="1">
                <a:solidFill>
                  <a:srgbClr val="000000"/>
                </a:solidFill>
              </a:rPr>
              <a:t>Y</a:t>
            </a:r>
            <a:r>
              <a:rPr lang="pt-BR" sz="2000" b="0" dirty="0">
                <a:solidFill>
                  <a:srgbClr val="000000"/>
                </a:solidFill>
              </a:rPr>
              <a:t>, parece que conseguem lidar com mais facilidade com prazos curtos e pressão de tempo, talvez em virtude de sua habilidade em lidar com múltiplas situações.</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50272200"/>
      </p:ext>
    </p:extLst>
  </p:cSld>
  <p:clrMapOvr>
    <a:masterClrMapping/>
  </p:clrMapOvr>
  <p:transition xmlns:p14="http://schemas.microsoft.com/office/powerpoint/2010/mai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4018" name="Rectangle 2"/>
          <p:cNvSpPr>
            <a:spLocks noChangeArrowheads="1"/>
          </p:cNvSpPr>
          <p:nvPr/>
        </p:nvSpPr>
        <p:spPr bwMode="auto">
          <a:xfrm>
            <a:off x="1333500" y="642938"/>
            <a:ext cx="63341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4400">
                <a:solidFill>
                  <a:srgbClr val="CC3300"/>
                </a:solidFill>
                <a:latin typeface="KabarettD" charset="0"/>
              </a:rPr>
              <a:t>9 – Volume de trabalho</a:t>
            </a:r>
          </a:p>
        </p:txBody>
      </p:sp>
      <p:sp>
        <p:nvSpPr>
          <p:cNvPr id="2774019" name="AutoShape 3"/>
          <p:cNvSpPr>
            <a:spLocks noChangeArrowheads="1"/>
          </p:cNvSpPr>
          <p:nvPr/>
        </p:nvSpPr>
        <p:spPr bwMode="auto">
          <a:xfrm>
            <a:off x="4953000" y="1447800"/>
            <a:ext cx="2590800" cy="685800"/>
          </a:xfrm>
          <a:prstGeom prst="star16">
            <a:avLst>
              <a:gd name="adj" fmla="val 4529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4020" name="AutoShape 4"/>
          <p:cNvSpPr>
            <a:spLocks noChangeArrowheads="1"/>
          </p:cNvSpPr>
          <p:nvPr/>
        </p:nvSpPr>
        <p:spPr bwMode="auto">
          <a:xfrm rot="1065040">
            <a:off x="3657600" y="1828800"/>
            <a:ext cx="381000" cy="685800"/>
          </a:xfrm>
          <a:prstGeom prst="curvedLeftArrow">
            <a:avLst>
              <a:gd name="adj1" fmla="val 36000"/>
              <a:gd name="adj2" fmla="val 72000"/>
              <a:gd name="adj3" fmla="val 33333"/>
            </a:avLst>
          </a:prstGeom>
          <a:solidFill>
            <a:srgbClr val="0000FF"/>
          </a:solidFill>
          <a:ln w="12699">
            <a:solidFill>
              <a:schemeClr val="tx1"/>
            </a:solidFill>
            <a:miter lim="800000"/>
            <a:headEnd type="none" w="sm" len="sm"/>
            <a:tailEnd type="none" w="sm" len="sm"/>
          </a:ln>
        </p:spPr>
        <p:txBody>
          <a:bodyPr wrap="none" anchor="ctr"/>
          <a:lstStyle/>
          <a:p>
            <a:endParaRPr lang="en-US">
              <a:solidFill>
                <a:srgbClr val="000000"/>
              </a:solidFill>
            </a:endParaRPr>
          </a:p>
        </p:txBody>
      </p:sp>
      <p:sp>
        <p:nvSpPr>
          <p:cNvPr id="2774021" name="Rectangle 5"/>
          <p:cNvSpPr>
            <a:spLocks noChangeArrowheads="1"/>
          </p:cNvSpPr>
          <p:nvPr/>
        </p:nvSpPr>
        <p:spPr bwMode="auto">
          <a:xfrm>
            <a:off x="3581400" y="19812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4022" name="Rectangle 6"/>
          <p:cNvSpPr>
            <a:spLocks noChangeArrowheads="1"/>
          </p:cNvSpPr>
          <p:nvPr/>
        </p:nvSpPr>
        <p:spPr bwMode="auto">
          <a:xfrm>
            <a:off x="4343400" y="19812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4023" name="Rectangle 7"/>
          <p:cNvSpPr>
            <a:spLocks noChangeArrowheads="1"/>
          </p:cNvSpPr>
          <p:nvPr/>
        </p:nvSpPr>
        <p:spPr bwMode="auto">
          <a:xfrm>
            <a:off x="5181600" y="19812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4024" name="Rectangle 8"/>
          <p:cNvSpPr>
            <a:spLocks noChangeArrowheads="1"/>
          </p:cNvSpPr>
          <p:nvPr/>
        </p:nvSpPr>
        <p:spPr bwMode="auto">
          <a:xfrm>
            <a:off x="228600" y="1493838"/>
            <a:ext cx="8855075"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 00 01  02  03  04  05  06  07  08  09  10</a:t>
            </a:r>
          </a:p>
        </p:txBody>
      </p:sp>
      <p:sp>
        <p:nvSpPr>
          <p:cNvPr id="2774025" name="Rectangle 9"/>
          <p:cNvSpPr>
            <a:spLocks noChangeArrowheads="1"/>
          </p:cNvSpPr>
          <p:nvPr/>
        </p:nvSpPr>
        <p:spPr bwMode="auto">
          <a:xfrm>
            <a:off x="5572125" y="2133600"/>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400">
                <a:solidFill>
                  <a:srgbClr val="CC6600"/>
                </a:solidFill>
                <a:latin typeface="Switzerland" charset="0"/>
              </a:rPr>
              <a:t>Viciado em Trabalho</a:t>
            </a:r>
          </a:p>
        </p:txBody>
      </p:sp>
      <p:sp>
        <p:nvSpPr>
          <p:cNvPr id="2774026" name="Text Box 10"/>
          <p:cNvSpPr txBox="1">
            <a:spLocks noChangeArrowheads="1"/>
          </p:cNvSpPr>
          <p:nvPr/>
        </p:nvSpPr>
        <p:spPr bwMode="auto">
          <a:xfrm>
            <a:off x="685800" y="2071688"/>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spcBef>
                <a:spcPct val="50000"/>
              </a:spcBef>
            </a:pPr>
            <a:r>
              <a:rPr lang="pt-BR" sz="2800">
                <a:solidFill>
                  <a:srgbClr val="0000FF"/>
                </a:solidFill>
                <a:latin typeface="Antique Olive" charset="0"/>
              </a:rPr>
              <a:t>Sub-aproveitado </a:t>
            </a:r>
          </a:p>
        </p:txBody>
      </p:sp>
      <p:sp>
        <p:nvSpPr>
          <p:cNvPr id="2774027" name="Rectangle 11"/>
          <p:cNvSpPr>
            <a:spLocks noChangeArrowheads="1"/>
          </p:cNvSpPr>
          <p:nvPr/>
        </p:nvSpPr>
        <p:spPr bwMode="auto">
          <a:xfrm>
            <a:off x="457200" y="3429000"/>
            <a:ext cx="8218488"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600" b="0">
                <a:solidFill>
                  <a:srgbClr val="000000"/>
                </a:solidFill>
              </a:rPr>
              <a:t>Avalia o volume de trabalho que o profissional suporta, se ele necessita trabalhar em excesso, ou se está se sentindo subaproveitado.</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4018"/>
                                        </p:tgtEl>
                                        <p:attrNameLst>
                                          <p:attrName>style.visibility</p:attrName>
                                        </p:attrNameLst>
                                      </p:cBhvr>
                                      <p:to>
                                        <p:strVal val="visible"/>
                                      </p:to>
                                    </p:set>
                                    <p:anim calcmode="lin" valueType="num">
                                      <p:cBhvr additive="base">
                                        <p:cTn id="7" dur="500" fill="hold"/>
                                        <p:tgtEl>
                                          <p:spTgt spid="2774018"/>
                                        </p:tgtEl>
                                        <p:attrNameLst>
                                          <p:attrName>ppt_x</p:attrName>
                                        </p:attrNameLst>
                                      </p:cBhvr>
                                      <p:tavLst>
                                        <p:tav tm="0">
                                          <p:val>
                                            <p:strVal val="1+#ppt_w/2"/>
                                          </p:val>
                                        </p:tav>
                                        <p:tav tm="100000">
                                          <p:val>
                                            <p:strVal val="#ppt_x"/>
                                          </p:val>
                                        </p:tav>
                                      </p:tavLst>
                                    </p:anim>
                                    <p:anim calcmode="lin" valueType="num">
                                      <p:cBhvr additive="base">
                                        <p:cTn id="8" dur="500" fill="hold"/>
                                        <p:tgtEl>
                                          <p:spTgt spid="277401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74027"/>
                                        </p:tgtEl>
                                        <p:attrNameLst>
                                          <p:attrName>style.visibility</p:attrName>
                                        </p:attrNameLst>
                                      </p:cBhvr>
                                      <p:to>
                                        <p:strVal val="visible"/>
                                      </p:to>
                                    </p:set>
                                    <p:anim to="" calcmode="lin" valueType="num">
                                      <p:cBhvr>
                                        <p:cTn id="13" dur="1" fill="hold"/>
                                        <p:tgtEl>
                                          <p:spTgt spid="2774027"/>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2774024"/>
                                        </p:tgtEl>
                                        <p:attrNameLst>
                                          <p:attrName>style.visibility</p:attrName>
                                        </p:attrNameLst>
                                      </p:cBhvr>
                                      <p:to>
                                        <p:strVal val="visible"/>
                                      </p:to>
                                    </p:set>
                                    <p:anim calcmode="lin" valueType="num">
                                      <p:cBhvr>
                                        <p:cTn id="18" dur="1000" fill="hold"/>
                                        <p:tgtEl>
                                          <p:spTgt spid="2774024"/>
                                        </p:tgtEl>
                                        <p:attrNameLst>
                                          <p:attrName>ppt_w</p:attrName>
                                        </p:attrNameLst>
                                      </p:cBhvr>
                                      <p:tavLst>
                                        <p:tav tm="0">
                                          <p:val>
                                            <p:fltVal val="0"/>
                                          </p:val>
                                        </p:tav>
                                        <p:tav tm="100000">
                                          <p:val>
                                            <p:strVal val="#ppt_w"/>
                                          </p:val>
                                        </p:tav>
                                      </p:tavLst>
                                    </p:anim>
                                    <p:anim calcmode="lin" valueType="num">
                                      <p:cBhvr>
                                        <p:cTn id="19" dur="1000" fill="hold"/>
                                        <p:tgtEl>
                                          <p:spTgt spid="2774024"/>
                                        </p:tgtEl>
                                        <p:attrNameLst>
                                          <p:attrName>ppt_h</p:attrName>
                                        </p:attrNameLst>
                                      </p:cBhvr>
                                      <p:tavLst>
                                        <p:tav tm="0">
                                          <p:val>
                                            <p:fltVal val="0"/>
                                          </p:val>
                                        </p:tav>
                                        <p:tav tm="100000">
                                          <p:val>
                                            <p:strVal val="#ppt_h"/>
                                          </p:val>
                                        </p:tav>
                                      </p:tavLst>
                                    </p:anim>
                                    <p:anim calcmode="lin" valueType="num">
                                      <p:cBhvr>
                                        <p:cTn id="20" dur="1000" fill="hold"/>
                                        <p:tgtEl>
                                          <p:spTgt spid="2774024"/>
                                        </p:tgtEl>
                                        <p:attrNameLst>
                                          <p:attrName>ppt_x</p:attrName>
                                        </p:attrNameLst>
                                      </p:cBhvr>
                                      <p:tavLst>
                                        <p:tav tm="0" fmla="#ppt_x+(cos(-2*pi*(1-$))*-#ppt_x-sin(-2*pi*(1-$))*(1-#ppt_y))*(1-$)">
                                          <p:val>
                                            <p:fltVal val="0"/>
                                          </p:val>
                                        </p:tav>
                                        <p:tav tm="100000">
                                          <p:val>
                                            <p:fltVal val="1"/>
                                          </p:val>
                                        </p:tav>
                                      </p:tavLst>
                                    </p:anim>
                                    <p:anim calcmode="lin" valueType="num">
                                      <p:cBhvr>
                                        <p:cTn id="21" dur="1000" fill="hold"/>
                                        <p:tgtEl>
                                          <p:spTgt spid="2774024"/>
                                        </p:tgtEl>
                                        <p:attrNameLst>
                                          <p:attrName>ppt_y</p:attrName>
                                        </p:attrNameLst>
                                      </p:cBhvr>
                                      <p:tavLst>
                                        <p:tav tm="0" fmla="#ppt_y+(sin(-2*pi*(1-$))*-#ppt_x+cos(-2*pi*(1-$))*(1-#ppt_y))*(1-$)">
                                          <p:val>
                                            <p:fltVal val="0"/>
                                          </p:val>
                                        </p:tav>
                                        <p:tav tm="100000">
                                          <p:val>
                                            <p:fltVal val="1"/>
                                          </p:val>
                                        </p:tav>
                                      </p:tavLst>
                                    </p:anim>
                                  </p:child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2774021"/>
                                        </p:tgtEl>
                                        <p:attrNameLst>
                                          <p:attrName>style.visibility</p:attrName>
                                        </p:attrNameLst>
                                      </p:cBhvr>
                                      <p:to>
                                        <p:strVal val="visible"/>
                                      </p:to>
                                    </p:set>
                                    <p:anim calcmode="lin" valueType="num">
                                      <p:cBhvr additive="base">
                                        <p:cTn id="25" dur="500" fill="hold"/>
                                        <p:tgtEl>
                                          <p:spTgt spid="2774021"/>
                                        </p:tgtEl>
                                        <p:attrNameLst>
                                          <p:attrName>ppt_x</p:attrName>
                                        </p:attrNameLst>
                                      </p:cBhvr>
                                      <p:tavLst>
                                        <p:tav tm="0">
                                          <p:val>
                                            <p:strVal val="0-#ppt_w/2"/>
                                          </p:val>
                                        </p:tav>
                                        <p:tav tm="100000">
                                          <p:val>
                                            <p:strVal val="#ppt_x"/>
                                          </p:val>
                                        </p:tav>
                                      </p:tavLst>
                                    </p:anim>
                                    <p:anim calcmode="lin" valueType="num">
                                      <p:cBhvr additive="base">
                                        <p:cTn id="26" dur="500" fill="hold"/>
                                        <p:tgtEl>
                                          <p:spTgt spid="2774021"/>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500"/>
                            </p:stCondLst>
                            <p:childTnLst>
                              <p:par>
                                <p:cTn id="28" presetID="2" presetClass="entr" presetSubtype="8" fill="hold" grpId="0" nodeType="afterEffect">
                                  <p:stCondLst>
                                    <p:cond delay="0"/>
                                  </p:stCondLst>
                                  <p:childTnLst>
                                    <p:set>
                                      <p:cBhvr>
                                        <p:cTn id="29" dur="1" fill="hold">
                                          <p:stCondLst>
                                            <p:cond delay="0"/>
                                          </p:stCondLst>
                                        </p:cTn>
                                        <p:tgtEl>
                                          <p:spTgt spid="2774022"/>
                                        </p:tgtEl>
                                        <p:attrNameLst>
                                          <p:attrName>style.visibility</p:attrName>
                                        </p:attrNameLst>
                                      </p:cBhvr>
                                      <p:to>
                                        <p:strVal val="visible"/>
                                      </p:to>
                                    </p:set>
                                    <p:anim calcmode="lin" valueType="num">
                                      <p:cBhvr additive="base">
                                        <p:cTn id="30" dur="500" fill="hold"/>
                                        <p:tgtEl>
                                          <p:spTgt spid="2774022"/>
                                        </p:tgtEl>
                                        <p:attrNameLst>
                                          <p:attrName>ppt_x</p:attrName>
                                        </p:attrNameLst>
                                      </p:cBhvr>
                                      <p:tavLst>
                                        <p:tav tm="0">
                                          <p:val>
                                            <p:strVal val="0-#ppt_w/2"/>
                                          </p:val>
                                        </p:tav>
                                        <p:tav tm="100000">
                                          <p:val>
                                            <p:strVal val="#ppt_x"/>
                                          </p:val>
                                        </p:tav>
                                      </p:tavLst>
                                    </p:anim>
                                    <p:anim calcmode="lin" valueType="num">
                                      <p:cBhvr additive="base">
                                        <p:cTn id="31" dur="500" fill="hold"/>
                                        <p:tgtEl>
                                          <p:spTgt spid="2774022"/>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2000"/>
                            </p:stCondLst>
                            <p:childTnLst>
                              <p:par>
                                <p:cTn id="33" presetID="2" presetClass="entr" presetSubtype="8" fill="hold" grpId="0" nodeType="afterEffect">
                                  <p:stCondLst>
                                    <p:cond delay="0"/>
                                  </p:stCondLst>
                                  <p:childTnLst>
                                    <p:set>
                                      <p:cBhvr>
                                        <p:cTn id="34" dur="1" fill="hold">
                                          <p:stCondLst>
                                            <p:cond delay="0"/>
                                          </p:stCondLst>
                                        </p:cTn>
                                        <p:tgtEl>
                                          <p:spTgt spid="2774023"/>
                                        </p:tgtEl>
                                        <p:attrNameLst>
                                          <p:attrName>style.visibility</p:attrName>
                                        </p:attrNameLst>
                                      </p:cBhvr>
                                      <p:to>
                                        <p:strVal val="visible"/>
                                      </p:to>
                                    </p:set>
                                    <p:anim calcmode="lin" valueType="num">
                                      <p:cBhvr additive="base">
                                        <p:cTn id="35" dur="500" fill="hold"/>
                                        <p:tgtEl>
                                          <p:spTgt spid="2774023"/>
                                        </p:tgtEl>
                                        <p:attrNameLst>
                                          <p:attrName>ppt_x</p:attrName>
                                        </p:attrNameLst>
                                      </p:cBhvr>
                                      <p:tavLst>
                                        <p:tav tm="0">
                                          <p:val>
                                            <p:strVal val="0-#ppt_w/2"/>
                                          </p:val>
                                        </p:tav>
                                        <p:tav tm="100000">
                                          <p:val>
                                            <p:strVal val="#ppt_x"/>
                                          </p:val>
                                        </p:tav>
                                      </p:tavLst>
                                    </p:anim>
                                    <p:anim calcmode="lin" valueType="num">
                                      <p:cBhvr additive="base">
                                        <p:cTn id="36" dur="500" fill="hold"/>
                                        <p:tgtEl>
                                          <p:spTgt spid="2774023"/>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4" presetClass="entr" presetSubtype="32" fill="hold" grpId="0" nodeType="clickEffect">
                                  <p:stCondLst>
                                    <p:cond delay="0"/>
                                  </p:stCondLst>
                                  <p:childTnLst>
                                    <p:set>
                                      <p:cBhvr>
                                        <p:cTn id="40" dur="1" fill="hold">
                                          <p:stCondLst>
                                            <p:cond delay="0"/>
                                          </p:stCondLst>
                                        </p:cTn>
                                        <p:tgtEl>
                                          <p:spTgt spid="2774019"/>
                                        </p:tgtEl>
                                        <p:attrNameLst>
                                          <p:attrName>style.visibility</p:attrName>
                                        </p:attrNameLst>
                                      </p:cBhvr>
                                      <p:to>
                                        <p:strVal val="visible"/>
                                      </p:to>
                                    </p:set>
                                    <p:animEffect transition="in" filter="box(out)">
                                      <p:cBhvr>
                                        <p:cTn id="41" dur="500"/>
                                        <p:tgtEl>
                                          <p:spTgt spid="2774019"/>
                                        </p:tgtEl>
                                      </p:cBhvr>
                                    </p:animEffect>
                                  </p:childTnLst>
                                </p:cTn>
                              </p:par>
                            </p:childTnLst>
                          </p:cTn>
                        </p:par>
                        <p:par>
                          <p:cTn id="42" fill="hold" nodeType="afterGroup">
                            <p:stCondLst>
                              <p:cond delay="500"/>
                            </p:stCondLst>
                            <p:childTnLst>
                              <p:par>
                                <p:cTn id="43" presetID="2" presetClass="entr" presetSubtype="2" fill="hold" grpId="0" nodeType="afterEffect">
                                  <p:stCondLst>
                                    <p:cond delay="0"/>
                                  </p:stCondLst>
                                  <p:childTnLst>
                                    <p:set>
                                      <p:cBhvr>
                                        <p:cTn id="44" dur="1" fill="hold">
                                          <p:stCondLst>
                                            <p:cond delay="0"/>
                                          </p:stCondLst>
                                        </p:cTn>
                                        <p:tgtEl>
                                          <p:spTgt spid="2774025"/>
                                        </p:tgtEl>
                                        <p:attrNameLst>
                                          <p:attrName>style.visibility</p:attrName>
                                        </p:attrNameLst>
                                      </p:cBhvr>
                                      <p:to>
                                        <p:strVal val="visible"/>
                                      </p:to>
                                    </p:set>
                                    <p:anim calcmode="lin" valueType="num">
                                      <p:cBhvr additive="base">
                                        <p:cTn id="45" dur="500" fill="hold"/>
                                        <p:tgtEl>
                                          <p:spTgt spid="2774025"/>
                                        </p:tgtEl>
                                        <p:attrNameLst>
                                          <p:attrName>ppt_x</p:attrName>
                                        </p:attrNameLst>
                                      </p:cBhvr>
                                      <p:tavLst>
                                        <p:tav tm="0">
                                          <p:val>
                                            <p:strVal val="1+#ppt_w/2"/>
                                          </p:val>
                                        </p:tav>
                                        <p:tav tm="100000">
                                          <p:val>
                                            <p:strVal val="#ppt_x"/>
                                          </p:val>
                                        </p:tav>
                                      </p:tavLst>
                                    </p:anim>
                                    <p:anim calcmode="lin" valueType="num">
                                      <p:cBhvr additive="base">
                                        <p:cTn id="46" dur="500" fill="hold"/>
                                        <p:tgtEl>
                                          <p:spTgt spid="2774025"/>
                                        </p:tgtEl>
                                        <p:attrNameLst>
                                          <p:attrName>ppt_y</p:attrName>
                                        </p:attrNameLst>
                                      </p:cBhvr>
                                      <p:tavLst>
                                        <p:tav tm="0">
                                          <p:val>
                                            <p:strVal val="#ppt_y"/>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2774020"/>
                                        </p:tgtEl>
                                        <p:attrNameLst>
                                          <p:attrName>style.visibility</p:attrName>
                                        </p:attrNameLst>
                                      </p:cBhvr>
                                      <p:to>
                                        <p:strVal val="visible"/>
                                      </p:to>
                                    </p:set>
                                    <p:anim calcmode="lin" valueType="num">
                                      <p:cBhvr>
                                        <p:cTn id="51" dur="1000" fill="hold"/>
                                        <p:tgtEl>
                                          <p:spTgt spid="2774020"/>
                                        </p:tgtEl>
                                        <p:attrNameLst>
                                          <p:attrName>ppt_w</p:attrName>
                                        </p:attrNameLst>
                                      </p:cBhvr>
                                      <p:tavLst>
                                        <p:tav tm="0">
                                          <p:val>
                                            <p:fltVal val="0"/>
                                          </p:val>
                                        </p:tav>
                                        <p:tav tm="100000">
                                          <p:val>
                                            <p:strVal val="#ppt_w"/>
                                          </p:val>
                                        </p:tav>
                                      </p:tavLst>
                                    </p:anim>
                                    <p:anim calcmode="lin" valueType="num">
                                      <p:cBhvr>
                                        <p:cTn id="52" dur="1000" fill="hold"/>
                                        <p:tgtEl>
                                          <p:spTgt spid="2774020"/>
                                        </p:tgtEl>
                                        <p:attrNameLst>
                                          <p:attrName>ppt_h</p:attrName>
                                        </p:attrNameLst>
                                      </p:cBhvr>
                                      <p:tavLst>
                                        <p:tav tm="0">
                                          <p:val>
                                            <p:fltVal val="0"/>
                                          </p:val>
                                        </p:tav>
                                        <p:tav tm="100000">
                                          <p:val>
                                            <p:strVal val="#ppt_h"/>
                                          </p:val>
                                        </p:tav>
                                      </p:tavLst>
                                    </p:anim>
                                    <p:anim calcmode="lin" valueType="num">
                                      <p:cBhvr>
                                        <p:cTn id="53" dur="1000" fill="hold"/>
                                        <p:tgtEl>
                                          <p:spTgt spid="2774020"/>
                                        </p:tgtEl>
                                        <p:attrNameLst>
                                          <p:attrName>ppt_x</p:attrName>
                                        </p:attrNameLst>
                                      </p:cBhvr>
                                      <p:tavLst>
                                        <p:tav tm="0" fmla="#ppt_x+(cos(-2*pi*(1-$))*-#ppt_x-sin(-2*pi*(1-$))*(1-#ppt_y))*(1-$)">
                                          <p:val>
                                            <p:fltVal val="0"/>
                                          </p:val>
                                        </p:tav>
                                        <p:tav tm="100000">
                                          <p:val>
                                            <p:fltVal val="1"/>
                                          </p:val>
                                        </p:tav>
                                      </p:tavLst>
                                    </p:anim>
                                    <p:anim calcmode="lin" valueType="num">
                                      <p:cBhvr>
                                        <p:cTn id="54" dur="1000" fill="hold"/>
                                        <p:tgtEl>
                                          <p:spTgt spid="2774020"/>
                                        </p:tgtEl>
                                        <p:attrNameLst>
                                          <p:attrName>ppt_y</p:attrName>
                                        </p:attrNameLst>
                                      </p:cBhvr>
                                      <p:tavLst>
                                        <p:tav tm="0" fmla="#ppt_y+(sin(-2*pi*(1-$))*-#ppt_x+cos(-2*pi*(1-$))*(1-#ppt_y))*(1-$)">
                                          <p:val>
                                            <p:fltVal val="0"/>
                                          </p:val>
                                        </p:tav>
                                        <p:tav tm="100000">
                                          <p:val>
                                            <p:fltVal val="1"/>
                                          </p:val>
                                        </p:tav>
                                      </p:tavLst>
                                    </p:anim>
                                  </p:childTnLst>
                                </p:cTn>
                              </p:par>
                            </p:childTnLst>
                          </p:cTn>
                        </p:par>
                        <p:par>
                          <p:cTn id="55" fill="hold" nodeType="afterGroup">
                            <p:stCondLst>
                              <p:cond delay="1000"/>
                            </p:stCondLst>
                            <p:childTnLst>
                              <p:par>
                                <p:cTn id="56" presetID="2" presetClass="entr" presetSubtype="8" fill="hold" grpId="0" nodeType="afterEffect">
                                  <p:stCondLst>
                                    <p:cond delay="0"/>
                                  </p:stCondLst>
                                  <p:childTnLst>
                                    <p:set>
                                      <p:cBhvr>
                                        <p:cTn id="57" dur="1" fill="hold">
                                          <p:stCondLst>
                                            <p:cond delay="0"/>
                                          </p:stCondLst>
                                        </p:cTn>
                                        <p:tgtEl>
                                          <p:spTgt spid="2774026"/>
                                        </p:tgtEl>
                                        <p:attrNameLst>
                                          <p:attrName>style.visibility</p:attrName>
                                        </p:attrNameLst>
                                      </p:cBhvr>
                                      <p:to>
                                        <p:strVal val="visible"/>
                                      </p:to>
                                    </p:set>
                                    <p:anim calcmode="lin" valueType="num">
                                      <p:cBhvr additive="base">
                                        <p:cTn id="58" dur="500" fill="hold"/>
                                        <p:tgtEl>
                                          <p:spTgt spid="2774026"/>
                                        </p:tgtEl>
                                        <p:attrNameLst>
                                          <p:attrName>ppt_x</p:attrName>
                                        </p:attrNameLst>
                                      </p:cBhvr>
                                      <p:tavLst>
                                        <p:tav tm="0">
                                          <p:val>
                                            <p:strVal val="0-#ppt_w/2"/>
                                          </p:val>
                                        </p:tav>
                                        <p:tav tm="100000">
                                          <p:val>
                                            <p:strVal val="#ppt_x"/>
                                          </p:val>
                                        </p:tav>
                                      </p:tavLst>
                                    </p:anim>
                                    <p:anim calcmode="lin" valueType="num">
                                      <p:cBhvr additive="base">
                                        <p:cTn id="59" dur="500" fill="hold"/>
                                        <p:tgtEl>
                                          <p:spTgt spid="2774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4018" grpId="0" autoUpdateAnimBg="0"/>
      <p:bldP spid="2774019" grpId="0" animBg="1"/>
      <p:bldP spid="2774020" grpId="0" animBg="1"/>
      <p:bldP spid="2774021" grpId="0" animBg="1"/>
      <p:bldP spid="2774022" grpId="0" animBg="1"/>
      <p:bldP spid="2774023" grpId="0" animBg="1"/>
      <p:bldP spid="2774024" grpId="0" autoUpdateAnimBg="0"/>
      <p:bldP spid="2774025" grpId="0" autoUpdateAnimBg="0"/>
      <p:bldP spid="277402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3" name="Rectangle 1"/>
          <p:cNvSpPr>
            <a:spLocks noChangeArrowheads="1"/>
          </p:cNvSpPr>
          <p:nvPr/>
        </p:nvSpPr>
        <p:spPr bwMode="auto">
          <a:xfrm>
            <a:off x="539750" y="960289"/>
            <a:ext cx="8280400" cy="4180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9- Volume de Trabalho</a:t>
            </a:r>
          </a:p>
          <a:p>
            <a:pPr algn="just"/>
            <a:r>
              <a:rPr lang="pt-BR" sz="2000" b="0" dirty="0">
                <a:solidFill>
                  <a:srgbClr val="000000"/>
                </a:solidFill>
              </a:rPr>
              <a:t>O escore baixo indica que a pessoa está apresentando um resultado aquém de seu potencial. Isto ocorre devido a uma inadequação da pessoa à atividade por se sentir insatisfeita com a atribuição, ou por dificuldades no dimensionamento do volume de trabalho em função do potencial do profissional. Pode até estar com muitas atribuições, mas o desafio deve estar aquém de seu potencial. A pessoa sente-se subaproveitada gerando desmotivação e baixa produtividade. </a:t>
            </a:r>
          </a:p>
          <a:p>
            <a:pPr algn="just"/>
            <a:r>
              <a:rPr lang="pt-BR" sz="2000" b="0" dirty="0" smtClean="0">
                <a:solidFill>
                  <a:srgbClr val="000000"/>
                </a:solidFill>
              </a:rPr>
              <a:t>O escore </a:t>
            </a:r>
            <a:r>
              <a:rPr lang="pt-BR" sz="2000" b="0" dirty="0">
                <a:solidFill>
                  <a:srgbClr val="000000"/>
                </a:solidFill>
              </a:rPr>
              <a:t>alto indica que a pessoa tende a trabalhar em excesso, identificando-se como uma pessoa “</a:t>
            </a:r>
            <a:r>
              <a:rPr lang="pt-BR" altLang="ja-JP" sz="2000" b="0" dirty="0" err="1">
                <a:solidFill>
                  <a:srgbClr val="000000"/>
                </a:solidFill>
              </a:rPr>
              <a:t>workalcoholic</a:t>
            </a:r>
            <a:r>
              <a:rPr lang="pt-BR" sz="2000" b="0" dirty="0">
                <a:solidFill>
                  <a:srgbClr val="000000"/>
                </a:solidFill>
              </a:rPr>
              <a:t>”</a:t>
            </a:r>
            <a:r>
              <a:rPr lang="pt-BR" altLang="ja-JP" sz="2000" b="0" dirty="0">
                <a:solidFill>
                  <a:srgbClr val="000000"/>
                </a:solidFill>
              </a:rPr>
              <a:t>. </a:t>
            </a:r>
            <a:endParaRPr lang="pt-BR" altLang="ja-JP" sz="2000" b="0" dirty="0" smtClean="0">
              <a:solidFill>
                <a:srgbClr val="000000"/>
              </a:solidFill>
            </a:endParaRPr>
          </a:p>
          <a:p>
            <a:pPr algn="just"/>
            <a:r>
              <a:rPr lang="pt-BR" altLang="ja-JP" sz="2000" b="0" dirty="0" smtClean="0">
                <a:solidFill>
                  <a:srgbClr val="000000"/>
                </a:solidFill>
              </a:rPr>
              <a:t>46% dos profissionais brasileiros ainda tendem </a:t>
            </a:r>
            <a:r>
              <a:rPr lang="pt-BR" altLang="ja-JP" sz="2000" b="0" dirty="0">
                <a:solidFill>
                  <a:srgbClr val="000000"/>
                </a:solidFill>
              </a:rPr>
              <a:t>a trabalhar em excesso e</a:t>
            </a:r>
            <a:r>
              <a:rPr lang="pt-BR" altLang="ja-JP" sz="2000" b="0" dirty="0" smtClean="0">
                <a:solidFill>
                  <a:srgbClr val="000000"/>
                </a:solidFill>
              </a:rPr>
              <a:t> </a:t>
            </a:r>
            <a:r>
              <a:rPr lang="pt-BR" altLang="ja-JP" sz="2000" b="0" dirty="0">
                <a:solidFill>
                  <a:srgbClr val="000000"/>
                </a:solidFill>
              </a:rPr>
              <a:t>quando apresenta baixo escore neste fator, tudo indica que a pessoa está se sentindo insatisfeita e sub utilizada em seu </a:t>
            </a:r>
            <a:r>
              <a:rPr lang="pt-BR" altLang="ja-JP" sz="2000" b="0" dirty="0" smtClean="0">
                <a:solidFill>
                  <a:srgbClr val="000000"/>
                </a:solidFill>
              </a:rPr>
              <a:t>papel profissional do momento. </a:t>
            </a:r>
            <a:r>
              <a:rPr lang="pt-BR" altLang="ja-JP" sz="2000" b="0" dirty="0">
                <a:solidFill>
                  <a:srgbClr val="000000"/>
                </a:solidFill>
              </a:rPr>
              <a:t>Este dado desmente o folclore existente em relação a pouca identificação do brasileiro com volume de trabalho.</a:t>
            </a:r>
            <a:endParaRPr lang="pt-BR" sz="20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3902883943"/>
      </p:ext>
    </p:extLst>
  </p:cSld>
  <p:clrMapOvr>
    <a:masterClrMapping/>
  </p:clrMapOvr>
  <p:transition xmlns:p14="http://schemas.microsoft.com/office/powerpoint/2010/mai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0" descr="sli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501650" y="2200275"/>
            <a:ext cx="8678863"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p:cNvSpPr>
            <a:spLocks noChangeArrowheads="1"/>
          </p:cNvSpPr>
          <p:nvPr/>
        </p:nvSpPr>
        <p:spPr bwMode="gray">
          <a:xfrm>
            <a:off x="0" y="3281363"/>
            <a:ext cx="9144000" cy="647700"/>
          </a:xfrm>
          <a:prstGeom prst="rect">
            <a:avLst/>
          </a:prstGeom>
          <a:solidFill>
            <a:srgbClr val="D26900"/>
          </a:solidFill>
          <a:ln w="9525" algn="ctr">
            <a:noFill/>
            <a:miter lim="800000"/>
            <a:headEnd/>
            <a:tailEnd/>
          </a:ln>
        </p:spPr>
        <p:txBody>
          <a:bodyPr wrap="none" anchor="ctr"/>
          <a:lstStyle/>
          <a:p>
            <a:pPr algn="ctr">
              <a:spcBef>
                <a:spcPts val="1800"/>
              </a:spcBef>
              <a:buClr>
                <a:srgbClr val="FF6600"/>
              </a:buClr>
              <a:buSzPct val="80000"/>
              <a:defRPr/>
            </a:pPr>
            <a:endParaRPr lang="pt-BR" dirty="0">
              <a:solidFill>
                <a:schemeClr val="tx1">
                  <a:lumMod val="75000"/>
                  <a:lumOff val="25000"/>
                </a:schemeClr>
              </a:solidFill>
              <a:effectLst>
                <a:glow rad="101600">
                  <a:schemeClr val="accent3">
                    <a:satMod val="175000"/>
                    <a:alpha val="40000"/>
                  </a:schemeClr>
                </a:glow>
              </a:effectLst>
              <a:latin typeface="Calibri" pitchFamily="34" charset="0"/>
              <a:ea typeface="+mn-ea"/>
              <a:cs typeface="Arial" charset="0"/>
            </a:endParaRPr>
          </a:p>
        </p:txBody>
      </p:sp>
      <p:sp>
        <p:nvSpPr>
          <p:cNvPr id="7" name="Retângulo 6"/>
          <p:cNvSpPr/>
          <p:nvPr/>
        </p:nvSpPr>
        <p:spPr bwMode="gray">
          <a:xfrm>
            <a:off x="107950" y="3363913"/>
            <a:ext cx="8893175" cy="400110"/>
          </a:xfrm>
          <a:prstGeom prst="rect">
            <a:avLst/>
          </a:prstGeom>
        </p:spPr>
        <p:txBody>
          <a:bodyPr>
            <a:spAutoFit/>
          </a:bodyPr>
          <a:lstStyle/>
          <a:p>
            <a:pPr algn="ctr">
              <a:spcBef>
                <a:spcPts val="1800"/>
              </a:spcBef>
              <a:buClr>
                <a:srgbClr val="FF6600"/>
              </a:buClr>
              <a:buSzPct val="80000"/>
              <a:defRPr/>
            </a:pPr>
            <a:r>
              <a:rPr lang="x-none" sz="2400" dirty="0" smtClean="0">
                <a:solidFill>
                  <a:schemeClr val="bg1"/>
                </a:solidFill>
                <a:effectLst>
                  <a:outerShdw blurRad="38100" dist="38100" dir="2700000" algn="tl">
                    <a:srgbClr val="DDDDDD"/>
                  </a:outerShdw>
                </a:effectLst>
                <a:latin typeface="Calibri" charset="0"/>
                <a:cs typeface="Arial" charset="0"/>
              </a:rPr>
              <a:t>5- RESULTADOS </a:t>
            </a:r>
            <a:r>
              <a:rPr lang="x-none" sz="2400" b="1" dirty="0" smtClean="0">
                <a:solidFill>
                  <a:schemeClr val="bg1"/>
                </a:solidFill>
                <a:effectLst>
                  <a:outerShdw blurRad="38100" dist="38100" dir="2700000" algn="tl">
                    <a:srgbClr val="DDDDDD"/>
                  </a:outerShdw>
                </a:effectLst>
                <a:latin typeface="Calibri" charset="0"/>
                <a:cs typeface="Arial" charset="0"/>
              </a:rPr>
              <a:t>DO INVENTÁRIO </a:t>
            </a:r>
            <a:r>
              <a:rPr lang="pt-PT" sz="2400" dirty="0">
                <a:solidFill>
                  <a:schemeClr val="bg1"/>
                </a:solidFill>
                <a:effectLst>
                  <a:outerShdw blurRad="38100" dist="38100" dir="2700000" algn="tl">
                    <a:srgbClr val="DDDDDD"/>
                  </a:outerShdw>
                </a:effectLst>
                <a:latin typeface="Trebuchet MS" charset="0"/>
              </a:rPr>
              <a:t>APP</a:t>
            </a:r>
            <a:r>
              <a:rPr lang="pt-PT" sz="2400" dirty="0" smtClean="0">
                <a:solidFill>
                  <a:schemeClr val="bg1"/>
                </a:solidFill>
                <a:effectLst>
                  <a:outerShdw blurRad="38100" dist="38100" dir="2700000" algn="tl">
                    <a:srgbClr val="DDDDDD"/>
                  </a:outerShdw>
                </a:effectLst>
                <a:latin typeface="Trebuchet MS" charset="0"/>
              </a:rPr>
              <a:t>®</a:t>
            </a:r>
            <a:endParaRPr lang="pt-PT" sz="2400" dirty="0">
              <a:solidFill>
                <a:schemeClr val="bg1"/>
              </a:solidFill>
              <a:effectLst>
                <a:outerShdw blurRad="38100" dist="38100" dir="2700000" algn="tl">
                  <a:srgbClr val="DDDDDD"/>
                </a:outerShdw>
              </a:effectLst>
              <a:latin typeface="Trebuchet MS" charset="0"/>
            </a:endParaRPr>
          </a:p>
        </p:txBody>
      </p:sp>
      <p:sp>
        <p:nvSpPr>
          <p:cNvPr id="26630" name="AutoShape 6"/>
          <p:cNvSpPr>
            <a:spLocks noChangeArrowheads="1"/>
          </p:cNvSpPr>
          <p:nvPr/>
        </p:nvSpPr>
        <p:spPr bwMode="auto">
          <a:xfrm>
            <a:off x="4140200" y="4581525"/>
            <a:ext cx="428625" cy="857250"/>
          </a:xfrm>
          <a:prstGeom prst="curvedLeftArrow">
            <a:avLst>
              <a:gd name="adj1" fmla="val 32000"/>
              <a:gd name="adj2" fmla="val 64000"/>
              <a:gd name="adj3" fmla="val 33333"/>
            </a:avLst>
          </a:prstGeom>
          <a:solidFill>
            <a:schemeClr val="accent6"/>
          </a:solidFill>
          <a:ln w="9525">
            <a:solidFill>
              <a:schemeClr val="tx1"/>
            </a:solidFill>
            <a:miter lim="800000"/>
            <a:headEnd/>
            <a:tailEnd/>
          </a:ln>
        </p:spPr>
        <p:txBody>
          <a:bodyPr wrap="none" anchor="ctr"/>
          <a:lstStyle/>
          <a:p>
            <a:pPr>
              <a:defRPr/>
            </a:pPr>
            <a:endParaRPr lang="pt-BR" sz="2000">
              <a:latin typeface="Calibri" pitchFamily="34" charset="0"/>
              <a:ea typeface="+mn-ea"/>
              <a:cs typeface="Arial" charset="0"/>
            </a:endParaRPr>
          </a:p>
        </p:txBody>
      </p:sp>
    </p:spTree>
    <p:extLst>
      <p:ext uri="{BB962C8B-B14F-4D97-AF65-F5344CB8AC3E}">
        <p14:creationId xmlns:p14="http://schemas.microsoft.com/office/powerpoint/2010/main" val="1922067545"/>
      </p:ext>
    </p:extLst>
  </p:cSld>
  <p:clrMapOvr>
    <a:masterClrMapping/>
  </p:clrMapOvr>
  <p:transition xmlns:p14="http://schemas.microsoft.com/office/powerpoint/2010/main">
    <p:fade thruBlk="1"/>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6" fill="hold" grpId="0" nodeType="clickEffect">
                                  <p:stCondLst>
                                    <p:cond delay="0"/>
                                  </p:stCondLst>
                                  <p:childTnLst>
                                    <p:set>
                                      <p:cBhvr>
                                        <p:cTn id="19" dur="1" fill="hold">
                                          <p:stCondLst>
                                            <p:cond delay="0"/>
                                          </p:stCondLst>
                                        </p:cTn>
                                        <p:tgtEl>
                                          <p:spTgt spid="26630"/>
                                        </p:tgtEl>
                                        <p:attrNameLst>
                                          <p:attrName>style.visibility</p:attrName>
                                        </p:attrNameLst>
                                      </p:cBhvr>
                                      <p:to>
                                        <p:strVal val="visible"/>
                                      </p:to>
                                    </p:set>
                                    <p:animEffect transition="in" filter="barn(inHorizontal)">
                                      <p:cBhvr>
                                        <p:cTn id="20" dur="500"/>
                                        <p:tgtEl>
                                          <p:spTgt spid="2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6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3"/>
          <p:cNvSpPr>
            <a:spLocks noChangeArrowheads="1"/>
          </p:cNvSpPr>
          <p:nvPr/>
        </p:nvSpPr>
        <p:spPr bwMode="auto">
          <a:xfrm>
            <a:off x="4859338" y="3606800"/>
            <a:ext cx="2590800" cy="685800"/>
          </a:xfrm>
          <a:prstGeom prst="star16">
            <a:avLst>
              <a:gd name="adj" fmla="val 4529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6" name="Rectangle 4"/>
          <p:cNvSpPr>
            <a:spLocks noChangeArrowheads="1"/>
          </p:cNvSpPr>
          <p:nvPr/>
        </p:nvSpPr>
        <p:spPr bwMode="auto">
          <a:xfrm>
            <a:off x="4932363" y="4146550"/>
            <a:ext cx="500062"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5" name="Rectangle 4"/>
          <p:cNvSpPr>
            <a:spLocks noChangeArrowheads="1"/>
          </p:cNvSpPr>
          <p:nvPr/>
        </p:nvSpPr>
        <p:spPr bwMode="auto">
          <a:xfrm>
            <a:off x="4140200" y="4149725"/>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4" name="Rectangle 4"/>
          <p:cNvSpPr>
            <a:spLocks noChangeArrowheads="1"/>
          </p:cNvSpPr>
          <p:nvPr/>
        </p:nvSpPr>
        <p:spPr bwMode="auto">
          <a:xfrm>
            <a:off x="3348038" y="4146550"/>
            <a:ext cx="500062"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0" name="Rectangle 2"/>
          <p:cNvSpPr>
            <a:spLocks noChangeArrowheads="1"/>
          </p:cNvSpPr>
          <p:nvPr/>
        </p:nvSpPr>
        <p:spPr bwMode="auto">
          <a:xfrm>
            <a:off x="1116013" y="631825"/>
            <a:ext cx="70358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8 – Administração do tempo</a:t>
            </a:r>
          </a:p>
        </p:txBody>
      </p:sp>
      <p:sp>
        <p:nvSpPr>
          <p:cNvPr id="2771971" name="AutoShape 3"/>
          <p:cNvSpPr>
            <a:spLocks noChangeArrowheads="1"/>
          </p:cNvSpPr>
          <p:nvPr/>
        </p:nvSpPr>
        <p:spPr bwMode="auto">
          <a:xfrm>
            <a:off x="3276600" y="1341438"/>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1972" name="Rectangle 4"/>
          <p:cNvSpPr>
            <a:spLocks noChangeArrowheads="1"/>
          </p:cNvSpPr>
          <p:nvPr/>
        </p:nvSpPr>
        <p:spPr bwMode="auto">
          <a:xfrm>
            <a:off x="4191000" y="198913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3" name="Rectangle 5"/>
          <p:cNvSpPr>
            <a:spLocks noChangeArrowheads="1"/>
          </p:cNvSpPr>
          <p:nvPr/>
        </p:nvSpPr>
        <p:spPr bwMode="auto">
          <a:xfrm>
            <a:off x="4953000" y="1989138"/>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4" name="Rectangle 6"/>
          <p:cNvSpPr>
            <a:spLocks noChangeArrowheads="1"/>
          </p:cNvSpPr>
          <p:nvPr/>
        </p:nvSpPr>
        <p:spPr bwMode="auto">
          <a:xfrm>
            <a:off x="228600" y="1973263"/>
            <a:ext cx="3800475" cy="519112"/>
          </a:xfrm>
          <a:prstGeom prst="rect">
            <a:avLst/>
          </a:prstGeom>
          <a:noFill/>
          <a:ln w="9525">
            <a:noFill/>
            <a:miter lim="800000"/>
            <a:headEnd/>
            <a:tailEnd/>
          </a:ln>
          <a:effectLst/>
        </p:spPr>
        <p:txBody>
          <a:bodyPr wrap="none" lIns="92075" tIns="46038" rIns="92075" bIns="46038">
            <a:spAutoFit/>
          </a:bodyPr>
          <a:lstStyle/>
          <a:p>
            <a:pPr>
              <a:defRPr/>
            </a:pPr>
            <a:r>
              <a:rPr lang="pt-BR" sz="2800" dirty="0">
                <a:solidFill>
                  <a:srgbClr val="A50021"/>
                </a:solidFill>
                <a:effectLst>
                  <a:outerShdw blurRad="38100" dist="38100" dir="2700000" algn="tl">
                    <a:srgbClr val="C0C0C0"/>
                  </a:outerShdw>
                </a:effectLst>
                <a:latin typeface="Letter Gothic" pitchFamily="49" charset="0"/>
                <a:ea typeface="+mn-ea"/>
                <a:cs typeface="Arial" pitchFamily="34" charset="0"/>
              </a:rPr>
              <a:t>Sofre de Estresse</a:t>
            </a:r>
            <a:endParaRPr lang="pt-BR" dirty="0">
              <a:solidFill>
                <a:srgbClr val="A50021"/>
              </a:solidFill>
              <a:effectLst>
                <a:outerShdw blurRad="38100" dist="38100" dir="2700000" algn="tl">
                  <a:srgbClr val="C0C0C0"/>
                </a:outerShdw>
              </a:effectLst>
              <a:latin typeface="Letter Gothic" pitchFamily="49" charset="0"/>
              <a:ea typeface="+mn-ea"/>
              <a:cs typeface="Arial" pitchFamily="34" charset="0"/>
            </a:endParaRPr>
          </a:p>
        </p:txBody>
      </p:sp>
      <p:sp>
        <p:nvSpPr>
          <p:cNvPr id="2771975" name="Rectangle 7"/>
          <p:cNvSpPr>
            <a:spLocks noChangeArrowheads="1"/>
          </p:cNvSpPr>
          <p:nvPr/>
        </p:nvSpPr>
        <p:spPr bwMode="auto">
          <a:xfrm>
            <a:off x="6545263" y="2060575"/>
            <a:ext cx="1843087" cy="457200"/>
          </a:xfrm>
          <a:prstGeom prst="rect">
            <a:avLst/>
          </a:prstGeom>
          <a:noFill/>
          <a:ln w="9525">
            <a:noFill/>
            <a:miter lim="800000"/>
            <a:headEnd/>
            <a:tailEnd/>
          </a:ln>
          <a:effectLst/>
        </p:spPr>
        <p:txBody>
          <a:bodyPr wrap="none" lIns="92075" tIns="46038" rIns="92075" bIns="46038">
            <a:spAutoFit/>
          </a:bodyPr>
          <a:lstStyle/>
          <a:p>
            <a:pPr>
              <a:defRPr/>
            </a:pPr>
            <a:r>
              <a:rPr lang="pt-BR" sz="2400">
                <a:solidFill>
                  <a:srgbClr val="0000FF"/>
                </a:solidFill>
                <a:effectLst>
                  <a:outerShdw blurRad="38100" dist="38100" dir="2700000" algn="tl">
                    <a:srgbClr val="DDDDDD"/>
                  </a:outerShdw>
                </a:effectLst>
                <a:latin typeface="NewOrder" charset="0"/>
                <a:cs typeface="Arial" charset="0"/>
              </a:rPr>
              <a:t>Precipitado</a:t>
            </a:r>
          </a:p>
        </p:txBody>
      </p:sp>
      <p:sp>
        <p:nvSpPr>
          <p:cNvPr id="2771976" name="AutoShape 8"/>
          <p:cNvSpPr>
            <a:spLocks noChangeArrowheads="1"/>
          </p:cNvSpPr>
          <p:nvPr/>
        </p:nvSpPr>
        <p:spPr bwMode="auto">
          <a:xfrm flipV="1">
            <a:off x="5638800" y="1984375"/>
            <a:ext cx="609600" cy="76200"/>
          </a:xfrm>
          <a:prstGeom prst="parallelogram">
            <a:avLst>
              <a:gd name="adj" fmla="val 0"/>
            </a:avLst>
          </a:prstGeom>
          <a:gradFill rotWithShape="0">
            <a:gsLst>
              <a:gs pos="0">
                <a:srgbClr val="5E5E00"/>
              </a:gs>
              <a:gs pos="50000">
                <a:srgbClr val="CCCC00"/>
              </a:gs>
              <a:gs pos="100000">
                <a:srgbClr val="5E5E00"/>
              </a:gs>
            </a:gsLst>
            <a:lin ang="54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CC00"/>
            </a:extrusionClr>
          </a:sp3d>
        </p:spPr>
        <p:txBody>
          <a:bodyPr lIns="92075" tIns="46038" rIns="92075" bIns="46038" anchor="ctr">
            <a:spAutoFit/>
            <a:flatTx/>
          </a:bodyPr>
          <a:lstStyle/>
          <a:p>
            <a:endParaRPr lang="en-US">
              <a:solidFill>
                <a:srgbClr val="000000"/>
              </a:solidFill>
            </a:endParaRPr>
          </a:p>
        </p:txBody>
      </p:sp>
      <p:sp>
        <p:nvSpPr>
          <p:cNvPr id="2771977" name="Rectangle 9"/>
          <p:cNvSpPr>
            <a:spLocks noChangeArrowheads="1"/>
          </p:cNvSpPr>
          <p:nvPr/>
        </p:nvSpPr>
        <p:spPr bwMode="auto">
          <a:xfrm>
            <a:off x="255588" y="1484313"/>
            <a:ext cx="8585200"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11" name="Rectangle 2"/>
          <p:cNvSpPr>
            <a:spLocks noChangeArrowheads="1"/>
          </p:cNvSpPr>
          <p:nvPr/>
        </p:nvSpPr>
        <p:spPr bwMode="auto">
          <a:xfrm>
            <a:off x="1219200" y="2659063"/>
            <a:ext cx="5762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9 – Volume de trabalho</a:t>
            </a:r>
          </a:p>
        </p:txBody>
      </p:sp>
      <p:sp>
        <p:nvSpPr>
          <p:cNvPr id="13" name="Rectangle 8"/>
          <p:cNvSpPr>
            <a:spLocks noChangeArrowheads="1"/>
          </p:cNvSpPr>
          <p:nvPr/>
        </p:nvSpPr>
        <p:spPr bwMode="auto">
          <a:xfrm>
            <a:off x="34925" y="3641725"/>
            <a:ext cx="8855075" cy="579438"/>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 00 01  02  03  04  05  06  07  08  09  10</a:t>
            </a:r>
          </a:p>
        </p:txBody>
      </p:sp>
      <p:sp>
        <p:nvSpPr>
          <p:cNvPr id="19" name="AutoShape 4"/>
          <p:cNvSpPr>
            <a:spLocks noChangeArrowheads="1"/>
          </p:cNvSpPr>
          <p:nvPr/>
        </p:nvSpPr>
        <p:spPr bwMode="auto">
          <a:xfrm rot="1065040">
            <a:off x="3371850" y="4213225"/>
            <a:ext cx="381000" cy="685800"/>
          </a:xfrm>
          <a:prstGeom prst="curvedLeftArrow">
            <a:avLst>
              <a:gd name="adj1" fmla="val 36000"/>
              <a:gd name="adj2" fmla="val 72000"/>
              <a:gd name="adj3" fmla="val 33333"/>
            </a:avLst>
          </a:prstGeom>
          <a:solidFill>
            <a:srgbClr val="0000FF"/>
          </a:solidFill>
          <a:ln w="12699">
            <a:solidFill>
              <a:schemeClr val="tx1"/>
            </a:solidFill>
            <a:miter lim="800000"/>
            <a:headEnd type="none" w="sm" len="sm"/>
            <a:tailEnd type="none" w="sm" len="sm"/>
          </a:ln>
        </p:spPr>
        <p:txBody>
          <a:bodyPr wrap="none" anchor="ctr"/>
          <a:lstStyle/>
          <a:p>
            <a:endParaRPr lang="en-US">
              <a:solidFill>
                <a:srgbClr val="000000"/>
              </a:solidFill>
            </a:endParaRPr>
          </a:p>
        </p:txBody>
      </p:sp>
      <p:sp>
        <p:nvSpPr>
          <p:cNvPr id="21" name="Text Box 10"/>
          <p:cNvSpPr txBox="1">
            <a:spLocks noChangeArrowheads="1"/>
          </p:cNvSpPr>
          <p:nvPr/>
        </p:nvSpPr>
        <p:spPr bwMode="auto">
          <a:xfrm>
            <a:off x="685800" y="406241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spcBef>
                <a:spcPct val="50000"/>
              </a:spcBef>
            </a:pPr>
            <a:r>
              <a:rPr lang="pt-BR" sz="2800">
                <a:solidFill>
                  <a:srgbClr val="0000FF"/>
                </a:solidFill>
                <a:latin typeface="Antique Olive" charset="0"/>
              </a:rPr>
              <a:t>Sub-aproveitado </a:t>
            </a:r>
          </a:p>
        </p:txBody>
      </p:sp>
      <p:sp>
        <p:nvSpPr>
          <p:cNvPr id="23" name="Rectangle 9"/>
          <p:cNvSpPr>
            <a:spLocks noChangeArrowheads="1"/>
          </p:cNvSpPr>
          <p:nvPr/>
        </p:nvSpPr>
        <p:spPr bwMode="auto">
          <a:xfrm>
            <a:off x="5572125" y="4484688"/>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400">
                <a:solidFill>
                  <a:srgbClr val="CC6600"/>
                </a:solidFill>
                <a:latin typeface="Switzerland" charset="0"/>
              </a:rPr>
              <a:t>Viciado em Trabalho</a:t>
            </a:r>
          </a:p>
        </p:txBody>
      </p:sp>
      <p:grpSp>
        <p:nvGrpSpPr>
          <p:cNvPr id="2" name="Grupo 32"/>
          <p:cNvGrpSpPr>
            <a:grpSpLocks/>
          </p:cNvGrpSpPr>
          <p:nvPr/>
        </p:nvGrpSpPr>
        <p:grpSpPr bwMode="auto">
          <a:xfrm>
            <a:off x="1187450" y="2492375"/>
            <a:ext cx="7121525" cy="3671888"/>
            <a:chOff x="1187624" y="2492896"/>
            <a:chExt cx="7121525" cy="3672036"/>
          </a:xfrm>
        </p:grpSpPr>
        <p:sp>
          <p:nvSpPr>
            <p:cNvPr id="160787" name="CaixaDeTexto 23"/>
            <p:cNvSpPr txBox="1">
              <a:spLocks noChangeArrowheads="1"/>
            </p:cNvSpPr>
            <p:nvPr/>
          </p:nvSpPr>
          <p:spPr bwMode="auto">
            <a:xfrm>
              <a:off x="1187624" y="5517232"/>
              <a:ext cx="71215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A dificuldade para se trabalhar com prazos e pressão leva a pessoa</a:t>
              </a:r>
            </a:p>
            <a:p>
              <a:pPr algn="ctr" eaLnBrk="1" hangingPunct="1"/>
              <a:r>
                <a:rPr lang="pt-BR" sz="1800">
                  <a:solidFill>
                    <a:srgbClr val="000000"/>
                  </a:solidFill>
                </a:rPr>
                <a:t>a trabalhar em excesso para compensar seus prazos e pressão.</a:t>
              </a:r>
            </a:p>
          </p:txBody>
        </p:sp>
        <p:cxnSp>
          <p:nvCxnSpPr>
            <p:cNvPr id="30" name="Conector de seta reta 29"/>
            <p:cNvCxnSpPr/>
            <p:nvPr/>
          </p:nvCxnSpPr>
          <p:spPr bwMode="auto">
            <a:xfrm>
              <a:off x="2483024" y="2492896"/>
              <a:ext cx="3097213" cy="2087647"/>
            </a:xfrm>
            <a:prstGeom prst="straightConnector1">
              <a:avLst/>
            </a:prstGeom>
            <a:ln w="76200">
              <a:solidFill>
                <a:srgbClr val="7030A0"/>
              </a:solidFill>
              <a:headEnd type="none" w="sm" len="sm"/>
              <a:tailEnd type="arrow"/>
            </a:ln>
          </p:spPr>
          <p:style>
            <a:lnRef idx="1">
              <a:schemeClr val="dk1"/>
            </a:lnRef>
            <a:fillRef idx="0">
              <a:schemeClr val="dk1"/>
            </a:fillRef>
            <a:effectRef idx="0">
              <a:schemeClr val="dk1"/>
            </a:effectRef>
            <a:fontRef idx="minor">
              <a:schemeClr val="tx1"/>
            </a:fontRef>
          </p:style>
        </p:cxnSp>
      </p:gr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1970"/>
                                        </p:tgtEl>
                                        <p:attrNameLst>
                                          <p:attrName>style.visibility</p:attrName>
                                        </p:attrNameLst>
                                      </p:cBhvr>
                                      <p:to>
                                        <p:strVal val="visible"/>
                                      </p:to>
                                    </p:set>
                                    <p:anim calcmode="lin" valueType="num">
                                      <p:cBhvr additive="base">
                                        <p:cTn id="7" dur="500" fill="hold"/>
                                        <p:tgtEl>
                                          <p:spTgt spid="2771970"/>
                                        </p:tgtEl>
                                        <p:attrNameLst>
                                          <p:attrName>ppt_x</p:attrName>
                                        </p:attrNameLst>
                                      </p:cBhvr>
                                      <p:tavLst>
                                        <p:tav tm="0">
                                          <p:val>
                                            <p:strVal val="1+#ppt_w/2"/>
                                          </p:val>
                                        </p:tav>
                                        <p:tav tm="100000">
                                          <p:val>
                                            <p:strVal val="#ppt_x"/>
                                          </p:val>
                                        </p:tav>
                                      </p:tavLst>
                                    </p:anim>
                                    <p:anim calcmode="lin" valueType="num">
                                      <p:cBhvr additive="base">
                                        <p:cTn id="8" dur="500" fill="hold"/>
                                        <p:tgtEl>
                                          <p:spTgt spid="27719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771977"/>
                                        </p:tgtEl>
                                        <p:attrNameLst>
                                          <p:attrName>style.visibility</p:attrName>
                                        </p:attrNameLst>
                                      </p:cBhvr>
                                      <p:to>
                                        <p:strVal val="visible"/>
                                      </p:to>
                                    </p:set>
                                    <p:anim calcmode="lin" valueType="num">
                                      <p:cBhvr>
                                        <p:cTn id="13" dur="1000" fill="hold"/>
                                        <p:tgtEl>
                                          <p:spTgt spid="2771977"/>
                                        </p:tgtEl>
                                        <p:attrNameLst>
                                          <p:attrName>ppt_w</p:attrName>
                                        </p:attrNameLst>
                                      </p:cBhvr>
                                      <p:tavLst>
                                        <p:tav tm="0">
                                          <p:val>
                                            <p:fltVal val="0"/>
                                          </p:val>
                                        </p:tav>
                                        <p:tav tm="100000">
                                          <p:val>
                                            <p:strVal val="#ppt_w"/>
                                          </p:val>
                                        </p:tav>
                                      </p:tavLst>
                                    </p:anim>
                                    <p:anim calcmode="lin" valueType="num">
                                      <p:cBhvr>
                                        <p:cTn id="14" dur="1000" fill="hold"/>
                                        <p:tgtEl>
                                          <p:spTgt spid="2771977"/>
                                        </p:tgtEl>
                                        <p:attrNameLst>
                                          <p:attrName>ppt_h</p:attrName>
                                        </p:attrNameLst>
                                      </p:cBhvr>
                                      <p:tavLst>
                                        <p:tav tm="0">
                                          <p:val>
                                            <p:fltVal val="0"/>
                                          </p:val>
                                        </p:tav>
                                        <p:tav tm="100000">
                                          <p:val>
                                            <p:strVal val="#ppt_h"/>
                                          </p:val>
                                        </p:tav>
                                      </p:tavLst>
                                    </p:anim>
                                    <p:anim calcmode="lin" valueType="num">
                                      <p:cBhvr>
                                        <p:cTn id="15" dur="1000" fill="hold"/>
                                        <p:tgtEl>
                                          <p:spTgt spid="277197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71977"/>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2771972"/>
                                        </p:tgtEl>
                                        <p:attrNameLst>
                                          <p:attrName>style.visibility</p:attrName>
                                        </p:attrNameLst>
                                      </p:cBhvr>
                                      <p:to>
                                        <p:strVal val="visible"/>
                                      </p:to>
                                    </p:set>
                                    <p:anim calcmode="lin" valueType="num">
                                      <p:cBhvr additive="base">
                                        <p:cTn id="20" dur="500" fill="hold"/>
                                        <p:tgtEl>
                                          <p:spTgt spid="2771972"/>
                                        </p:tgtEl>
                                        <p:attrNameLst>
                                          <p:attrName>ppt_x</p:attrName>
                                        </p:attrNameLst>
                                      </p:cBhvr>
                                      <p:tavLst>
                                        <p:tav tm="0">
                                          <p:val>
                                            <p:strVal val="0-#ppt_w/2"/>
                                          </p:val>
                                        </p:tav>
                                        <p:tav tm="100000">
                                          <p:val>
                                            <p:strVal val="#ppt_x"/>
                                          </p:val>
                                        </p:tav>
                                      </p:tavLst>
                                    </p:anim>
                                    <p:anim calcmode="lin" valueType="num">
                                      <p:cBhvr additive="base">
                                        <p:cTn id="21" dur="500" fill="hold"/>
                                        <p:tgtEl>
                                          <p:spTgt spid="2771972"/>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2771973"/>
                                        </p:tgtEl>
                                        <p:attrNameLst>
                                          <p:attrName>style.visibility</p:attrName>
                                        </p:attrNameLst>
                                      </p:cBhvr>
                                      <p:to>
                                        <p:strVal val="visible"/>
                                      </p:to>
                                    </p:set>
                                    <p:anim calcmode="lin" valueType="num">
                                      <p:cBhvr additive="base">
                                        <p:cTn id="25" dur="500" fill="hold"/>
                                        <p:tgtEl>
                                          <p:spTgt spid="2771973"/>
                                        </p:tgtEl>
                                        <p:attrNameLst>
                                          <p:attrName>ppt_x</p:attrName>
                                        </p:attrNameLst>
                                      </p:cBhvr>
                                      <p:tavLst>
                                        <p:tav tm="0">
                                          <p:val>
                                            <p:strVal val="0-#ppt_w/2"/>
                                          </p:val>
                                        </p:tav>
                                        <p:tav tm="100000">
                                          <p:val>
                                            <p:strVal val="#ppt_x"/>
                                          </p:val>
                                        </p:tav>
                                      </p:tavLst>
                                    </p:anim>
                                    <p:anim calcmode="lin" valueType="num">
                                      <p:cBhvr additive="base">
                                        <p:cTn id="26" dur="500" fill="hold"/>
                                        <p:tgtEl>
                                          <p:spTgt spid="2771973"/>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2771976"/>
                                        </p:tgtEl>
                                        <p:attrNameLst>
                                          <p:attrName>style.visibility</p:attrName>
                                        </p:attrNameLst>
                                      </p:cBhvr>
                                      <p:to>
                                        <p:strVal val="visible"/>
                                      </p:to>
                                    </p:set>
                                    <p:animEffect transition="in" filter="randombar(horizontal)">
                                      <p:cBhvr>
                                        <p:cTn id="30" dur="500"/>
                                        <p:tgtEl>
                                          <p:spTgt spid="27719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2771971"/>
                                        </p:tgtEl>
                                        <p:attrNameLst>
                                          <p:attrName>style.visibility</p:attrName>
                                        </p:attrNameLst>
                                      </p:cBhvr>
                                      <p:to>
                                        <p:strVal val="visible"/>
                                      </p:to>
                                    </p:set>
                                    <p:animEffect transition="in" filter="barn(outVertical)">
                                      <p:cBhvr>
                                        <p:cTn id="35" dur="500"/>
                                        <p:tgtEl>
                                          <p:spTgt spid="2771971"/>
                                        </p:tgtEl>
                                      </p:cBhvr>
                                    </p:animEffect>
                                  </p:childTnLst>
                                </p:cTn>
                              </p:par>
                            </p:childTnLst>
                          </p:cTn>
                        </p:par>
                        <p:par>
                          <p:cTn id="36" fill="hold" nodeType="afterGroup">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771974"/>
                                        </p:tgtEl>
                                        <p:attrNameLst>
                                          <p:attrName>style.visibility</p:attrName>
                                        </p:attrNameLst>
                                      </p:cBhvr>
                                      <p:to>
                                        <p:strVal val="visible"/>
                                      </p:to>
                                    </p:set>
                                    <p:anim calcmode="lin" valueType="num">
                                      <p:cBhvr additive="base">
                                        <p:cTn id="39" dur="500" fill="hold"/>
                                        <p:tgtEl>
                                          <p:spTgt spid="2771974"/>
                                        </p:tgtEl>
                                        <p:attrNameLst>
                                          <p:attrName>ppt_x</p:attrName>
                                        </p:attrNameLst>
                                      </p:cBhvr>
                                      <p:tavLst>
                                        <p:tav tm="0">
                                          <p:val>
                                            <p:strVal val="0-#ppt_w/2"/>
                                          </p:val>
                                        </p:tav>
                                        <p:tav tm="100000">
                                          <p:val>
                                            <p:strVal val="#ppt_x"/>
                                          </p:val>
                                        </p:tav>
                                      </p:tavLst>
                                    </p:anim>
                                    <p:anim calcmode="lin" valueType="num">
                                      <p:cBhvr additive="base">
                                        <p:cTn id="40" dur="500" fill="hold"/>
                                        <p:tgtEl>
                                          <p:spTgt spid="2771974"/>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000"/>
                            </p:stCondLst>
                            <p:childTnLst>
                              <p:par>
                                <p:cTn id="42" presetID="24" presetClass="entr" presetSubtype="0" fill="hold" grpId="0" nodeType="afterEffect">
                                  <p:stCondLst>
                                    <p:cond delay="0"/>
                                  </p:stCondLst>
                                  <p:childTnLst>
                                    <p:set>
                                      <p:cBhvr>
                                        <p:cTn id="43" dur="1" fill="hold">
                                          <p:stCondLst>
                                            <p:cond delay="499"/>
                                          </p:stCondLst>
                                        </p:cTn>
                                        <p:tgtEl>
                                          <p:spTgt spid="2771975"/>
                                        </p:tgtEl>
                                        <p:attrNameLst>
                                          <p:attrName>style.visibility</p:attrName>
                                        </p:attrNameLst>
                                      </p:cBhvr>
                                      <p:to>
                                        <p:strVal val="visible"/>
                                      </p:to>
                                    </p:set>
                                    <p:anim to="" calcmode="lin" valueType="num">
                                      <p:cBhvr>
                                        <p:cTn id="44" dur="1" fill="hold"/>
                                        <p:tgtEl>
                                          <p:spTgt spid="2771975"/>
                                        </p:tgtEl>
                                        <p:attrNameLst>
                                          <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59" fill="hold" nodeType="afterGroup">
                            <p:stCondLst>
                              <p:cond delay="1000"/>
                            </p:stCondLst>
                            <p:childTnLst>
                              <p:par>
                                <p:cTn id="60" presetID="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0-#ppt_w/2"/>
                                          </p:val>
                                        </p:tav>
                                        <p:tav tm="100000">
                                          <p:val>
                                            <p:strVal val="#ppt_x"/>
                                          </p:val>
                                        </p:tav>
                                      </p:tavLst>
                                    </p:anim>
                                    <p:anim calcmode="lin" valueType="num">
                                      <p:cBhvr additive="base">
                                        <p:cTn id="63" dur="500" fill="hold"/>
                                        <p:tgtEl>
                                          <p:spTgt spid="1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500"/>
                            </p:stCondLst>
                            <p:childTnLst>
                              <p:par>
                                <p:cTn id="65" presetID="2" presetClass="entr" presetSubtype="8"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2000"/>
                            </p:stCondLst>
                            <p:childTnLst>
                              <p:par>
                                <p:cTn id="70" presetID="2" presetClass="entr" presetSubtype="8"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0-#ppt_w/2"/>
                                          </p:val>
                                        </p:tav>
                                        <p:tav tm="100000">
                                          <p:val>
                                            <p:strVal val="#ppt_x"/>
                                          </p:val>
                                        </p:tav>
                                      </p:tavLst>
                                    </p:anim>
                                    <p:anim calcmode="lin" valueType="num">
                                      <p:cBhvr additive="base">
                                        <p:cTn id="7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ox(out)">
                                      <p:cBhvr>
                                        <p:cTn id="78" dur="500"/>
                                        <p:tgtEl>
                                          <p:spTgt spid="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1000" fill="hold"/>
                                        <p:tgtEl>
                                          <p:spTgt spid="19"/>
                                        </p:tgtEl>
                                        <p:attrNameLst>
                                          <p:attrName>ppt_w</p:attrName>
                                        </p:attrNameLst>
                                      </p:cBhvr>
                                      <p:tavLst>
                                        <p:tav tm="0">
                                          <p:val>
                                            <p:fltVal val="0"/>
                                          </p:val>
                                        </p:tav>
                                        <p:tav tm="100000">
                                          <p:val>
                                            <p:strVal val="#ppt_w"/>
                                          </p:val>
                                        </p:tav>
                                      </p:tavLst>
                                    </p:anim>
                                    <p:anim calcmode="lin" valueType="num">
                                      <p:cBhvr>
                                        <p:cTn id="84" dur="1000" fill="hold"/>
                                        <p:tgtEl>
                                          <p:spTgt spid="19"/>
                                        </p:tgtEl>
                                        <p:attrNameLst>
                                          <p:attrName>ppt_h</p:attrName>
                                        </p:attrNameLst>
                                      </p:cBhvr>
                                      <p:tavLst>
                                        <p:tav tm="0">
                                          <p:val>
                                            <p:fltVal val="0"/>
                                          </p:val>
                                        </p:tav>
                                        <p:tav tm="100000">
                                          <p:val>
                                            <p:strVal val="#ppt_h"/>
                                          </p:val>
                                        </p:tav>
                                      </p:tavLst>
                                    </p:anim>
                                    <p:anim calcmode="lin" valueType="num">
                                      <p:cBhvr>
                                        <p:cTn id="85"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par>
                          <p:cTn id="87" fill="hold" nodeType="afterGroup">
                            <p:stCondLst>
                              <p:cond delay="1000"/>
                            </p:stCondLst>
                            <p:childTnLst>
                              <p:par>
                                <p:cTn id="88" presetID="2" presetClass="entr" presetSubtype="8"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additive="base">
                                        <p:cTn id="90" dur="500" fill="hold"/>
                                        <p:tgtEl>
                                          <p:spTgt spid="21"/>
                                        </p:tgtEl>
                                        <p:attrNameLst>
                                          <p:attrName>ppt_x</p:attrName>
                                        </p:attrNameLst>
                                      </p:cBhvr>
                                      <p:tavLst>
                                        <p:tav tm="0">
                                          <p:val>
                                            <p:strVal val="0-#ppt_w/2"/>
                                          </p:val>
                                        </p:tav>
                                        <p:tav tm="100000">
                                          <p:val>
                                            <p:strVal val="#ppt_x"/>
                                          </p:val>
                                        </p:tav>
                                      </p:tavLst>
                                    </p:anim>
                                    <p:anim calcmode="lin" valueType="num">
                                      <p:cBhvr additive="base">
                                        <p:cTn id="91" dur="500" fill="hold"/>
                                        <p:tgtEl>
                                          <p:spTgt spid="21"/>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1500"/>
                            </p:stCondLst>
                            <p:childTnLst>
                              <p:par>
                                <p:cTn id="93" presetID="2" presetClass="entr" presetSubtype="2"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additive="base">
                                        <p:cTn id="95" dur="500" fill="hold"/>
                                        <p:tgtEl>
                                          <p:spTgt spid="23"/>
                                        </p:tgtEl>
                                        <p:attrNameLst>
                                          <p:attrName>ppt_x</p:attrName>
                                        </p:attrNameLst>
                                      </p:cBhvr>
                                      <p:tavLst>
                                        <p:tav tm="0">
                                          <p:val>
                                            <p:strVal val="1+#ppt_w/2"/>
                                          </p:val>
                                        </p:tav>
                                        <p:tav tm="100000">
                                          <p:val>
                                            <p:strVal val="#ppt_x"/>
                                          </p:val>
                                        </p:tav>
                                      </p:tavLst>
                                    </p:anim>
                                    <p:anim calcmode="lin" valueType="num">
                                      <p:cBhvr additive="base">
                                        <p:cTn id="9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4" grpId="0" animBg="1"/>
      <p:bldP spid="2771970" grpId="0" autoUpdateAnimBg="0"/>
      <p:bldP spid="2771971" grpId="0" animBg="1"/>
      <p:bldP spid="2771972" grpId="0" animBg="1"/>
      <p:bldP spid="2771973" grpId="0" animBg="1"/>
      <p:bldP spid="2771974" grpId="0" autoUpdateAnimBg="0"/>
      <p:bldP spid="2771975" grpId="0" autoUpdateAnimBg="0"/>
      <p:bldP spid="2771976" grpId="0" animBg="1"/>
      <p:bldP spid="2771977" grpId="0" autoUpdateAnimBg="0"/>
      <p:bldP spid="11" grpId="0" autoUpdateAnimBg="0"/>
      <p:bldP spid="13" grpId="0" autoUpdateAnimBg="0"/>
      <p:bldP spid="19" grpId="0" animBg="1"/>
      <p:bldP spid="21" grpId="0" autoUpdateAnimBg="0"/>
      <p:bldP spid="23"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3"/>
          <p:cNvSpPr>
            <a:spLocks noChangeArrowheads="1"/>
          </p:cNvSpPr>
          <p:nvPr/>
        </p:nvSpPr>
        <p:spPr bwMode="auto">
          <a:xfrm>
            <a:off x="4859338" y="3606800"/>
            <a:ext cx="2590800" cy="685800"/>
          </a:xfrm>
          <a:prstGeom prst="star16">
            <a:avLst>
              <a:gd name="adj" fmla="val 4529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6" name="Rectangle 4"/>
          <p:cNvSpPr>
            <a:spLocks noChangeArrowheads="1"/>
          </p:cNvSpPr>
          <p:nvPr/>
        </p:nvSpPr>
        <p:spPr bwMode="auto">
          <a:xfrm>
            <a:off x="4932363" y="4146550"/>
            <a:ext cx="500062"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5" name="Rectangle 4"/>
          <p:cNvSpPr>
            <a:spLocks noChangeArrowheads="1"/>
          </p:cNvSpPr>
          <p:nvPr/>
        </p:nvSpPr>
        <p:spPr bwMode="auto">
          <a:xfrm>
            <a:off x="4140200" y="4149725"/>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4" name="Rectangle 4"/>
          <p:cNvSpPr>
            <a:spLocks noChangeArrowheads="1"/>
          </p:cNvSpPr>
          <p:nvPr/>
        </p:nvSpPr>
        <p:spPr bwMode="auto">
          <a:xfrm>
            <a:off x="3348038" y="4146550"/>
            <a:ext cx="500062"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0" name="Rectangle 2"/>
          <p:cNvSpPr>
            <a:spLocks noChangeArrowheads="1"/>
          </p:cNvSpPr>
          <p:nvPr/>
        </p:nvSpPr>
        <p:spPr bwMode="auto">
          <a:xfrm>
            <a:off x="1116013" y="631825"/>
            <a:ext cx="703580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8 – Administração do tempo</a:t>
            </a:r>
          </a:p>
        </p:txBody>
      </p:sp>
      <p:sp>
        <p:nvSpPr>
          <p:cNvPr id="2771971" name="AutoShape 3"/>
          <p:cNvSpPr>
            <a:spLocks noChangeArrowheads="1"/>
          </p:cNvSpPr>
          <p:nvPr/>
        </p:nvSpPr>
        <p:spPr bwMode="auto">
          <a:xfrm>
            <a:off x="3276600" y="1341438"/>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1972" name="Rectangle 4"/>
          <p:cNvSpPr>
            <a:spLocks noChangeArrowheads="1"/>
          </p:cNvSpPr>
          <p:nvPr/>
        </p:nvSpPr>
        <p:spPr bwMode="auto">
          <a:xfrm>
            <a:off x="4191000" y="198913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3" name="Rectangle 5"/>
          <p:cNvSpPr>
            <a:spLocks noChangeArrowheads="1"/>
          </p:cNvSpPr>
          <p:nvPr/>
        </p:nvSpPr>
        <p:spPr bwMode="auto">
          <a:xfrm>
            <a:off x="4953000" y="1989138"/>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1974" name="Rectangle 6"/>
          <p:cNvSpPr>
            <a:spLocks noChangeArrowheads="1"/>
          </p:cNvSpPr>
          <p:nvPr/>
        </p:nvSpPr>
        <p:spPr bwMode="auto">
          <a:xfrm>
            <a:off x="228600" y="1973263"/>
            <a:ext cx="3800475" cy="519112"/>
          </a:xfrm>
          <a:prstGeom prst="rect">
            <a:avLst/>
          </a:prstGeom>
          <a:noFill/>
          <a:ln w="9525">
            <a:noFill/>
            <a:miter lim="800000"/>
            <a:headEnd/>
            <a:tailEnd/>
          </a:ln>
          <a:effectLst/>
        </p:spPr>
        <p:txBody>
          <a:bodyPr wrap="none" lIns="92075" tIns="46038" rIns="92075" bIns="46038">
            <a:spAutoFit/>
          </a:bodyPr>
          <a:lstStyle/>
          <a:p>
            <a:pPr>
              <a:defRPr/>
            </a:pPr>
            <a:r>
              <a:rPr lang="pt-BR" sz="2800" dirty="0">
                <a:solidFill>
                  <a:srgbClr val="A50021"/>
                </a:solidFill>
                <a:effectLst>
                  <a:outerShdw blurRad="38100" dist="38100" dir="2700000" algn="tl">
                    <a:srgbClr val="C0C0C0"/>
                  </a:outerShdw>
                </a:effectLst>
                <a:latin typeface="Letter Gothic" pitchFamily="49" charset="0"/>
                <a:ea typeface="+mn-ea"/>
                <a:cs typeface="Arial" pitchFamily="34" charset="0"/>
              </a:rPr>
              <a:t>Sofre de Estresse</a:t>
            </a:r>
            <a:endParaRPr lang="pt-BR" dirty="0">
              <a:solidFill>
                <a:srgbClr val="A50021"/>
              </a:solidFill>
              <a:effectLst>
                <a:outerShdw blurRad="38100" dist="38100" dir="2700000" algn="tl">
                  <a:srgbClr val="C0C0C0"/>
                </a:outerShdw>
              </a:effectLst>
              <a:latin typeface="Letter Gothic" pitchFamily="49" charset="0"/>
              <a:ea typeface="+mn-ea"/>
              <a:cs typeface="Arial" pitchFamily="34" charset="0"/>
            </a:endParaRPr>
          </a:p>
        </p:txBody>
      </p:sp>
      <p:sp>
        <p:nvSpPr>
          <p:cNvPr id="2771975" name="Rectangle 7"/>
          <p:cNvSpPr>
            <a:spLocks noChangeArrowheads="1"/>
          </p:cNvSpPr>
          <p:nvPr/>
        </p:nvSpPr>
        <p:spPr bwMode="auto">
          <a:xfrm>
            <a:off x="6545263" y="2060575"/>
            <a:ext cx="1843087" cy="457200"/>
          </a:xfrm>
          <a:prstGeom prst="rect">
            <a:avLst/>
          </a:prstGeom>
          <a:noFill/>
          <a:ln w="9525">
            <a:noFill/>
            <a:miter lim="800000"/>
            <a:headEnd/>
            <a:tailEnd/>
          </a:ln>
          <a:effectLst/>
        </p:spPr>
        <p:txBody>
          <a:bodyPr wrap="none" lIns="92075" tIns="46038" rIns="92075" bIns="46038">
            <a:spAutoFit/>
          </a:bodyPr>
          <a:lstStyle/>
          <a:p>
            <a:pPr>
              <a:defRPr/>
            </a:pPr>
            <a:r>
              <a:rPr lang="pt-BR" sz="2400">
                <a:solidFill>
                  <a:srgbClr val="0000FF"/>
                </a:solidFill>
                <a:effectLst>
                  <a:outerShdw blurRad="38100" dist="38100" dir="2700000" algn="tl">
                    <a:srgbClr val="DDDDDD"/>
                  </a:outerShdw>
                </a:effectLst>
                <a:latin typeface="NewOrder" charset="0"/>
                <a:cs typeface="Arial" charset="0"/>
              </a:rPr>
              <a:t>Precipitado</a:t>
            </a:r>
          </a:p>
        </p:txBody>
      </p:sp>
      <p:sp>
        <p:nvSpPr>
          <p:cNvPr id="2771976" name="AutoShape 8"/>
          <p:cNvSpPr>
            <a:spLocks noChangeArrowheads="1"/>
          </p:cNvSpPr>
          <p:nvPr/>
        </p:nvSpPr>
        <p:spPr bwMode="auto">
          <a:xfrm flipV="1">
            <a:off x="5638800" y="1984375"/>
            <a:ext cx="609600" cy="76200"/>
          </a:xfrm>
          <a:prstGeom prst="parallelogram">
            <a:avLst>
              <a:gd name="adj" fmla="val 0"/>
            </a:avLst>
          </a:prstGeom>
          <a:gradFill rotWithShape="0">
            <a:gsLst>
              <a:gs pos="0">
                <a:srgbClr val="5E5E00"/>
              </a:gs>
              <a:gs pos="50000">
                <a:srgbClr val="CCCC00"/>
              </a:gs>
              <a:gs pos="100000">
                <a:srgbClr val="5E5E00"/>
              </a:gs>
            </a:gsLst>
            <a:lin ang="5400000" scaled="1"/>
          </a:gradFill>
          <a:ln w="9525">
            <a:miter lim="800000"/>
            <a:headEnd/>
            <a:tailEnd/>
          </a:ln>
          <a:scene3d>
            <a:camera prst="legacyPerspectiveTopRight"/>
            <a:lightRig rig="legacyFlat3" dir="b"/>
          </a:scene3d>
          <a:sp3d extrusionH="887400" prstMaterial="legacyMatte">
            <a:bevelT w="13500" h="13500" prst="angle"/>
            <a:bevelB w="13500" h="13500" prst="angle"/>
            <a:extrusionClr>
              <a:srgbClr val="CCCC00"/>
            </a:extrusionClr>
          </a:sp3d>
        </p:spPr>
        <p:txBody>
          <a:bodyPr lIns="92075" tIns="46038" rIns="92075" bIns="46038" anchor="ctr">
            <a:spAutoFit/>
            <a:flatTx/>
          </a:bodyPr>
          <a:lstStyle/>
          <a:p>
            <a:endParaRPr lang="en-US">
              <a:solidFill>
                <a:srgbClr val="000000"/>
              </a:solidFill>
            </a:endParaRPr>
          </a:p>
        </p:txBody>
      </p:sp>
      <p:sp>
        <p:nvSpPr>
          <p:cNvPr id="2771977" name="Rectangle 9"/>
          <p:cNvSpPr>
            <a:spLocks noChangeArrowheads="1"/>
          </p:cNvSpPr>
          <p:nvPr/>
        </p:nvSpPr>
        <p:spPr bwMode="auto">
          <a:xfrm>
            <a:off x="255588" y="1484313"/>
            <a:ext cx="8585200"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11" name="Rectangle 2"/>
          <p:cNvSpPr>
            <a:spLocks noChangeArrowheads="1"/>
          </p:cNvSpPr>
          <p:nvPr/>
        </p:nvSpPr>
        <p:spPr bwMode="auto">
          <a:xfrm>
            <a:off x="1219200" y="2659063"/>
            <a:ext cx="5762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CC3300"/>
                </a:solidFill>
                <a:latin typeface="KabarettD" charset="0"/>
              </a:rPr>
              <a:t>9 – Volume de trabalho</a:t>
            </a:r>
          </a:p>
        </p:txBody>
      </p:sp>
      <p:sp>
        <p:nvSpPr>
          <p:cNvPr id="13" name="Rectangle 8"/>
          <p:cNvSpPr>
            <a:spLocks noChangeArrowheads="1"/>
          </p:cNvSpPr>
          <p:nvPr/>
        </p:nvSpPr>
        <p:spPr bwMode="auto">
          <a:xfrm>
            <a:off x="34925" y="3641725"/>
            <a:ext cx="8855075" cy="579438"/>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 00 01  02  03  04  05  06  07  08  09  10</a:t>
            </a:r>
          </a:p>
        </p:txBody>
      </p:sp>
      <p:sp>
        <p:nvSpPr>
          <p:cNvPr id="19" name="AutoShape 4"/>
          <p:cNvSpPr>
            <a:spLocks noChangeArrowheads="1"/>
          </p:cNvSpPr>
          <p:nvPr/>
        </p:nvSpPr>
        <p:spPr bwMode="auto">
          <a:xfrm rot="1065040">
            <a:off x="3371850" y="4213225"/>
            <a:ext cx="381000" cy="685800"/>
          </a:xfrm>
          <a:prstGeom prst="curvedLeftArrow">
            <a:avLst>
              <a:gd name="adj1" fmla="val 36000"/>
              <a:gd name="adj2" fmla="val 72000"/>
              <a:gd name="adj3" fmla="val 33333"/>
            </a:avLst>
          </a:prstGeom>
          <a:solidFill>
            <a:srgbClr val="0000FF"/>
          </a:solidFill>
          <a:ln w="12699">
            <a:solidFill>
              <a:schemeClr val="tx1"/>
            </a:solidFill>
            <a:miter lim="800000"/>
            <a:headEnd type="none" w="sm" len="sm"/>
            <a:tailEnd type="none" w="sm" len="sm"/>
          </a:ln>
        </p:spPr>
        <p:txBody>
          <a:bodyPr wrap="none" anchor="ctr"/>
          <a:lstStyle/>
          <a:p>
            <a:endParaRPr lang="en-US">
              <a:solidFill>
                <a:srgbClr val="000000"/>
              </a:solidFill>
            </a:endParaRPr>
          </a:p>
        </p:txBody>
      </p:sp>
      <p:sp>
        <p:nvSpPr>
          <p:cNvPr id="21" name="Text Box 10"/>
          <p:cNvSpPr txBox="1">
            <a:spLocks noChangeArrowheads="1"/>
          </p:cNvSpPr>
          <p:nvPr/>
        </p:nvSpPr>
        <p:spPr bwMode="auto">
          <a:xfrm>
            <a:off x="685800" y="4062413"/>
            <a:ext cx="2895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spcBef>
                <a:spcPct val="50000"/>
              </a:spcBef>
            </a:pPr>
            <a:r>
              <a:rPr lang="pt-BR" sz="2800">
                <a:solidFill>
                  <a:srgbClr val="0000FF"/>
                </a:solidFill>
                <a:latin typeface="Antique Olive" charset="0"/>
              </a:rPr>
              <a:t>Sub-aproveitado </a:t>
            </a:r>
          </a:p>
        </p:txBody>
      </p:sp>
      <p:sp>
        <p:nvSpPr>
          <p:cNvPr id="23" name="Rectangle 9"/>
          <p:cNvSpPr>
            <a:spLocks noChangeArrowheads="1"/>
          </p:cNvSpPr>
          <p:nvPr/>
        </p:nvSpPr>
        <p:spPr bwMode="auto">
          <a:xfrm>
            <a:off x="5572125" y="4484688"/>
            <a:ext cx="3162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400">
                <a:solidFill>
                  <a:srgbClr val="CC6600"/>
                </a:solidFill>
                <a:latin typeface="Switzerland" charset="0"/>
              </a:rPr>
              <a:t>Viciado em Trabalho</a:t>
            </a:r>
          </a:p>
        </p:txBody>
      </p:sp>
      <p:sp>
        <p:nvSpPr>
          <p:cNvPr id="24595" name="CaixaDeTexto 23"/>
          <p:cNvSpPr txBox="1">
            <a:spLocks noChangeArrowheads="1"/>
          </p:cNvSpPr>
          <p:nvPr/>
        </p:nvSpPr>
        <p:spPr bwMode="auto">
          <a:xfrm>
            <a:off x="993775" y="5157788"/>
            <a:ext cx="74596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Geralmente a pessoa consegue trabalhar com prazos e pressão </a:t>
            </a:r>
            <a:r>
              <a:rPr lang="pt-BR" sz="1800">
                <a:solidFill>
                  <a:srgbClr val="FF0000"/>
                </a:solidFill>
              </a:rPr>
              <a:t>e </a:t>
            </a:r>
          </a:p>
          <a:p>
            <a:pPr algn="ctr" eaLnBrk="1" hangingPunct="1"/>
            <a:r>
              <a:rPr lang="pt-BR" sz="1800">
                <a:solidFill>
                  <a:srgbClr val="FF0000"/>
                </a:solidFill>
              </a:rPr>
              <a:t>administra bem o volume de trabalho </a:t>
            </a:r>
            <a:r>
              <a:rPr lang="pt-BR" sz="1800">
                <a:solidFill>
                  <a:srgbClr val="000000"/>
                </a:solidFill>
              </a:rPr>
              <a:t>revela uma ótima produtividade e </a:t>
            </a:r>
          </a:p>
          <a:p>
            <a:pPr algn="ctr" eaLnBrk="1" hangingPunct="1"/>
            <a:r>
              <a:rPr lang="pt-BR" sz="1800">
                <a:solidFill>
                  <a:srgbClr val="000000"/>
                </a:solidFill>
              </a:rPr>
              <a:t>se for organizada, </a:t>
            </a:r>
            <a:r>
              <a:rPr lang="pt-BR" sz="1800">
                <a:solidFill>
                  <a:srgbClr val="FF0000"/>
                </a:solidFill>
              </a:rPr>
              <a:t>faz muito, rápido e com qualidade</a:t>
            </a:r>
            <a:r>
              <a:rPr lang="pt-BR" sz="1800">
                <a:solidFill>
                  <a:srgbClr val="000000"/>
                </a:solidFill>
              </a:rPr>
              <a:t>.</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1970"/>
                                        </p:tgtEl>
                                        <p:attrNameLst>
                                          <p:attrName>style.visibility</p:attrName>
                                        </p:attrNameLst>
                                      </p:cBhvr>
                                      <p:to>
                                        <p:strVal val="visible"/>
                                      </p:to>
                                    </p:set>
                                    <p:anim calcmode="lin" valueType="num">
                                      <p:cBhvr additive="base">
                                        <p:cTn id="7" dur="500" fill="hold"/>
                                        <p:tgtEl>
                                          <p:spTgt spid="2771970"/>
                                        </p:tgtEl>
                                        <p:attrNameLst>
                                          <p:attrName>ppt_x</p:attrName>
                                        </p:attrNameLst>
                                      </p:cBhvr>
                                      <p:tavLst>
                                        <p:tav tm="0">
                                          <p:val>
                                            <p:strVal val="1+#ppt_w/2"/>
                                          </p:val>
                                        </p:tav>
                                        <p:tav tm="100000">
                                          <p:val>
                                            <p:strVal val="#ppt_x"/>
                                          </p:val>
                                        </p:tav>
                                      </p:tavLst>
                                    </p:anim>
                                    <p:anim calcmode="lin" valueType="num">
                                      <p:cBhvr additive="base">
                                        <p:cTn id="8" dur="500" fill="hold"/>
                                        <p:tgtEl>
                                          <p:spTgt spid="277197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2771977"/>
                                        </p:tgtEl>
                                        <p:attrNameLst>
                                          <p:attrName>style.visibility</p:attrName>
                                        </p:attrNameLst>
                                      </p:cBhvr>
                                      <p:to>
                                        <p:strVal val="visible"/>
                                      </p:to>
                                    </p:set>
                                    <p:anim calcmode="lin" valueType="num">
                                      <p:cBhvr>
                                        <p:cTn id="13" dur="1000" fill="hold"/>
                                        <p:tgtEl>
                                          <p:spTgt spid="2771977"/>
                                        </p:tgtEl>
                                        <p:attrNameLst>
                                          <p:attrName>ppt_w</p:attrName>
                                        </p:attrNameLst>
                                      </p:cBhvr>
                                      <p:tavLst>
                                        <p:tav tm="0">
                                          <p:val>
                                            <p:fltVal val="0"/>
                                          </p:val>
                                        </p:tav>
                                        <p:tav tm="100000">
                                          <p:val>
                                            <p:strVal val="#ppt_w"/>
                                          </p:val>
                                        </p:tav>
                                      </p:tavLst>
                                    </p:anim>
                                    <p:anim calcmode="lin" valueType="num">
                                      <p:cBhvr>
                                        <p:cTn id="14" dur="1000" fill="hold"/>
                                        <p:tgtEl>
                                          <p:spTgt spid="2771977"/>
                                        </p:tgtEl>
                                        <p:attrNameLst>
                                          <p:attrName>ppt_h</p:attrName>
                                        </p:attrNameLst>
                                      </p:cBhvr>
                                      <p:tavLst>
                                        <p:tav tm="0">
                                          <p:val>
                                            <p:fltVal val="0"/>
                                          </p:val>
                                        </p:tav>
                                        <p:tav tm="100000">
                                          <p:val>
                                            <p:strVal val="#ppt_h"/>
                                          </p:val>
                                        </p:tav>
                                      </p:tavLst>
                                    </p:anim>
                                    <p:anim calcmode="lin" valueType="num">
                                      <p:cBhvr>
                                        <p:cTn id="15" dur="1000" fill="hold"/>
                                        <p:tgtEl>
                                          <p:spTgt spid="2771977"/>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71977"/>
                                        </p:tgtEl>
                                        <p:attrNameLst>
                                          <p:attrName>ppt_y</p:attrName>
                                        </p:attrNameLst>
                                      </p:cBhvr>
                                      <p:tavLst>
                                        <p:tav tm="0" fmla="#ppt_y+(sin(-2*pi*(1-$))*-#ppt_x+cos(-2*pi*(1-$))*(1-#ppt_y))*(1-$)">
                                          <p:val>
                                            <p:fltVal val="0"/>
                                          </p:val>
                                        </p:tav>
                                        <p:tav tm="100000">
                                          <p:val>
                                            <p:fltVal val="1"/>
                                          </p:val>
                                        </p:tav>
                                      </p:tavLst>
                                    </p:anim>
                                  </p:childTnLst>
                                </p:cTn>
                              </p:par>
                            </p:childTnLst>
                          </p:cTn>
                        </p:par>
                        <p:par>
                          <p:cTn id="17" fill="hold" nodeType="afterGroup">
                            <p:stCondLst>
                              <p:cond delay="1000"/>
                            </p:stCondLst>
                            <p:childTnLst>
                              <p:par>
                                <p:cTn id="18" presetID="2" presetClass="entr" presetSubtype="8" fill="hold" grpId="0" nodeType="afterEffect">
                                  <p:stCondLst>
                                    <p:cond delay="0"/>
                                  </p:stCondLst>
                                  <p:childTnLst>
                                    <p:set>
                                      <p:cBhvr>
                                        <p:cTn id="19" dur="1" fill="hold">
                                          <p:stCondLst>
                                            <p:cond delay="0"/>
                                          </p:stCondLst>
                                        </p:cTn>
                                        <p:tgtEl>
                                          <p:spTgt spid="2771972"/>
                                        </p:tgtEl>
                                        <p:attrNameLst>
                                          <p:attrName>style.visibility</p:attrName>
                                        </p:attrNameLst>
                                      </p:cBhvr>
                                      <p:to>
                                        <p:strVal val="visible"/>
                                      </p:to>
                                    </p:set>
                                    <p:anim calcmode="lin" valueType="num">
                                      <p:cBhvr additive="base">
                                        <p:cTn id="20" dur="500" fill="hold"/>
                                        <p:tgtEl>
                                          <p:spTgt spid="2771972"/>
                                        </p:tgtEl>
                                        <p:attrNameLst>
                                          <p:attrName>ppt_x</p:attrName>
                                        </p:attrNameLst>
                                      </p:cBhvr>
                                      <p:tavLst>
                                        <p:tav tm="0">
                                          <p:val>
                                            <p:strVal val="0-#ppt_w/2"/>
                                          </p:val>
                                        </p:tav>
                                        <p:tav tm="100000">
                                          <p:val>
                                            <p:strVal val="#ppt_x"/>
                                          </p:val>
                                        </p:tav>
                                      </p:tavLst>
                                    </p:anim>
                                    <p:anim calcmode="lin" valueType="num">
                                      <p:cBhvr additive="base">
                                        <p:cTn id="21" dur="500" fill="hold"/>
                                        <p:tgtEl>
                                          <p:spTgt spid="2771972"/>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1500"/>
                            </p:stCondLst>
                            <p:childTnLst>
                              <p:par>
                                <p:cTn id="23" presetID="2" presetClass="entr" presetSubtype="8" fill="hold" grpId="0" nodeType="afterEffect">
                                  <p:stCondLst>
                                    <p:cond delay="0"/>
                                  </p:stCondLst>
                                  <p:childTnLst>
                                    <p:set>
                                      <p:cBhvr>
                                        <p:cTn id="24" dur="1" fill="hold">
                                          <p:stCondLst>
                                            <p:cond delay="0"/>
                                          </p:stCondLst>
                                        </p:cTn>
                                        <p:tgtEl>
                                          <p:spTgt spid="2771973"/>
                                        </p:tgtEl>
                                        <p:attrNameLst>
                                          <p:attrName>style.visibility</p:attrName>
                                        </p:attrNameLst>
                                      </p:cBhvr>
                                      <p:to>
                                        <p:strVal val="visible"/>
                                      </p:to>
                                    </p:set>
                                    <p:anim calcmode="lin" valueType="num">
                                      <p:cBhvr additive="base">
                                        <p:cTn id="25" dur="500" fill="hold"/>
                                        <p:tgtEl>
                                          <p:spTgt spid="2771973"/>
                                        </p:tgtEl>
                                        <p:attrNameLst>
                                          <p:attrName>ppt_x</p:attrName>
                                        </p:attrNameLst>
                                      </p:cBhvr>
                                      <p:tavLst>
                                        <p:tav tm="0">
                                          <p:val>
                                            <p:strVal val="0-#ppt_w/2"/>
                                          </p:val>
                                        </p:tav>
                                        <p:tav tm="100000">
                                          <p:val>
                                            <p:strVal val="#ppt_x"/>
                                          </p:val>
                                        </p:tav>
                                      </p:tavLst>
                                    </p:anim>
                                    <p:anim calcmode="lin" valueType="num">
                                      <p:cBhvr additive="base">
                                        <p:cTn id="26" dur="500" fill="hold"/>
                                        <p:tgtEl>
                                          <p:spTgt spid="2771973"/>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2000"/>
                            </p:stCondLst>
                            <p:childTnLst>
                              <p:par>
                                <p:cTn id="28" presetID="14" presetClass="entr" presetSubtype="10" fill="hold" grpId="0" nodeType="afterEffect">
                                  <p:stCondLst>
                                    <p:cond delay="0"/>
                                  </p:stCondLst>
                                  <p:childTnLst>
                                    <p:set>
                                      <p:cBhvr>
                                        <p:cTn id="29" dur="1" fill="hold">
                                          <p:stCondLst>
                                            <p:cond delay="0"/>
                                          </p:stCondLst>
                                        </p:cTn>
                                        <p:tgtEl>
                                          <p:spTgt spid="2771976"/>
                                        </p:tgtEl>
                                        <p:attrNameLst>
                                          <p:attrName>style.visibility</p:attrName>
                                        </p:attrNameLst>
                                      </p:cBhvr>
                                      <p:to>
                                        <p:strVal val="visible"/>
                                      </p:to>
                                    </p:set>
                                    <p:animEffect transition="in" filter="randombar(horizontal)">
                                      <p:cBhvr>
                                        <p:cTn id="30" dur="500"/>
                                        <p:tgtEl>
                                          <p:spTgt spid="277197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2771971"/>
                                        </p:tgtEl>
                                        <p:attrNameLst>
                                          <p:attrName>style.visibility</p:attrName>
                                        </p:attrNameLst>
                                      </p:cBhvr>
                                      <p:to>
                                        <p:strVal val="visible"/>
                                      </p:to>
                                    </p:set>
                                    <p:animEffect transition="in" filter="barn(outVertical)">
                                      <p:cBhvr>
                                        <p:cTn id="35" dur="500"/>
                                        <p:tgtEl>
                                          <p:spTgt spid="2771971"/>
                                        </p:tgtEl>
                                      </p:cBhvr>
                                    </p:animEffect>
                                  </p:childTnLst>
                                </p:cTn>
                              </p:par>
                            </p:childTnLst>
                          </p:cTn>
                        </p:par>
                        <p:par>
                          <p:cTn id="36" fill="hold" nodeType="afterGroup">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771974"/>
                                        </p:tgtEl>
                                        <p:attrNameLst>
                                          <p:attrName>style.visibility</p:attrName>
                                        </p:attrNameLst>
                                      </p:cBhvr>
                                      <p:to>
                                        <p:strVal val="visible"/>
                                      </p:to>
                                    </p:set>
                                    <p:anim calcmode="lin" valueType="num">
                                      <p:cBhvr additive="base">
                                        <p:cTn id="39" dur="500" fill="hold"/>
                                        <p:tgtEl>
                                          <p:spTgt spid="2771974"/>
                                        </p:tgtEl>
                                        <p:attrNameLst>
                                          <p:attrName>ppt_x</p:attrName>
                                        </p:attrNameLst>
                                      </p:cBhvr>
                                      <p:tavLst>
                                        <p:tav tm="0">
                                          <p:val>
                                            <p:strVal val="0-#ppt_w/2"/>
                                          </p:val>
                                        </p:tav>
                                        <p:tav tm="100000">
                                          <p:val>
                                            <p:strVal val="#ppt_x"/>
                                          </p:val>
                                        </p:tav>
                                      </p:tavLst>
                                    </p:anim>
                                    <p:anim calcmode="lin" valueType="num">
                                      <p:cBhvr additive="base">
                                        <p:cTn id="40" dur="500" fill="hold"/>
                                        <p:tgtEl>
                                          <p:spTgt spid="2771974"/>
                                        </p:tgtEl>
                                        <p:attrNameLst>
                                          <p:attrName>ppt_y</p:attrName>
                                        </p:attrNameLst>
                                      </p:cBhvr>
                                      <p:tavLst>
                                        <p:tav tm="0">
                                          <p:val>
                                            <p:strVal val="#ppt_y"/>
                                          </p:val>
                                        </p:tav>
                                        <p:tav tm="100000">
                                          <p:val>
                                            <p:strVal val="#ppt_y"/>
                                          </p:val>
                                        </p:tav>
                                      </p:tavLst>
                                    </p:anim>
                                  </p:childTnLst>
                                </p:cTn>
                              </p:par>
                            </p:childTnLst>
                          </p:cTn>
                        </p:par>
                        <p:par>
                          <p:cTn id="41" fill="hold" nodeType="afterGroup">
                            <p:stCondLst>
                              <p:cond delay="1000"/>
                            </p:stCondLst>
                            <p:childTnLst>
                              <p:par>
                                <p:cTn id="42" presetID="24" presetClass="entr" presetSubtype="0" fill="hold" grpId="0" nodeType="afterEffect">
                                  <p:stCondLst>
                                    <p:cond delay="0"/>
                                  </p:stCondLst>
                                  <p:childTnLst>
                                    <p:set>
                                      <p:cBhvr>
                                        <p:cTn id="43" dur="1" fill="hold">
                                          <p:stCondLst>
                                            <p:cond delay="499"/>
                                          </p:stCondLst>
                                        </p:cTn>
                                        <p:tgtEl>
                                          <p:spTgt spid="2771975"/>
                                        </p:tgtEl>
                                        <p:attrNameLst>
                                          <p:attrName>style.visibility</p:attrName>
                                        </p:attrNameLst>
                                      </p:cBhvr>
                                      <p:to>
                                        <p:strVal val="visible"/>
                                      </p:to>
                                    </p:set>
                                    <p:anim to="" calcmode="lin" valueType="num">
                                      <p:cBhvr>
                                        <p:cTn id="44" dur="1" fill="hold"/>
                                        <p:tgtEl>
                                          <p:spTgt spid="2771975"/>
                                        </p:tgtEl>
                                        <p:attrNameLst>
                                          <p:attrName/>
                                        </p:attrNameLst>
                                      </p:cBhvr>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1+#ppt_w/2"/>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59" fill="hold" nodeType="afterGroup">
                            <p:stCondLst>
                              <p:cond delay="1000"/>
                            </p:stCondLst>
                            <p:childTnLst>
                              <p:par>
                                <p:cTn id="60" presetID="2" presetClass="entr" presetSubtype="8" fill="hold" grpId="0" nodeType="after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additive="base">
                                        <p:cTn id="62" dur="500" fill="hold"/>
                                        <p:tgtEl>
                                          <p:spTgt spid="14"/>
                                        </p:tgtEl>
                                        <p:attrNameLst>
                                          <p:attrName>ppt_x</p:attrName>
                                        </p:attrNameLst>
                                      </p:cBhvr>
                                      <p:tavLst>
                                        <p:tav tm="0">
                                          <p:val>
                                            <p:strVal val="0-#ppt_w/2"/>
                                          </p:val>
                                        </p:tav>
                                        <p:tav tm="100000">
                                          <p:val>
                                            <p:strVal val="#ppt_x"/>
                                          </p:val>
                                        </p:tav>
                                      </p:tavLst>
                                    </p:anim>
                                    <p:anim calcmode="lin" valueType="num">
                                      <p:cBhvr additive="base">
                                        <p:cTn id="63" dur="500" fill="hold"/>
                                        <p:tgtEl>
                                          <p:spTgt spid="14"/>
                                        </p:tgtEl>
                                        <p:attrNameLst>
                                          <p:attrName>ppt_y</p:attrName>
                                        </p:attrNameLst>
                                      </p:cBhvr>
                                      <p:tavLst>
                                        <p:tav tm="0">
                                          <p:val>
                                            <p:strVal val="#ppt_y"/>
                                          </p:val>
                                        </p:tav>
                                        <p:tav tm="100000">
                                          <p:val>
                                            <p:strVal val="#ppt_y"/>
                                          </p:val>
                                        </p:tav>
                                      </p:tavLst>
                                    </p:anim>
                                  </p:childTnLst>
                                </p:cTn>
                              </p:par>
                            </p:childTnLst>
                          </p:cTn>
                        </p:par>
                        <p:par>
                          <p:cTn id="64" fill="hold" nodeType="afterGroup">
                            <p:stCondLst>
                              <p:cond delay="1500"/>
                            </p:stCondLst>
                            <p:childTnLst>
                              <p:par>
                                <p:cTn id="65" presetID="2" presetClass="entr" presetSubtype="8" fill="hold" grpId="0" nodeType="after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additive="base">
                                        <p:cTn id="67" dur="500" fill="hold"/>
                                        <p:tgtEl>
                                          <p:spTgt spid="15"/>
                                        </p:tgtEl>
                                        <p:attrNameLst>
                                          <p:attrName>ppt_x</p:attrName>
                                        </p:attrNameLst>
                                      </p:cBhvr>
                                      <p:tavLst>
                                        <p:tav tm="0">
                                          <p:val>
                                            <p:strVal val="0-#ppt_w/2"/>
                                          </p:val>
                                        </p:tav>
                                        <p:tav tm="100000">
                                          <p:val>
                                            <p:strVal val="#ppt_x"/>
                                          </p:val>
                                        </p:tav>
                                      </p:tavLst>
                                    </p:anim>
                                    <p:anim calcmode="lin" valueType="num">
                                      <p:cBhvr additive="base">
                                        <p:cTn id="68" dur="500" fill="hold"/>
                                        <p:tgtEl>
                                          <p:spTgt spid="15"/>
                                        </p:tgtEl>
                                        <p:attrNameLst>
                                          <p:attrName>ppt_y</p:attrName>
                                        </p:attrNameLst>
                                      </p:cBhvr>
                                      <p:tavLst>
                                        <p:tav tm="0">
                                          <p:val>
                                            <p:strVal val="#ppt_y"/>
                                          </p:val>
                                        </p:tav>
                                        <p:tav tm="100000">
                                          <p:val>
                                            <p:strVal val="#ppt_y"/>
                                          </p:val>
                                        </p:tav>
                                      </p:tavLst>
                                    </p:anim>
                                  </p:childTnLst>
                                </p:cTn>
                              </p:par>
                            </p:childTnLst>
                          </p:cTn>
                        </p:par>
                        <p:par>
                          <p:cTn id="69" fill="hold" nodeType="afterGroup">
                            <p:stCondLst>
                              <p:cond delay="2000"/>
                            </p:stCondLst>
                            <p:childTnLst>
                              <p:par>
                                <p:cTn id="70" presetID="2" presetClass="entr" presetSubtype="8" fill="hold" grpId="0" nodeType="after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additive="base">
                                        <p:cTn id="72" dur="500" fill="hold"/>
                                        <p:tgtEl>
                                          <p:spTgt spid="16"/>
                                        </p:tgtEl>
                                        <p:attrNameLst>
                                          <p:attrName>ppt_x</p:attrName>
                                        </p:attrNameLst>
                                      </p:cBhvr>
                                      <p:tavLst>
                                        <p:tav tm="0">
                                          <p:val>
                                            <p:strVal val="0-#ppt_w/2"/>
                                          </p:val>
                                        </p:tav>
                                        <p:tav tm="100000">
                                          <p:val>
                                            <p:strVal val="#ppt_x"/>
                                          </p:val>
                                        </p:tav>
                                      </p:tavLst>
                                    </p:anim>
                                    <p:anim calcmode="lin" valueType="num">
                                      <p:cBhvr additive="base">
                                        <p:cTn id="73"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4" presetClass="entr" presetSubtype="32" fill="hold" grpId="0" nodeType="click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box(out)">
                                      <p:cBhvr>
                                        <p:cTn id="78" dur="500"/>
                                        <p:tgtEl>
                                          <p:spTgt spid="1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5" presetClass="entr" presetSubtype="0" fill="hold" grpId="0" nodeType="clickEffect">
                                  <p:stCondLst>
                                    <p:cond delay="0"/>
                                  </p:stCondLst>
                                  <p:childTnLst>
                                    <p:set>
                                      <p:cBhvr>
                                        <p:cTn id="82" dur="1" fill="hold">
                                          <p:stCondLst>
                                            <p:cond delay="0"/>
                                          </p:stCondLst>
                                        </p:cTn>
                                        <p:tgtEl>
                                          <p:spTgt spid="19"/>
                                        </p:tgtEl>
                                        <p:attrNameLst>
                                          <p:attrName>style.visibility</p:attrName>
                                        </p:attrNameLst>
                                      </p:cBhvr>
                                      <p:to>
                                        <p:strVal val="visible"/>
                                      </p:to>
                                    </p:set>
                                    <p:anim calcmode="lin" valueType="num">
                                      <p:cBhvr>
                                        <p:cTn id="83" dur="1000" fill="hold"/>
                                        <p:tgtEl>
                                          <p:spTgt spid="19"/>
                                        </p:tgtEl>
                                        <p:attrNameLst>
                                          <p:attrName>ppt_w</p:attrName>
                                        </p:attrNameLst>
                                      </p:cBhvr>
                                      <p:tavLst>
                                        <p:tav tm="0">
                                          <p:val>
                                            <p:fltVal val="0"/>
                                          </p:val>
                                        </p:tav>
                                        <p:tav tm="100000">
                                          <p:val>
                                            <p:strVal val="#ppt_w"/>
                                          </p:val>
                                        </p:tav>
                                      </p:tavLst>
                                    </p:anim>
                                    <p:anim calcmode="lin" valueType="num">
                                      <p:cBhvr>
                                        <p:cTn id="84" dur="1000" fill="hold"/>
                                        <p:tgtEl>
                                          <p:spTgt spid="19"/>
                                        </p:tgtEl>
                                        <p:attrNameLst>
                                          <p:attrName>ppt_h</p:attrName>
                                        </p:attrNameLst>
                                      </p:cBhvr>
                                      <p:tavLst>
                                        <p:tav tm="0">
                                          <p:val>
                                            <p:fltVal val="0"/>
                                          </p:val>
                                        </p:tav>
                                        <p:tav tm="100000">
                                          <p:val>
                                            <p:strVal val="#ppt_h"/>
                                          </p:val>
                                        </p:tav>
                                      </p:tavLst>
                                    </p:anim>
                                    <p:anim calcmode="lin" valueType="num">
                                      <p:cBhvr>
                                        <p:cTn id="85"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86"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par>
                          <p:cTn id="87" fill="hold" nodeType="afterGroup">
                            <p:stCondLst>
                              <p:cond delay="1000"/>
                            </p:stCondLst>
                            <p:childTnLst>
                              <p:par>
                                <p:cTn id="88" presetID="2" presetClass="entr" presetSubtype="8"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 calcmode="lin" valueType="num">
                                      <p:cBhvr additive="base">
                                        <p:cTn id="90" dur="500" fill="hold"/>
                                        <p:tgtEl>
                                          <p:spTgt spid="21"/>
                                        </p:tgtEl>
                                        <p:attrNameLst>
                                          <p:attrName>ppt_x</p:attrName>
                                        </p:attrNameLst>
                                      </p:cBhvr>
                                      <p:tavLst>
                                        <p:tav tm="0">
                                          <p:val>
                                            <p:strVal val="0-#ppt_w/2"/>
                                          </p:val>
                                        </p:tav>
                                        <p:tav tm="100000">
                                          <p:val>
                                            <p:strVal val="#ppt_x"/>
                                          </p:val>
                                        </p:tav>
                                      </p:tavLst>
                                    </p:anim>
                                    <p:anim calcmode="lin" valueType="num">
                                      <p:cBhvr additive="base">
                                        <p:cTn id="91" dur="500" fill="hold"/>
                                        <p:tgtEl>
                                          <p:spTgt spid="21"/>
                                        </p:tgtEl>
                                        <p:attrNameLst>
                                          <p:attrName>ppt_y</p:attrName>
                                        </p:attrNameLst>
                                      </p:cBhvr>
                                      <p:tavLst>
                                        <p:tav tm="0">
                                          <p:val>
                                            <p:strVal val="#ppt_y"/>
                                          </p:val>
                                        </p:tav>
                                        <p:tav tm="100000">
                                          <p:val>
                                            <p:strVal val="#ppt_y"/>
                                          </p:val>
                                        </p:tav>
                                      </p:tavLst>
                                    </p:anim>
                                  </p:childTnLst>
                                </p:cTn>
                              </p:par>
                            </p:childTnLst>
                          </p:cTn>
                        </p:par>
                        <p:par>
                          <p:cTn id="92" fill="hold" nodeType="afterGroup">
                            <p:stCondLst>
                              <p:cond delay="1500"/>
                            </p:stCondLst>
                            <p:childTnLst>
                              <p:par>
                                <p:cTn id="93" presetID="2" presetClass="entr" presetSubtype="2" fill="hold" grpId="0" nodeType="afterEffect">
                                  <p:stCondLst>
                                    <p:cond delay="0"/>
                                  </p:stCondLst>
                                  <p:childTnLst>
                                    <p:set>
                                      <p:cBhvr>
                                        <p:cTn id="94" dur="1" fill="hold">
                                          <p:stCondLst>
                                            <p:cond delay="0"/>
                                          </p:stCondLst>
                                        </p:cTn>
                                        <p:tgtEl>
                                          <p:spTgt spid="23"/>
                                        </p:tgtEl>
                                        <p:attrNameLst>
                                          <p:attrName>style.visibility</p:attrName>
                                        </p:attrNameLst>
                                      </p:cBhvr>
                                      <p:to>
                                        <p:strVal val="visible"/>
                                      </p:to>
                                    </p:set>
                                    <p:anim calcmode="lin" valueType="num">
                                      <p:cBhvr additive="base">
                                        <p:cTn id="95" dur="500" fill="hold"/>
                                        <p:tgtEl>
                                          <p:spTgt spid="23"/>
                                        </p:tgtEl>
                                        <p:attrNameLst>
                                          <p:attrName>ppt_x</p:attrName>
                                        </p:attrNameLst>
                                      </p:cBhvr>
                                      <p:tavLst>
                                        <p:tav tm="0">
                                          <p:val>
                                            <p:strVal val="1+#ppt_w/2"/>
                                          </p:val>
                                        </p:tav>
                                        <p:tav tm="100000">
                                          <p:val>
                                            <p:strVal val="#ppt_x"/>
                                          </p:val>
                                        </p:tav>
                                      </p:tavLst>
                                    </p:anim>
                                    <p:anim calcmode="lin" valueType="num">
                                      <p:cBhvr additive="base">
                                        <p:cTn id="96"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4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4" grpId="0" animBg="1"/>
      <p:bldP spid="2771970" grpId="0" autoUpdateAnimBg="0"/>
      <p:bldP spid="2771971" grpId="0" animBg="1"/>
      <p:bldP spid="2771972" grpId="0" animBg="1"/>
      <p:bldP spid="2771973" grpId="0" animBg="1"/>
      <p:bldP spid="2771974" grpId="0" autoUpdateAnimBg="0"/>
      <p:bldP spid="2771975" grpId="0" autoUpdateAnimBg="0"/>
      <p:bldP spid="2771976" grpId="0" animBg="1"/>
      <p:bldP spid="2771977" grpId="0" autoUpdateAnimBg="0"/>
      <p:bldP spid="11" grpId="0" autoUpdateAnimBg="0"/>
      <p:bldP spid="13" grpId="0" autoUpdateAnimBg="0"/>
      <p:bldP spid="19" grpId="0" animBg="1"/>
      <p:bldP spid="21" grpId="0" autoUpdateAnimBg="0"/>
      <p:bldP spid="23" grpId="0" autoUpdateAnimBg="0"/>
      <p:bldP spid="2459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7"/>
          <p:cNvSpPr txBox="1">
            <a:spLocks noChangeArrowheads="1"/>
          </p:cNvSpPr>
          <p:nvPr/>
        </p:nvSpPr>
        <p:spPr bwMode="auto">
          <a:xfrm>
            <a:off x="0" y="-23813"/>
            <a:ext cx="9144000" cy="6778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BR" sz="3800" smtClean="0">
                <a:solidFill>
                  <a:srgbClr val="C00000"/>
                </a:solidFill>
                <a:effectLst>
                  <a:outerShdw blurRad="38100" dist="38100" dir="2700000" algn="tl">
                    <a:srgbClr val="000000"/>
                  </a:outerShdw>
                </a:effectLst>
                <a:latin typeface="Trebuchet MS" charset="0"/>
                <a:cs typeface="Arial" charset="0"/>
              </a:rPr>
              <a:t>Efetividade no trabalho</a:t>
            </a:r>
          </a:p>
        </p:txBody>
      </p:sp>
      <p:sp>
        <p:nvSpPr>
          <p:cNvPr id="9" name="TextBox 8"/>
          <p:cNvSpPr txBox="1"/>
          <p:nvPr/>
        </p:nvSpPr>
        <p:spPr>
          <a:xfrm>
            <a:off x="6883400" y="709613"/>
            <a:ext cx="2032000" cy="415925"/>
          </a:xfrm>
          <a:prstGeom prst="rect">
            <a:avLst/>
          </a:prstGeom>
          <a:noFill/>
        </p:spPr>
        <p:txBody>
          <a:bodyPr wrap="none">
            <a:spAutoFit/>
          </a:bodyPr>
          <a:lstStyle/>
          <a:p>
            <a:pPr algn="r">
              <a:defRPr/>
            </a:pPr>
            <a:r>
              <a:rPr lang="pt-BR" sz="2100" dirty="0">
                <a:solidFill>
                  <a:schemeClr val="accent4">
                    <a:lumMod val="75000"/>
                  </a:schemeClr>
                </a:solidFill>
                <a:latin typeface="Arial" pitchFamily="1" charset="0"/>
                <a:ea typeface="ＭＳ Ｐゴシック" pitchFamily="1" charset="-128"/>
                <a:cs typeface="ＭＳ Ｐゴシック" pitchFamily="1" charset="-128"/>
              </a:rPr>
              <a:t>Perfeccionista</a:t>
            </a:r>
          </a:p>
        </p:txBody>
      </p:sp>
      <p:sp>
        <p:nvSpPr>
          <p:cNvPr id="36" name="Rectangle 35"/>
          <p:cNvSpPr/>
          <p:nvPr/>
        </p:nvSpPr>
        <p:spPr>
          <a:xfrm>
            <a:off x="3563888" y="801579"/>
            <a:ext cx="1779190" cy="3231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pt-BR" sz="1800" dirty="0" smtClean="0">
                <a:solidFill>
                  <a:schemeClr val="bg1"/>
                </a:solidFill>
                <a:effectLst>
                  <a:outerShdw blurRad="38100" dist="38100" dir="2700000" algn="tl">
                    <a:srgbClr val="DDDDDD"/>
                  </a:outerShdw>
                </a:effectLst>
                <a:latin typeface="Trebuchet MS" charset="0"/>
                <a:cs typeface="Arial" charset="0"/>
              </a:rPr>
              <a:t>Com qualidade</a:t>
            </a:r>
            <a:endParaRPr lang="en-US" sz="1800" dirty="0" smtClean="0">
              <a:solidFill>
                <a:schemeClr val="bg1"/>
              </a:solidFill>
              <a:cs typeface="Arial" charset="0"/>
            </a:endParaRPr>
          </a:p>
        </p:txBody>
      </p:sp>
      <p:sp>
        <p:nvSpPr>
          <p:cNvPr id="4" name="Rectangle 3"/>
          <p:cNvSpPr>
            <a:spLocks noChangeArrowheads="1"/>
          </p:cNvSpPr>
          <p:nvPr/>
        </p:nvSpPr>
        <p:spPr bwMode="auto">
          <a:xfrm>
            <a:off x="4235450" y="2063750"/>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5" name="Rectangle 6"/>
          <p:cNvSpPr>
            <a:spLocks noChangeArrowheads="1"/>
          </p:cNvSpPr>
          <p:nvPr/>
        </p:nvSpPr>
        <p:spPr bwMode="auto">
          <a:xfrm>
            <a:off x="5083175" y="2063750"/>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6" name="Rectangle 7"/>
          <p:cNvSpPr>
            <a:spLocks noChangeArrowheads="1"/>
          </p:cNvSpPr>
          <p:nvPr/>
        </p:nvSpPr>
        <p:spPr bwMode="auto">
          <a:xfrm>
            <a:off x="3375025" y="2063750"/>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7" name="Rectangle 8"/>
          <p:cNvSpPr>
            <a:spLocks noChangeArrowheads="1"/>
          </p:cNvSpPr>
          <p:nvPr/>
        </p:nvSpPr>
        <p:spPr bwMode="auto">
          <a:xfrm>
            <a:off x="152400" y="1538288"/>
            <a:ext cx="8839200" cy="585787"/>
          </a:xfrm>
          <a:prstGeom prst="rect">
            <a:avLst/>
          </a:prstGeom>
          <a:noFill/>
          <a:ln w="9525">
            <a:noFill/>
            <a:miter lim="800000"/>
            <a:headEnd/>
            <a:tailEnd/>
          </a:ln>
          <a:effectLst/>
        </p:spPr>
        <p:txBody>
          <a:bodyPr lIns="92075" tIns="46038" rIns="92075" bIns="46038">
            <a:spAutoFit/>
          </a:bodyPr>
          <a:lstStyle/>
          <a:p>
            <a:pPr algn="dist">
              <a:defRPr/>
            </a:pPr>
            <a:r>
              <a:rPr lang="pt-BR" sz="3200">
                <a:effectLst>
                  <a:outerShdw blurRad="38100" dist="38100" dir="2700000" algn="tl">
                    <a:srgbClr val="DDDDDD"/>
                  </a:outerShdw>
                </a:effectLst>
                <a:latin typeface="Arial Black" charset="0"/>
                <a:cs typeface="Arial" charset="0"/>
              </a:rPr>
              <a:t>0   1    2    3    4    5    6    7    8    9   10</a:t>
            </a:r>
          </a:p>
        </p:txBody>
      </p:sp>
      <p:sp>
        <p:nvSpPr>
          <p:cNvPr id="8" name="Left Arrow 7"/>
          <p:cNvSpPr/>
          <p:nvPr/>
        </p:nvSpPr>
        <p:spPr bwMode="auto">
          <a:xfrm rot="10800000">
            <a:off x="5638800" y="1191860"/>
            <a:ext cx="3276600" cy="533400"/>
          </a:xfrm>
          <a:prstGeom prst="left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lstStyle/>
          <a:p>
            <a:pPr>
              <a:defRPr/>
            </a:pPr>
            <a:endParaRPr lang="en-US">
              <a:solidFill>
                <a:schemeClr val="tx1"/>
              </a:solidFill>
            </a:endParaRPr>
          </a:p>
        </p:txBody>
      </p:sp>
      <p:sp>
        <p:nvSpPr>
          <p:cNvPr id="13" name="Rectangle 12"/>
          <p:cNvSpPr/>
          <p:nvPr/>
        </p:nvSpPr>
        <p:spPr>
          <a:xfrm>
            <a:off x="152400" y="981075"/>
            <a:ext cx="1506538" cy="369888"/>
          </a:xfrm>
          <a:prstGeom prst="rect">
            <a:avLst/>
          </a:prstGeom>
        </p:spPr>
        <p:txBody>
          <a:bodyPr wrap="none">
            <a:spAutoFit/>
          </a:bodyPr>
          <a:lstStyle/>
          <a:p>
            <a:pPr>
              <a:defRPr/>
            </a:pPr>
            <a:r>
              <a:rPr lang="pt-BR" dirty="0">
                <a:solidFill>
                  <a:srgbClr val="C00000"/>
                </a:solidFill>
                <a:effectLst>
                  <a:outerShdw blurRad="38100" dist="38100" dir="2700000" algn="tl">
                    <a:srgbClr val="DDDDDD"/>
                  </a:outerShdw>
                </a:effectLst>
                <a:latin typeface="Trebuchet MS" charset="0"/>
                <a:cs typeface="Arial" charset="0"/>
              </a:rPr>
              <a:t>Organização</a:t>
            </a:r>
            <a:endParaRPr lang="en-US" dirty="0"/>
          </a:p>
        </p:txBody>
      </p:sp>
      <p:sp>
        <p:nvSpPr>
          <p:cNvPr id="24" name="Rectangle 8"/>
          <p:cNvSpPr>
            <a:spLocks noChangeArrowheads="1"/>
          </p:cNvSpPr>
          <p:nvPr/>
        </p:nvSpPr>
        <p:spPr bwMode="auto">
          <a:xfrm>
            <a:off x="228600" y="5580063"/>
            <a:ext cx="8839200" cy="585787"/>
          </a:xfrm>
          <a:prstGeom prst="rect">
            <a:avLst/>
          </a:prstGeom>
          <a:noFill/>
          <a:ln w="9525">
            <a:noFill/>
            <a:miter lim="800000"/>
            <a:headEnd/>
            <a:tailEnd/>
          </a:ln>
          <a:effectLst/>
        </p:spPr>
        <p:txBody>
          <a:bodyPr lIns="92075" tIns="46038" rIns="92075" bIns="46038">
            <a:spAutoFit/>
          </a:bodyPr>
          <a:lstStyle/>
          <a:p>
            <a:pPr algn="dist">
              <a:defRPr/>
            </a:pPr>
            <a:r>
              <a:rPr lang="pt-BR" sz="3200" dirty="0">
                <a:effectLst>
                  <a:outerShdw blurRad="38100" dist="38100" dir="2700000" algn="tl">
                    <a:srgbClr val="DDDDDD"/>
                  </a:outerShdw>
                </a:effectLst>
                <a:latin typeface="Arial Black" charset="0"/>
                <a:cs typeface="Arial" charset="0"/>
              </a:rPr>
              <a:t>0   1    2    3    4    5    6    7    8    9   10</a:t>
            </a:r>
          </a:p>
        </p:txBody>
      </p:sp>
      <p:sp>
        <p:nvSpPr>
          <p:cNvPr id="26" name="Left Arrow 25"/>
          <p:cNvSpPr/>
          <p:nvPr/>
        </p:nvSpPr>
        <p:spPr bwMode="auto">
          <a:xfrm rot="10800000">
            <a:off x="5715000" y="5001860"/>
            <a:ext cx="3276600" cy="533400"/>
          </a:xfrm>
          <a:prstGeom prst="left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lstStyle/>
          <a:p>
            <a:pPr>
              <a:defRPr/>
            </a:pPr>
            <a:endParaRPr lang="en-US">
              <a:solidFill>
                <a:schemeClr val="tx1"/>
              </a:solidFill>
            </a:endParaRPr>
          </a:p>
        </p:txBody>
      </p:sp>
      <p:sp>
        <p:nvSpPr>
          <p:cNvPr id="29" name="TextBox 28"/>
          <p:cNvSpPr txBox="1"/>
          <p:nvPr/>
        </p:nvSpPr>
        <p:spPr>
          <a:xfrm>
            <a:off x="6096000" y="4586288"/>
            <a:ext cx="2895600" cy="415925"/>
          </a:xfrm>
          <a:prstGeom prst="rect">
            <a:avLst/>
          </a:prstGeom>
          <a:noFill/>
        </p:spPr>
        <p:txBody>
          <a:bodyPr>
            <a:spAutoFit/>
          </a:bodyPr>
          <a:lstStyle/>
          <a:p>
            <a:pPr algn="r">
              <a:defRPr/>
            </a:pPr>
            <a:r>
              <a:rPr lang="pt-BR" sz="2100" dirty="0">
                <a:solidFill>
                  <a:schemeClr val="accent4">
                    <a:lumMod val="75000"/>
                  </a:schemeClr>
                </a:solidFill>
                <a:latin typeface="Arial" pitchFamily="1" charset="0"/>
                <a:ea typeface="ＭＳ Ｐゴシック" pitchFamily="1" charset="-128"/>
                <a:cs typeface="ＭＳ Ｐゴシック" pitchFamily="1" charset="-128"/>
              </a:rPr>
              <a:t>Viciado em Trabalho</a:t>
            </a:r>
          </a:p>
        </p:txBody>
      </p:sp>
      <p:sp>
        <p:nvSpPr>
          <p:cNvPr id="30" name="Rectangle 29"/>
          <p:cNvSpPr>
            <a:spLocks noChangeArrowheads="1"/>
          </p:cNvSpPr>
          <p:nvPr/>
        </p:nvSpPr>
        <p:spPr bwMode="auto">
          <a:xfrm>
            <a:off x="4286250" y="6016625"/>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31" name="Rectangle 6"/>
          <p:cNvSpPr>
            <a:spLocks noChangeArrowheads="1"/>
          </p:cNvSpPr>
          <p:nvPr/>
        </p:nvSpPr>
        <p:spPr bwMode="auto">
          <a:xfrm>
            <a:off x="5133975" y="6016625"/>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32" name="Rectangle 7"/>
          <p:cNvSpPr>
            <a:spLocks noChangeArrowheads="1"/>
          </p:cNvSpPr>
          <p:nvPr/>
        </p:nvSpPr>
        <p:spPr bwMode="auto">
          <a:xfrm>
            <a:off x="3451225" y="6016625"/>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33" name="Rectangle 32"/>
          <p:cNvSpPr/>
          <p:nvPr/>
        </p:nvSpPr>
        <p:spPr>
          <a:xfrm>
            <a:off x="228600" y="5119688"/>
            <a:ext cx="2303463" cy="369887"/>
          </a:xfrm>
          <a:prstGeom prst="rect">
            <a:avLst/>
          </a:prstGeom>
        </p:spPr>
        <p:txBody>
          <a:bodyPr wrap="none">
            <a:spAutoFit/>
          </a:bodyPr>
          <a:lstStyle/>
          <a:p>
            <a:pPr>
              <a:defRPr/>
            </a:pPr>
            <a:r>
              <a:rPr lang="pt-BR">
                <a:solidFill>
                  <a:srgbClr val="C00000"/>
                </a:solidFill>
                <a:effectLst>
                  <a:outerShdw blurRad="38100" dist="38100" dir="2700000" algn="tl">
                    <a:srgbClr val="DDDDDD"/>
                  </a:outerShdw>
                </a:effectLst>
                <a:latin typeface="Trebuchet MS" charset="0"/>
                <a:cs typeface="Arial" charset="0"/>
              </a:rPr>
              <a:t>Volume do Trabalho</a:t>
            </a:r>
            <a:endParaRPr lang="en-US"/>
          </a:p>
        </p:txBody>
      </p:sp>
      <p:sp>
        <p:nvSpPr>
          <p:cNvPr id="34" name="Rectangle 33"/>
          <p:cNvSpPr/>
          <p:nvPr/>
        </p:nvSpPr>
        <p:spPr>
          <a:xfrm>
            <a:off x="4427984" y="4585617"/>
            <a:ext cx="1248772" cy="3231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pt-BR" sz="1800" dirty="0" smtClean="0">
                <a:solidFill>
                  <a:srgbClr val="FFFFFF"/>
                </a:solidFill>
                <a:effectLst>
                  <a:outerShdw blurRad="38100" dist="38100" dir="2700000" algn="tl">
                    <a:srgbClr val="DDDDDD"/>
                  </a:outerShdw>
                </a:effectLst>
                <a:latin typeface="Trebuchet MS" charset="0"/>
                <a:cs typeface="Arial" charset="0"/>
              </a:rPr>
              <a:t>Faz muito</a:t>
            </a:r>
            <a:endParaRPr lang="en-US" sz="1800" dirty="0" smtClean="0">
              <a:solidFill>
                <a:srgbClr val="FFFFFF"/>
              </a:solidFill>
              <a:cs typeface="Arial" charset="0"/>
            </a:endParaRPr>
          </a:p>
        </p:txBody>
      </p:sp>
      <p:sp>
        <p:nvSpPr>
          <p:cNvPr id="39" name="Rectangle 38"/>
          <p:cNvSpPr/>
          <p:nvPr/>
        </p:nvSpPr>
        <p:spPr>
          <a:xfrm>
            <a:off x="4724400" y="2492896"/>
            <a:ext cx="1692741" cy="323165"/>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pt-BR" sz="1800" dirty="0" smtClean="0">
                <a:solidFill>
                  <a:srgbClr val="FFFFFF"/>
                </a:solidFill>
                <a:effectLst>
                  <a:outerShdw blurRad="38100" dist="38100" dir="2700000" algn="tl">
                    <a:srgbClr val="DDDDDD"/>
                  </a:outerShdw>
                </a:effectLst>
                <a:latin typeface="Trebuchet MS" charset="0"/>
                <a:cs typeface="Arial" charset="0"/>
              </a:rPr>
              <a:t>Com agilidade</a:t>
            </a:r>
            <a:endParaRPr lang="en-US" sz="1800" dirty="0" smtClean="0">
              <a:solidFill>
                <a:srgbClr val="FFFFFF"/>
              </a:solidFill>
              <a:cs typeface="Arial" charset="0"/>
            </a:endParaRPr>
          </a:p>
        </p:txBody>
      </p:sp>
      <p:sp>
        <p:nvSpPr>
          <p:cNvPr id="47" name="Rectangle 46"/>
          <p:cNvSpPr/>
          <p:nvPr/>
        </p:nvSpPr>
        <p:spPr>
          <a:xfrm>
            <a:off x="228600" y="2924175"/>
            <a:ext cx="2825750" cy="369888"/>
          </a:xfrm>
          <a:prstGeom prst="rect">
            <a:avLst/>
          </a:prstGeom>
        </p:spPr>
        <p:txBody>
          <a:bodyPr wrap="none">
            <a:spAutoFit/>
          </a:bodyPr>
          <a:lstStyle/>
          <a:p>
            <a:pPr>
              <a:defRPr/>
            </a:pPr>
            <a:r>
              <a:rPr lang="pt-BR" dirty="0">
                <a:solidFill>
                  <a:srgbClr val="C00000"/>
                </a:solidFill>
                <a:effectLst>
                  <a:outerShdw blurRad="38100" dist="38100" dir="2700000" algn="tl">
                    <a:srgbClr val="DDDDDD"/>
                  </a:outerShdw>
                </a:effectLst>
                <a:latin typeface="Trebuchet MS" charset="0"/>
                <a:cs typeface="Arial" charset="0"/>
              </a:rPr>
              <a:t>Administração do Tempo</a:t>
            </a:r>
            <a:endParaRPr lang="en-US" dirty="0"/>
          </a:p>
        </p:txBody>
      </p:sp>
      <p:sp>
        <p:nvSpPr>
          <p:cNvPr id="48" name="Rectangle 8"/>
          <p:cNvSpPr>
            <a:spLocks noChangeArrowheads="1"/>
          </p:cNvSpPr>
          <p:nvPr/>
        </p:nvSpPr>
        <p:spPr bwMode="auto">
          <a:xfrm>
            <a:off x="228600" y="3500438"/>
            <a:ext cx="8839200" cy="585787"/>
          </a:xfrm>
          <a:prstGeom prst="rect">
            <a:avLst/>
          </a:prstGeom>
          <a:noFill/>
          <a:ln w="9525">
            <a:noFill/>
            <a:miter lim="800000"/>
            <a:headEnd/>
            <a:tailEnd/>
          </a:ln>
          <a:effectLst/>
        </p:spPr>
        <p:txBody>
          <a:bodyPr lIns="92075" tIns="46038" rIns="92075" bIns="46038">
            <a:spAutoFit/>
          </a:bodyPr>
          <a:lstStyle/>
          <a:p>
            <a:pPr algn="dist">
              <a:defRPr/>
            </a:pPr>
            <a:r>
              <a:rPr lang="pt-BR" sz="3200" dirty="0">
                <a:effectLst>
                  <a:outerShdw blurRad="38100" dist="38100" dir="2700000" algn="tl">
                    <a:srgbClr val="DDDDDD"/>
                  </a:outerShdw>
                </a:effectLst>
                <a:latin typeface="Arial Black" charset="0"/>
                <a:cs typeface="Arial" charset="0"/>
              </a:rPr>
              <a:t>0   1    2    3    4    5    6    7    8    9   10</a:t>
            </a:r>
          </a:p>
        </p:txBody>
      </p:sp>
      <p:sp>
        <p:nvSpPr>
          <p:cNvPr id="49" name="TextBox 48"/>
          <p:cNvSpPr txBox="1"/>
          <p:nvPr/>
        </p:nvSpPr>
        <p:spPr>
          <a:xfrm>
            <a:off x="6934200" y="2593975"/>
            <a:ext cx="2057400" cy="415925"/>
          </a:xfrm>
          <a:prstGeom prst="rect">
            <a:avLst/>
          </a:prstGeom>
          <a:noFill/>
        </p:spPr>
        <p:txBody>
          <a:bodyPr>
            <a:spAutoFit/>
          </a:bodyPr>
          <a:lstStyle/>
          <a:p>
            <a:pPr algn="r">
              <a:defRPr/>
            </a:pPr>
            <a:r>
              <a:rPr lang="pt-BR" sz="2100" dirty="0">
                <a:solidFill>
                  <a:schemeClr val="accent4">
                    <a:lumMod val="75000"/>
                  </a:schemeClr>
                </a:solidFill>
                <a:latin typeface="Arial" pitchFamily="1" charset="0"/>
                <a:ea typeface="ＭＳ Ｐゴシック" pitchFamily="1" charset="-128"/>
                <a:cs typeface="ＭＳ Ｐゴシック" pitchFamily="1" charset="-128"/>
              </a:rPr>
              <a:t>Precipitado</a:t>
            </a:r>
          </a:p>
        </p:txBody>
      </p:sp>
      <p:sp>
        <p:nvSpPr>
          <p:cNvPr id="50" name="Left Arrow 49"/>
          <p:cNvSpPr/>
          <p:nvPr/>
        </p:nvSpPr>
        <p:spPr bwMode="auto">
          <a:xfrm rot="10800000">
            <a:off x="6781800" y="3009229"/>
            <a:ext cx="2209800" cy="533400"/>
          </a:xfrm>
          <a:prstGeom prst="leftArrow">
            <a:avLst/>
          </a:prstGeom>
          <a:ln>
            <a:headEnd type="none" w="sm" len="sm"/>
            <a:tailEnd type="none" w="sm" len="sm"/>
          </a:ln>
        </p:spPr>
        <p:style>
          <a:lnRef idx="0">
            <a:schemeClr val="accent4"/>
          </a:lnRef>
          <a:fillRef idx="3">
            <a:schemeClr val="accent4"/>
          </a:fillRef>
          <a:effectRef idx="3">
            <a:schemeClr val="accent4"/>
          </a:effectRef>
          <a:fontRef idx="minor">
            <a:schemeClr val="lt1"/>
          </a:fontRef>
        </p:style>
        <p:txBody>
          <a:bodyPr/>
          <a:lstStyle/>
          <a:p>
            <a:pPr>
              <a:defRPr/>
            </a:pPr>
            <a:endParaRPr lang="en-US">
              <a:solidFill>
                <a:schemeClr val="tx1"/>
              </a:solidFill>
            </a:endParaRPr>
          </a:p>
        </p:txBody>
      </p:sp>
      <p:sp>
        <p:nvSpPr>
          <p:cNvPr id="51" name="Rectangle 50"/>
          <p:cNvSpPr>
            <a:spLocks noChangeArrowheads="1"/>
          </p:cNvSpPr>
          <p:nvPr/>
        </p:nvSpPr>
        <p:spPr bwMode="auto">
          <a:xfrm>
            <a:off x="4286250" y="3916363"/>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52" name="Rectangle 6"/>
          <p:cNvSpPr>
            <a:spLocks noChangeArrowheads="1"/>
          </p:cNvSpPr>
          <p:nvPr/>
        </p:nvSpPr>
        <p:spPr bwMode="auto">
          <a:xfrm>
            <a:off x="5130800" y="3916363"/>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
        <p:nvSpPr>
          <p:cNvPr id="53" name="Rectangle 7"/>
          <p:cNvSpPr>
            <a:spLocks noChangeArrowheads="1"/>
          </p:cNvSpPr>
          <p:nvPr/>
        </p:nvSpPr>
        <p:spPr bwMode="auto">
          <a:xfrm>
            <a:off x="5943600" y="3916363"/>
            <a:ext cx="457200" cy="76200"/>
          </a:xfrm>
          <a:prstGeom prst="rect">
            <a:avLst/>
          </a:prstGeom>
          <a:solidFill>
            <a:srgbClr val="008000"/>
          </a:solidFill>
          <a:ln>
            <a:headEnd/>
            <a:tailEnd/>
          </a:ln>
        </p:spPr>
        <p:style>
          <a:lnRef idx="1">
            <a:schemeClr val="accent3"/>
          </a:lnRef>
          <a:fillRef idx="3">
            <a:schemeClr val="accent3"/>
          </a:fillRef>
          <a:effectRef idx="2">
            <a:schemeClr val="accent3"/>
          </a:effectRef>
          <a:fontRef idx="minor">
            <a:schemeClr val="lt1"/>
          </a:fontRef>
        </p:style>
        <p:txBody>
          <a:bodyPr wrap="none" anchor="ctr">
            <a:flatTx/>
          </a:bodyPr>
          <a:lstStyle/>
          <a:p>
            <a:pPr>
              <a:defRPr/>
            </a:pPr>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6066" name="Rectangle 2"/>
          <p:cNvSpPr>
            <a:spLocks noChangeArrowheads="1"/>
          </p:cNvSpPr>
          <p:nvPr/>
        </p:nvSpPr>
        <p:spPr bwMode="auto">
          <a:xfrm>
            <a:off x="381000" y="4581525"/>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6067" name="Rectangle 3"/>
          <p:cNvSpPr>
            <a:spLocks noChangeArrowheads="1"/>
          </p:cNvSpPr>
          <p:nvPr/>
        </p:nvSpPr>
        <p:spPr bwMode="auto">
          <a:xfrm>
            <a:off x="492125" y="3141663"/>
            <a:ext cx="82565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3600">
                <a:solidFill>
                  <a:srgbClr val="CC3300"/>
                </a:solidFill>
                <a:latin typeface="KabarettD" charset="0"/>
              </a:rPr>
              <a:t>10 – Potencial criativo e flexibilidade</a:t>
            </a:r>
          </a:p>
        </p:txBody>
      </p:sp>
      <p:sp>
        <p:nvSpPr>
          <p:cNvPr id="2776068" name="Rectangle 4"/>
          <p:cNvSpPr>
            <a:spLocks noChangeArrowheads="1"/>
          </p:cNvSpPr>
          <p:nvPr/>
        </p:nvSpPr>
        <p:spPr bwMode="auto">
          <a:xfrm>
            <a:off x="1066800" y="4581525"/>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6069" name="AutoShape 5"/>
          <p:cNvSpPr>
            <a:spLocks noChangeArrowheads="1"/>
          </p:cNvSpPr>
          <p:nvPr/>
        </p:nvSpPr>
        <p:spPr bwMode="auto">
          <a:xfrm>
            <a:off x="4876800" y="4076700"/>
            <a:ext cx="2590800" cy="673100"/>
          </a:xfrm>
          <a:prstGeom prst="star16">
            <a:avLst>
              <a:gd name="adj" fmla="val 4485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6070" name="Rectangle 6"/>
          <p:cNvSpPr>
            <a:spLocks noChangeArrowheads="1"/>
          </p:cNvSpPr>
          <p:nvPr/>
        </p:nvSpPr>
        <p:spPr bwMode="auto">
          <a:xfrm>
            <a:off x="1828800" y="4581525"/>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6071" name="Rectangle 7"/>
          <p:cNvSpPr>
            <a:spLocks noChangeArrowheads="1"/>
          </p:cNvSpPr>
          <p:nvPr/>
        </p:nvSpPr>
        <p:spPr bwMode="auto">
          <a:xfrm>
            <a:off x="304800" y="4076700"/>
            <a:ext cx="8720138" cy="579438"/>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dirty="0">
                <a:solidFill>
                  <a:srgbClr val="D60093"/>
                </a:solidFill>
                <a:latin typeface="Arial Black" pitchFamily="34" charset="0"/>
                <a:ea typeface="+mn-ea"/>
                <a:cs typeface="Arial" pitchFamily="34" charset="0"/>
              </a:rPr>
              <a:t>00 01  02  03  04  05  06  07  08  09  10</a:t>
            </a:r>
          </a:p>
        </p:txBody>
      </p:sp>
      <p:sp>
        <p:nvSpPr>
          <p:cNvPr id="2776072" name="Rectangle 8"/>
          <p:cNvSpPr>
            <a:spLocks noChangeArrowheads="1"/>
          </p:cNvSpPr>
          <p:nvPr/>
        </p:nvSpPr>
        <p:spPr bwMode="auto">
          <a:xfrm>
            <a:off x="6284913" y="4868863"/>
            <a:ext cx="2624137" cy="64770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dirty="0">
                <a:solidFill>
                  <a:srgbClr val="CC6600"/>
                </a:solidFill>
                <a:latin typeface="ZapfChan Bd BT" pitchFamily="66" charset="0"/>
                <a:ea typeface="+mn-ea"/>
                <a:cs typeface="Arial" pitchFamily="34" charset="0"/>
              </a:rPr>
              <a:t>Executando</a:t>
            </a:r>
            <a:endParaRPr lang="pt-BR" sz="2400" dirty="0">
              <a:solidFill>
                <a:srgbClr val="CC6600"/>
              </a:solidFill>
              <a:latin typeface="ZapfChan Bd BT" pitchFamily="66" charset="0"/>
              <a:ea typeface="+mn-ea"/>
              <a:cs typeface="Arial" pitchFamily="34" charset="0"/>
            </a:endParaRPr>
          </a:p>
        </p:txBody>
      </p:sp>
      <p:sp>
        <p:nvSpPr>
          <p:cNvPr id="2776073" name="AutoShape 9"/>
          <p:cNvSpPr>
            <a:spLocks noChangeArrowheads="1"/>
          </p:cNvSpPr>
          <p:nvPr/>
        </p:nvSpPr>
        <p:spPr bwMode="auto">
          <a:xfrm rot="2387831" flipH="1">
            <a:off x="5791200" y="4989513"/>
            <a:ext cx="685800" cy="228600"/>
          </a:xfrm>
          <a:custGeom>
            <a:avLst/>
            <a:gdLst>
              <a:gd name="T0" fmla="*/ 514350 w 21600"/>
              <a:gd name="T1" fmla="*/ 0 h 21600"/>
              <a:gd name="T2" fmla="*/ 0 w 21600"/>
              <a:gd name="T3" fmla="*/ 114300 h 21600"/>
              <a:gd name="T4" fmla="*/ 514350 w 21600"/>
              <a:gd name="T5" fmla="*/ 228600 h 21600"/>
              <a:gd name="T6" fmla="*/ 685800 w 21600"/>
              <a:gd name="T7" fmla="*/ 1143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CC66"/>
          </a:solidFill>
          <a:ln w="12699">
            <a:solidFill>
              <a:schemeClr val="tx1"/>
            </a:solidFill>
            <a:miter lim="800000"/>
            <a:headEnd type="none" w="sm" len="sm"/>
            <a:tailEnd type="none" w="sm" len="sm"/>
          </a:ln>
          <a:effectLst>
            <a:outerShdw blurRad="63500" dist="35921" dir="2700000" algn="ctr" rotWithShape="0">
              <a:schemeClr val="bg2"/>
            </a:outerShdw>
          </a:effectLst>
        </p:spPr>
        <p:txBody>
          <a:bodyPr wrap="none" anchor="ctr"/>
          <a:lstStyle/>
          <a:p>
            <a:pPr>
              <a:defRPr/>
            </a:pPr>
            <a:endParaRPr lang="en-US">
              <a:cs typeface="Arial" charset="0"/>
            </a:endParaRPr>
          </a:p>
        </p:txBody>
      </p:sp>
      <p:sp>
        <p:nvSpPr>
          <p:cNvPr id="2776074" name="Rectangle 10"/>
          <p:cNvSpPr>
            <a:spLocks noChangeArrowheads="1"/>
          </p:cNvSpPr>
          <p:nvPr/>
        </p:nvSpPr>
        <p:spPr bwMode="auto">
          <a:xfrm>
            <a:off x="304800" y="404664"/>
            <a:ext cx="8587680" cy="2264296"/>
          </a:xfrm>
          <a:prstGeom prst="rect">
            <a:avLst/>
          </a:prstGeom>
          <a:noFill/>
          <a:ln w="12700">
            <a:noFill/>
            <a:miter lim="800000"/>
            <a:headEnd/>
            <a:tailEnd/>
          </a:ln>
          <a:effectLst/>
        </p:spPr>
        <p:txBody>
          <a:bodyPr lIns="90488" tIns="44450" rIns="90488" bIns="44450"/>
          <a:lstStyle/>
          <a:p>
            <a:pPr algn="ctr">
              <a:lnSpc>
                <a:spcPct val="100000"/>
              </a:lnSpc>
              <a:defRPr/>
            </a:pPr>
            <a:r>
              <a:rPr lang="pt-BR" sz="3200" b="0" dirty="0">
                <a:solidFill>
                  <a:schemeClr val="tx1"/>
                </a:solidFill>
              </a:rPr>
              <a:t>Avalia a necessidade que o profissional tem em seguir normas, regras, procedimentos, metodologias, etc., para a execução de suas tarefas. Avalia sua necessidade em trabalhar com liberdade de expressão.</a:t>
            </a:r>
          </a:p>
          <a:p>
            <a:pPr marL="342900" indent="-342900" algn="ctr">
              <a:lnSpc>
                <a:spcPct val="100000"/>
              </a:lnSpc>
              <a:spcBef>
                <a:spcPct val="20000"/>
              </a:spcBef>
              <a:buClr>
                <a:srgbClr val="FF0000"/>
              </a:buClr>
              <a:buSzPct val="75000"/>
              <a:buFont typeface="Aardvark" pitchFamily="34" charset="0"/>
              <a:buNone/>
              <a:defRPr/>
            </a:pPr>
            <a:endParaRPr kumimoji="1" lang="pt-BR" sz="3200" b="0" dirty="0">
              <a:ln w="12700">
                <a:solidFill>
                  <a:srgbClr val="000000">
                    <a:satMod val="155000"/>
                  </a:srgbClr>
                </a:solidFill>
                <a:prstDash val="solid"/>
              </a:ln>
              <a:solidFill>
                <a:schemeClr val="tx1"/>
              </a:solidFill>
              <a:effectLst>
                <a:outerShdw blurRad="41275" dist="20320" dir="1800000" algn="tl" rotWithShape="0">
                  <a:srgbClr val="000000">
                    <a:alpha val="40000"/>
                  </a:srgbClr>
                </a:outerShdw>
              </a:effectLst>
              <a:latin typeface="Tahoma" pitchFamily="34" charset="0"/>
              <a:ea typeface="+mn-ea"/>
              <a:cs typeface="Arial" pitchFamily="34" charset="0"/>
            </a:endParaRPr>
          </a:p>
        </p:txBody>
      </p:sp>
      <p:sp>
        <p:nvSpPr>
          <p:cNvPr id="26635" name="CaixaDeTexto 10"/>
          <p:cNvSpPr txBox="1">
            <a:spLocks noChangeArrowheads="1"/>
          </p:cNvSpPr>
          <p:nvPr/>
        </p:nvSpPr>
        <p:spPr bwMode="auto">
          <a:xfrm>
            <a:off x="250825" y="4868863"/>
            <a:ext cx="5834063" cy="159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Em virtude da cultura das empresas, a maioria dos </a:t>
            </a:r>
          </a:p>
          <a:p>
            <a:pPr algn="ctr" eaLnBrk="1" hangingPunct="1"/>
            <a:r>
              <a:rPr lang="pt-BR" sz="1800">
                <a:solidFill>
                  <a:srgbClr val="000000"/>
                </a:solidFill>
              </a:rPr>
              <a:t>profissionais segue normas em excesso bloqueando sua </a:t>
            </a:r>
          </a:p>
          <a:p>
            <a:pPr algn="ctr" eaLnBrk="1" hangingPunct="1"/>
            <a:r>
              <a:rPr lang="pt-BR" sz="1800">
                <a:solidFill>
                  <a:srgbClr val="000000"/>
                </a:solidFill>
              </a:rPr>
              <a:t>criatividade, apesar do profissional brasileiro </a:t>
            </a:r>
          </a:p>
          <a:p>
            <a:pPr algn="ctr" eaLnBrk="1" hangingPunct="1"/>
            <a:r>
              <a:rPr lang="pt-BR" sz="1800">
                <a:solidFill>
                  <a:srgbClr val="000000"/>
                </a:solidFill>
              </a:rPr>
              <a:t>apresentar  um alto potencial criativo.</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6067"/>
                                        </p:tgtEl>
                                        <p:attrNameLst>
                                          <p:attrName>style.visibility</p:attrName>
                                        </p:attrNameLst>
                                      </p:cBhvr>
                                      <p:to>
                                        <p:strVal val="visible"/>
                                      </p:to>
                                    </p:set>
                                    <p:anim calcmode="lin" valueType="num">
                                      <p:cBhvr additive="base">
                                        <p:cTn id="7" dur="500" fill="hold"/>
                                        <p:tgtEl>
                                          <p:spTgt spid="2776067"/>
                                        </p:tgtEl>
                                        <p:attrNameLst>
                                          <p:attrName>ppt_x</p:attrName>
                                        </p:attrNameLst>
                                      </p:cBhvr>
                                      <p:tavLst>
                                        <p:tav tm="0">
                                          <p:val>
                                            <p:strVal val="1+#ppt_w/2"/>
                                          </p:val>
                                        </p:tav>
                                        <p:tav tm="100000">
                                          <p:val>
                                            <p:strVal val="#ppt_x"/>
                                          </p:val>
                                        </p:tav>
                                      </p:tavLst>
                                    </p:anim>
                                    <p:anim calcmode="lin" valueType="num">
                                      <p:cBhvr additive="base">
                                        <p:cTn id="8" dur="500" fill="hold"/>
                                        <p:tgtEl>
                                          <p:spTgt spid="27760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76074"/>
                                        </p:tgtEl>
                                        <p:attrNameLst>
                                          <p:attrName>style.visibility</p:attrName>
                                        </p:attrNameLst>
                                      </p:cBhvr>
                                      <p:to>
                                        <p:strVal val="visible"/>
                                      </p:to>
                                    </p:set>
                                    <p:anim to="" calcmode="lin" valueType="num">
                                      <p:cBhvr>
                                        <p:cTn id="13" dur="1" fill="hold"/>
                                        <p:tgtEl>
                                          <p:spTgt spid="2776074"/>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ntr" presetSubtype="10" fill="hold" grpId="0" nodeType="clickEffect">
                                  <p:stCondLst>
                                    <p:cond delay="0"/>
                                  </p:stCondLst>
                                  <p:childTnLst>
                                    <p:set>
                                      <p:cBhvr>
                                        <p:cTn id="17" dur="1" fill="hold">
                                          <p:stCondLst>
                                            <p:cond delay="0"/>
                                          </p:stCondLst>
                                        </p:cTn>
                                        <p:tgtEl>
                                          <p:spTgt spid="2776071"/>
                                        </p:tgtEl>
                                        <p:attrNameLst>
                                          <p:attrName>style.visibility</p:attrName>
                                        </p:attrNameLst>
                                      </p:cBhvr>
                                      <p:to>
                                        <p:strVal val="visible"/>
                                      </p:to>
                                    </p:set>
                                    <p:anim calcmode="lin" valueType="num">
                                      <p:cBhvr>
                                        <p:cTn id="18" dur="5000" fill="hold"/>
                                        <p:tgtEl>
                                          <p:spTgt spid="2776071"/>
                                        </p:tgtEl>
                                        <p:attrNameLst>
                                          <p:attrName>ppt_w</p:attrName>
                                        </p:attrNameLst>
                                      </p:cBhvr>
                                      <p:tavLst>
                                        <p:tav tm="0" fmla="#ppt_w*sin(2.5*pi*$)">
                                          <p:val>
                                            <p:fltVal val="0"/>
                                          </p:val>
                                        </p:tav>
                                        <p:tav tm="100000">
                                          <p:val>
                                            <p:fltVal val="1"/>
                                          </p:val>
                                        </p:tav>
                                      </p:tavLst>
                                    </p:anim>
                                    <p:anim calcmode="lin" valueType="num">
                                      <p:cBhvr>
                                        <p:cTn id="19" dur="5000" fill="hold"/>
                                        <p:tgtEl>
                                          <p:spTgt spid="2776071"/>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5000"/>
                            </p:stCondLst>
                            <p:childTnLst>
                              <p:par>
                                <p:cTn id="21" presetID="2" presetClass="entr" presetSubtype="8" fill="hold" grpId="0" nodeType="afterEffect">
                                  <p:stCondLst>
                                    <p:cond delay="0"/>
                                  </p:stCondLst>
                                  <p:childTnLst>
                                    <p:set>
                                      <p:cBhvr>
                                        <p:cTn id="22" dur="1" fill="hold">
                                          <p:stCondLst>
                                            <p:cond delay="0"/>
                                          </p:stCondLst>
                                        </p:cTn>
                                        <p:tgtEl>
                                          <p:spTgt spid="2776066"/>
                                        </p:tgtEl>
                                        <p:attrNameLst>
                                          <p:attrName>style.visibility</p:attrName>
                                        </p:attrNameLst>
                                      </p:cBhvr>
                                      <p:to>
                                        <p:strVal val="visible"/>
                                      </p:to>
                                    </p:set>
                                    <p:anim calcmode="lin" valueType="num">
                                      <p:cBhvr additive="base">
                                        <p:cTn id="23" dur="500" fill="hold"/>
                                        <p:tgtEl>
                                          <p:spTgt spid="2776066"/>
                                        </p:tgtEl>
                                        <p:attrNameLst>
                                          <p:attrName>ppt_x</p:attrName>
                                        </p:attrNameLst>
                                      </p:cBhvr>
                                      <p:tavLst>
                                        <p:tav tm="0">
                                          <p:val>
                                            <p:strVal val="0-#ppt_w/2"/>
                                          </p:val>
                                        </p:tav>
                                        <p:tav tm="100000">
                                          <p:val>
                                            <p:strVal val="#ppt_x"/>
                                          </p:val>
                                        </p:tav>
                                      </p:tavLst>
                                    </p:anim>
                                    <p:anim calcmode="lin" valueType="num">
                                      <p:cBhvr additive="base">
                                        <p:cTn id="24" dur="500" fill="hold"/>
                                        <p:tgtEl>
                                          <p:spTgt spid="2776066"/>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500"/>
                            </p:stCondLst>
                            <p:childTnLst>
                              <p:par>
                                <p:cTn id="26" presetID="2" presetClass="entr" presetSubtype="8" fill="hold" grpId="0" nodeType="afterEffect">
                                  <p:stCondLst>
                                    <p:cond delay="0"/>
                                  </p:stCondLst>
                                  <p:childTnLst>
                                    <p:set>
                                      <p:cBhvr>
                                        <p:cTn id="27" dur="1" fill="hold">
                                          <p:stCondLst>
                                            <p:cond delay="0"/>
                                          </p:stCondLst>
                                        </p:cTn>
                                        <p:tgtEl>
                                          <p:spTgt spid="2776068"/>
                                        </p:tgtEl>
                                        <p:attrNameLst>
                                          <p:attrName>style.visibility</p:attrName>
                                        </p:attrNameLst>
                                      </p:cBhvr>
                                      <p:to>
                                        <p:strVal val="visible"/>
                                      </p:to>
                                    </p:set>
                                    <p:anim calcmode="lin" valueType="num">
                                      <p:cBhvr additive="base">
                                        <p:cTn id="28" dur="500" fill="hold"/>
                                        <p:tgtEl>
                                          <p:spTgt spid="2776068"/>
                                        </p:tgtEl>
                                        <p:attrNameLst>
                                          <p:attrName>ppt_x</p:attrName>
                                        </p:attrNameLst>
                                      </p:cBhvr>
                                      <p:tavLst>
                                        <p:tav tm="0">
                                          <p:val>
                                            <p:strVal val="0-#ppt_w/2"/>
                                          </p:val>
                                        </p:tav>
                                        <p:tav tm="100000">
                                          <p:val>
                                            <p:strVal val="#ppt_x"/>
                                          </p:val>
                                        </p:tav>
                                      </p:tavLst>
                                    </p:anim>
                                    <p:anim calcmode="lin" valueType="num">
                                      <p:cBhvr additive="base">
                                        <p:cTn id="29" dur="500" fill="hold"/>
                                        <p:tgtEl>
                                          <p:spTgt spid="2776068"/>
                                        </p:tgtEl>
                                        <p:attrNameLst>
                                          <p:attrName>ppt_y</p:attrName>
                                        </p:attrNameLst>
                                      </p:cBhvr>
                                      <p:tavLst>
                                        <p:tav tm="0">
                                          <p:val>
                                            <p:strVal val="#ppt_y"/>
                                          </p:val>
                                        </p:tav>
                                        <p:tav tm="100000">
                                          <p:val>
                                            <p:strVal val="#ppt_y"/>
                                          </p:val>
                                        </p:tav>
                                      </p:tavLst>
                                    </p:anim>
                                  </p:childTnLst>
                                </p:cTn>
                              </p:par>
                            </p:childTnLst>
                          </p:cTn>
                        </p:par>
                        <p:par>
                          <p:cTn id="30" fill="hold" nodeType="afterGroup">
                            <p:stCondLst>
                              <p:cond delay="6000"/>
                            </p:stCondLst>
                            <p:childTnLst>
                              <p:par>
                                <p:cTn id="31" presetID="2" presetClass="entr" presetSubtype="8" fill="hold" grpId="0" nodeType="afterEffect">
                                  <p:stCondLst>
                                    <p:cond delay="0"/>
                                  </p:stCondLst>
                                  <p:childTnLst>
                                    <p:set>
                                      <p:cBhvr>
                                        <p:cTn id="32" dur="1" fill="hold">
                                          <p:stCondLst>
                                            <p:cond delay="0"/>
                                          </p:stCondLst>
                                        </p:cTn>
                                        <p:tgtEl>
                                          <p:spTgt spid="2776070"/>
                                        </p:tgtEl>
                                        <p:attrNameLst>
                                          <p:attrName>style.visibility</p:attrName>
                                        </p:attrNameLst>
                                      </p:cBhvr>
                                      <p:to>
                                        <p:strVal val="visible"/>
                                      </p:to>
                                    </p:set>
                                    <p:anim calcmode="lin" valueType="num">
                                      <p:cBhvr additive="base">
                                        <p:cTn id="33" dur="500" fill="hold"/>
                                        <p:tgtEl>
                                          <p:spTgt spid="2776070"/>
                                        </p:tgtEl>
                                        <p:attrNameLst>
                                          <p:attrName>ppt_x</p:attrName>
                                        </p:attrNameLst>
                                      </p:cBhvr>
                                      <p:tavLst>
                                        <p:tav tm="0">
                                          <p:val>
                                            <p:strVal val="0-#ppt_w/2"/>
                                          </p:val>
                                        </p:tav>
                                        <p:tav tm="100000">
                                          <p:val>
                                            <p:strVal val="#ppt_x"/>
                                          </p:val>
                                        </p:tav>
                                      </p:tavLst>
                                    </p:anim>
                                    <p:anim calcmode="lin" valueType="num">
                                      <p:cBhvr additive="base">
                                        <p:cTn id="34" dur="500" fill="hold"/>
                                        <p:tgtEl>
                                          <p:spTgt spid="2776070"/>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37" fill="hold" grpId="0" nodeType="clickEffect">
                                  <p:stCondLst>
                                    <p:cond delay="0"/>
                                  </p:stCondLst>
                                  <p:childTnLst>
                                    <p:set>
                                      <p:cBhvr>
                                        <p:cTn id="38" dur="1" fill="hold">
                                          <p:stCondLst>
                                            <p:cond delay="0"/>
                                          </p:stCondLst>
                                        </p:cTn>
                                        <p:tgtEl>
                                          <p:spTgt spid="2776069"/>
                                        </p:tgtEl>
                                        <p:attrNameLst>
                                          <p:attrName>style.visibility</p:attrName>
                                        </p:attrNameLst>
                                      </p:cBhvr>
                                      <p:to>
                                        <p:strVal val="visible"/>
                                      </p:to>
                                    </p:set>
                                    <p:animEffect transition="in" filter="barn(outVertical)">
                                      <p:cBhvr>
                                        <p:cTn id="39" dur="500"/>
                                        <p:tgtEl>
                                          <p:spTgt spid="2776069"/>
                                        </p:tgtEl>
                                      </p:cBhvr>
                                    </p:animEffect>
                                  </p:childTnLst>
                                </p:cTn>
                              </p:par>
                            </p:childTnLst>
                          </p:cTn>
                        </p:par>
                        <p:par>
                          <p:cTn id="40" fill="hold" nodeType="afterGroup">
                            <p:stCondLst>
                              <p:cond delay="500"/>
                            </p:stCondLst>
                            <p:childTnLst>
                              <p:par>
                                <p:cTn id="41" presetID="2" presetClass="entr" presetSubtype="12" fill="hold" nodeType="afterEffect">
                                  <p:stCondLst>
                                    <p:cond delay="1000"/>
                                  </p:stCondLst>
                                  <p:childTnLst>
                                    <p:set>
                                      <p:cBhvr>
                                        <p:cTn id="42" dur="1" fill="hold">
                                          <p:stCondLst>
                                            <p:cond delay="0"/>
                                          </p:stCondLst>
                                        </p:cTn>
                                        <p:tgtEl>
                                          <p:spTgt spid="2776073"/>
                                        </p:tgtEl>
                                        <p:attrNameLst>
                                          <p:attrName>style.visibility</p:attrName>
                                        </p:attrNameLst>
                                      </p:cBhvr>
                                      <p:to>
                                        <p:strVal val="visible"/>
                                      </p:to>
                                    </p:set>
                                    <p:anim calcmode="lin" valueType="num">
                                      <p:cBhvr additive="base">
                                        <p:cTn id="43" dur="500" fill="hold"/>
                                        <p:tgtEl>
                                          <p:spTgt spid="2776073"/>
                                        </p:tgtEl>
                                        <p:attrNameLst>
                                          <p:attrName>ppt_x</p:attrName>
                                        </p:attrNameLst>
                                      </p:cBhvr>
                                      <p:tavLst>
                                        <p:tav tm="0">
                                          <p:val>
                                            <p:strVal val="0-#ppt_w/2"/>
                                          </p:val>
                                        </p:tav>
                                        <p:tav tm="100000">
                                          <p:val>
                                            <p:strVal val="#ppt_x"/>
                                          </p:val>
                                        </p:tav>
                                      </p:tavLst>
                                    </p:anim>
                                    <p:anim calcmode="lin" valueType="num">
                                      <p:cBhvr additive="base">
                                        <p:cTn id="44" dur="500" fill="hold"/>
                                        <p:tgtEl>
                                          <p:spTgt spid="2776073"/>
                                        </p:tgtEl>
                                        <p:attrNameLst>
                                          <p:attrName>ppt_y</p:attrName>
                                        </p:attrNameLst>
                                      </p:cBhvr>
                                      <p:tavLst>
                                        <p:tav tm="0">
                                          <p:val>
                                            <p:strVal val="1+#ppt_h/2"/>
                                          </p:val>
                                        </p:tav>
                                        <p:tav tm="100000">
                                          <p:val>
                                            <p:strVal val="#ppt_y"/>
                                          </p:val>
                                        </p:tav>
                                      </p:tavLst>
                                    </p:anim>
                                  </p:childTnLst>
                                </p:cTn>
                              </p:par>
                            </p:childTnLst>
                          </p:cTn>
                        </p:par>
                        <p:par>
                          <p:cTn id="45" fill="hold" nodeType="afterGroup">
                            <p:stCondLst>
                              <p:cond delay="2000"/>
                            </p:stCondLst>
                            <p:childTnLst>
                              <p:par>
                                <p:cTn id="46" presetID="2" presetClass="entr" presetSubtype="8" fill="hold" grpId="0" nodeType="afterEffect">
                                  <p:stCondLst>
                                    <p:cond delay="0"/>
                                  </p:stCondLst>
                                  <p:childTnLst>
                                    <p:set>
                                      <p:cBhvr>
                                        <p:cTn id="47" dur="1" fill="hold">
                                          <p:stCondLst>
                                            <p:cond delay="0"/>
                                          </p:stCondLst>
                                        </p:cTn>
                                        <p:tgtEl>
                                          <p:spTgt spid="2776072"/>
                                        </p:tgtEl>
                                        <p:attrNameLst>
                                          <p:attrName>style.visibility</p:attrName>
                                        </p:attrNameLst>
                                      </p:cBhvr>
                                      <p:to>
                                        <p:strVal val="visible"/>
                                      </p:to>
                                    </p:set>
                                    <p:anim calcmode="lin" valueType="num">
                                      <p:cBhvr additive="base">
                                        <p:cTn id="48" dur="500" fill="hold"/>
                                        <p:tgtEl>
                                          <p:spTgt spid="2776072"/>
                                        </p:tgtEl>
                                        <p:attrNameLst>
                                          <p:attrName>ppt_x</p:attrName>
                                        </p:attrNameLst>
                                      </p:cBhvr>
                                      <p:tavLst>
                                        <p:tav tm="0">
                                          <p:val>
                                            <p:strVal val="0-#ppt_w/2"/>
                                          </p:val>
                                        </p:tav>
                                        <p:tav tm="100000">
                                          <p:val>
                                            <p:strVal val="#ppt_x"/>
                                          </p:val>
                                        </p:tav>
                                      </p:tavLst>
                                    </p:anim>
                                    <p:anim calcmode="lin" valueType="num">
                                      <p:cBhvr additive="base">
                                        <p:cTn id="49" dur="500" fill="hold"/>
                                        <p:tgtEl>
                                          <p:spTgt spid="2776072"/>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6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6066" grpId="0" animBg="1"/>
      <p:bldP spid="2776067" grpId="0" autoUpdateAnimBg="0"/>
      <p:bldP spid="2776068" grpId="0" animBg="1"/>
      <p:bldP spid="2776069" grpId="0" animBg="1"/>
      <p:bldP spid="2776070" grpId="0" animBg="1"/>
      <p:bldP spid="2776071" grpId="0" autoUpdateAnimBg="0"/>
      <p:bldP spid="2776072" grpId="0" autoUpdateAnimBg="0"/>
      <p:bldP spid="2663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Rectangle 1"/>
          <p:cNvSpPr>
            <a:spLocks noChangeArrowheads="1"/>
          </p:cNvSpPr>
          <p:nvPr/>
        </p:nvSpPr>
        <p:spPr bwMode="auto">
          <a:xfrm>
            <a:off x="539750" y="836613"/>
            <a:ext cx="82804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10- Potencial Criativo e Flexibilidade</a:t>
            </a:r>
          </a:p>
          <a:p>
            <a:pPr algn="just"/>
            <a:r>
              <a:rPr lang="pt-BR" sz="2000" b="0" dirty="0">
                <a:solidFill>
                  <a:srgbClr val="000000"/>
                </a:solidFill>
              </a:rPr>
              <a:t>O escore baixo indica que a pessoa tem facilidade para lidar com normas encarando-as como necessárias, mas sem engessar sua capacidade criativa. O escore alto indica que aquelas pessoas seguem normas rigidamente bloqueando seu potencial, por receio de contrariar os procedimentos impostos, podendo se omitir. Provavelmente possuem um potencial criativo, mas temem expressa-lo devido ao receio de contrariar as normas.</a:t>
            </a:r>
          </a:p>
          <a:p>
            <a:pPr algn="just"/>
            <a:r>
              <a:rPr lang="pt-BR" sz="2000" b="0" dirty="0">
                <a:solidFill>
                  <a:srgbClr val="000000"/>
                </a:solidFill>
              </a:rPr>
              <a:t>A grande maioria dos brasileiros </a:t>
            </a:r>
            <a:r>
              <a:rPr lang="pt-BR" sz="2000" b="0" dirty="0" smtClean="0">
                <a:solidFill>
                  <a:srgbClr val="000000"/>
                </a:solidFill>
              </a:rPr>
              <a:t>segue normas em excesso bloqueando sua criatividade (93,1%). </a:t>
            </a:r>
            <a:r>
              <a:rPr lang="pt-BR" sz="2000" b="0" dirty="0">
                <a:solidFill>
                  <a:srgbClr val="000000"/>
                </a:solidFill>
              </a:rPr>
              <a:t>A</a:t>
            </a:r>
            <a:r>
              <a:rPr lang="pt-BR" sz="2000" b="0" dirty="0" smtClean="0">
                <a:solidFill>
                  <a:srgbClr val="000000"/>
                </a:solidFill>
              </a:rPr>
              <a:t>pesar de </a:t>
            </a:r>
            <a:r>
              <a:rPr lang="pt-BR" sz="2000" b="0" dirty="0">
                <a:solidFill>
                  <a:srgbClr val="000000"/>
                </a:solidFill>
              </a:rPr>
              <a:t>sermos considerados um dos povos mais criativos em relação a outros países, a cultura do povo brasileiro estimula um comportamento submisso que se preocupa em agradar as pessoas evitando conflitos e divergências. Daí tendem a cumprir os procedimentos, ainda que discordem de seus conceitos, embotando sua criatividade, na maioria das </a:t>
            </a:r>
            <a:r>
              <a:rPr lang="pt-BR" sz="2000" b="0" dirty="0" smtClean="0">
                <a:solidFill>
                  <a:srgbClr val="000000"/>
                </a:solidFill>
              </a:rPr>
              <a:t>situações (93,1%). </a:t>
            </a:r>
            <a:r>
              <a:rPr lang="pt-BR" sz="2000" b="0" dirty="0">
                <a:solidFill>
                  <a:srgbClr val="000000"/>
                </a:solidFill>
              </a:rPr>
              <a:t>É comum os profissionais aplicarem seu potencial criativo em atividades fora das organizações, apesar das empresas brasileiras sempre solicitarem um comportamento mais criativo de seus colaboradores.</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741367043"/>
      </p:ext>
    </p:extLst>
  </p:cSld>
  <p:clrMapOvr>
    <a:masterClrMapping/>
  </p:clrMapOvr>
  <p:transition xmlns:p14="http://schemas.microsoft.com/office/powerpoint/2010/mai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8114" name="Rectangle 2"/>
          <p:cNvSpPr>
            <a:spLocks noChangeArrowheads="1"/>
          </p:cNvSpPr>
          <p:nvPr/>
        </p:nvSpPr>
        <p:spPr bwMode="auto">
          <a:xfrm>
            <a:off x="266700" y="66675"/>
            <a:ext cx="8408988"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a:r>
              <a:rPr lang="pt-BR" sz="3600">
                <a:solidFill>
                  <a:srgbClr val="CC3300"/>
                </a:solidFill>
                <a:latin typeface="KabarettD" charset="0"/>
              </a:rPr>
              <a:t>11 – Capacidade de priorizar</a:t>
            </a:r>
          </a:p>
          <a:p>
            <a:pPr algn="ctr"/>
            <a:r>
              <a:rPr lang="pt-BR" sz="3600">
                <a:solidFill>
                  <a:srgbClr val="CC3300"/>
                </a:solidFill>
                <a:latin typeface="KabarettD" charset="0"/>
              </a:rPr>
              <a:t>e trabalhar com imprevistos</a:t>
            </a:r>
          </a:p>
        </p:txBody>
      </p:sp>
      <p:sp>
        <p:nvSpPr>
          <p:cNvPr id="2778115" name="AutoShape 3"/>
          <p:cNvSpPr>
            <a:spLocks noChangeArrowheads="1"/>
          </p:cNvSpPr>
          <p:nvPr/>
        </p:nvSpPr>
        <p:spPr bwMode="auto">
          <a:xfrm>
            <a:off x="4827588" y="12192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8116" name="AutoShape 4"/>
          <p:cNvSpPr>
            <a:spLocks noChangeArrowheads="1"/>
          </p:cNvSpPr>
          <p:nvPr/>
        </p:nvSpPr>
        <p:spPr bwMode="auto">
          <a:xfrm>
            <a:off x="2401888" y="118745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78117" name="Rectangle 5"/>
          <p:cNvSpPr>
            <a:spLocks noChangeArrowheads="1"/>
          </p:cNvSpPr>
          <p:nvPr/>
        </p:nvSpPr>
        <p:spPr bwMode="auto">
          <a:xfrm>
            <a:off x="3429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8118" name="Rectangle 6"/>
          <p:cNvSpPr>
            <a:spLocks noChangeArrowheads="1"/>
          </p:cNvSpPr>
          <p:nvPr/>
        </p:nvSpPr>
        <p:spPr bwMode="auto">
          <a:xfrm>
            <a:off x="41910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78119" name="Rectangle 7"/>
          <p:cNvSpPr>
            <a:spLocks noChangeArrowheads="1"/>
          </p:cNvSpPr>
          <p:nvPr/>
        </p:nvSpPr>
        <p:spPr bwMode="auto">
          <a:xfrm>
            <a:off x="228600" y="1341438"/>
            <a:ext cx="8720138"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78120" name="Rectangle 8"/>
          <p:cNvSpPr>
            <a:spLocks noChangeArrowheads="1"/>
          </p:cNvSpPr>
          <p:nvPr/>
        </p:nvSpPr>
        <p:spPr bwMode="auto">
          <a:xfrm>
            <a:off x="152400" y="1958975"/>
            <a:ext cx="2959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400">
                <a:solidFill>
                  <a:srgbClr val="CC6600"/>
                </a:solidFill>
                <a:latin typeface="ZapfChan Bd BT" charset="0"/>
              </a:rPr>
              <a:t>Falta de Concentração</a:t>
            </a:r>
            <a:endParaRPr lang="pt-BR" sz="1600">
              <a:solidFill>
                <a:srgbClr val="CC6600"/>
              </a:solidFill>
              <a:latin typeface="ZapfChan Bd BT" charset="0"/>
            </a:endParaRPr>
          </a:p>
        </p:txBody>
      </p:sp>
      <p:sp>
        <p:nvSpPr>
          <p:cNvPr id="2778121" name="Rectangle 9"/>
          <p:cNvSpPr>
            <a:spLocks noChangeArrowheads="1"/>
          </p:cNvSpPr>
          <p:nvPr/>
        </p:nvSpPr>
        <p:spPr bwMode="auto">
          <a:xfrm>
            <a:off x="5953125" y="1892300"/>
            <a:ext cx="2760663" cy="457200"/>
          </a:xfrm>
          <a:prstGeom prst="rect">
            <a:avLst/>
          </a:prstGeom>
          <a:noFill/>
          <a:ln w="9525">
            <a:noFill/>
            <a:miter lim="800000"/>
            <a:headEnd/>
            <a:tailEnd/>
          </a:ln>
          <a:effectLst/>
        </p:spPr>
        <p:txBody>
          <a:bodyPr wrap="none" lIns="92075" tIns="46038" rIns="92075" bIns="46038">
            <a:spAutoFit/>
          </a:bodyPr>
          <a:lstStyle/>
          <a:p>
            <a:pPr>
              <a:defRPr/>
            </a:pPr>
            <a:r>
              <a:rPr lang="pt-BR" sz="2400" dirty="0">
                <a:solidFill>
                  <a:srgbClr val="F72B35"/>
                </a:solidFill>
                <a:effectLst>
                  <a:outerShdw blurRad="38100" dist="38100" dir="2700000" algn="tl">
                    <a:srgbClr val="C0C0C0"/>
                  </a:outerShdw>
                </a:effectLst>
                <a:latin typeface="Kaufmann BT" pitchFamily="66" charset="0"/>
                <a:ea typeface="+mn-ea"/>
                <a:cs typeface="Arial" pitchFamily="34" charset="0"/>
              </a:rPr>
              <a:t>Sofre de Estresse</a:t>
            </a:r>
            <a:endParaRPr lang="pt-BR" sz="2400" dirty="0">
              <a:solidFill>
                <a:srgbClr val="9A12EE"/>
              </a:solidFill>
              <a:effectLst>
                <a:outerShdw blurRad="38100" dist="38100" dir="2700000" algn="tl">
                  <a:srgbClr val="C0C0C0"/>
                </a:outerShdw>
              </a:effectLst>
              <a:latin typeface="Kaufmann BT" pitchFamily="66" charset="0"/>
              <a:ea typeface="+mn-ea"/>
              <a:cs typeface="Arial" pitchFamily="34" charset="0"/>
            </a:endParaRPr>
          </a:p>
        </p:txBody>
      </p:sp>
      <p:sp>
        <p:nvSpPr>
          <p:cNvPr id="2778122" name="Rectangle 10"/>
          <p:cNvSpPr>
            <a:spLocks noChangeArrowheads="1"/>
          </p:cNvSpPr>
          <p:nvPr/>
        </p:nvSpPr>
        <p:spPr bwMode="auto">
          <a:xfrm>
            <a:off x="838200" y="2590800"/>
            <a:ext cx="7621588" cy="256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o grau de atenção concentrada e indica se o comportamento é dispersivo e se a pessoa consegue estabelecer suas prioridades e trabalhar com imprevistos e emergências</a:t>
            </a:r>
          </a:p>
        </p:txBody>
      </p:sp>
      <p:sp>
        <p:nvSpPr>
          <p:cNvPr id="27659" name="CaixaDeTexto 10"/>
          <p:cNvSpPr txBox="1">
            <a:spLocks noChangeArrowheads="1"/>
          </p:cNvSpPr>
          <p:nvPr/>
        </p:nvSpPr>
        <p:spPr bwMode="auto">
          <a:xfrm>
            <a:off x="431800" y="5300663"/>
            <a:ext cx="81422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Geralmente o profissional brasileiro tem dificuldade para lidar com </a:t>
            </a:r>
          </a:p>
          <a:p>
            <a:pPr algn="ctr" eaLnBrk="1" hangingPunct="1"/>
            <a:r>
              <a:rPr lang="pt-BR" sz="1800">
                <a:solidFill>
                  <a:srgbClr val="000000"/>
                </a:solidFill>
              </a:rPr>
              <a:t>Imprevistos, mas lida bem com mudanças.</a:t>
            </a:r>
          </a:p>
          <a:p>
            <a:pPr algn="ctr" eaLnBrk="1" hangingPunct="1"/>
            <a:r>
              <a:rPr lang="pt-BR" sz="1800">
                <a:solidFill>
                  <a:srgbClr val="000000"/>
                </a:solidFill>
              </a:rPr>
              <a:t>A falta de concentração pode ser uma dificuldade fisiológica ou dificuldade de</a:t>
            </a:r>
          </a:p>
          <a:p>
            <a:pPr algn="ctr" eaLnBrk="1" hangingPunct="1"/>
            <a:r>
              <a:rPr lang="pt-BR" sz="1800">
                <a:solidFill>
                  <a:srgbClr val="000000"/>
                </a:solidFill>
              </a:rPr>
              <a:t>organização e administração do tempo.</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78114"/>
                                        </p:tgtEl>
                                        <p:attrNameLst>
                                          <p:attrName>style.visibility</p:attrName>
                                        </p:attrNameLst>
                                      </p:cBhvr>
                                      <p:to>
                                        <p:strVal val="visible"/>
                                      </p:to>
                                    </p:set>
                                    <p:anim calcmode="lin" valueType="num">
                                      <p:cBhvr additive="base">
                                        <p:cTn id="7" dur="500" fill="hold"/>
                                        <p:tgtEl>
                                          <p:spTgt spid="2778114"/>
                                        </p:tgtEl>
                                        <p:attrNameLst>
                                          <p:attrName>ppt_x</p:attrName>
                                        </p:attrNameLst>
                                      </p:cBhvr>
                                      <p:tavLst>
                                        <p:tav tm="0">
                                          <p:val>
                                            <p:strVal val="1+#ppt_w/2"/>
                                          </p:val>
                                        </p:tav>
                                        <p:tav tm="100000">
                                          <p:val>
                                            <p:strVal val="#ppt_x"/>
                                          </p:val>
                                        </p:tav>
                                      </p:tavLst>
                                    </p:anim>
                                    <p:anim calcmode="lin" valueType="num">
                                      <p:cBhvr additive="base">
                                        <p:cTn id="8" dur="500" fill="hold"/>
                                        <p:tgtEl>
                                          <p:spTgt spid="277811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78122"/>
                                        </p:tgtEl>
                                        <p:attrNameLst>
                                          <p:attrName>style.visibility</p:attrName>
                                        </p:attrNameLst>
                                      </p:cBhvr>
                                      <p:to>
                                        <p:strVal val="visible"/>
                                      </p:to>
                                    </p:set>
                                    <p:anim to="" calcmode="lin" valueType="num">
                                      <p:cBhvr>
                                        <p:cTn id="13" dur="1" fill="hold"/>
                                        <p:tgtEl>
                                          <p:spTgt spid="2778122"/>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9" fill="hold" grpId="0" nodeType="clickEffect">
                                  <p:stCondLst>
                                    <p:cond delay="0"/>
                                  </p:stCondLst>
                                  <p:iterate type="lt">
                                    <p:tmPct val="100000"/>
                                  </p:iterate>
                                  <p:childTnLst>
                                    <p:set>
                                      <p:cBhvr>
                                        <p:cTn id="17" dur="1" fill="hold">
                                          <p:stCondLst>
                                            <p:cond delay="0"/>
                                          </p:stCondLst>
                                        </p:cTn>
                                        <p:tgtEl>
                                          <p:spTgt spid="2778119">
                                            <p:txEl>
                                              <p:pRg st="0" end="0"/>
                                            </p:txEl>
                                          </p:spTgt>
                                        </p:tgtEl>
                                        <p:attrNameLst>
                                          <p:attrName>style.visibility</p:attrName>
                                        </p:attrNameLst>
                                      </p:cBhvr>
                                      <p:to>
                                        <p:strVal val="visible"/>
                                      </p:to>
                                    </p:set>
                                    <p:anim calcmode="lin" valueType="num">
                                      <p:cBhvr additive="base">
                                        <p:cTn id="18" dur="75" fill="hold"/>
                                        <p:tgtEl>
                                          <p:spTgt spid="2778119">
                                            <p:txEl>
                                              <p:pRg st="0" end="0"/>
                                            </p:txEl>
                                          </p:spTgt>
                                        </p:tgtEl>
                                        <p:attrNameLst>
                                          <p:attrName>ppt_x</p:attrName>
                                        </p:attrNameLst>
                                      </p:cBhvr>
                                      <p:tavLst>
                                        <p:tav tm="0">
                                          <p:val>
                                            <p:strVal val="0-#ppt_w/2"/>
                                          </p:val>
                                        </p:tav>
                                        <p:tav tm="100000">
                                          <p:val>
                                            <p:strVal val="#ppt_x"/>
                                          </p:val>
                                        </p:tav>
                                      </p:tavLst>
                                    </p:anim>
                                    <p:anim calcmode="lin" valueType="num">
                                      <p:cBhvr additive="base">
                                        <p:cTn id="19" dur="75" fill="hold"/>
                                        <p:tgtEl>
                                          <p:spTgt spid="2778119">
                                            <p:txEl>
                                              <p:pRg st="0" end="0"/>
                                            </p:txEl>
                                          </p:spTgt>
                                        </p:tgtEl>
                                        <p:attrNameLst>
                                          <p:attrName>ppt_y</p:attrName>
                                        </p:attrNameLst>
                                      </p:cBhvr>
                                      <p:tavLst>
                                        <p:tav tm="0">
                                          <p:val>
                                            <p:strVal val="0-#ppt_h/2"/>
                                          </p:val>
                                        </p:tav>
                                        <p:tav tm="100000">
                                          <p:val>
                                            <p:strVal val="#ppt_y"/>
                                          </p:val>
                                        </p:tav>
                                      </p:tavLst>
                                    </p:anim>
                                  </p:childTnLst>
                                </p:cTn>
                              </p:par>
                            </p:childTnLst>
                          </p:cTn>
                        </p:par>
                        <p:par>
                          <p:cTn id="20" fill="hold" nodeType="afterGroup">
                            <p:stCondLst>
                              <p:cond delay="1650"/>
                            </p:stCondLst>
                            <p:childTnLst>
                              <p:par>
                                <p:cTn id="21" presetID="2" presetClass="entr" presetSubtype="8" fill="hold" grpId="0" nodeType="afterEffect">
                                  <p:stCondLst>
                                    <p:cond delay="0"/>
                                  </p:stCondLst>
                                  <p:childTnLst>
                                    <p:set>
                                      <p:cBhvr>
                                        <p:cTn id="22" dur="1" fill="hold">
                                          <p:stCondLst>
                                            <p:cond delay="0"/>
                                          </p:stCondLst>
                                        </p:cTn>
                                        <p:tgtEl>
                                          <p:spTgt spid="2778117"/>
                                        </p:tgtEl>
                                        <p:attrNameLst>
                                          <p:attrName>style.visibility</p:attrName>
                                        </p:attrNameLst>
                                      </p:cBhvr>
                                      <p:to>
                                        <p:strVal val="visible"/>
                                      </p:to>
                                    </p:set>
                                    <p:anim calcmode="lin" valueType="num">
                                      <p:cBhvr additive="base">
                                        <p:cTn id="23" dur="500" fill="hold"/>
                                        <p:tgtEl>
                                          <p:spTgt spid="2778117"/>
                                        </p:tgtEl>
                                        <p:attrNameLst>
                                          <p:attrName>ppt_x</p:attrName>
                                        </p:attrNameLst>
                                      </p:cBhvr>
                                      <p:tavLst>
                                        <p:tav tm="0">
                                          <p:val>
                                            <p:strVal val="0-#ppt_w/2"/>
                                          </p:val>
                                        </p:tav>
                                        <p:tav tm="100000">
                                          <p:val>
                                            <p:strVal val="#ppt_x"/>
                                          </p:val>
                                        </p:tav>
                                      </p:tavLst>
                                    </p:anim>
                                    <p:anim calcmode="lin" valueType="num">
                                      <p:cBhvr additive="base">
                                        <p:cTn id="24" dur="500" fill="hold"/>
                                        <p:tgtEl>
                                          <p:spTgt spid="2778117"/>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2150"/>
                            </p:stCondLst>
                            <p:childTnLst>
                              <p:par>
                                <p:cTn id="26" presetID="2" presetClass="entr" presetSubtype="8" fill="hold" grpId="0" nodeType="afterEffect">
                                  <p:stCondLst>
                                    <p:cond delay="0"/>
                                  </p:stCondLst>
                                  <p:childTnLst>
                                    <p:set>
                                      <p:cBhvr>
                                        <p:cTn id="27" dur="1" fill="hold">
                                          <p:stCondLst>
                                            <p:cond delay="0"/>
                                          </p:stCondLst>
                                        </p:cTn>
                                        <p:tgtEl>
                                          <p:spTgt spid="2778118"/>
                                        </p:tgtEl>
                                        <p:attrNameLst>
                                          <p:attrName>style.visibility</p:attrName>
                                        </p:attrNameLst>
                                      </p:cBhvr>
                                      <p:to>
                                        <p:strVal val="visible"/>
                                      </p:to>
                                    </p:set>
                                    <p:anim calcmode="lin" valueType="num">
                                      <p:cBhvr additive="base">
                                        <p:cTn id="28" dur="500" fill="hold"/>
                                        <p:tgtEl>
                                          <p:spTgt spid="2778118"/>
                                        </p:tgtEl>
                                        <p:attrNameLst>
                                          <p:attrName>ppt_x</p:attrName>
                                        </p:attrNameLst>
                                      </p:cBhvr>
                                      <p:tavLst>
                                        <p:tav tm="0">
                                          <p:val>
                                            <p:strVal val="0-#ppt_w/2"/>
                                          </p:val>
                                        </p:tav>
                                        <p:tav tm="100000">
                                          <p:val>
                                            <p:strVal val="#ppt_x"/>
                                          </p:val>
                                        </p:tav>
                                      </p:tavLst>
                                    </p:anim>
                                    <p:anim calcmode="lin" valueType="num">
                                      <p:cBhvr additive="base">
                                        <p:cTn id="29" dur="500" fill="hold"/>
                                        <p:tgtEl>
                                          <p:spTgt spid="2778118"/>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37" fill="hold" grpId="0" nodeType="clickEffect">
                                  <p:stCondLst>
                                    <p:cond delay="0"/>
                                  </p:stCondLst>
                                  <p:childTnLst>
                                    <p:set>
                                      <p:cBhvr>
                                        <p:cTn id="33" dur="1" fill="hold">
                                          <p:stCondLst>
                                            <p:cond delay="0"/>
                                          </p:stCondLst>
                                        </p:cTn>
                                        <p:tgtEl>
                                          <p:spTgt spid="2778116"/>
                                        </p:tgtEl>
                                        <p:attrNameLst>
                                          <p:attrName>style.visibility</p:attrName>
                                        </p:attrNameLst>
                                      </p:cBhvr>
                                      <p:to>
                                        <p:strVal val="visible"/>
                                      </p:to>
                                    </p:set>
                                    <p:animEffect transition="in" filter="barn(outVertical)">
                                      <p:cBhvr>
                                        <p:cTn id="34" dur="500"/>
                                        <p:tgtEl>
                                          <p:spTgt spid="2778116"/>
                                        </p:tgtEl>
                                      </p:cBhvr>
                                    </p:animEffect>
                                  </p:childTnLst>
                                </p:cTn>
                              </p:par>
                            </p:childTnLst>
                          </p:cTn>
                        </p:par>
                        <p:par>
                          <p:cTn id="35" fill="hold" nodeType="afterGroup">
                            <p:stCondLst>
                              <p:cond delay="500"/>
                            </p:stCondLst>
                            <p:childTnLst>
                              <p:par>
                                <p:cTn id="36" presetID="2" presetClass="entr" presetSubtype="8" fill="hold" grpId="0" nodeType="afterEffect">
                                  <p:stCondLst>
                                    <p:cond delay="0"/>
                                  </p:stCondLst>
                                  <p:childTnLst>
                                    <p:set>
                                      <p:cBhvr>
                                        <p:cTn id="37" dur="1" fill="hold">
                                          <p:stCondLst>
                                            <p:cond delay="0"/>
                                          </p:stCondLst>
                                        </p:cTn>
                                        <p:tgtEl>
                                          <p:spTgt spid="2778120"/>
                                        </p:tgtEl>
                                        <p:attrNameLst>
                                          <p:attrName>style.visibility</p:attrName>
                                        </p:attrNameLst>
                                      </p:cBhvr>
                                      <p:to>
                                        <p:strVal val="visible"/>
                                      </p:to>
                                    </p:set>
                                    <p:anim calcmode="lin" valueType="num">
                                      <p:cBhvr additive="base">
                                        <p:cTn id="38" dur="500" fill="hold"/>
                                        <p:tgtEl>
                                          <p:spTgt spid="2778120"/>
                                        </p:tgtEl>
                                        <p:attrNameLst>
                                          <p:attrName>ppt_x</p:attrName>
                                        </p:attrNameLst>
                                      </p:cBhvr>
                                      <p:tavLst>
                                        <p:tav tm="0">
                                          <p:val>
                                            <p:strVal val="0-#ppt_w/2"/>
                                          </p:val>
                                        </p:tav>
                                        <p:tav tm="100000">
                                          <p:val>
                                            <p:strVal val="#ppt_x"/>
                                          </p:val>
                                        </p:tav>
                                      </p:tavLst>
                                    </p:anim>
                                    <p:anim calcmode="lin" valueType="num">
                                      <p:cBhvr additive="base">
                                        <p:cTn id="39" dur="500" fill="hold"/>
                                        <p:tgtEl>
                                          <p:spTgt spid="2778120"/>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32" fill="hold" grpId="0" nodeType="clickEffect">
                                  <p:stCondLst>
                                    <p:cond delay="0"/>
                                  </p:stCondLst>
                                  <p:childTnLst>
                                    <p:set>
                                      <p:cBhvr>
                                        <p:cTn id="43" dur="1" fill="hold">
                                          <p:stCondLst>
                                            <p:cond delay="0"/>
                                          </p:stCondLst>
                                        </p:cTn>
                                        <p:tgtEl>
                                          <p:spTgt spid="2778115"/>
                                        </p:tgtEl>
                                        <p:attrNameLst>
                                          <p:attrName>style.visibility</p:attrName>
                                        </p:attrNameLst>
                                      </p:cBhvr>
                                      <p:to>
                                        <p:strVal val="visible"/>
                                      </p:to>
                                    </p:set>
                                    <p:animEffect transition="in" filter="box(out)">
                                      <p:cBhvr>
                                        <p:cTn id="44" dur="500"/>
                                        <p:tgtEl>
                                          <p:spTgt spid="2778115"/>
                                        </p:tgtEl>
                                      </p:cBhvr>
                                    </p:animEffect>
                                  </p:childTnLst>
                                </p:cTn>
                              </p:par>
                            </p:childTnLst>
                          </p:cTn>
                        </p:par>
                        <p:par>
                          <p:cTn id="45" fill="hold" nodeType="afterGroup">
                            <p:stCondLst>
                              <p:cond delay="500"/>
                            </p:stCondLst>
                            <p:childTnLst>
                              <p:par>
                                <p:cTn id="46" presetID="2" presetClass="entr" presetSubtype="8" fill="hold" grpId="0" nodeType="afterEffect">
                                  <p:stCondLst>
                                    <p:cond delay="0"/>
                                  </p:stCondLst>
                                  <p:childTnLst>
                                    <p:set>
                                      <p:cBhvr>
                                        <p:cTn id="47" dur="1" fill="hold">
                                          <p:stCondLst>
                                            <p:cond delay="0"/>
                                          </p:stCondLst>
                                        </p:cTn>
                                        <p:tgtEl>
                                          <p:spTgt spid="2778121"/>
                                        </p:tgtEl>
                                        <p:attrNameLst>
                                          <p:attrName>style.visibility</p:attrName>
                                        </p:attrNameLst>
                                      </p:cBhvr>
                                      <p:to>
                                        <p:strVal val="visible"/>
                                      </p:to>
                                    </p:set>
                                    <p:anim calcmode="lin" valueType="num">
                                      <p:cBhvr additive="base">
                                        <p:cTn id="48" dur="500" fill="hold"/>
                                        <p:tgtEl>
                                          <p:spTgt spid="2778121"/>
                                        </p:tgtEl>
                                        <p:attrNameLst>
                                          <p:attrName>ppt_x</p:attrName>
                                        </p:attrNameLst>
                                      </p:cBhvr>
                                      <p:tavLst>
                                        <p:tav tm="0">
                                          <p:val>
                                            <p:strVal val="0-#ppt_w/2"/>
                                          </p:val>
                                        </p:tav>
                                        <p:tav tm="100000">
                                          <p:val>
                                            <p:strVal val="#ppt_x"/>
                                          </p:val>
                                        </p:tav>
                                      </p:tavLst>
                                    </p:anim>
                                    <p:anim calcmode="lin" valueType="num">
                                      <p:cBhvr additive="base">
                                        <p:cTn id="49" dur="500" fill="hold"/>
                                        <p:tgtEl>
                                          <p:spTgt spid="2778121"/>
                                        </p:tgtEl>
                                        <p:attrNameLst>
                                          <p:attrName>ppt_y</p:attrName>
                                        </p:attrNameLst>
                                      </p:cBhvr>
                                      <p:tavLst>
                                        <p:tav tm="0">
                                          <p:val>
                                            <p:strVal val="#ppt_y"/>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76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8114" grpId="0" autoUpdateAnimBg="0"/>
      <p:bldP spid="2778115" grpId="0" animBg="1"/>
      <p:bldP spid="2778116" grpId="0" animBg="1"/>
      <p:bldP spid="2778117" grpId="0" animBg="1"/>
      <p:bldP spid="2778118" grpId="0" animBg="1"/>
      <p:bldP spid="2778119" grpId="0" build="p" autoUpdateAnimBg="0"/>
      <p:bldP spid="2778120" grpId="0" autoUpdateAnimBg="0"/>
      <p:bldP spid="2778121" grpId="0" autoUpdateAnimBg="0"/>
      <p:bldP spid="276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Rectangle 1"/>
          <p:cNvSpPr>
            <a:spLocks noChangeArrowheads="1"/>
          </p:cNvSpPr>
          <p:nvPr/>
        </p:nvSpPr>
        <p:spPr bwMode="auto">
          <a:xfrm>
            <a:off x="539750" y="836613"/>
            <a:ext cx="8280400" cy="495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1800" b="0" dirty="0">
                <a:solidFill>
                  <a:srgbClr val="000000"/>
                </a:solidFill>
              </a:rPr>
              <a:t>11- Capacidade de priorizar e lidar com imprevistos</a:t>
            </a:r>
          </a:p>
          <a:p>
            <a:pPr algn="just"/>
            <a:r>
              <a:rPr lang="pt-BR" sz="1800" b="0" dirty="0">
                <a:solidFill>
                  <a:srgbClr val="000000"/>
                </a:solidFill>
              </a:rPr>
              <a:t>O escore baixo indica que a pessoa tem dificuldades de concentração, iniciando as atividades, mas não concluindo suas etapas e consequentemente não atingindo as metas a que se propõe. </a:t>
            </a:r>
          </a:p>
          <a:p>
            <a:pPr algn="just"/>
            <a:r>
              <a:rPr lang="pt-BR" sz="1800" b="0" dirty="0">
                <a:solidFill>
                  <a:srgbClr val="000000"/>
                </a:solidFill>
              </a:rPr>
              <a:t>O escore alto revela dificuldades da pessoa para lidar com imprevistos e emergências, perdendo a visão sistêmica, tão importante no contexto organizacional nos tempos atuais. </a:t>
            </a:r>
            <a:r>
              <a:rPr lang="pt-BR" sz="1800" b="0" dirty="0" smtClean="0">
                <a:solidFill>
                  <a:srgbClr val="000000"/>
                </a:solidFill>
              </a:rPr>
              <a:t>Estas pessoas (52,8%)  sentem necessidade </a:t>
            </a:r>
            <a:r>
              <a:rPr lang="pt-BR" sz="1800" b="0" dirty="0">
                <a:solidFill>
                  <a:srgbClr val="000000"/>
                </a:solidFill>
              </a:rPr>
              <a:t>de concluir a tarefa que </a:t>
            </a:r>
            <a:r>
              <a:rPr lang="pt-BR" sz="1800" b="0" dirty="0" smtClean="0">
                <a:solidFill>
                  <a:srgbClr val="000000"/>
                </a:solidFill>
              </a:rPr>
              <a:t>iniciaram </a:t>
            </a:r>
            <a:r>
              <a:rPr lang="pt-BR" sz="1800" b="0" dirty="0">
                <a:solidFill>
                  <a:srgbClr val="000000"/>
                </a:solidFill>
              </a:rPr>
              <a:t>e </a:t>
            </a:r>
            <a:r>
              <a:rPr lang="pt-BR" sz="1800" b="0" dirty="0" smtClean="0">
                <a:solidFill>
                  <a:srgbClr val="000000"/>
                </a:solidFill>
              </a:rPr>
              <a:t>percebem </a:t>
            </a:r>
            <a:r>
              <a:rPr lang="pt-BR" sz="1800" b="0" dirty="0">
                <a:solidFill>
                  <a:srgbClr val="000000"/>
                </a:solidFill>
              </a:rPr>
              <a:t>a mudança repentina como desorganização e falta de planejamento, dificultando a visão de conjunto. Esta característica pode gerar </a:t>
            </a:r>
            <a:r>
              <a:rPr lang="pt-BR" sz="1800" b="0" dirty="0" smtClean="0">
                <a:solidFill>
                  <a:srgbClr val="000000"/>
                </a:solidFill>
              </a:rPr>
              <a:t>desgaste </a:t>
            </a:r>
            <a:r>
              <a:rPr lang="pt-BR" sz="1800" b="0" dirty="0">
                <a:solidFill>
                  <a:srgbClr val="000000"/>
                </a:solidFill>
              </a:rPr>
              <a:t>emocional aos profissionais, tendo em vista que </a:t>
            </a:r>
            <a:r>
              <a:rPr lang="pt-BR" sz="1800" b="0" dirty="0" smtClean="0">
                <a:solidFill>
                  <a:srgbClr val="000000"/>
                </a:solidFill>
              </a:rPr>
              <a:t>cada vez mais o </a:t>
            </a:r>
            <a:r>
              <a:rPr lang="pt-BR" sz="1800" b="0" dirty="0">
                <a:solidFill>
                  <a:srgbClr val="000000"/>
                </a:solidFill>
              </a:rPr>
              <a:t>cenário atual </a:t>
            </a:r>
            <a:r>
              <a:rPr lang="pt-BR" sz="1800" b="0" dirty="0" smtClean="0">
                <a:solidFill>
                  <a:srgbClr val="000000"/>
                </a:solidFill>
              </a:rPr>
              <a:t>reforça esta </a:t>
            </a:r>
            <a:r>
              <a:rPr lang="pt-BR" sz="1800" b="0" dirty="0">
                <a:solidFill>
                  <a:srgbClr val="000000"/>
                </a:solidFill>
              </a:rPr>
              <a:t>tendência nas organizações.</a:t>
            </a:r>
          </a:p>
          <a:p>
            <a:pPr algn="just"/>
            <a:r>
              <a:rPr lang="pt-BR" sz="1800" b="0" dirty="0">
                <a:solidFill>
                  <a:srgbClr val="000000"/>
                </a:solidFill>
              </a:rPr>
              <a:t>Geralmente o profissional brasileiro da geração </a:t>
            </a:r>
            <a:r>
              <a:rPr lang="pt-BR" sz="1800" b="0" dirty="0" err="1">
                <a:solidFill>
                  <a:srgbClr val="000000"/>
                </a:solidFill>
              </a:rPr>
              <a:t>X</a:t>
            </a:r>
            <a:r>
              <a:rPr lang="pt-BR" sz="1800" b="0" dirty="0">
                <a:solidFill>
                  <a:srgbClr val="000000"/>
                </a:solidFill>
              </a:rPr>
              <a:t> ou Baby </a:t>
            </a:r>
            <a:r>
              <a:rPr lang="pt-BR" sz="1800" b="0" dirty="0" err="1">
                <a:solidFill>
                  <a:srgbClr val="000000"/>
                </a:solidFill>
              </a:rPr>
              <a:t>Booberms</a:t>
            </a:r>
            <a:r>
              <a:rPr lang="pt-BR" sz="1800" b="0" dirty="0">
                <a:solidFill>
                  <a:srgbClr val="000000"/>
                </a:solidFill>
              </a:rPr>
              <a:t> revelam dificuldades para lidar com imprevistos, mas lidam bem com mudanças. </a:t>
            </a:r>
          </a:p>
          <a:p>
            <a:pPr algn="just"/>
            <a:r>
              <a:rPr lang="pt-BR" sz="1800" b="0" dirty="0">
                <a:solidFill>
                  <a:srgbClr val="000000"/>
                </a:solidFill>
              </a:rPr>
              <a:t>O profissional da Geração </a:t>
            </a:r>
            <a:r>
              <a:rPr lang="pt-BR" sz="1800" b="0" dirty="0" err="1">
                <a:solidFill>
                  <a:srgbClr val="000000"/>
                </a:solidFill>
              </a:rPr>
              <a:t>Y</a:t>
            </a:r>
            <a:r>
              <a:rPr lang="pt-BR" sz="1800" b="0" dirty="0">
                <a:solidFill>
                  <a:srgbClr val="000000"/>
                </a:solidFill>
              </a:rPr>
              <a:t> vem revelando certa dificuldade de </a:t>
            </a:r>
            <a:r>
              <a:rPr lang="pt-BR" sz="1800" b="0" dirty="0" smtClean="0">
                <a:solidFill>
                  <a:srgbClr val="000000"/>
                </a:solidFill>
              </a:rPr>
              <a:t>concentração e foco (17,6%), </a:t>
            </a:r>
            <a:r>
              <a:rPr lang="pt-BR" sz="1800" b="0" dirty="0">
                <a:solidFill>
                  <a:srgbClr val="000000"/>
                </a:solidFill>
              </a:rPr>
              <a:t>talvez em virtude dos inúmeros estímulos inerentes aos novos tempos. Estes profissionais são muito ágeis, mas desmotivam-se rapidamente também por não atingirem suas metas na velocidade que gostariam.</a:t>
            </a:r>
          </a:p>
          <a:p>
            <a:pPr algn="just"/>
            <a:r>
              <a:rPr lang="pt-BR" sz="1800" b="0" dirty="0">
                <a:solidFill>
                  <a:srgbClr val="000000"/>
                </a:solidFill>
              </a:rPr>
              <a:t>A falta de concentração pode ser uma dificuldade fisiológica (síndrome de IRLEN),  ou uma limitação de organização e administração do tempo.</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840891484"/>
      </p:ext>
    </p:extLst>
  </p:cSld>
  <p:clrMapOvr>
    <a:masterClrMapping/>
  </p:clrMapOvr>
  <p:transition xmlns:p14="http://schemas.microsoft.com/office/powerpoint/2010/mai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0162" name="Rectangle 2"/>
          <p:cNvSpPr>
            <a:spLocks noChangeArrowheads="1"/>
          </p:cNvSpPr>
          <p:nvPr/>
        </p:nvSpPr>
        <p:spPr bwMode="auto">
          <a:xfrm>
            <a:off x="900113" y="620713"/>
            <a:ext cx="64563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a:solidFill>
                  <a:srgbClr val="CC3300"/>
                </a:solidFill>
                <a:latin typeface="KabarettD" charset="0"/>
              </a:rPr>
              <a:t>12 – Gestão de Mudanças</a:t>
            </a:r>
          </a:p>
        </p:txBody>
      </p:sp>
      <p:sp>
        <p:nvSpPr>
          <p:cNvPr id="2780163" name="Rectangle 3"/>
          <p:cNvSpPr>
            <a:spLocks noChangeArrowheads="1"/>
          </p:cNvSpPr>
          <p:nvPr/>
        </p:nvSpPr>
        <p:spPr bwMode="auto">
          <a:xfrm>
            <a:off x="4271963"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00"/>
            </a:extrusionClr>
          </a:sp3d>
        </p:spPr>
        <p:txBody>
          <a:bodyPr wrap="none" anchor="ctr">
            <a:flatTx/>
          </a:bodyPr>
          <a:lstStyle/>
          <a:p>
            <a:endParaRPr lang="en-US">
              <a:solidFill>
                <a:srgbClr val="000000"/>
              </a:solidFill>
            </a:endParaRPr>
          </a:p>
        </p:txBody>
      </p:sp>
      <p:sp>
        <p:nvSpPr>
          <p:cNvPr id="2780164" name="AutoShape 4"/>
          <p:cNvSpPr>
            <a:spLocks noChangeArrowheads="1"/>
          </p:cNvSpPr>
          <p:nvPr/>
        </p:nvSpPr>
        <p:spPr bwMode="auto">
          <a:xfrm>
            <a:off x="4805363" y="1308100"/>
            <a:ext cx="2509837" cy="673100"/>
          </a:xfrm>
          <a:prstGeom prst="star16">
            <a:avLst>
              <a:gd name="adj" fmla="val 4485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lgn="ctr">
              <a:defRPr/>
            </a:pPr>
            <a:endParaRPr lang="pt-BR" sz="3200">
              <a:solidFill>
                <a:srgbClr val="000000"/>
              </a:solidFill>
              <a:latin typeface="Times New Roman" pitchFamily="18" charset="0"/>
              <a:ea typeface="+mn-ea"/>
              <a:cs typeface="Arial" pitchFamily="34" charset="0"/>
            </a:endParaRPr>
          </a:p>
        </p:txBody>
      </p:sp>
      <p:sp>
        <p:nvSpPr>
          <p:cNvPr id="2780165" name="Rectangle 5"/>
          <p:cNvSpPr>
            <a:spLocks noChangeArrowheads="1"/>
          </p:cNvSpPr>
          <p:nvPr/>
        </p:nvSpPr>
        <p:spPr bwMode="auto">
          <a:xfrm>
            <a:off x="5033963"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00"/>
            </a:extrusionClr>
          </a:sp3d>
        </p:spPr>
        <p:txBody>
          <a:bodyPr wrap="none" anchor="ctr">
            <a:flatTx/>
          </a:bodyPr>
          <a:lstStyle/>
          <a:p>
            <a:endParaRPr lang="en-US">
              <a:solidFill>
                <a:srgbClr val="000000"/>
              </a:solidFill>
            </a:endParaRPr>
          </a:p>
        </p:txBody>
      </p:sp>
      <p:sp>
        <p:nvSpPr>
          <p:cNvPr id="2780166" name="Rectangle 6"/>
          <p:cNvSpPr>
            <a:spLocks noChangeArrowheads="1"/>
          </p:cNvSpPr>
          <p:nvPr/>
        </p:nvSpPr>
        <p:spPr bwMode="auto">
          <a:xfrm>
            <a:off x="228600" y="1308100"/>
            <a:ext cx="8737600" cy="1066800"/>
          </a:xfrm>
          <a:prstGeom prst="rect">
            <a:avLst/>
          </a:prstGeom>
          <a:noFill/>
          <a:ln w="9525">
            <a:noFill/>
            <a:miter lim="800000"/>
            <a:headEnd/>
            <a:tailEnd/>
          </a:ln>
          <a:effectLst>
            <a:outerShdw dist="35921" dir="2700000" algn="ctr" rotWithShape="0">
              <a:schemeClr val="tx1"/>
            </a:outerShdw>
          </a:effectLst>
        </p:spPr>
        <p:txBody>
          <a:bodyPr lIns="92075" tIns="46038" rIns="92075" bIns="46038">
            <a:spAutoFit/>
          </a:bodyPr>
          <a:lstStyle/>
          <a:p>
            <a:pPr>
              <a:defRPr/>
            </a:pPr>
            <a:r>
              <a:rPr lang="pt-BR" sz="3200">
                <a:latin typeface="Arial Black" pitchFamily="34" charset="0"/>
                <a:ea typeface="+mn-ea"/>
                <a:cs typeface="Arial" pitchFamily="34" charset="0"/>
              </a:rPr>
              <a:t>00 01  02  03  04  05  06  07  08  09  10</a:t>
            </a:r>
          </a:p>
        </p:txBody>
      </p:sp>
      <p:sp>
        <p:nvSpPr>
          <p:cNvPr id="2780167" name="Rectangle 7"/>
          <p:cNvSpPr>
            <a:spLocks noChangeArrowheads="1"/>
          </p:cNvSpPr>
          <p:nvPr/>
        </p:nvSpPr>
        <p:spPr bwMode="auto">
          <a:xfrm>
            <a:off x="6969125" y="1828800"/>
            <a:ext cx="1589088" cy="519113"/>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2800">
                <a:solidFill>
                  <a:srgbClr val="33CCFF"/>
                </a:solidFill>
                <a:latin typeface="Kidprint" pitchFamily="66" charset="0"/>
                <a:ea typeface="+mn-ea"/>
                <a:cs typeface="Arial" pitchFamily="34" charset="0"/>
              </a:rPr>
              <a:t>Ansioso</a:t>
            </a:r>
            <a:endParaRPr lang="pt-BR" sz="3600">
              <a:solidFill>
                <a:srgbClr val="33CCFF"/>
              </a:solidFill>
              <a:latin typeface="ZapfChan Bd BT" pitchFamily="66" charset="0"/>
              <a:ea typeface="+mn-ea"/>
              <a:cs typeface="Arial" pitchFamily="34" charset="0"/>
            </a:endParaRPr>
          </a:p>
        </p:txBody>
      </p:sp>
      <p:sp>
        <p:nvSpPr>
          <p:cNvPr id="2780168" name="Rectangle 8"/>
          <p:cNvSpPr>
            <a:spLocks noChangeArrowheads="1"/>
          </p:cNvSpPr>
          <p:nvPr/>
        </p:nvSpPr>
        <p:spPr bwMode="auto">
          <a:xfrm>
            <a:off x="684213" y="1676400"/>
            <a:ext cx="3003550" cy="64135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a:solidFill>
                  <a:srgbClr val="FF0066"/>
                </a:solidFill>
                <a:latin typeface="ZapfChan Bd BT" pitchFamily="66" charset="0"/>
                <a:ea typeface="+mn-ea"/>
                <a:cs typeface="Arial" pitchFamily="34" charset="0"/>
              </a:rPr>
              <a:t>Conservador</a:t>
            </a:r>
            <a:endParaRPr lang="pt-BR" sz="2400">
              <a:solidFill>
                <a:srgbClr val="FF0066"/>
              </a:solidFill>
              <a:latin typeface="ZapfChan Bd BT" pitchFamily="66" charset="0"/>
              <a:ea typeface="+mn-ea"/>
              <a:cs typeface="Arial" pitchFamily="34" charset="0"/>
            </a:endParaRPr>
          </a:p>
        </p:txBody>
      </p:sp>
      <p:sp>
        <p:nvSpPr>
          <p:cNvPr id="2780169" name="Rectangle 9"/>
          <p:cNvSpPr>
            <a:spLocks noChangeArrowheads="1"/>
          </p:cNvSpPr>
          <p:nvPr/>
        </p:nvSpPr>
        <p:spPr bwMode="auto">
          <a:xfrm>
            <a:off x="762000" y="2578224"/>
            <a:ext cx="7626424" cy="2650976"/>
          </a:xfrm>
          <a:prstGeom prst="rect">
            <a:avLst/>
          </a:prstGeom>
          <a:noFill/>
          <a:ln w="12700">
            <a:noFill/>
            <a:miter lim="800000"/>
            <a:headEnd/>
            <a:tailEnd/>
          </a:ln>
          <a:effectLst/>
        </p:spPr>
        <p:txBody>
          <a:bodyPr lIns="90488" tIns="44450" rIns="90488" bIns="44450"/>
          <a:lstStyle/>
          <a:p>
            <a:pPr marL="342900" indent="-342900" algn="ctr">
              <a:lnSpc>
                <a:spcPct val="100000"/>
              </a:lnSpc>
              <a:spcBef>
                <a:spcPct val="20000"/>
              </a:spcBef>
              <a:buClr>
                <a:srgbClr val="FF0000"/>
              </a:buClr>
              <a:buSzPct val="75000"/>
              <a:buFont typeface="Aardvark" pitchFamily="34" charset="0"/>
              <a:buNone/>
              <a:defRPr/>
            </a:pPr>
            <a:r>
              <a:rPr lang="pt-BR" sz="3600" b="0" dirty="0">
                <a:solidFill>
                  <a:srgbClr val="000000"/>
                </a:solidFill>
              </a:rPr>
              <a:t>Avalia a necessidade que o profissional revela em aceitar e adaptar-se às mudanças e inovações. </a:t>
            </a:r>
            <a:endParaRPr kumimoji="1" lang="pt-BR" sz="3600" b="0" dirty="0">
              <a:ln w="12700">
                <a:solidFill>
                  <a:srgbClr val="000000">
                    <a:satMod val="155000"/>
                  </a:srgbClr>
                </a:solidFill>
                <a:prstDash val="solid"/>
              </a:ln>
              <a:solidFill>
                <a:srgbClr val="000000"/>
              </a:solidFill>
              <a:effectLst>
                <a:outerShdw blurRad="41275" dist="20320" dir="1800000" algn="tl" rotWithShape="0">
                  <a:srgbClr val="000000">
                    <a:alpha val="40000"/>
                  </a:srgbClr>
                </a:outerShdw>
              </a:effectLst>
              <a:latin typeface="Tahoma" pitchFamily="34" charset="0"/>
              <a:ea typeface="+mn-ea"/>
              <a:cs typeface="Arial" pitchFamily="34" charset="0"/>
            </a:endParaRPr>
          </a:p>
        </p:txBody>
      </p:sp>
      <p:sp>
        <p:nvSpPr>
          <p:cNvPr id="10" name="CaixaDeTexto 9"/>
          <p:cNvSpPr txBox="1">
            <a:spLocks noChangeArrowheads="1"/>
          </p:cNvSpPr>
          <p:nvPr/>
        </p:nvSpPr>
        <p:spPr bwMode="auto">
          <a:xfrm>
            <a:off x="1408113" y="5157788"/>
            <a:ext cx="66484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Geralmente o brasileiro aprecia muito as mudanças, ainda </a:t>
            </a:r>
          </a:p>
          <a:p>
            <a:pPr algn="ctr" eaLnBrk="1" hangingPunct="1"/>
            <a:r>
              <a:rPr lang="pt-BR" sz="1800">
                <a:solidFill>
                  <a:srgbClr val="000000"/>
                </a:solidFill>
              </a:rPr>
              <a:t>que não aprecie os imprevistos. Pessoas mais conservadoras</a:t>
            </a:r>
          </a:p>
          <a:p>
            <a:pPr algn="ctr" eaLnBrk="1" hangingPunct="1"/>
            <a:r>
              <a:rPr lang="pt-BR" sz="1800">
                <a:solidFill>
                  <a:srgbClr val="000000"/>
                </a:solidFill>
              </a:rPr>
              <a:t>podem se estressar em ambientes de intensas transformações.</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80162"/>
                                        </p:tgtEl>
                                        <p:attrNameLst>
                                          <p:attrName>style.visibility</p:attrName>
                                        </p:attrNameLst>
                                      </p:cBhvr>
                                      <p:to>
                                        <p:strVal val="visible"/>
                                      </p:to>
                                    </p:set>
                                    <p:anim calcmode="lin" valueType="num">
                                      <p:cBhvr additive="base">
                                        <p:cTn id="7" dur="500" fill="hold"/>
                                        <p:tgtEl>
                                          <p:spTgt spid="2780162"/>
                                        </p:tgtEl>
                                        <p:attrNameLst>
                                          <p:attrName>ppt_x</p:attrName>
                                        </p:attrNameLst>
                                      </p:cBhvr>
                                      <p:tavLst>
                                        <p:tav tm="0">
                                          <p:val>
                                            <p:strVal val="1+#ppt_w/2"/>
                                          </p:val>
                                        </p:tav>
                                        <p:tav tm="100000">
                                          <p:val>
                                            <p:strVal val="#ppt_x"/>
                                          </p:val>
                                        </p:tav>
                                      </p:tavLst>
                                    </p:anim>
                                    <p:anim calcmode="lin" valueType="num">
                                      <p:cBhvr additive="base">
                                        <p:cTn id="8" dur="500" fill="hold"/>
                                        <p:tgtEl>
                                          <p:spTgt spid="27801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80169"/>
                                        </p:tgtEl>
                                        <p:attrNameLst>
                                          <p:attrName>style.visibility</p:attrName>
                                        </p:attrNameLst>
                                      </p:cBhvr>
                                      <p:to>
                                        <p:strVal val="visible"/>
                                      </p:to>
                                    </p:set>
                                    <p:anim to="" calcmode="lin" valueType="num">
                                      <p:cBhvr>
                                        <p:cTn id="13" dur="1" fill="hold"/>
                                        <p:tgtEl>
                                          <p:spTgt spid="278016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2780166"/>
                                        </p:tgtEl>
                                        <p:attrNameLst>
                                          <p:attrName>style.visibility</p:attrName>
                                        </p:attrNameLst>
                                      </p:cBhvr>
                                      <p:to>
                                        <p:strVal val="visible"/>
                                      </p:to>
                                    </p:set>
                                    <p:anim calcmode="lin" valueType="num">
                                      <p:cBhvr>
                                        <p:cTn id="18" dur="500" fill="hold"/>
                                        <p:tgtEl>
                                          <p:spTgt spid="2780166"/>
                                        </p:tgtEl>
                                        <p:attrNameLst>
                                          <p:attrName>ppt_w</p:attrName>
                                        </p:attrNameLst>
                                      </p:cBhvr>
                                      <p:tavLst>
                                        <p:tav tm="0">
                                          <p:val>
                                            <p:strVal val="(6*min(max(#ppt_w*#ppt_h,.3),1)-7.4)/-.7*#ppt_w"/>
                                          </p:val>
                                        </p:tav>
                                        <p:tav tm="100000">
                                          <p:val>
                                            <p:strVal val="#ppt_w"/>
                                          </p:val>
                                        </p:tav>
                                      </p:tavLst>
                                    </p:anim>
                                    <p:anim calcmode="lin" valueType="num">
                                      <p:cBhvr>
                                        <p:cTn id="19" dur="500" fill="hold"/>
                                        <p:tgtEl>
                                          <p:spTgt spid="2780166"/>
                                        </p:tgtEl>
                                        <p:attrNameLst>
                                          <p:attrName>ppt_h</p:attrName>
                                        </p:attrNameLst>
                                      </p:cBhvr>
                                      <p:tavLst>
                                        <p:tav tm="0">
                                          <p:val>
                                            <p:strVal val="(6*min(max(#ppt_w*#ppt_h,.3),1)-7.4)/-.7*#ppt_h"/>
                                          </p:val>
                                        </p:tav>
                                        <p:tav tm="100000">
                                          <p:val>
                                            <p:strVal val="#ppt_h"/>
                                          </p:val>
                                        </p:tav>
                                      </p:tavLst>
                                    </p:anim>
                                    <p:anim calcmode="lin" valueType="num">
                                      <p:cBhvr>
                                        <p:cTn id="20" dur="500" fill="hold"/>
                                        <p:tgtEl>
                                          <p:spTgt spid="2780166"/>
                                        </p:tgtEl>
                                        <p:attrNameLst>
                                          <p:attrName>ppt_x</p:attrName>
                                        </p:attrNameLst>
                                      </p:cBhvr>
                                      <p:tavLst>
                                        <p:tav tm="0">
                                          <p:val>
                                            <p:fltVal val="0.5"/>
                                          </p:val>
                                        </p:tav>
                                        <p:tav tm="100000">
                                          <p:val>
                                            <p:strVal val="#ppt_x"/>
                                          </p:val>
                                        </p:tav>
                                      </p:tavLst>
                                    </p:anim>
                                    <p:anim calcmode="lin" valueType="num">
                                      <p:cBhvr>
                                        <p:cTn id="21" dur="500" fill="hold"/>
                                        <p:tgtEl>
                                          <p:spTgt spid="2780166"/>
                                        </p:tgtEl>
                                        <p:attrNameLst>
                                          <p:attrName>ppt_y</p:attrName>
                                        </p:attrNameLst>
                                      </p:cBhvr>
                                      <p:tavLst>
                                        <p:tav tm="0">
                                          <p:val>
                                            <p:strVal val="1+(6*min(max(#ppt_w*#ppt_h,.3),1)-7.4)/-.7*#ppt_h/2"/>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780163"/>
                                        </p:tgtEl>
                                        <p:attrNameLst>
                                          <p:attrName>style.visibility</p:attrName>
                                        </p:attrNameLst>
                                      </p:cBhvr>
                                      <p:to>
                                        <p:strVal val="visible"/>
                                      </p:to>
                                    </p:set>
                                    <p:anim calcmode="lin" valueType="num">
                                      <p:cBhvr additive="base">
                                        <p:cTn id="25" dur="500" fill="hold"/>
                                        <p:tgtEl>
                                          <p:spTgt spid="2780163"/>
                                        </p:tgtEl>
                                        <p:attrNameLst>
                                          <p:attrName>ppt_x</p:attrName>
                                        </p:attrNameLst>
                                      </p:cBhvr>
                                      <p:tavLst>
                                        <p:tav tm="0">
                                          <p:val>
                                            <p:strVal val="0-#ppt_w/2"/>
                                          </p:val>
                                        </p:tav>
                                        <p:tav tm="100000">
                                          <p:val>
                                            <p:strVal val="#ppt_x"/>
                                          </p:val>
                                        </p:tav>
                                      </p:tavLst>
                                    </p:anim>
                                    <p:anim calcmode="lin" valueType="num">
                                      <p:cBhvr additive="base">
                                        <p:cTn id="26" dur="500" fill="hold"/>
                                        <p:tgtEl>
                                          <p:spTgt spid="2780163"/>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2780165"/>
                                        </p:tgtEl>
                                        <p:attrNameLst>
                                          <p:attrName>style.visibility</p:attrName>
                                        </p:attrNameLst>
                                      </p:cBhvr>
                                      <p:to>
                                        <p:strVal val="visible"/>
                                      </p:to>
                                    </p:set>
                                    <p:anim calcmode="lin" valueType="num">
                                      <p:cBhvr additive="base">
                                        <p:cTn id="30" dur="500" fill="hold"/>
                                        <p:tgtEl>
                                          <p:spTgt spid="2780165"/>
                                        </p:tgtEl>
                                        <p:attrNameLst>
                                          <p:attrName>ppt_x</p:attrName>
                                        </p:attrNameLst>
                                      </p:cBhvr>
                                      <p:tavLst>
                                        <p:tav tm="0">
                                          <p:val>
                                            <p:strVal val="0-#ppt_w/2"/>
                                          </p:val>
                                        </p:tav>
                                        <p:tav tm="100000">
                                          <p:val>
                                            <p:strVal val="#ppt_x"/>
                                          </p:val>
                                        </p:tav>
                                      </p:tavLst>
                                    </p:anim>
                                    <p:anim calcmode="lin" valueType="num">
                                      <p:cBhvr additive="base">
                                        <p:cTn id="31" dur="500" fill="hold"/>
                                        <p:tgtEl>
                                          <p:spTgt spid="2780165"/>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6" presetClass="entr" presetSubtype="37" fill="hold" grpId="0" nodeType="clickEffect">
                                  <p:stCondLst>
                                    <p:cond delay="0"/>
                                  </p:stCondLst>
                                  <p:childTnLst>
                                    <p:set>
                                      <p:cBhvr>
                                        <p:cTn id="35" dur="1" fill="hold">
                                          <p:stCondLst>
                                            <p:cond delay="0"/>
                                          </p:stCondLst>
                                        </p:cTn>
                                        <p:tgtEl>
                                          <p:spTgt spid="2780164"/>
                                        </p:tgtEl>
                                        <p:attrNameLst>
                                          <p:attrName>style.visibility</p:attrName>
                                        </p:attrNameLst>
                                      </p:cBhvr>
                                      <p:to>
                                        <p:strVal val="visible"/>
                                      </p:to>
                                    </p:set>
                                    <p:animEffect transition="in" filter="barn(outVertical)">
                                      <p:cBhvr>
                                        <p:cTn id="36" dur="500"/>
                                        <p:tgtEl>
                                          <p:spTgt spid="278016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780167"/>
                                        </p:tgtEl>
                                        <p:attrNameLst>
                                          <p:attrName>style.visibility</p:attrName>
                                        </p:attrNameLst>
                                      </p:cBhvr>
                                      <p:to>
                                        <p:strVal val="visible"/>
                                      </p:to>
                                    </p:set>
                                    <p:anim calcmode="lin" valueType="num">
                                      <p:cBhvr additive="base">
                                        <p:cTn id="41" dur="500" fill="hold"/>
                                        <p:tgtEl>
                                          <p:spTgt spid="2780167"/>
                                        </p:tgtEl>
                                        <p:attrNameLst>
                                          <p:attrName>ppt_x</p:attrName>
                                        </p:attrNameLst>
                                      </p:cBhvr>
                                      <p:tavLst>
                                        <p:tav tm="0">
                                          <p:val>
                                            <p:strVal val="0-#ppt_w/2"/>
                                          </p:val>
                                        </p:tav>
                                        <p:tav tm="100000">
                                          <p:val>
                                            <p:strVal val="#ppt_x"/>
                                          </p:val>
                                        </p:tav>
                                      </p:tavLst>
                                    </p:anim>
                                    <p:anim calcmode="lin" valueType="num">
                                      <p:cBhvr additive="base">
                                        <p:cTn id="42" dur="500" fill="hold"/>
                                        <p:tgtEl>
                                          <p:spTgt spid="2780167"/>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2780168"/>
                                        </p:tgtEl>
                                        <p:attrNameLst>
                                          <p:attrName>style.visibility</p:attrName>
                                        </p:attrNameLst>
                                      </p:cBhvr>
                                      <p:to>
                                        <p:strVal val="visible"/>
                                      </p:to>
                                    </p:set>
                                    <p:anim calcmode="lin" valueType="num">
                                      <p:cBhvr additive="base">
                                        <p:cTn id="47" dur="500" fill="hold"/>
                                        <p:tgtEl>
                                          <p:spTgt spid="2780168"/>
                                        </p:tgtEl>
                                        <p:attrNameLst>
                                          <p:attrName>ppt_x</p:attrName>
                                        </p:attrNameLst>
                                      </p:cBhvr>
                                      <p:tavLst>
                                        <p:tav tm="0">
                                          <p:val>
                                            <p:strVal val="1+#ppt_w/2"/>
                                          </p:val>
                                        </p:tav>
                                        <p:tav tm="100000">
                                          <p:val>
                                            <p:strVal val="#ppt_x"/>
                                          </p:val>
                                        </p:tav>
                                      </p:tavLst>
                                    </p:anim>
                                    <p:anim calcmode="lin" valueType="num">
                                      <p:cBhvr additive="base">
                                        <p:cTn id="48" dur="500" fill="hold"/>
                                        <p:tgtEl>
                                          <p:spTgt spid="2780168"/>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0162" grpId="0" autoUpdateAnimBg="0"/>
      <p:bldP spid="2780163" grpId="0" animBg="1"/>
      <p:bldP spid="2780164" grpId="0" animBg="1" autoUpdateAnimBg="0"/>
      <p:bldP spid="2780165" grpId="0" animBg="1"/>
      <p:bldP spid="2780166" grpId="0" autoUpdateAnimBg="0"/>
      <p:bldP spid="2780167" grpId="0" autoUpdateAnimBg="0"/>
      <p:bldP spid="2780168" grpId="0" autoUpdateAnimBg="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Rectangle 1"/>
          <p:cNvSpPr>
            <a:spLocks noChangeArrowheads="1"/>
          </p:cNvSpPr>
          <p:nvPr/>
        </p:nvSpPr>
        <p:spPr bwMode="auto">
          <a:xfrm>
            <a:off x="539750" y="1097350"/>
            <a:ext cx="8280400" cy="319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12- Gestão de Mudanças</a:t>
            </a:r>
          </a:p>
          <a:p>
            <a:pPr algn="just"/>
            <a:r>
              <a:rPr lang="pt-BR" sz="2000" b="0" dirty="0" smtClean="0">
                <a:solidFill>
                  <a:srgbClr val="000000"/>
                </a:solidFill>
              </a:rPr>
              <a:t>O escore </a:t>
            </a:r>
            <a:r>
              <a:rPr lang="pt-BR" sz="2000" b="0" dirty="0">
                <a:solidFill>
                  <a:srgbClr val="000000"/>
                </a:solidFill>
              </a:rPr>
              <a:t>baixo indica que a pessoa é do tipo mais conservadora, resistindo a mudanças e inovações. </a:t>
            </a:r>
            <a:r>
              <a:rPr lang="pt-BR" sz="2000" b="0" dirty="0" smtClean="0">
                <a:solidFill>
                  <a:srgbClr val="000000"/>
                </a:solidFill>
              </a:rPr>
              <a:t>Sente dificuldades </a:t>
            </a:r>
            <a:r>
              <a:rPr lang="pt-BR" sz="2000" b="0" dirty="0">
                <a:solidFill>
                  <a:srgbClr val="000000"/>
                </a:solidFill>
              </a:rPr>
              <a:t>em enfrentar situações novas e pode resistir a ambientes e pessoas estranhas. </a:t>
            </a:r>
            <a:endParaRPr lang="pt-BR" sz="2000" b="0" dirty="0" smtClean="0">
              <a:solidFill>
                <a:srgbClr val="000000"/>
              </a:solidFill>
            </a:endParaRPr>
          </a:p>
          <a:p>
            <a:pPr algn="just"/>
            <a:r>
              <a:rPr lang="pt-BR" sz="2000" b="0" dirty="0" smtClean="0">
                <a:solidFill>
                  <a:srgbClr val="000000"/>
                </a:solidFill>
              </a:rPr>
              <a:t>O escore </a:t>
            </a:r>
            <a:r>
              <a:rPr lang="pt-BR" sz="2000" b="0" dirty="0">
                <a:solidFill>
                  <a:srgbClr val="000000"/>
                </a:solidFill>
              </a:rPr>
              <a:t>alto indica que a pessoa aceita muitas bem </a:t>
            </a:r>
            <a:r>
              <a:rPr lang="pt-BR" sz="2000" b="0" dirty="0" smtClean="0">
                <a:solidFill>
                  <a:srgbClr val="000000"/>
                </a:solidFill>
              </a:rPr>
              <a:t> inovações</a:t>
            </a:r>
            <a:r>
              <a:rPr lang="pt-BR" sz="2000" b="0" dirty="0">
                <a:solidFill>
                  <a:srgbClr val="000000"/>
                </a:solidFill>
              </a:rPr>
              <a:t>, adaptando-se rapidamente a novos contextos e pessoas. Quão maior for o escore da pessoa mais ansiosa ela deve se revelar perante as mudanças. </a:t>
            </a:r>
            <a:endParaRPr lang="pt-BR" sz="2000" b="0" dirty="0" smtClean="0">
              <a:solidFill>
                <a:srgbClr val="000000"/>
              </a:solidFill>
            </a:endParaRPr>
          </a:p>
          <a:p>
            <a:pPr algn="just"/>
            <a:r>
              <a:rPr lang="pt-BR" sz="2000" b="0" dirty="0" smtClean="0">
                <a:solidFill>
                  <a:srgbClr val="000000"/>
                </a:solidFill>
              </a:rPr>
              <a:t>A maioria </a:t>
            </a:r>
            <a:r>
              <a:rPr lang="pt-BR" sz="2000" b="0" dirty="0">
                <a:solidFill>
                  <a:srgbClr val="000000"/>
                </a:solidFill>
              </a:rPr>
              <a:t>dos </a:t>
            </a:r>
            <a:r>
              <a:rPr lang="pt-BR" sz="2000" b="0" dirty="0" smtClean="0">
                <a:solidFill>
                  <a:srgbClr val="000000"/>
                </a:solidFill>
              </a:rPr>
              <a:t>brasileiros (78,4%) </a:t>
            </a:r>
            <a:r>
              <a:rPr lang="pt-BR" sz="2000" b="0" dirty="0">
                <a:solidFill>
                  <a:srgbClr val="000000"/>
                </a:solidFill>
              </a:rPr>
              <a:t>adapta-se muito bem às inovações aceitando-as rapidamente e mostrando-se ansiosos para que as mudanças ocorram.</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079588465"/>
      </p:ext>
    </p:extLst>
  </p:cSld>
  <p:clrMapOvr>
    <a:masterClrMapping/>
  </p:clrMapOvr>
  <p:transition xmlns:p14="http://schemas.microsoft.com/office/powerpoint/2010/mai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2210" name="Rectangle 2"/>
          <p:cNvSpPr>
            <a:spLocks noChangeArrowheads="1"/>
          </p:cNvSpPr>
          <p:nvPr/>
        </p:nvSpPr>
        <p:spPr bwMode="auto">
          <a:xfrm>
            <a:off x="407988" y="3500438"/>
            <a:ext cx="8170862" cy="647700"/>
          </a:xfrm>
          <a:prstGeom prst="rect">
            <a:avLst/>
          </a:prstGeom>
          <a:noFill/>
          <a:ln>
            <a:noFill/>
          </a:ln>
          <a:effectLst>
            <a:outerShdw dist="12700" dir="5400000"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13 – Relacionamento com superiores</a:t>
            </a:r>
          </a:p>
        </p:txBody>
      </p:sp>
      <p:grpSp>
        <p:nvGrpSpPr>
          <p:cNvPr id="173058" name="Group 1"/>
          <p:cNvGrpSpPr>
            <a:grpSpLocks/>
          </p:cNvGrpSpPr>
          <p:nvPr/>
        </p:nvGrpSpPr>
        <p:grpSpPr bwMode="auto">
          <a:xfrm>
            <a:off x="255588" y="4149725"/>
            <a:ext cx="8720137" cy="1163638"/>
            <a:chOff x="255588" y="4660900"/>
            <a:chExt cx="8720137" cy="1163638"/>
          </a:xfrm>
        </p:grpSpPr>
        <p:sp>
          <p:nvSpPr>
            <p:cNvPr id="2782211" name="AutoShape 3"/>
            <p:cNvSpPr>
              <a:spLocks noChangeArrowheads="1"/>
            </p:cNvSpPr>
            <p:nvPr/>
          </p:nvSpPr>
          <p:spPr bwMode="auto">
            <a:xfrm>
              <a:off x="3213100" y="46609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73062" name="Rectangle 4"/>
            <p:cNvSpPr>
              <a:spLocks noChangeArrowheads="1"/>
            </p:cNvSpPr>
            <p:nvPr/>
          </p:nvSpPr>
          <p:spPr bwMode="auto">
            <a:xfrm>
              <a:off x="3429000" y="5272088"/>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3063" name="Rectangle 5"/>
            <p:cNvSpPr>
              <a:spLocks noChangeArrowheads="1"/>
            </p:cNvSpPr>
            <p:nvPr/>
          </p:nvSpPr>
          <p:spPr bwMode="auto">
            <a:xfrm>
              <a:off x="4191000" y="527208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2214" name="AutoShape 6"/>
            <p:cNvSpPr>
              <a:spLocks noChangeArrowheads="1"/>
            </p:cNvSpPr>
            <p:nvPr/>
          </p:nvSpPr>
          <p:spPr bwMode="auto">
            <a:xfrm>
              <a:off x="4800600" y="4660900"/>
              <a:ext cx="977900" cy="901700"/>
            </a:xfrm>
            <a:prstGeom prst="star16">
              <a:avLst>
                <a:gd name="adj" fmla="val 37500"/>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73065" name="Rectangle 7"/>
            <p:cNvSpPr>
              <a:spLocks noChangeArrowheads="1"/>
            </p:cNvSpPr>
            <p:nvPr/>
          </p:nvSpPr>
          <p:spPr bwMode="auto">
            <a:xfrm>
              <a:off x="4953000" y="5257800"/>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2216" name="Rectangle 8"/>
            <p:cNvSpPr>
              <a:spLocks noChangeArrowheads="1"/>
            </p:cNvSpPr>
            <p:nvPr/>
          </p:nvSpPr>
          <p:spPr bwMode="auto">
            <a:xfrm>
              <a:off x="255588" y="4770438"/>
              <a:ext cx="8720137" cy="579437"/>
            </a:xfrm>
            <a:prstGeom prst="rect">
              <a:avLst/>
            </a:prstGeom>
            <a:noFill/>
            <a:ln w="9525">
              <a:noFill/>
              <a:miter lim="800000"/>
              <a:headEnd/>
              <a:tailEnd/>
            </a:ln>
            <a:effectLst>
              <a:outerShdw dist="35921" dir="2700000" algn="ctr" rotWithShape="0">
                <a:schemeClr val="bg2"/>
              </a:outerShdw>
            </a:effectLst>
          </p:spPr>
          <p:txBody>
            <a:bodyPr wrap="none" lIns="92075" tIns="46038" rIns="92075" bIns="46038">
              <a:spAutoFit/>
            </a:bodyPr>
            <a:lstStyle/>
            <a:p>
              <a:pPr>
                <a:defRPr/>
              </a:pPr>
              <a:r>
                <a:rPr lang="pt-BR" sz="3200" dirty="0">
                  <a:solidFill>
                    <a:srgbClr val="CC3300"/>
                  </a:solidFill>
                  <a:effectLst>
                    <a:outerShdw blurRad="38100" dist="38100" dir="2700000" algn="tl">
                      <a:srgbClr val="DDDDDD"/>
                    </a:outerShdw>
                  </a:effectLst>
                  <a:latin typeface="Arial Black" charset="0"/>
                  <a:cs typeface="Arial" charset="0"/>
                </a:rPr>
                <a:t>00 01  02  03  04  05  06  07  08  09  10</a:t>
              </a:r>
            </a:p>
          </p:txBody>
        </p:sp>
        <p:sp>
          <p:nvSpPr>
            <p:cNvPr id="2782217" name="Rectangle 9"/>
            <p:cNvSpPr>
              <a:spLocks noChangeArrowheads="1"/>
            </p:cNvSpPr>
            <p:nvPr/>
          </p:nvSpPr>
          <p:spPr bwMode="auto">
            <a:xfrm>
              <a:off x="323850" y="5300663"/>
              <a:ext cx="3024188" cy="523875"/>
            </a:xfrm>
            <a:prstGeom prst="rect">
              <a:avLst/>
            </a:prstGeom>
            <a:noFill/>
            <a:ln w="9525">
              <a:noFill/>
              <a:miter lim="800000"/>
              <a:headEnd/>
              <a:tailEnd/>
            </a:ln>
            <a:effectLst/>
          </p:spPr>
          <p:txBody>
            <a:bodyPr lIns="92075" tIns="46038" rIns="92075" bIns="46038">
              <a:spAutoFit/>
            </a:bodyPr>
            <a:lstStyle/>
            <a:p>
              <a:pPr>
                <a:defRPr/>
              </a:pPr>
              <a:r>
                <a:rPr lang="pt-BR" sz="2800" dirty="0">
                  <a:solidFill>
                    <a:srgbClr val="000000"/>
                  </a:solidFill>
                  <a:effectLst>
                    <a:outerShdw blurRad="38100" dist="38100" dir="2700000" algn="tl">
                      <a:srgbClr val="C0C0C0"/>
                    </a:outerShdw>
                  </a:effectLst>
                  <a:latin typeface="Letter Gothic" pitchFamily="49" charset="0"/>
                  <a:ea typeface="+mn-ea"/>
                  <a:cs typeface="Arial" pitchFamily="34" charset="0"/>
                </a:rPr>
                <a:t>Auto Suficiente</a:t>
              </a:r>
              <a:endParaRPr lang="pt-BR" dirty="0">
                <a:solidFill>
                  <a:srgbClr val="000000"/>
                </a:solidFill>
                <a:effectLst>
                  <a:outerShdw blurRad="38100" dist="38100" dir="2700000" algn="tl">
                    <a:srgbClr val="C0C0C0"/>
                  </a:outerShdw>
                </a:effectLst>
                <a:latin typeface="Letter Gothic" pitchFamily="49" charset="0"/>
                <a:ea typeface="+mn-ea"/>
                <a:cs typeface="Arial" pitchFamily="34" charset="0"/>
              </a:endParaRPr>
            </a:p>
          </p:txBody>
        </p:sp>
        <p:sp>
          <p:nvSpPr>
            <p:cNvPr id="2782218" name="Rectangle 10"/>
            <p:cNvSpPr>
              <a:spLocks noChangeArrowheads="1"/>
            </p:cNvSpPr>
            <p:nvPr/>
          </p:nvSpPr>
          <p:spPr bwMode="auto">
            <a:xfrm>
              <a:off x="5784850" y="5105400"/>
              <a:ext cx="2139950" cy="579438"/>
            </a:xfrm>
            <a:prstGeom prst="rect">
              <a:avLst/>
            </a:prstGeom>
            <a:noFill/>
            <a:ln w="9525">
              <a:noFill/>
              <a:miter lim="800000"/>
              <a:headEnd/>
              <a:tailEnd/>
            </a:ln>
            <a:effectLst/>
          </p:spPr>
          <p:txBody>
            <a:bodyPr wrap="none" lIns="92075" tIns="46038" rIns="92075" bIns="46038">
              <a:spAutoFit/>
            </a:bodyPr>
            <a:lstStyle/>
            <a:p>
              <a:pPr>
                <a:defRPr/>
              </a:pPr>
              <a:r>
                <a:rPr lang="pt-BR" sz="3200">
                  <a:solidFill>
                    <a:srgbClr val="0000FF"/>
                  </a:solidFill>
                  <a:effectLst>
                    <a:outerShdw blurRad="38100" dist="38100" dir="2700000" algn="tl">
                      <a:srgbClr val="DDDDDD"/>
                    </a:outerShdw>
                  </a:effectLst>
                  <a:latin typeface="NewOrder" charset="0"/>
                  <a:cs typeface="Arial" charset="0"/>
                </a:rPr>
                <a:t>Submisso</a:t>
              </a:r>
            </a:p>
          </p:txBody>
        </p:sp>
      </p:grpSp>
      <p:sp>
        <p:nvSpPr>
          <p:cNvPr id="2782219" name="Rectangle 11"/>
          <p:cNvSpPr>
            <a:spLocks noChangeArrowheads="1"/>
          </p:cNvSpPr>
          <p:nvPr/>
        </p:nvSpPr>
        <p:spPr bwMode="auto">
          <a:xfrm>
            <a:off x="468313" y="404813"/>
            <a:ext cx="8280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600" b="0">
                <a:solidFill>
                  <a:srgbClr val="000000"/>
                </a:solidFill>
              </a:rPr>
              <a:t>Avalia se o profissional é submisso perante superiores ou se consegue estabelecer uma relação de confiança, criando um clima de parceria e abertura.</a:t>
            </a:r>
          </a:p>
        </p:txBody>
      </p:sp>
      <p:sp>
        <p:nvSpPr>
          <p:cNvPr id="29708" name="CaixaDeTexto 11"/>
          <p:cNvSpPr txBox="1">
            <a:spLocks noChangeArrowheads="1"/>
          </p:cNvSpPr>
          <p:nvPr/>
        </p:nvSpPr>
        <p:spPr bwMode="auto">
          <a:xfrm>
            <a:off x="1619250" y="5445125"/>
            <a:ext cx="6237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Pessoas submissas foram educadas a respeitar superiores</a:t>
            </a:r>
          </a:p>
          <a:p>
            <a:pPr algn="ctr" eaLnBrk="1" hangingPunct="1"/>
            <a:r>
              <a:rPr lang="pt-BR" sz="1800">
                <a:solidFill>
                  <a:srgbClr val="000000"/>
                </a:solidFill>
              </a:rPr>
              <a:t>em todas as suas relações.</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82210"/>
                                        </p:tgtEl>
                                        <p:attrNameLst>
                                          <p:attrName>style.visibility</p:attrName>
                                        </p:attrNameLst>
                                      </p:cBhvr>
                                      <p:to>
                                        <p:strVal val="visible"/>
                                      </p:to>
                                    </p:set>
                                    <p:anim calcmode="lin" valueType="num">
                                      <p:cBhvr additive="base">
                                        <p:cTn id="7" dur="500" fill="hold"/>
                                        <p:tgtEl>
                                          <p:spTgt spid="2782210"/>
                                        </p:tgtEl>
                                        <p:attrNameLst>
                                          <p:attrName>ppt_x</p:attrName>
                                        </p:attrNameLst>
                                      </p:cBhvr>
                                      <p:tavLst>
                                        <p:tav tm="0">
                                          <p:val>
                                            <p:strVal val="1+#ppt_w/2"/>
                                          </p:val>
                                        </p:tav>
                                        <p:tav tm="100000">
                                          <p:val>
                                            <p:strVal val="#ppt_x"/>
                                          </p:val>
                                        </p:tav>
                                      </p:tavLst>
                                    </p:anim>
                                    <p:anim calcmode="lin" valueType="num">
                                      <p:cBhvr additive="base">
                                        <p:cTn id="8" dur="500" fill="hold"/>
                                        <p:tgtEl>
                                          <p:spTgt spid="278221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82219"/>
                                        </p:tgtEl>
                                        <p:attrNameLst>
                                          <p:attrName>style.visibility</p:attrName>
                                        </p:attrNameLst>
                                      </p:cBhvr>
                                      <p:to>
                                        <p:strVal val="visible"/>
                                      </p:to>
                                    </p:set>
                                    <p:anim to="" calcmode="lin" valueType="num">
                                      <p:cBhvr>
                                        <p:cTn id="13" dur="1" fill="hold"/>
                                        <p:tgtEl>
                                          <p:spTgt spid="2782219"/>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2210" grpId="0" autoUpdateAnimBg="0"/>
      <p:bldP spid="297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ext Box 3"/>
          <p:cNvSpPr txBox="1">
            <a:spLocks noChangeArrowheads="1"/>
          </p:cNvSpPr>
          <p:nvPr/>
        </p:nvSpPr>
        <p:spPr bwMode="auto">
          <a:xfrm>
            <a:off x="2678113" y="5516563"/>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endParaRPr lang="en-US" sz="2400">
              <a:solidFill>
                <a:srgbClr val="000000"/>
              </a:solidFill>
              <a:latin typeface="Times New Roman" charset="0"/>
            </a:endParaRPr>
          </a:p>
        </p:txBody>
      </p:sp>
      <p:sp>
        <p:nvSpPr>
          <p:cNvPr id="77826" name="Text Box 8"/>
          <p:cNvSpPr txBox="1">
            <a:spLocks noChangeArrowheads="1"/>
          </p:cNvSpPr>
          <p:nvPr/>
        </p:nvSpPr>
        <p:spPr bwMode="auto">
          <a:xfrm>
            <a:off x="468313" y="1052513"/>
            <a:ext cx="8064500"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lnSpc>
                <a:spcPct val="150000"/>
              </a:lnSpc>
            </a:pPr>
            <a:r>
              <a:rPr lang="pt-BR" sz="2800" b="0" dirty="0">
                <a:solidFill>
                  <a:srgbClr val="000000"/>
                </a:solidFill>
              </a:rPr>
              <a:t>Os resultados preliminares da pesquisa brasileira com o APP® indicam que os profissionais brasileiros revelam fatores similares ao perfil demandado no mercado global, mas também apresentam especificidades típicas de um povo latino, colonizados por portugueses e fortemente influenciados pela formação religiosa católica. </a:t>
            </a:r>
          </a:p>
        </p:txBody>
      </p:sp>
      <p:sp>
        <p:nvSpPr>
          <p:cNvPr id="2" name="TextBox 1"/>
          <p:cNvSpPr txBox="1"/>
          <p:nvPr/>
        </p:nvSpPr>
        <p:spPr bwMode="auto">
          <a:xfrm>
            <a:off x="1677397" y="620688"/>
            <a:ext cx="5827236" cy="584776"/>
          </a:xfrm>
          <a:prstGeom prst="rect">
            <a:avLst/>
          </a:prstGeom>
          <a:noFill/>
          <a:ln w="9525">
            <a:noFill/>
            <a:miter lim="800000"/>
            <a:headEnd/>
            <a:tailEnd/>
          </a:ln>
          <a:effectLst/>
        </p:spPr>
        <p:txBody>
          <a:bodyPr wrap="none" rtlCol="0">
            <a:spAutoFit/>
          </a:bodyPr>
          <a:lstStyle/>
          <a:p>
            <a:pP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808023862"/>
      </p:ext>
    </p:extLst>
  </p:cSld>
  <p:clrMapOvr>
    <a:masterClrMapping/>
  </p:clrMapOvr>
  <p:transition xmlns:p14="http://schemas.microsoft.com/office/powerpoint/2010/main" spd="slow" advClick="0"/>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69" name="Rectangle 1"/>
          <p:cNvSpPr>
            <a:spLocks noChangeArrowheads="1"/>
          </p:cNvSpPr>
          <p:nvPr/>
        </p:nvSpPr>
        <p:spPr bwMode="auto">
          <a:xfrm>
            <a:off x="539750" y="1150774"/>
            <a:ext cx="8280400" cy="393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13- Relacionamento com superiores</a:t>
            </a:r>
          </a:p>
          <a:p>
            <a:pPr algn="just"/>
            <a:r>
              <a:rPr lang="pt-BR" sz="2000" b="0" dirty="0" smtClean="0">
                <a:solidFill>
                  <a:srgbClr val="000000"/>
                </a:solidFill>
              </a:rPr>
              <a:t>O escore </a:t>
            </a:r>
            <a:r>
              <a:rPr lang="pt-BR" sz="2000" b="0" dirty="0">
                <a:solidFill>
                  <a:srgbClr val="000000"/>
                </a:solidFill>
              </a:rPr>
              <a:t>baixo indica que a pessoa prefere agir de forma independente, quase nunca solicitando auxílio ou orientação de </a:t>
            </a:r>
            <a:r>
              <a:rPr lang="pt-BR" sz="2000" b="0" dirty="0" smtClean="0">
                <a:solidFill>
                  <a:srgbClr val="000000"/>
                </a:solidFill>
              </a:rPr>
              <a:t>seus superiores </a:t>
            </a:r>
            <a:r>
              <a:rPr lang="pt-BR" sz="2000" b="0" dirty="0">
                <a:solidFill>
                  <a:srgbClr val="000000"/>
                </a:solidFill>
              </a:rPr>
              <a:t>e temem serem consideradas “puxa saco”.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alto indica que o profissional demonstra-se submisso com a figura de chefia o que pode prejudicar seu potencial de desenvolvimento em virtude de sua postura mais omissa. </a:t>
            </a:r>
            <a:r>
              <a:rPr lang="pt-BR" sz="2000" b="0" dirty="0" smtClean="0">
                <a:solidFill>
                  <a:srgbClr val="000000"/>
                </a:solidFill>
              </a:rPr>
              <a:t>Provavelmente esta é uma característica oriunda de sua educação familiar.</a:t>
            </a:r>
          </a:p>
          <a:p>
            <a:pPr algn="just"/>
            <a:r>
              <a:rPr lang="pt-BR" sz="2000" b="0" dirty="0" smtClean="0">
                <a:solidFill>
                  <a:srgbClr val="000000"/>
                </a:solidFill>
              </a:rPr>
              <a:t>57,6% dos </a:t>
            </a:r>
            <a:r>
              <a:rPr lang="pt-BR" sz="2000" b="0" dirty="0">
                <a:solidFill>
                  <a:srgbClr val="000000"/>
                </a:solidFill>
              </a:rPr>
              <a:t>brasileiros procuram agir como parceiros com seus superiores, estabelecendo relações de transparência e abertura, apesar das instituições ainda se apresentarem com um modelo mais conservador. </a:t>
            </a:r>
            <a:r>
              <a:rPr lang="pt-BR" sz="2000" b="0" dirty="0" smtClean="0">
                <a:solidFill>
                  <a:srgbClr val="000000"/>
                </a:solidFill>
              </a:rPr>
              <a:t>22,8% prefere </a:t>
            </a:r>
            <a:r>
              <a:rPr lang="pt-BR" sz="2000" b="0" dirty="0">
                <a:solidFill>
                  <a:srgbClr val="000000"/>
                </a:solidFill>
              </a:rPr>
              <a:t>agir de forma independente, principalmente os empreendedores ou profissionais que ocupem posições de diretoria.</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3745833388"/>
      </p:ext>
    </p:extLst>
  </p:cSld>
  <p:clrMapOvr>
    <a:masterClrMapping/>
  </p:clrMapOvr>
  <p:transition xmlns:p14="http://schemas.microsoft.com/office/powerpoint/2010/mai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4259" name="Rectangle 3"/>
          <p:cNvSpPr>
            <a:spLocks noChangeArrowheads="1"/>
          </p:cNvSpPr>
          <p:nvPr/>
        </p:nvSpPr>
        <p:spPr bwMode="auto">
          <a:xfrm>
            <a:off x="1628775" y="620713"/>
            <a:ext cx="55006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14 – Gestão de Conflitos</a:t>
            </a:r>
          </a:p>
        </p:txBody>
      </p:sp>
      <p:grpSp>
        <p:nvGrpSpPr>
          <p:cNvPr id="175106" name="Group 1"/>
          <p:cNvGrpSpPr>
            <a:grpSpLocks/>
          </p:cNvGrpSpPr>
          <p:nvPr/>
        </p:nvGrpSpPr>
        <p:grpSpPr bwMode="auto">
          <a:xfrm>
            <a:off x="250825" y="1308100"/>
            <a:ext cx="8720138" cy="1162050"/>
            <a:chOff x="457200" y="1308100"/>
            <a:chExt cx="8720138" cy="1162050"/>
          </a:xfrm>
        </p:grpSpPr>
        <p:sp>
          <p:nvSpPr>
            <p:cNvPr id="175108" name="Rectangle 2"/>
            <p:cNvSpPr>
              <a:spLocks noChangeArrowheads="1"/>
            </p:cNvSpPr>
            <p:nvPr/>
          </p:nvSpPr>
          <p:spPr bwMode="auto">
            <a:xfrm>
              <a:off x="4440238"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5109" name="Rectangle 4"/>
            <p:cNvSpPr>
              <a:spLocks noChangeArrowheads="1"/>
            </p:cNvSpPr>
            <p:nvPr/>
          </p:nvSpPr>
          <p:spPr bwMode="auto">
            <a:xfrm>
              <a:off x="5202238"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4261" name="AutoShape 5"/>
            <p:cNvSpPr>
              <a:spLocks noChangeArrowheads="1"/>
            </p:cNvSpPr>
            <p:nvPr/>
          </p:nvSpPr>
          <p:spPr bwMode="auto">
            <a:xfrm>
              <a:off x="3449638" y="1308100"/>
              <a:ext cx="914400" cy="673100"/>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84262" name="Rectangle 6"/>
            <p:cNvSpPr>
              <a:spLocks noChangeArrowheads="1"/>
            </p:cNvSpPr>
            <p:nvPr/>
          </p:nvSpPr>
          <p:spPr bwMode="auto">
            <a:xfrm>
              <a:off x="457200" y="1325563"/>
              <a:ext cx="8720138"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CC6600"/>
                  </a:solidFill>
                  <a:latin typeface="Arial Black" pitchFamily="34" charset="0"/>
                  <a:ea typeface="+mn-ea"/>
                  <a:cs typeface="Arial" pitchFamily="34" charset="0"/>
                </a:rPr>
                <a:t>00 01  02  03  04  05  06  07  08  09  10</a:t>
              </a:r>
            </a:p>
          </p:txBody>
        </p:sp>
        <p:sp>
          <p:nvSpPr>
            <p:cNvPr id="2784263" name="Rectangle 7"/>
            <p:cNvSpPr>
              <a:spLocks noChangeArrowheads="1"/>
            </p:cNvSpPr>
            <p:nvPr/>
          </p:nvSpPr>
          <p:spPr bwMode="auto">
            <a:xfrm>
              <a:off x="990600" y="1828800"/>
              <a:ext cx="2170113" cy="64135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a:solidFill>
                    <a:srgbClr val="0000FF"/>
                  </a:solidFill>
                  <a:latin typeface="ZapfChan Bd BT" pitchFamily="66" charset="0"/>
                  <a:ea typeface="+mn-ea"/>
                  <a:cs typeface="Arial" pitchFamily="34" charset="0"/>
                </a:rPr>
                <a:t>Evita Conflitos</a:t>
              </a:r>
              <a:endParaRPr lang="pt-BR" sz="2400">
                <a:solidFill>
                  <a:srgbClr val="0000FF"/>
                </a:solidFill>
                <a:latin typeface="ZapfChan Bd BT" pitchFamily="66" charset="0"/>
                <a:ea typeface="+mn-ea"/>
                <a:cs typeface="Arial" pitchFamily="34" charset="0"/>
              </a:endParaRPr>
            </a:p>
          </p:txBody>
        </p:sp>
        <p:sp>
          <p:nvSpPr>
            <p:cNvPr id="175113" name="Rectangle 8"/>
            <p:cNvSpPr>
              <a:spLocks noChangeArrowheads="1"/>
            </p:cNvSpPr>
            <p:nvPr/>
          </p:nvSpPr>
          <p:spPr bwMode="auto">
            <a:xfrm>
              <a:off x="5621338" y="1905000"/>
              <a:ext cx="34194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600">
                  <a:solidFill>
                    <a:srgbClr val="000000"/>
                  </a:solidFill>
                  <a:latin typeface="ZapfChan Bd BT" charset="0"/>
                </a:rPr>
                <a:t>Explode em Conflitos</a:t>
              </a:r>
            </a:p>
          </p:txBody>
        </p:sp>
      </p:grpSp>
      <p:sp>
        <p:nvSpPr>
          <p:cNvPr id="2784265" name="Rectangle 9"/>
          <p:cNvSpPr>
            <a:spLocks noChangeArrowheads="1"/>
          </p:cNvSpPr>
          <p:nvPr/>
        </p:nvSpPr>
        <p:spPr bwMode="auto">
          <a:xfrm>
            <a:off x="684213" y="2708275"/>
            <a:ext cx="7848600"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600" b="0">
                <a:solidFill>
                  <a:srgbClr val="000000"/>
                </a:solidFill>
              </a:rPr>
              <a:t>Avalia a forma como o profissional reage diante de situações tensas. Se evita conflitos revelando-se passivo, ou apresenta-se agressivo mediante estas situações.</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84259"/>
                                        </p:tgtEl>
                                        <p:attrNameLst>
                                          <p:attrName>style.visibility</p:attrName>
                                        </p:attrNameLst>
                                      </p:cBhvr>
                                      <p:to>
                                        <p:strVal val="visible"/>
                                      </p:to>
                                    </p:set>
                                    <p:anim calcmode="lin" valueType="num">
                                      <p:cBhvr additive="base">
                                        <p:cTn id="7" dur="500" fill="hold"/>
                                        <p:tgtEl>
                                          <p:spTgt spid="2784259"/>
                                        </p:tgtEl>
                                        <p:attrNameLst>
                                          <p:attrName>ppt_x</p:attrName>
                                        </p:attrNameLst>
                                      </p:cBhvr>
                                      <p:tavLst>
                                        <p:tav tm="0">
                                          <p:val>
                                            <p:strVal val="1+#ppt_w/2"/>
                                          </p:val>
                                        </p:tav>
                                        <p:tav tm="100000">
                                          <p:val>
                                            <p:strVal val="#ppt_x"/>
                                          </p:val>
                                        </p:tav>
                                      </p:tavLst>
                                    </p:anim>
                                    <p:anim calcmode="lin" valueType="num">
                                      <p:cBhvr additive="base">
                                        <p:cTn id="8" dur="500" fill="hold"/>
                                        <p:tgtEl>
                                          <p:spTgt spid="278425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84265"/>
                                        </p:tgtEl>
                                        <p:attrNameLst>
                                          <p:attrName>style.visibility</p:attrName>
                                        </p:attrNameLst>
                                      </p:cBhvr>
                                      <p:to>
                                        <p:strVal val="visible"/>
                                      </p:to>
                                    </p:set>
                                    <p:anim to="" calcmode="lin" valueType="num">
                                      <p:cBhvr>
                                        <p:cTn id="13" dur="1" fill="hold"/>
                                        <p:tgtEl>
                                          <p:spTgt spid="278426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42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Rectangle 1"/>
          <p:cNvSpPr>
            <a:spLocks noChangeArrowheads="1"/>
          </p:cNvSpPr>
          <p:nvPr/>
        </p:nvSpPr>
        <p:spPr bwMode="auto">
          <a:xfrm>
            <a:off x="539750" y="836613"/>
            <a:ext cx="8280400" cy="4919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14- Gestão de Conflitos</a:t>
            </a:r>
          </a:p>
          <a:p>
            <a:pPr algn="just"/>
            <a:r>
              <a:rPr lang="pt-BR" sz="2000" b="0" dirty="0" smtClean="0">
                <a:solidFill>
                  <a:srgbClr val="000000"/>
                </a:solidFill>
              </a:rPr>
              <a:t>O escore </a:t>
            </a:r>
            <a:r>
              <a:rPr lang="pt-BR" sz="2000" b="0" dirty="0">
                <a:solidFill>
                  <a:srgbClr val="000000"/>
                </a:solidFill>
              </a:rPr>
              <a:t>baixo indica que a pessoa tem dificuldade para lidar com conflitos e ou situações tensas tendendo a se omitir. Pode ter tido experiências desagradáveis quando criança ou foi mesmo educada a evitar este tipo de problema.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alto indica que a pessoa apresenta-se agressiva diante destas situações, procurando resolver o conflito ainda que cause novos problemas. Quanto maior for o escore do profissional, mais agressivamente ele deve reagir às situações tensas. Às vezes, a pessoa evita conflitos, mas revela-se do tipo “estopim curto”, o que pode indicar certa incoerência. No entanto, podemos rejeitar profundamente situações conflitivas e agirmos de forma agressiva se incomodados ou desrespeitados. </a:t>
            </a:r>
            <a:endParaRPr lang="pt-BR" sz="2000" b="0" dirty="0" smtClean="0">
              <a:solidFill>
                <a:srgbClr val="000000"/>
              </a:solidFill>
            </a:endParaRPr>
          </a:p>
          <a:p>
            <a:pPr algn="just"/>
            <a:r>
              <a:rPr lang="pt-BR" sz="2000" b="0" dirty="0" smtClean="0">
                <a:solidFill>
                  <a:srgbClr val="000000"/>
                </a:solidFill>
              </a:rPr>
              <a:t>36,2% dos </a:t>
            </a:r>
            <a:r>
              <a:rPr lang="pt-BR" sz="2000" b="0" dirty="0">
                <a:solidFill>
                  <a:srgbClr val="000000"/>
                </a:solidFill>
              </a:rPr>
              <a:t>brasileiros evita conflitos, pois não se identifica com situações agressivas devido ao seu alto grau de </a:t>
            </a:r>
            <a:r>
              <a:rPr lang="pt-BR" sz="2000" b="0" dirty="0" smtClean="0">
                <a:solidFill>
                  <a:srgbClr val="000000"/>
                </a:solidFill>
              </a:rPr>
              <a:t>sociabilidade e 25,9% explodem em situações de conflito, o que indica 62,1% dos profissionais brasileiros está revelando dificuldades para enfrentar conflitos.</a:t>
            </a:r>
            <a:endParaRPr lang="pt-BR" sz="20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698110850"/>
      </p:ext>
    </p:extLst>
  </p:cSld>
  <p:clrMapOvr>
    <a:masterClrMapping/>
  </p:clrMapOvr>
  <p:transition xmlns:p14="http://schemas.microsoft.com/office/powerpoint/2010/mai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6308" name="Rectangle 4"/>
          <p:cNvSpPr>
            <a:spLocks noChangeArrowheads="1"/>
          </p:cNvSpPr>
          <p:nvPr/>
        </p:nvSpPr>
        <p:spPr bwMode="auto">
          <a:xfrm>
            <a:off x="1695450" y="3141663"/>
            <a:ext cx="6045200" cy="647700"/>
          </a:xfrm>
          <a:prstGeom prst="rect">
            <a:avLst/>
          </a:prstGeom>
          <a:noFill/>
          <a:ln>
            <a:noFill/>
          </a:ln>
          <a:effectLst>
            <a:outerShdw dist="40161" dir="6506097"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15 – Controle das emoções</a:t>
            </a:r>
          </a:p>
        </p:txBody>
      </p:sp>
      <p:sp>
        <p:nvSpPr>
          <p:cNvPr id="2786306" name="AutoShape 2"/>
          <p:cNvSpPr>
            <a:spLocks noChangeArrowheads="1"/>
          </p:cNvSpPr>
          <p:nvPr/>
        </p:nvSpPr>
        <p:spPr bwMode="auto">
          <a:xfrm>
            <a:off x="3352800" y="4152900"/>
            <a:ext cx="728663" cy="673100"/>
          </a:xfrm>
          <a:prstGeom prst="star16">
            <a:avLst>
              <a:gd name="adj" fmla="val 42157"/>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77155" name="Rectangle 3"/>
          <p:cNvSpPr>
            <a:spLocks noChangeArrowheads="1"/>
          </p:cNvSpPr>
          <p:nvPr/>
        </p:nvSpPr>
        <p:spPr bwMode="auto">
          <a:xfrm>
            <a:off x="3429000" y="4624388"/>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7156" name="Rectangle 5"/>
          <p:cNvSpPr>
            <a:spLocks noChangeArrowheads="1"/>
          </p:cNvSpPr>
          <p:nvPr/>
        </p:nvSpPr>
        <p:spPr bwMode="auto">
          <a:xfrm>
            <a:off x="4191000" y="462438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6310" name="AutoShape 6"/>
          <p:cNvSpPr>
            <a:spLocks noChangeArrowheads="1"/>
          </p:cNvSpPr>
          <p:nvPr/>
        </p:nvSpPr>
        <p:spPr bwMode="auto">
          <a:xfrm>
            <a:off x="4953000" y="4152900"/>
            <a:ext cx="728663" cy="673100"/>
          </a:xfrm>
          <a:prstGeom prst="star16">
            <a:avLst>
              <a:gd name="adj" fmla="val 42157"/>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77158" name="Rectangle 7"/>
          <p:cNvSpPr>
            <a:spLocks noChangeArrowheads="1"/>
          </p:cNvSpPr>
          <p:nvPr/>
        </p:nvSpPr>
        <p:spPr bwMode="auto">
          <a:xfrm>
            <a:off x="4995863" y="4610100"/>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6312" name="AutoShape 8"/>
          <p:cNvSpPr>
            <a:spLocks noChangeArrowheads="1"/>
          </p:cNvSpPr>
          <p:nvPr/>
        </p:nvSpPr>
        <p:spPr bwMode="auto">
          <a:xfrm>
            <a:off x="2514600" y="4076700"/>
            <a:ext cx="728663" cy="673100"/>
          </a:xfrm>
          <a:prstGeom prst="star16">
            <a:avLst>
              <a:gd name="adj" fmla="val 42157"/>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86313" name="Rectangle 9"/>
          <p:cNvSpPr>
            <a:spLocks noChangeArrowheads="1"/>
          </p:cNvSpPr>
          <p:nvPr/>
        </p:nvSpPr>
        <p:spPr bwMode="auto">
          <a:xfrm>
            <a:off x="255588" y="4106863"/>
            <a:ext cx="8720137"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D60093"/>
                </a:solidFill>
                <a:latin typeface="Arial Black" pitchFamily="34" charset="0"/>
                <a:ea typeface="+mn-ea"/>
                <a:cs typeface="Arial" pitchFamily="34" charset="0"/>
              </a:rPr>
              <a:t>00 01  02  03  04  05  06  07  08  09  10</a:t>
            </a:r>
          </a:p>
        </p:txBody>
      </p:sp>
      <p:sp>
        <p:nvSpPr>
          <p:cNvPr id="2786314" name="Rectangle 10"/>
          <p:cNvSpPr>
            <a:spLocks noChangeArrowheads="1"/>
          </p:cNvSpPr>
          <p:nvPr/>
        </p:nvSpPr>
        <p:spPr bwMode="auto">
          <a:xfrm>
            <a:off x="5943600" y="4533900"/>
            <a:ext cx="1722438" cy="701675"/>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dirty="0">
                <a:solidFill>
                  <a:srgbClr val="CC6600"/>
                </a:solidFill>
                <a:latin typeface="ZapfChan Bd BT" pitchFamily="66" charset="0"/>
                <a:ea typeface="+mn-ea"/>
                <a:cs typeface="Arial" pitchFamily="34" charset="0"/>
              </a:rPr>
              <a:t>Reprimido</a:t>
            </a:r>
            <a:endParaRPr lang="pt-BR" sz="2800" dirty="0">
              <a:solidFill>
                <a:srgbClr val="CC6600"/>
              </a:solidFill>
              <a:latin typeface="ZapfChan Bd BT" pitchFamily="66" charset="0"/>
              <a:ea typeface="+mn-ea"/>
              <a:cs typeface="Arial" pitchFamily="34" charset="0"/>
            </a:endParaRPr>
          </a:p>
        </p:txBody>
      </p:sp>
      <p:sp>
        <p:nvSpPr>
          <p:cNvPr id="2786315" name="Text Box 11"/>
          <p:cNvSpPr txBox="1">
            <a:spLocks noChangeArrowheads="1"/>
          </p:cNvSpPr>
          <p:nvPr/>
        </p:nvSpPr>
        <p:spPr bwMode="auto">
          <a:xfrm>
            <a:off x="152400" y="4533900"/>
            <a:ext cx="3581400" cy="822325"/>
          </a:xfrm>
          <a:prstGeom prst="rect">
            <a:avLst/>
          </a:prstGeom>
          <a:noFill/>
          <a:ln w="12699">
            <a:noFill/>
            <a:miter lim="800000"/>
            <a:headEnd type="none" w="sm" len="sm"/>
            <a:tailEnd type="none" w="sm" len="sm"/>
          </a:ln>
          <a:effectLst/>
        </p:spPr>
        <p:txBody>
          <a:bodyPr>
            <a:spAutoFit/>
          </a:bodyPr>
          <a:lstStyle/>
          <a:p>
            <a:pPr>
              <a:spcBef>
                <a:spcPct val="50000"/>
              </a:spcBef>
              <a:defRPr/>
            </a:pPr>
            <a:r>
              <a:rPr lang="pt-BR" sz="2400" i="1" dirty="0">
                <a:solidFill>
                  <a:srgbClr val="FF0000"/>
                </a:solidFill>
                <a:latin typeface="Castanet" pitchFamily="34" charset="0"/>
                <a:ea typeface="+mn-ea"/>
                <a:cs typeface="Arial" pitchFamily="34" charset="0"/>
              </a:rPr>
              <a:t>Estopim curto</a:t>
            </a:r>
          </a:p>
          <a:p>
            <a:pPr>
              <a:lnSpc>
                <a:spcPct val="50000"/>
              </a:lnSpc>
              <a:spcBef>
                <a:spcPct val="50000"/>
              </a:spcBef>
              <a:defRPr/>
            </a:pPr>
            <a:r>
              <a:rPr lang="pt-BR" sz="2400" i="1" dirty="0">
                <a:solidFill>
                  <a:srgbClr val="FF0000"/>
                </a:solidFill>
                <a:latin typeface="Castanet" pitchFamily="34" charset="0"/>
                <a:ea typeface="+mn-ea"/>
                <a:cs typeface="Arial" pitchFamily="34" charset="0"/>
              </a:rPr>
              <a:t>Prejudica MKT pessoal</a:t>
            </a:r>
          </a:p>
        </p:txBody>
      </p:sp>
      <p:sp>
        <p:nvSpPr>
          <p:cNvPr id="2786316" name="Rectangle 12"/>
          <p:cNvSpPr>
            <a:spLocks noChangeArrowheads="1"/>
          </p:cNvSpPr>
          <p:nvPr/>
        </p:nvSpPr>
        <p:spPr bwMode="auto">
          <a:xfrm>
            <a:off x="838200" y="685800"/>
            <a:ext cx="77724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600" b="0">
                <a:solidFill>
                  <a:srgbClr val="000000"/>
                </a:solidFill>
              </a:rPr>
              <a:t>Avalia a habilidade do indivíduo em lidar com suas emoções. Se explode com facilidade, ou se reprime seus sentimentos.</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86308"/>
                                        </p:tgtEl>
                                        <p:attrNameLst>
                                          <p:attrName>style.visibility</p:attrName>
                                        </p:attrNameLst>
                                      </p:cBhvr>
                                      <p:to>
                                        <p:strVal val="visible"/>
                                      </p:to>
                                    </p:set>
                                    <p:anim calcmode="lin" valueType="num">
                                      <p:cBhvr additive="base">
                                        <p:cTn id="7" dur="500" fill="hold"/>
                                        <p:tgtEl>
                                          <p:spTgt spid="2786308"/>
                                        </p:tgtEl>
                                        <p:attrNameLst>
                                          <p:attrName>ppt_x</p:attrName>
                                        </p:attrNameLst>
                                      </p:cBhvr>
                                      <p:tavLst>
                                        <p:tav tm="0">
                                          <p:val>
                                            <p:strVal val="1+#ppt_w/2"/>
                                          </p:val>
                                        </p:tav>
                                        <p:tav tm="100000">
                                          <p:val>
                                            <p:strVal val="#ppt_x"/>
                                          </p:val>
                                        </p:tav>
                                      </p:tavLst>
                                    </p:anim>
                                    <p:anim calcmode="lin" valueType="num">
                                      <p:cBhvr additive="base">
                                        <p:cTn id="8" dur="500" fill="hold"/>
                                        <p:tgtEl>
                                          <p:spTgt spid="278630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86316"/>
                                        </p:tgtEl>
                                        <p:attrNameLst>
                                          <p:attrName>style.visibility</p:attrName>
                                        </p:attrNameLst>
                                      </p:cBhvr>
                                      <p:to>
                                        <p:strVal val="visible"/>
                                      </p:to>
                                    </p:set>
                                    <p:anim to="" calcmode="lin" valueType="num">
                                      <p:cBhvr>
                                        <p:cTn id="13" dur="1" fill="hold"/>
                                        <p:tgtEl>
                                          <p:spTgt spid="27863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630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Rectangle 1"/>
          <p:cNvSpPr>
            <a:spLocks noChangeArrowheads="1"/>
          </p:cNvSpPr>
          <p:nvPr/>
        </p:nvSpPr>
        <p:spPr bwMode="auto">
          <a:xfrm>
            <a:off x="539750" y="986820"/>
            <a:ext cx="8280400" cy="3934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15- Controle das emoções</a:t>
            </a:r>
          </a:p>
          <a:p>
            <a:pPr algn="just"/>
            <a:r>
              <a:rPr lang="pt-BR" sz="2000" b="0" dirty="0" smtClean="0">
                <a:solidFill>
                  <a:srgbClr val="000000"/>
                </a:solidFill>
              </a:rPr>
              <a:t>O escore </a:t>
            </a:r>
            <a:r>
              <a:rPr lang="pt-BR" sz="2000" b="0" dirty="0">
                <a:solidFill>
                  <a:srgbClr val="000000"/>
                </a:solidFill>
              </a:rPr>
              <a:t>baixo indica que a pessoa possui “estopim curto”, isto é, responde com agressividade quando uma situação lhe desagrada, dizendo o que pensa e sente. Revela-se muito transparente e não guarda rancores e/ou ressentimentos e, na maioria das vezes, arrepende-se de seu comportamento agressivo muito facilmente. </a:t>
            </a:r>
            <a:endParaRPr lang="pt-BR" sz="2000" b="0" dirty="0" smtClean="0">
              <a:solidFill>
                <a:srgbClr val="000000"/>
              </a:solidFill>
            </a:endParaRPr>
          </a:p>
          <a:p>
            <a:pPr algn="just"/>
            <a:r>
              <a:rPr lang="pt-BR" sz="2000" b="0" dirty="0" smtClean="0">
                <a:solidFill>
                  <a:srgbClr val="000000"/>
                </a:solidFill>
              </a:rPr>
              <a:t>Geralmente </a:t>
            </a:r>
            <a:r>
              <a:rPr lang="pt-BR" sz="2000" b="0" dirty="0">
                <a:solidFill>
                  <a:srgbClr val="000000"/>
                </a:solidFill>
              </a:rPr>
              <a:t>e</a:t>
            </a:r>
            <a:r>
              <a:rPr lang="pt-BR" sz="2000" b="0" dirty="0" smtClean="0">
                <a:solidFill>
                  <a:srgbClr val="000000"/>
                </a:solidFill>
              </a:rPr>
              <a:t>stabelece </a:t>
            </a:r>
            <a:r>
              <a:rPr lang="pt-BR" sz="2000" b="0" dirty="0">
                <a:solidFill>
                  <a:srgbClr val="000000"/>
                </a:solidFill>
              </a:rPr>
              <a:t>relações de transparência com as pessoas de seu relacionamento em todos os níveis. O escore alto indica que a pessoa reprime suas emoções não expressando o que pensa, “preservando” seus sentimentos. Sente dificuldades em se revelar e na maioria das vezes, tende a </a:t>
            </a:r>
            <a:r>
              <a:rPr lang="pt-BR" sz="2000" b="0" dirty="0" err="1">
                <a:solidFill>
                  <a:srgbClr val="000000"/>
                </a:solidFill>
              </a:rPr>
              <a:t>somatizar</a:t>
            </a:r>
            <a:r>
              <a:rPr lang="pt-BR" sz="2000" b="0" dirty="0">
                <a:solidFill>
                  <a:srgbClr val="000000"/>
                </a:solidFill>
              </a:rPr>
              <a:t> o que o incomoda, podendo não estabelecer relações de transparência. </a:t>
            </a:r>
            <a:endParaRPr lang="pt-BR" sz="2000" b="0" dirty="0" smtClean="0">
              <a:solidFill>
                <a:srgbClr val="000000"/>
              </a:solidFill>
            </a:endParaRPr>
          </a:p>
          <a:p>
            <a:pPr algn="just"/>
            <a:r>
              <a:rPr lang="pt-BR" sz="2000" b="0" dirty="0" smtClean="0">
                <a:solidFill>
                  <a:srgbClr val="000000"/>
                </a:solidFill>
              </a:rPr>
              <a:t>62,7% dos profissionais brasileiros revelam bom controle emocional, 22% revelam o “pavio curto” e 15,3% reprimem suas emoções.</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1217097140"/>
      </p:ext>
    </p:extLst>
  </p:cSld>
  <p:clrMapOvr>
    <a:masterClrMapping/>
  </p:clrMapOvr>
  <p:transition xmlns:p14="http://schemas.microsoft.com/office/powerpoint/2010/mai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9201" name="Group 4"/>
          <p:cNvGrpSpPr>
            <a:grpSpLocks/>
          </p:cNvGrpSpPr>
          <p:nvPr/>
        </p:nvGrpSpPr>
        <p:grpSpPr bwMode="auto">
          <a:xfrm>
            <a:off x="152400" y="44450"/>
            <a:ext cx="9028113" cy="6418263"/>
            <a:chOff x="152400" y="260648"/>
            <a:chExt cx="9028113" cy="6417965"/>
          </a:xfrm>
        </p:grpSpPr>
        <p:sp>
          <p:nvSpPr>
            <p:cNvPr id="17" name="AutoShape 5"/>
            <p:cNvSpPr>
              <a:spLocks noChangeArrowheads="1"/>
            </p:cNvSpPr>
            <p:nvPr/>
          </p:nvSpPr>
          <p:spPr bwMode="auto">
            <a:xfrm>
              <a:off x="5076825" y="3429151"/>
              <a:ext cx="914400" cy="673069"/>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6" name="AutoShape 5"/>
            <p:cNvSpPr>
              <a:spLocks noChangeArrowheads="1"/>
            </p:cNvSpPr>
            <p:nvPr/>
          </p:nvSpPr>
          <p:spPr bwMode="auto">
            <a:xfrm>
              <a:off x="2627313" y="3429151"/>
              <a:ext cx="914400" cy="673069"/>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5" name="AutoShape 5"/>
            <p:cNvSpPr>
              <a:spLocks noChangeArrowheads="1"/>
            </p:cNvSpPr>
            <p:nvPr/>
          </p:nvSpPr>
          <p:spPr bwMode="auto">
            <a:xfrm>
              <a:off x="3492500" y="3429151"/>
              <a:ext cx="914400" cy="673069"/>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79205" name="Rectangle 2"/>
            <p:cNvSpPr>
              <a:spLocks noChangeArrowheads="1"/>
            </p:cNvSpPr>
            <p:nvPr/>
          </p:nvSpPr>
          <p:spPr bwMode="auto">
            <a:xfrm>
              <a:off x="3609975" y="3933825"/>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9206" name="Rectangle 4"/>
            <p:cNvSpPr>
              <a:spLocks noChangeArrowheads="1"/>
            </p:cNvSpPr>
            <p:nvPr/>
          </p:nvSpPr>
          <p:spPr bwMode="auto">
            <a:xfrm>
              <a:off x="5219700" y="3933825"/>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9207" name="Rectangle 2"/>
            <p:cNvSpPr>
              <a:spLocks noChangeArrowheads="1"/>
            </p:cNvSpPr>
            <p:nvPr/>
          </p:nvSpPr>
          <p:spPr bwMode="auto">
            <a:xfrm>
              <a:off x="4427538" y="3933825"/>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9208" name="Rectangle 2"/>
            <p:cNvSpPr>
              <a:spLocks noChangeArrowheads="1"/>
            </p:cNvSpPr>
            <p:nvPr/>
          </p:nvSpPr>
          <p:spPr bwMode="auto">
            <a:xfrm>
              <a:off x="4440238" y="1557338"/>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79209" name="Rectangle 3"/>
            <p:cNvSpPr>
              <a:spLocks noChangeArrowheads="1"/>
            </p:cNvSpPr>
            <p:nvPr/>
          </p:nvSpPr>
          <p:spPr bwMode="auto">
            <a:xfrm>
              <a:off x="2105860" y="260648"/>
              <a:ext cx="4546517" cy="554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dirty="0" smtClean="0">
                  <a:solidFill>
                    <a:srgbClr val="CC3300"/>
                  </a:solidFill>
                  <a:latin typeface="KabarettD" charset="0"/>
                </a:rPr>
                <a:t>Gestão </a:t>
              </a:r>
              <a:r>
                <a:rPr lang="pt-BR" sz="3600" dirty="0">
                  <a:solidFill>
                    <a:srgbClr val="CC3300"/>
                  </a:solidFill>
                  <a:latin typeface="KabarettD" charset="0"/>
                </a:rPr>
                <a:t>de Conflitos</a:t>
              </a:r>
            </a:p>
          </p:txBody>
        </p:sp>
        <p:sp>
          <p:nvSpPr>
            <p:cNvPr id="179210" name="Rectangle 4"/>
            <p:cNvSpPr>
              <a:spLocks noChangeArrowheads="1"/>
            </p:cNvSpPr>
            <p:nvPr/>
          </p:nvSpPr>
          <p:spPr bwMode="auto">
            <a:xfrm>
              <a:off x="5267325" y="1557338"/>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4261" name="AutoShape 5"/>
            <p:cNvSpPr>
              <a:spLocks noChangeArrowheads="1"/>
            </p:cNvSpPr>
            <p:nvPr/>
          </p:nvSpPr>
          <p:spPr bwMode="auto">
            <a:xfrm>
              <a:off x="3449638" y="1052774"/>
              <a:ext cx="914400" cy="673069"/>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84262" name="Rectangle 6"/>
            <p:cNvSpPr>
              <a:spLocks noChangeArrowheads="1"/>
            </p:cNvSpPr>
            <p:nvPr/>
          </p:nvSpPr>
          <p:spPr bwMode="auto">
            <a:xfrm>
              <a:off x="457200" y="1052774"/>
              <a:ext cx="8720138" cy="57941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dirty="0">
                  <a:solidFill>
                    <a:srgbClr val="CC6600"/>
                  </a:solidFill>
                  <a:latin typeface="Arial Black" pitchFamily="34" charset="0"/>
                  <a:ea typeface="+mn-ea"/>
                  <a:cs typeface="Arial" pitchFamily="34" charset="0"/>
                </a:rPr>
                <a:t>00 01  02  03  04  05  06  07  08  09  10</a:t>
              </a:r>
            </a:p>
          </p:txBody>
        </p:sp>
        <p:sp>
          <p:nvSpPr>
            <p:cNvPr id="2784263" name="Rectangle 7"/>
            <p:cNvSpPr>
              <a:spLocks noChangeArrowheads="1"/>
            </p:cNvSpPr>
            <p:nvPr/>
          </p:nvSpPr>
          <p:spPr bwMode="auto">
            <a:xfrm>
              <a:off x="990600" y="1829025"/>
              <a:ext cx="2170113" cy="64132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a:solidFill>
                    <a:srgbClr val="0000FF"/>
                  </a:solidFill>
                  <a:latin typeface="ZapfChan Bd BT" pitchFamily="66" charset="0"/>
                  <a:ea typeface="+mn-ea"/>
                  <a:cs typeface="Arial" pitchFamily="34" charset="0"/>
                </a:rPr>
                <a:t>Evita Conflitos</a:t>
              </a:r>
              <a:endParaRPr lang="pt-BR" sz="2400">
                <a:solidFill>
                  <a:srgbClr val="0000FF"/>
                </a:solidFill>
                <a:latin typeface="ZapfChan Bd BT" pitchFamily="66" charset="0"/>
                <a:ea typeface="+mn-ea"/>
                <a:cs typeface="Arial" pitchFamily="34" charset="0"/>
              </a:endParaRPr>
            </a:p>
          </p:txBody>
        </p:sp>
        <p:sp>
          <p:nvSpPr>
            <p:cNvPr id="179214" name="Rectangle 8"/>
            <p:cNvSpPr>
              <a:spLocks noChangeArrowheads="1"/>
            </p:cNvSpPr>
            <p:nvPr/>
          </p:nvSpPr>
          <p:spPr bwMode="auto">
            <a:xfrm>
              <a:off x="5621338" y="1905000"/>
              <a:ext cx="34194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600">
                  <a:solidFill>
                    <a:srgbClr val="000000"/>
                  </a:solidFill>
                  <a:latin typeface="ZapfChan Bd BT" charset="0"/>
                </a:rPr>
                <a:t>Explode em Conflitos</a:t>
              </a:r>
            </a:p>
          </p:txBody>
        </p:sp>
        <p:sp>
          <p:nvSpPr>
            <p:cNvPr id="10" name="Rectangle 6"/>
            <p:cNvSpPr>
              <a:spLocks noChangeArrowheads="1"/>
            </p:cNvSpPr>
            <p:nvPr/>
          </p:nvSpPr>
          <p:spPr bwMode="auto">
            <a:xfrm>
              <a:off x="460375" y="3497411"/>
              <a:ext cx="8720138" cy="57941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dirty="0">
                  <a:solidFill>
                    <a:srgbClr val="CC6600"/>
                  </a:solidFill>
                  <a:latin typeface="Arial Black" pitchFamily="34" charset="0"/>
                  <a:ea typeface="+mn-ea"/>
                  <a:cs typeface="Arial" pitchFamily="34" charset="0"/>
                </a:rPr>
                <a:t>00 01  02  03  04  05  06  07  08  09  10</a:t>
              </a:r>
            </a:p>
          </p:txBody>
        </p:sp>
        <p:sp>
          <p:nvSpPr>
            <p:cNvPr id="18" name="Text Box 11"/>
            <p:cNvSpPr txBox="1">
              <a:spLocks noChangeArrowheads="1"/>
            </p:cNvSpPr>
            <p:nvPr/>
          </p:nvSpPr>
          <p:spPr bwMode="auto">
            <a:xfrm>
              <a:off x="152400" y="4076821"/>
              <a:ext cx="3581400" cy="707992"/>
            </a:xfrm>
            <a:prstGeom prst="rect">
              <a:avLst/>
            </a:prstGeom>
            <a:noFill/>
            <a:ln>
              <a:headEnd type="none" w="sm" len="sm"/>
              <a:tailEnd type="none" w="sm" len="sm"/>
            </a:ln>
          </p:spPr>
          <p:style>
            <a:lnRef idx="2">
              <a:schemeClr val="accent3"/>
            </a:lnRef>
            <a:fillRef idx="1">
              <a:schemeClr val="lt1"/>
            </a:fillRef>
            <a:effectRef idx="0">
              <a:schemeClr val="accent3"/>
            </a:effectRef>
            <a:fontRef idx="minor">
              <a:schemeClr val="dk1"/>
            </a:fontRef>
          </p:style>
          <p:txBody>
            <a:bodyPr>
              <a:spAutoFit/>
            </a:bodyPr>
            <a:lstStyle/>
            <a:p>
              <a:pPr>
                <a:spcBef>
                  <a:spcPct val="50000"/>
                </a:spcBef>
                <a:defRPr/>
              </a:pPr>
              <a:r>
                <a:rPr lang="pt-BR" sz="2000" i="1" dirty="0">
                  <a:solidFill>
                    <a:srgbClr val="FF0000"/>
                  </a:solidFill>
                  <a:latin typeface="Castanet" pitchFamily="34" charset="0"/>
                </a:rPr>
                <a:t>Estopim curto</a:t>
              </a:r>
            </a:p>
            <a:p>
              <a:pPr>
                <a:lnSpc>
                  <a:spcPct val="50000"/>
                </a:lnSpc>
                <a:spcBef>
                  <a:spcPct val="50000"/>
                </a:spcBef>
                <a:defRPr/>
              </a:pPr>
              <a:r>
                <a:rPr lang="pt-BR" sz="2000" i="1" dirty="0">
                  <a:solidFill>
                    <a:srgbClr val="FF0000"/>
                  </a:solidFill>
                  <a:latin typeface="Castanet" pitchFamily="34" charset="0"/>
                </a:rPr>
                <a:t>Prejudica o MKT pessoal</a:t>
              </a:r>
            </a:p>
          </p:txBody>
        </p:sp>
        <p:sp>
          <p:nvSpPr>
            <p:cNvPr id="19" name="Rectangle 10"/>
            <p:cNvSpPr>
              <a:spLocks noChangeArrowheads="1"/>
            </p:cNvSpPr>
            <p:nvPr/>
          </p:nvSpPr>
          <p:spPr bwMode="auto">
            <a:xfrm>
              <a:off x="6378575" y="4149842"/>
              <a:ext cx="1722438" cy="701642"/>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dirty="0">
                  <a:solidFill>
                    <a:srgbClr val="CC6600"/>
                  </a:solidFill>
                  <a:latin typeface="ZapfChan Bd BT" pitchFamily="66" charset="0"/>
                  <a:ea typeface="+mn-ea"/>
                  <a:cs typeface="Arial" pitchFamily="34" charset="0"/>
                </a:rPr>
                <a:t>Reprimido</a:t>
              </a:r>
              <a:endParaRPr lang="pt-BR" sz="2800" dirty="0">
                <a:solidFill>
                  <a:srgbClr val="CC6600"/>
                </a:solidFill>
                <a:latin typeface="ZapfChan Bd BT" pitchFamily="66" charset="0"/>
                <a:ea typeface="+mn-ea"/>
                <a:cs typeface="Arial" pitchFamily="34" charset="0"/>
              </a:endParaRPr>
            </a:p>
          </p:txBody>
        </p:sp>
        <p:sp>
          <p:nvSpPr>
            <p:cNvPr id="179218" name="Rectangle 4"/>
            <p:cNvSpPr>
              <a:spLocks noChangeArrowheads="1"/>
            </p:cNvSpPr>
            <p:nvPr/>
          </p:nvSpPr>
          <p:spPr bwMode="auto">
            <a:xfrm>
              <a:off x="2158267" y="2565400"/>
              <a:ext cx="5265614" cy="554614"/>
            </a:xfrm>
            <a:prstGeom prst="rect">
              <a:avLst/>
            </a:prstGeom>
            <a:noFill/>
            <a:ln>
              <a:noFill/>
            </a:ln>
            <a:effectLst>
              <a:outerShdw dist="40161" dir="6506097"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dirty="0" smtClean="0">
                  <a:solidFill>
                    <a:srgbClr val="CC3300"/>
                  </a:solidFill>
                  <a:latin typeface="KabarettD" charset="0"/>
                </a:rPr>
                <a:t> </a:t>
              </a:r>
              <a:r>
                <a:rPr lang="pt-BR" sz="3600" dirty="0">
                  <a:solidFill>
                    <a:srgbClr val="CC3300"/>
                  </a:solidFill>
                  <a:latin typeface="KabarettD" charset="0"/>
                </a:rPr>
                <a:t>Controle das emoções</a:t>
              </a:r>
            </a:p>
          </p:txBody>
        </p:sp>
        <p:grpSp>
          <p:nvGrpSpPr>
            <p:cNvPr id="179219" name="Grupo 48"/>
            <p:cNvGrpSpPr>
              <a:grpSpLocks/>
            </p:cNvGrpSpPr>
            <p:nvPr/>
          </p:nvGrpSpPr>
          <p:grpSpPr bwMode="auto">
            <a:xfrm>
              <a:off x="250825" y="1736725"/>
              <a:ext cx="8207375" cy="4941888"/>
              <a:chOff x="251966" y="1736486"/>
              <a:chExt cx="8207375" cy="4941410"/>
            </a:xfrm>
          </p:grpSpPr>
          <p:grpSp>
            <p:nvGrpSpPr>
              <p:cNvPr id="179235" name="Grupo 39"/>
              <p:cNvGrpSpPr>
                <a:grpSpLocks/>
              </p:cNvGrpSpPr>
              <p:nvPr/>
            </p:nvGrpSpPr>
            <p:grpSpPr bwMode="auto">
              <a:xfrm>
                <a:off x="4438357" y="1736486"/>
                <a:ext cx="781715" cy="3290776"/>
                <a:chOff x="4438357" y="1736486"/>
                <a:chExt cx="781715" cy="3290776"/>
              </a:xfrm>
            </p:grpSpPr>
            <p:sp>
              <p:nvSpPr>
                <p:cNvPr id="28" name="CaixaDeTexto 27"/>
                <p:cNvSpPr txBox="1"/>
                <p:nvPr/>
              </p:nvSpPr>
              <p:spPr>
                <a:xfrm>
                  <a:off x="4863884" y="2247255"/>
                  <a:ext cx="356188" cy="461665"/>
                </a:xfrm>
                <a:prstGeom prst="rect">
                  <a:avLst/>
                </a:prstGeom>
                <a:noFill/>
              </p:spPr>
              <p:txBody>
                <a:bodyPr wrap="none">
                  <a:spAutoFit/>
                </a:bodyPr>
                <a:lstStyle/>
                <a:p>
                  <a:pPr>
                    <a:defRPr/>
                  </a:pPr>
                  <a:r>
                    <a:rPr lang="pt-BR" sz="24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rial" pitchFamily="34" charset="0"/>
                      <a:ea typeface="+mn-ea"/>
                      <a:cs typeface="Arial" pitchFamily="34" charset="0"/>
                    </a:rPr>
                    <a:t>4</a:t>
                  </a:r>
                </a:p>
              </p:txBody>
            </p:sp>
            <p:sp>
              <p:nvSpPr>
                <p:cNvPr id="179238" name="Seta para cima e para baixo 28"/>
                <p:cNvSpPr>
                  <a:spLocks noChangeArrowheads="1"/>
                </p:cNvSpPr>
                <p:nvPr/>
              </p:nvSpPr>
              <p:spPr bwMode="auto">
                <a:xfrm rot="2588162">
                  <a:off x="4438357" y="1736486"/>
                  <a:ext cx="206424" cy="3290776"/>
                </a:xfrm>
                <a:prstGeom prst="upDownArrow">
                  <a:avLst>
                    <a:gd name="adj1" fmla="val 50000"/>
                    <a:gd name="adj2" fmla="val 49966"/>
                  </a:avLst>
                </a:prstGeom>
                <a:solidFill>
                  <a:schemeClr val="accent1"/>
                </a:solidFill>
                <a:ln w="12700">
                  <a:solidFill>
                    <a:schemeClr val="tx1"/>
                  </a:solidFill>
                  <a:round/>
                  <a:headEnd type="none" w="sm" len="sm"/>
                  <a:tailEnd type="none" w="sm" len="sm"/>
                </a:ln>
              </p:spPr>
              <p:txBody>
                <a:bodyPr/>
                <a:lstStyle/>
                <a:p>
                  <a:endParaRPr lang="en-US">
                    <a:solidFill>
                      <a:srgbClr val="000000"/>
                    </a:solidFill>
                  </a:endParaRPr>
                </a:p>
              </p:txBody>
            </p:sp>
          </p:grpSp>
          <p:sp>
            <p:nvSpPr>
              <p:cNvPr id="179236" name="CaixaDeTexto 19"/>
              <p:cNvSpPr txBox="1">
                <a:spLocks noChangeArrowheads="1"/>
              </p:cNvSpPr>
              <p:nvPr/>
            </p:nvSpPr>
            <p:spPr bwMode="auto">
              <a:xfrm>
                <a:off x="251966" y="6093113"/>
                <a:ext cx="8207375" cy="58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600">
                    <a:solidFill>
                      <a:srgbClr val="000000"/>
                    </a:solidFill>
                  </a:rPr>
                  <a:t>4- Explodir em conflitos e nas relações cotidianas (muitos problemas de      relações interpessoais)</a:t>
                </a:r>
              </a:p>
            </p:txBody>
          </p:sp>
        </p:grpSp>
        <p:grpSp>
          <p:nvGrpSpPr>
            <p:cNvPr id="179220" name="Grupo 47"/>
            <p:cNvGrpSpPr>
              <a:grpSpLocks/>
            </p:cNvGrpSpPr>
            <p:nvPr/>
          </p:nvGrpSpPr>
          <p:grpSpPr bwMode="auto">
            <a:xfrm>
              <a:off x="250825" y="2390775"/>
              <a:ext cx="8207375" cy="3754438"/>
              <a:chOff x="251842" y="2391271"/>
              <a:chExt cx="8207375" cy="3752433"/>
            </a:xfrm>
          </p:grpSpPr>
          <p:grpSp>
            <p:nvGrpSpPr>
              <p:cNvPr id="179231" name="Grupo 40"/>
              <p:cNvGrpSpPr>
                <a:grpSpLocks/>
              </p:cNvGrpSpPr>
              <p:nvPr/>
            </p:nvGrpSpPr>
            <p:grpSpPr bwMode="auto">
              <a:xfrm>
                <a:off x="2931171" y="2391271"/>
                <a:ext cx="3713705" cy="1083612"/>
                <a:chOff x="2931171" y="2391271"/>
                <a:chExt cx="3713705" cy="1083612"/>
              </a:xfrm>
            </p:grpSpPr>
            <p:sp>
              <p:nvSpPr>
                <p:cNvPr id="32" name="CaixaDeTexto 31"/>
                <p:cNvSpPr txBox="1"/>
                <p:nvPr/>
              </p:nvSpPr>
              <p:spPr>
                <a:xfrm>
                  <a:off x="3635896" y="2391271"/>
                  <a:ext cx="356188" cy="461665"/>
                </a:xfrm>
                <a:prstGeom prst="rect">
                  <a:avLst/>
                </a:prstGeom>
                <a:noFill/>
              </p:spPr>
              <p:txBody>
                <a:bodyPr wrap="none">
                  <a:spAutoFit/>
                </a:bodyPr>
                <a:lstStyle/>
                <a:p>
                  <a:pPr>
                    <a:defRPr/>
                  </a:pPr>
                  <a:r>
                    <a:rPr lang="pt-BR" sz="24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rial" pitchFamily="34" charset="0"/>
                      <a:ea typeface="+mn-ea"/>
                      <a:cs typeface="Arial" pitchFamily="34" charset="0"/>
                    </a:rPr>
                    <a:t>3</a:t>
                  </a:r>
                </a:p>
              </p:txBody>
            </p:sp>
            <p:sp>
              <p:nvSpPr>
                <p:cNvPr id="179234" name="Seta para cima e para baixo 35"/>
                <p:cNvSpPr>
                  <a:spLocks noChangeArrowheads="1"/>
                </p:cNvSpPr>
                <p:nvPr/>
              </p:nvSpPr>
              <p:spPr bwMode="auto">
                <a:xfrm rot="7140581">
                  <a:off x="4706137" y="1536143"/>
                  <a:ext cx="163774" cy="3713705"/>
                </a:xfrm>
                <a:prstGeom prst="upDownArrow">
                  <a:avLst>
                    <a:gd name="adj1" fmla="val 50000"/>
                    <a:gd name="adj2" fmla="val 49971"/>
                  </a:avLst>
                </a:prstGeom>
                <a:solidFill>
                  <a:schemeClr val="accent1"/>
                </a:solidFill>
                <a:ln w="12700">
                  <a:solidFill>
                    <a:schemeClr val="tx1"/>
                  </a:solidFill>
                  <a:round/>
                  <a:headEnd type="none" w="sm" len="sm"/>
                  <a:tailEnd type="none" w="sm" len="sm"/>
                </a:ln>
              </p:spPr>
              <p:txBody>
                <a:bodyPr/>
                <a:lstStyle/>
                <a:p>
                  <a:endParaRPr lang="en-US">
                    <a:solidFill>
                      <a:srgbClr val="000000"/>
                    </a:solidFill>
                  </a:endParaRPr>
                </a:p>
              </p:txBody>
            </p:sp>
          </p:grpSp>
          <p:sp>
            <p:nvSpPr>
              <p:cNvPr id="179232" name="CaixaDeTexto 19"/>
              <p:cNvSpPr txBox="1">
                <a:spLocks noChangeArrowheads="1"/>
              </p:cNvSpPr>
              <p:nvPr/>
            </p:nvSpPr>
            <p:spPr bwMode="auto">
              <a:xfrm>
                <a:off x="251842" y="5805264"/>
                <a:ext cx="8207375" cy="33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600">
                    <a:solidFill>
                      <a:srgbClr val="000000"/>
                    </a:solidFill>
                  </a:rPr>
                  <a:t>3- Evitar conflitos e ser reprimido (forte candidato a doenças psicossomáticas)</a:t>
                </a:r>
              </a:p>
            </p:txBody>
          </p:sp>
        </p:grpSp>
        <p:grpSp>
          <p:nvGrpSpPr>
            <p:cNvPr id="179221" name="Grupo 46"/>
            <p:cNvGrpSpPr>
              <a:grpSpLocks/>
            </p:cNvGrpSpPr>
            <p:nvPr/>
          </p:nvGrpSpPr>
          <p:grpSpPr bwMode="auto">
            <a:xfrm>
              <a:off x="250825" y="2420938"/>
              <a:ext cx="8207375" cy="3363912"/>
              <a:chOff x="252288" y="2420888"/>
              <a:chExt cx="8207375" cy="3362849"/>
            </a:xfrm>
          </p:grpSpPr>
          <p:grpSp>
            <p:nvGrpSpPr>
              <p:cNvPr id="179227" name="Grupo 38"/>
              <p:cNvGrpSpPr>
                <a:grpSpLocks/>
              </p:cNvGrpSpPr>
              <p:nvPr/>
            </p:nvGrpSpPr>
            <p:grpSpPr bwMode="auto">
              <a:xfrm>
                <a:off x="2055572" y="2420888"/>
                <a:ext cx="572212" cy="1728192"/>
                <a:chOff x="2055572" y="2420888"/>
                <a:chExt cx="572212" cy="1728192"/>
              </a:xfrm>
            </p:grpSpPr>
            <p:sp>
              <p:nvSpPr>
                <p:cNvPr id="27" name="CaixaDeTexto 26"/>
                <p:cNvSpPr txBox="1"/>
                <p:nvPr/>
              </p:nvSpPr>
              <p:spPr>
                <a:xfrm>
                  <a:off x="2055572" y="2420888"/>
                  <a:ext cx="356188" cy="461665"/>
                </a:xfrm>
                <a:prstGeom prst="rect">
                  <a:avLst/>
                </a:prstGeom>
                <a:noFill/>
              </p:spPr>
              <p:txBody>
                <a:bodyPr wrap="none">
                  <a:spAutoFit/>
                </a:bodyPr>
                <a:lstStyle/>
                <a:p>
                  <a:pPr>
                    <a:defRPr/>
                  </a:pPr>
                  <a:r>
                    <a:rPr lang="pt-BR" sz="24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rial" pitchFamily="34" charset="0"/>
                      <a:ea typeface="+mn-ea"/>
                      <a:cs typeface="Arial" pitchFamily="34" charset="0"/>
                    </a:rPr>
                    <a:t>2</a:t>
                  </a:r>
                </a:p>
              </p:txBody>
            </p:sp>
            <p:sp>
              <p:nvSpPr>
                <p:cNvPr id="179230" name="Seta para cima e para baixo 34"/>
                <p:cNvSpPr>
                  <a:spLocks noChangeArrowheads="1"/>
                </p:cNvSpPr>
                <p:nvPr/>
              </p:nvSpPr>
              <p:spPr bwMode="auto">
                <a:xfrm>
                  <a:off x="2411760" y="2420888"/>
                  <a:ext cx="216024" cy="1728192"/>
                </a:xfrm>
                <a:prstGeom prst="upDown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solidFill>
                      <a:srgbClr val="000000"/>
                    </a:solidFill>
                  </a:endParaRPr>
                </a:p>
              </p:txBody>
            </p:sp>
          </p:grpSp>
          <p:sp>
            <p:nvSpPr>
              <p:cNvPr id="179228" name="CaixaDeTexto 19"/>
              <p:cNvSpPr txBox="1">
                <a:spLocks noChangeArrowheads="1"/>
              </p:cNvSpPr>
              <p:nvPr/>
            </p:nvSpPr>
            <p:spPr bwMode="auto">
              <a:xfrm>
                <a:off x="252288" y="5445224"/>
                <a:ext cx="8207375" cy="33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600">
                    <a:solidFill>
                      <a:srgbClr val="000000"/>
                    </a:solidFill>
                  </a:rPr>
                  <a:t>2- Evitar conflito e explodir nas relações cotidianas</a:t>
                </a:r>
              </a:p>
            </p:txBody>
          </p:sp>
        </p:grpSp>
        <p:grpSp>
          <p:nvGrpSpPr>
            <p:cNvPr id="179222" name="Grupo 45"/>
            <p:cNvGrpSpPr>
              <a:grpSpLocks/>
            </p:cNvGrpSpPr>
            <p:nvPr/>
          </p:nvGrpSpPr>
          <p:grpSpPr bwMode="auto">
            <a:xfrm>
              <a:off x="250825" y="2349500"/>
              <a:ext cx="8207375" cy="3103563"/>
              <a:chOff x="251520" y="2348880"/>
              <a:chExt cx="8207375" cy="3105266"/>
            </a:xfrm>
          </p:grpSpPr>
          <p:grpSp>
            <p:nvGrpSpPr>
              <p:cNvPr id="179223" name="Grupo 37"/>
              <p:cNvGrpSpPr>
                <a:grpSpLocks/>
              </p:cNvGrpSpPr>
              <p:nvPr/>
            </p:nvGrpSpPr>
            <p:grpSpPr bwMode="auto">
              <a:xfrm>
                <a:off x="7308304" y="2348880"/>
                <a:ext cx="576064" cy="1800200"/>
                <a:chOff x="7308304" y="2348880"/>
                <a:chExt cx="576064" cy="1800200"/>
              </a:xfrm>
            </p:grpSpPr>
            <p:sp>
              <p:nvSpPr>
                <p:cNvPr id="26" name="CaixaDeTexto 25"/>
                <p:cNvSpPr txBox="1"/>
                <p:nvPr/>
              </p:nvSpPr>
              <p:spPr>
                <a:xfrm>
                  <a:off x="7308304" y="2348880"/>
                  <a:ext cx="356188" cy="461665"/>
                </a:xfrm>
                <a:prstGeom prst="rect">
                  <a:avLst/>
                </a:prstGeom>
                <a:noFill/>
              </p:spPr>
              <p:txBody>
                <a:bodyPr wrap="none">
                  <a:spAutoFit/>
                </a:bodyPr>
                <a:lstStyle/>
                <a:p>
                  <a:pPr>
                    <a:defRPr/>
                  </a:pPr>
                  <a:r>
                    <a:rPr lang="pt-BR" sz="24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Arial" pitchFamily="34" charset="0"/>
                      <a:ea typeface="+mn-ea"/>
                      <a:cs typeface="Arial" pitchFamily="34" charset="0"/>
                    </a:rPr>
                    <a:t>1</a:t>
                  </a:r>
                </a:p>
              </p:txBody>
            </p:sp>
            <p:sp>
              <p:nvSpPr>
                <p:cNvPr id="179226" name="Seta para cima e para baixo 32"/>
                <p:cNvSpPr>
                  <a:spLocks noChangeArrowheads="1"/>
                </p:cNvSpPr>
                <p:nvPr/>
              </p:nvSpPr>
              <p:spPr bwMode="auto">
                <a:xfrm>
                  <a:off x="7668344" y="2420888"/>
                  <a:ext cx="216024" cy="1728192"/>
                </a:xfrm>
                <a:prstGeom prst="upDown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solidFill>
                      <a:srgbClr val="000000"/>
                    </a:solidFill>
                  </a:endParaRPr>
                </a:p>
              </p:txBody>
            </p:sp>
          </p:grpSp>
          <p:sp>
            <p:nvSpPr>
              <p:cNvPr id="179224" name="CaixaDeTexto 19"/>
              <p:cNvSpPr txBox="1">
                <a:spLocks noChangeArrowheads="1"/>
              </p:cNvSpPr>
              <p:nvPr/>
            </p:nvSpPr>
            <p:spPr bwMode="auto">
              <a:xfrm>
                <a:off x="251520" y="4869160"/>
                <a:ext cx="8207375" cy="584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600">
                    <a:solidFill>
                      <a:srgbClr val="000000"/>
                    </a:solidFill>
                  </a:rPr>
                  <a:t>O profissional pode:</a:t>
                </a:r>
              </a:p>
              <a:p>
                <a:pPr eaLnBrk="1" hangingPunct="1"/>
                <a:r>
                  <a:rPr lang="pt-BR" sz="1600">
                    <a:solidFill>
                      <a:srgbClr val="000000"/>
                    </a:solidFill>
                  </a:rPr>
                  <a:t>1- Explodir em conflito e ser reprimido</a:t>
                </a:r>
              </a:p>
            </p:txBody>
          </p:sp>
        </p:grpSp>
      </p:grpSp>
    </p:spTree>
  </p:cSld>
  <p:clrMapOvr>
    <a:masterClrMapping/>
  </p:clrMapOvr>
  <p:transition xmlns:p14="http://schemas.microsoft.com/office/powerpoint/2010/main" spd="med">
    <p:zoom/>
  </p:transitio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8355" name="Rectangle 3"/>
          <p:cNvSpPr>
            <a:spLocks noChangeArrowheads="1"/>
          </p:cNvSpPr>
          <p:nvPr/>
        </p:nvSpPr>
        <p:spPr bwMode="auto">
          <a:xfrm>
            <a:off x="1577975" y="3595688"/>
            <a:ext cx="6315075" cy="647700"/>
          </a:xfrm>
          <a:prstGeom prst="rect">
            <a:avLst/>
          </a:prstGeom>
          <a:noFill/>
          <a:ln>
            <a:noFill/>
          </a:ln>
          <a:effectLst>
            <a:outerShdw dist="40161" dir="6506097"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16 – Relacionamento afetivo</a:t>
            </a:r>
          </a:p>
        </p:txBody>
      </p:sp>
      <p:sp>
        <p:nvSpPr>
          <p:cNvPr id="2788360" name="Rectangle 8"/>
          <p:cNvSpPr>
            <a:spLocks noChangeArrowheads="1"/>
          </p:cNvSpPr>
          <p:nvPr/>
        </p:nvSpPr>
        <p:spPr bwMode="auto">
          <a:xfrm>
            <a:off x="762000" y="549275"/>
            <a:ext cx="7697788" cy="303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o grau de envolvimento íntimo do profissional com outras pessoas. Se consegue dividir seus problemas, se é muito reservado, ou se faz muita concessão para as pessoas de sua confiança.</a:t>
            </a:r>
          </a:p>
        </p:txBody>
      </p:sp>
      <p:grpSp>
        <p:nvGrpSpPr>
          <p:cNvPr id="181251" name="Group 1"/>
          <p:cNvGrpSpPr>
            <a:grpSpLocks/>
          </p:cNvGrpSpPr>
          <p:nvPr/>
        </p:nvGrpSpPr>
        <p:grpSpPr bwMode="auto">
          <a:xfrm>
            <a:off x="331788" y="4292600"/>
            <a:ext cx="8767762" cy="2051050"/>
            <a:chOff x="331788" y="4678363"/>
            <a:chExt cx="8767762" cy="2051050"/>
          </a:xfrm>
        </p:grpSpPr>
        <p:sp>
          <p:nvSpPr>
            <p:cNvPr id="181252" name="Rectangle 2"/>
            <p:cNvSpPr>
              <a:spLocks noChangeArrowheads="1"/>
            </p:cNvSpPr>
            <p:nvPr/>
          </p:nvSpPr>
          <p:spPr bwMode="auto">
            <a:xfrm>
              <a:off x="2700338" y="51816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81253" name="Rectangle 4"/>
            <p:cNvSpPr>
              <a:spLocks noChangeArrowheads="1"/>
            </p:cNvSpPr>
            <p:nvPr/>
          </p:nvSpPr>
          <p:spPr bwMode="auto">
            <a:xfrm>
              <a:off x="3505200" y="518318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88357" name="Rectangle 5"/>
            <p:cNvSpPr>
              <a:spLocks noChangeArrowheads="1"/>
            </p:cNvSpPr>
            <p:nvPr/>
          </p:nvSpPr>
          <p:spPr bwMode="auto">
            <a:xfrm>
              <a:off x="331788" y="4678363"/>
              <a:ext cx="8720137" cy="579438"/>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CC3300"/>
                  </a:solidFill>
                  <a:latin typeface="Arial Black" pitchFamily="34" charset="0"/>
                  <a:ea typeface="+mn-ea"/>
                  <a:cs typeface="Arial" pitchFamily="34" charset="0"/>
                </a:rPr>
                <a:t>00 01  02  03  04  05  06  07  08  09  10</a:t>
              </a:r>
            </a:p>
          </p:txBody>
        </p:sp>
        <p:sp>
          <p:nvSpPr>
            <p:cNvPr id="181255" name="Rectangle 6"/>
            <p:cNvSpPr>
              <a:spLocks noChangeArrowheads="1"/>
            </p:cNvSpPr>
            <p:nvPr/>
          </p:nvSpPr>
          <p:spPr bwMode="auto">
            <a:xfrm>
              <a:off x="4114800" y="5226050"/>
              <a:ext cx="4984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pt-BR" sz="2800">
                  <a:solidFill>
                    <a:srgbClr val="CC6600"/>
                  </a:solidFill>
                  <a:latin typeface="ZapfChan Bd BT" charset="0"/>
                </a:rPr>
                <a:t>Faz Concessão em Excesso</a:t>
              </a:r>
            </a:p>
          </p:txBody>
        </p:sp>
        <p:sp>
          <p:nvSpPr>
            <p:cNvPr id="2788359" name="Text Box 7"/>
            <p:cNvSpPr txBox="1">
              <a:spLocks noChangeArrowheads="1"/>
            </p:cNvSpPr>
            <p:nvPr/>
          </p:nvSpPr>
          <p:spPr bwMode="auto">
            <a:xfrm>
              <a:off x="381000" y="5105401"/>
              <a:ext cx="2030413" cy="519112"/>
            </a:xfrm>
            <a:prstGeom prst="rect">
              <a:avLst/>
            </a:prstGeom>
            <a:noFill/>
            <a:ln w="12699">
              <a:noFill/>
              <a:miter lim="800000"/>
              <a:headEnd type="none" w="sm" len="sm"/>
              <a:tailEnd type="none" w="sm" len="sm"/>
            </a:ln>
            <a:effectLst>
              <a:outerShdw dist="35921" dir="2700000" algn="ctr" rotWithShape="0">
                <a:schemeClr val="tx1"/>
              </a:outerShdw>
            </a:effectLst>
          </p:spPr>
          <p:txBody>
            <a:bodyPr>
              <a:spAutoFit/>
            </a:bodyPr>
            <a:lstStyle/>
            <a:p>
              <a:pPr>
                <a:spcBef>
                  <a:spcPct val="50000"/>
                </a:spcBef>
                <a:defRPr/>
              </a:pPr>
              <a:r>
                <a:rPr lang="pt-BR" sz="2800" i="1">
                  <a:solidFill>
                    <a:srgbClr val="FF0000"/>
                  </a:solidFill>
                  <a:latin typeface="Castanet" pitchFamily="34" charset="0"/>
                  <a:ea typeface="+mn-ea"/>
                  <a:cs typeface="Arial" pitchFamily="34" charset="0"/>
                </a:rPr>
                <a:t>Reservado</a:t>
              </a:r>
            </a:p>
          </p:txBody>
        </p:sp>
        <p:sp>
          <p:nvSpPr>
            <p:cNvPr id="181257" name="CaixaDeTexto 8"/>
            <p:cNvSpPr txBox="1">
              <a:spLocks noChangeArrowheads="1"/>
            </p:cNvSpPr>
            <p:nvPr/>
          </p:nvSpPr>
          <p:spPr bwMode="auto">
            <a:xfrm>
              <a:off x="798513" y="5805488"/>
              <a:ext cx="7986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Se o profissional faz concessão para as pessoas que ama intensamente e é</a:t>
              </a:r>
            </a:p>
            <a:p>
              <a:pPr algn="ctr" eaLnBrk="1" hangingPunct="1"/>
              <a:r>
                <a:rPr lang="ja-JP" altLang="pt-BR" sz="1800">
                  <a:solidFill>
                    <a:srgbClr val="000000"/>
                  </a:solidFill>
                </a:rPr>
                <a:t>“</a:t>
              </a:r>
              <a:r>
                <a:rPr lang="pt-BR" altLang="ja-JP" sz="1800">
                  <a:solidFill>
                    <a:srgbClr val="000000"/>
                  </a:solidFill>
                </a:rPr>
                <a:t>estopim curto</a:t>
              </a:r>
              <a:r>
                <a:rPr lang="ja-JP" altLang="pt-BR" sz="1800">
                  <a:solidFill>
                    <a:srgbClr val="000000"/>
                  </a:solidFill>
                </a:rPr>
                <a:t>”</a:t>
              </a:r>
              <a:r>
                <a:rPr lang="pt-BR" altLang="ja-JP" sz="1800">
                  <a:solidFill>
                    <a:srgbClr val="000000"/>
                  </a:solidFill>
                </a:rPr>
                <a:t> provavelmente deve estar em uma relação contínua</a:t>
              </a:r>
            </a:p>
            <a:p>
              <a:pPr algn="ctr" eaLnBrk="1" hangingPunct="1"/>
              <a:r>
                <a:rPr lang="pt-BR" sz="1800">
                  <a:solidFill>
                    <a:srgbClr val="000000"/>
                  </a:solidFill>
                </a:rPr>
                <a:t>de  amor e ódio (briga e arrepende).</a:t>
              </a:r>
            </a:p>
          </p:txBody>
        </p:sp>
      </p:gr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88355"/>
                                        </p:tgtEl>
                                        <p:attrNameLst>
                                          <p:attrName>style.visibility</p:attrName>
                                        </p:attrNameLst>
                                      </p:cBhvr>
                                      <p:to>
                                        <p:strVal val="visible"/>
                                      </p:to>
                                    </p:set>
                                    <p:anim calcmode="lin" valueType="num">
                                      <p:cBhvr additive="base">
                                        <p:cTn id="7" dur="500" fill="hold"/>
                                        <p:tgtEl>
                                          <p:spTgt spid="2788355"/>
                                        </p:tgtEl>
                                        <p:attrNameLst>
                                          <p:attrName>ppt_x</p:attrName>
                                        </p:attrNameLst>
                                      </p:cBhvr>
                                      <p:tavLst>
                                        <p:tav tm="0">
                                          <p:val>
                                            <p:strVal val="1+#ppt_w/2"/>
                                          </p:val>
                                        </p:tav>
                                        <p:tav tm="100000">
                                          <p:val>
                                            <p:strVal val="#ppt_x"/>
                                          </p:val>
                                        </p:tav>
                                      </p:tavLst>
                                    </p:anim>
                                    <p:anim calcmode="lin" valueType="num">
                                      <p:cBhvr additive="base">
                                        <p:cTn id="8" dur="500" fill="hold"/>
                                        <p:tgtEl>
                                          <p:spTgt spid="278835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88360"/>
                                        </p:tgtEl>
                                        <p:attrNameLst>
                                          <p:attrName>style.visibility</p:attrName>
                                        </p:attrNameLst>
                                      </p:cBhvr>
                                      <p:to>
                                        <p:strVal val="visible"/>
                                      </p:to>
                                    </p:set>
                                    <p:anim to="" calcmode="lin" valueType="num">
                                      <p:cBhvr>
                                        <p:cTn id="13" dur="1" fill="hold"/>
                                        <p:tgtEl>
                                          <p:spTgt spid="278836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8355"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Rectangle 1"/>
          <p:cNvSpPr>
            <a:spLocks noChangeArrowheads="1"/>
          </p:cNvSpPr>
          <p:nvPr/>
        </p:nvSpPr>
        <p:spPr bwMode="auto">
          <a:xfrm>
            <a:off x="539750" y="854745"/>
            <a:ext cx="8280400" cy="5657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16- Relacionamento afetivo</a:t>
            </a:r>
          </a:p>
          <a:p>
            <a:pPr algn="just"/>
            <a:r>
              <a:rPr lang="pt-BR" sz="2000" b="0" dirty="0" smtClean="0">
                <a:solidFill>
                  <a:srgbClr val="000000"/>
                </a:solidFill>
              </a:rPr>
              <a:t>O escore </a:t>
            </a:r>
            <a:r>
              <a:rPr lang="pt-BR" sz="2000" b="0" dirty="0">
                <a:solidFill>
                  <a:srgbClr val="000000"/>
                </a:solidFill>
              </a:rPr>
              <a:t>baixo indica que a pessoa apresenta-se mais seletiva ao expressar seus sentimentos pessoais, preferindo mantê-los em sigilo. Pode revelar-se muito comunicativa, mas na verdade poucos a conhecem intimamente.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alto indica que a pessoa divide com muita facilidade o que pensa e sente com as pessoas de quem mais gosta, devendo até mesmo fazer concessões para agradar, como forma de demonstrar seu afeto. Se a pessoa revela alto índice de afetividade e também revela “estopim curto”, pode estar enfrentando, mesmo que de forma inconsciente, uma relação simbiótica. Ao fazer concessões para agradar pode se sentir lesado quando descobre que a pessoa “aproveitou” de seus benefícios gerando um sentimento de menos valia e tornando-se agressivo novamente, utilizando seu “pavio curto”. Como este tipo de perfil arrepende-se muito facilmente por ter explodido, torna a fazer concessões, mantendo-se em um jogo psicológico. </a:t>
            </a:r>
            <a:endParaRPr lang="pt-BR" sz="2000" b="0" dirty="0" smtClean="0">
              <a:solidFill>
                <a:srgbClr val="000000"/>
              </a:solidFill>
            </a:endParaRPr>
          </a:p>
          <a:p>
            <a:pPr algn="just"/>
            <a:r>
              <a:rPr lang="pt-BR" sz="2000" b="0" dirty="0" smtClean="0">
                <a:solidFill>
                  <a:srgbClr val="000000"/>
                </a:solidFill>
              </a:rPr>
              <a:t>57,3% </a:t>
            </a:r>
            <a:r>
              <a:rPr lang="pt-BR" sz="2000" b="0" dirty="0">
                <a:solidFill>
                  <a:srgbClr val="000000"/>
                </a:solidFill>
              </a:rPr>
              <a:t>dos brasileiros revela-se mais reservado </a:t>
            </a:r>
            <a:r>
              <a:rPr lang="pt-BR" sz="2000" b="0" dirty="0" smtClean="0">
                <a:solidFill>
                  <a:srgbClr val="000000"/>
                </a:solidFill>
              </a:rPr>
              <a:t>ou equilibrado em </a:t>
            </a:r>
            <a:r>
              <a:rPr lang="pt-BR" sz="2000" b="0" dirty="0">
                <a:solidFill>
                  <a:srgbClr val="000000"/>
                </a:solidFill>
              </a:rPr>
              <a:t>suas </a:t>
            </a:r>
            <a:r>
              <a:rPr lang="pt-BR" sz="2000" b="0" dirty="0" smtClean="0">
                <a:solidFill>
                  <a:srgbClr val="000000"/>
                </a:solidFill>
              </a:rPr>
              <a:t>relações de confiança, pois apesar </a:t>
            </a:r>
            <a:r>
              <a:rPr lang="pt-BR" sz="2000" b="0" dirty="0">
                <a:solidFill>
                  <a:srgbClr val="000000"/>
                </a:solidFill>
              </a:rPr>
              <a:t>de sermos muito sociais não dividimos nossos problemas íntimos com muitas pessoas</a:t>
            </a:r>
            <a:r>
              <a:rPr lang="pt-BR" sz="2000" b="0" dirty="0" smtClean="0">
                <a:solidFill>
                  <a:srgbClr val="000000"/>
                </a:solidFill>
              </a:rPr>
              <a:t>. Todavia,  42,7% fazem concessões para as pessoas de seu relacionamento mais íntimo.</a:t>
            </a:r>
            <a:endParaRPr lang="pt-BR" sz="20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3945852630"/>
      </p:ext>
    </p:extLst>
  </p:cSld>
  <p:clrMapOvr>
    <a:masterClrMapping/>
  </p:clrMapOvr>
  <p:transition xmlns:p14="http://schemas.microsoft.com/office/powerpoint/2010/mai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0403" name="Rectangle 3"/>
          <p:cNvSpPr>
            <a:spLocks noChangeArrowheads="1"/>
          </p:cNvSpPr>
          <p:nvPr/>
        </p:nvSpPr>
        <p:spPr bwMode="auto">
          <a:xfrm>
            <a:off x="1090613" y="3505200"/>
            <a:ext cx="7097712" cy="647700"/>
          </a:xfrm>
          <a:prstGeom prst="rect">
            <a:avLst/>
          </a:prstGeom>
          <a:noFill/>
          <a:ln>
            <a:noFill/>
          </a:ln>
          <a:effectLst>
            <a:outerShdw dist="17961" dir="8100000"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17 – Relacionamento em grupos</a:t>
            </a:r>
          </a:p>
        </p:txBody>
      </p:sp>
      <p:sp>
        <p:nvSpPr>
          <p:cNvPr id="2790410" name="Rectangle 10"/>
          <p:cNvSpPr>
            <a:spLocks noChangeArrowheads="1"/>
          </p:cNvSpPr>
          <p:nvPr/>
        </p:nvSpPr>
        <p:spPr bwMode="auto">
          <a:xfrm>
            <a:off x="381000" y="549275"/>
            <a:ext cx="8458200" cy="322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p>
            <a:pPr algn="ctr">
              <a:lnSpc>
                <a:spcPct val="100000"/>
              </a:lnSpc>
            </a:pPr>
            <a:r>
              <a:rPr lang="pt-BR" sz="3200" b="0">
                <a:solidFill>
                  <a:srgbClr val="000000"/>
                </a:solidFill>
              </a:rPr>
              <a:t>Avalia o grau de necessidade do indivíduo em se integrar, pertencer, dar e receber apoio de grupos. Revela comportamentos de colaboração e o nível de concessão feita a outras pessoas para agradar o grupo.</a:t>
            </a:r>
          </a:p>
        </p:txBody>
      </p:sp>
      <p:grpSp>
        <p:nvGrpSpPr>
          <p:cNvPr id="183299" name="Group 1"/>
          <p:cNvGrpSpPr>
            <a:grpSpLocks/>
          </p:cNvGrpSpPr>
          <p:nvPr/>
        </p:nvGrpSpPr>
        <p:grpSpPr bwMode="auto">
          <a:xfrm>
            <a:off x="304800" y="4292600"/>
            <a:ext cx="8839200" cy="1947863"/>
            <a:chOff x="304800" y="4648200"/>
            <a:chExt cx="8839200" cy="1947863"/>
          </a:xfrm>
        </p:grpSpPr>
        <p:sp>
          <p:nvSpPr>
            <p:cNvPr id="183300" name="Rectangle 2"/>
            <p:cNvSpPr>
              <a:spLocks noChangeArrowheads="1"/>
            </p:cNvSpPr>
            <p:nvPr/>
          </p:nvSpPr>
          <p:spPr bwMode="auto">
            <a:xfrm>
              <a:off x="3505200" y="5195888"/>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183301" name="Rectangle 4"/>
            <p:cNvSpPr>
              <a:spLocks noChangeArrowheads="1"/>
            </p:cNvSpPr>
            <p:nvPr/>
          </p:nvSpPr>
          <p:spPr bwMode="auto">
            <a:xfrm>
              <a:off x="4267200" y="5195888"/>
              <a:ext cx="500063" cy="74612"/>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0405" name="AutoShape 5"/>
            <p:cNvSpPr>
              <a:spLocks noChangeArrowheads="1"/>
            </p:cNvSpPr>
            <p:nvPr/>
          </p:nvSpPr>
          <p:spPr bwMode="auto">
            <a:xfrm>
              <a:off x="4876800" y="4648200"/>
              <a:ext cx="2590800" cy="673100"/>
            </a:xfrm>
            <a:prstGeom prst="star16">
              <a:avLst>
                <a:gd name="adj" fmla="val 4485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183303" name="Rectangle 6"/>
            <p:cNvSpPr>
              <a:spLocks noChangeArrowheads="1"/>
            </p:cNvSpPr>
            <p:nvPr/>
          </p:nvSpPr>
          <p:spPr bwMode="auto">
            <a:xfrm>
              <a:off x="5029200" y="5181600"/>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0407" name="Rectangle 7"/>
            <p:cNvSpPr>
              <a:spLocks noChangeArrowheads="1"/>
            </p:cNvSpPr>
            <p:nvPr/>
          </p:nvSpPr>
          <p:spPr bwMode="auto">
            <a:xfrm>
              <a:off x="304800" y="4678363"/>
              <a:ext cx="8720138"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D60093"/>
                  </a:solidFill>
                  <a:latin typeface="Arial Black" pitchFamily="34" charset="0"/>
                  <a:ea typeface="+mn-ea"/>
                  <a:cs typeface="Arial" pitchFamily="34" charset="0"/>
                </a:rPr>
                <a:t>00 01  02  03  04  05  06  07  08  09  10</a:t>
              </a:r>
            </a:p>
          </p:txBody>
        </p:sp>
        <p:sp>
          <p:nvSpPr>
            <p:cNvPr id="183305" name="Rectangle 8"/>
            <p:cNvSpPr>
              <a:spLocks noChangeArrowheads="1"/>
            </p:cNvSpPr>
            <p:nvPr/>
          </p:nvSpPr>
          <p:spPr bwMode="auto">
            <a:xfrm>
              <a:off x="5260975" y="5410200"/>
              <a:ext cx="3883025"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sz="2200">
                  <a:solidFill>
                    <a:srgbClr val="CC6600"/>
                  </a:solidFill>
                  <a:latin typeface="ZapfChan Bd BT" charset="0"/>
                </a:rPr>
                <a:t>Faz Concessão em Excesso  </a:t>
              </a:r>
            </a:p>
          </p:txBody>
        </p:sp>
        <p:sp>
          <p:nvSpPr>
            <p:cNvPr id="183306" name="Text Box 9"/>
            <p:cNvSpPr txBox="1">
              <a:spLocks noChangeArrowheads="1"/>
            </p:cNvSpPr>
            <p:nvPr/>
          </p:nvSpPr>
          <p:spPr bwMode="auto">
            <a:xfrm>
              <a:off x="685800" y="5257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spcBef>
                  <a:spcPct val="50000"/>
                </a:spcBef>
              </a:pPr>
              <a:r>
                <a:rPr lang="pt-BR" sz="2400" i="1">
                  <a:solidFill>
                    <a:srgbClr val="FF3300"/>
                  </a:solidFill>
                  <a:latin typeface="Castanet" charset="0"/>
                </a:rPr>
                <a:t>RESERVADO</a:t>
              </a:r>
            </a:p>
          </p:txBody>
        </p:sp>
        <p:sp>
          <p:nvSpPr>
            <p:cNvPr id="183307" name="CaixaDeTexto 10"/>
            <p:cNvSpPr txBox="1">
              <a:spLocks noChangeArrowheads="1"/>
            </p:cNvSpPr>
            <p:nvPr/>
          </p:nvSpPr>
          <p:spPr bwMode="auto">
            <a:xfrm>
              <a:off x="715963" y="5949950"/>
              <a:ext cx="79057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O profissional brasileiro revela um perfil altamente social, mas nas relações</a:t>
              </a:r>
            </a:p>
            <a:p>
              <a:pPr algn="ctr" eaLnBrk="1" hangingPunct="1"/>
              <a:r>
                <a:rPr lang="pt-BR" sz="1800">
                  <a:solidFill>
                    <a:srgbClr val="000000"/>
                  </a:solidFill>
                </a:rPr>
                <a:t>mais íntimas tende a ser mais reservado.</a:t>
              </a:r>
            </a:p>
          </p:txBody>
        </p:sp>
      </p:gr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90403"/>
                                        </p:tgtEl>
                                        <p:attrNameLst>
                                          <p:attrName>style.visibility</p:attrName>
                                        </p:attrNameLst>
                                      </p:cBhvr>
                                      <p:to>
                                        <p:strVal val="visible"/>
                                      </p:to>
                                    </p:set>
                                    <p:anim calcmode="lin" valueType="num">
                                      <p:cBhvr additive="base">
                                        <p:cTn id="7" dur="500" fill="hold"/>
                                        <p:tgtEl>
                                          <p:spTgt spid="2790403"/>
                                        </p:tgtEl>
                                        <p:attrNameLst>
                                          <p:attrName>ppt_x</p:attrName>
                                        </p:attrNameLst>
                                      </p:cBhvr>
                                      <p:tavLst>
                                        <p:tav tm="0">
                                          <p:val>
                                            <p:strVal val="1+#ppt_w/2"/>
                                          </p:val>
                                        </p:tav>
                                        <p:tav tm="100000">
                                          <p:val>
                                            <p:strVal val="#ppt_x"/>
                                          </p:val>
                                        </p:tav>
                                      </p:tavLst>
                                    </p:anim>
                                    <p:anim calcmode="lin" valueType="num">
                                      <p:cBhvr additive="base">
                                        <p:cTn id="8" dur="500" fill="hold"/>
                                        <p:tgtEl>
                                          <p:spTgt spid="279040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90410"/>
                                        </p:tgtEl>
                                        <p:attrNameLst>
                                          <p:attrName>style.visibility</p:attrName>
                                        </p:attrNameLst>
                                      </p:cBhvr>
                                      <p:to>
                                        <p:strVal val="visible"/>
                                      </p:to>
                                    </p:set>
                                    <p:anim to="" calcmode="lin" valueType="num">
                                      <p:cBhvr>
                                        <p:cTn id="13" dur="1" fill="hold"/>
                                        <p:tgtEl>
                                          <p:spTgt spid="279041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040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Rectangle 1"/>
          <p:cNvSpPr>
            <a:spLocks noChangeArrowheads="1"/>
          </p:cNvSpPr>
          <p:nvPr/>
        </p:nvSpPr>
        <p:spPr bwMode="auto">
          <a:xfrm>
            <a:off x="539750" y="836613"/>
            <a:ext cx="8280400" cy="357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smtClean="0">
                <a:solidFill>
                  <a:srgbClr val="000000"/>
                </a:solidFill>
              </a:rPr>
              <a:t>17- </a:t>
            </a:r>
            <a:r>
              <a:rPr lang="pt-BR" sz="2000" b="0" dirty="0">
                <a:solidFill>
                  <a:srgbClr val="000000"/>
                </a:solidFill>
              </a:rPr>
              <a:t>Relacionamento em grupos</a:t>
            </a:r>
          </a:p>
          <a:p>
            <a:pPr algn="just"/>
            <a:r>
              <a:rPr lang="pt-BR" sz="2000" b="0" dirty="0" smtClean="0">
                <a:solidFill>
                  <a:srgbClr val="000000"/>
                </a:solidFill>
              </a:rPr>
              <a:t>O escore </a:t>
            </a:r>
            <a:r>
              <a:rPr lang="pt-BR" sz="2000" b="0" dirty="0">
                <a:solidFill>
                  <a:srgbClr val="000000"/>
                </a:solidFill>
              </a:rPr>
              <a:t>baixo indica que a pessoa prefere conviver de forma mais reservada ou isolada, sem muita participação em grupos ou turmas. Indica que prefere um relacionamento social mais reservado.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alto demonstra que a pessoa é muito social preocupando-se em agradar a todos de sua convivência e revelando certa dificuldade em dizer “não”, mesmo que esta atitude a prejudique. </a:t>
            </a:r>
            <a:endParaRPr lang="pt-BR" sz="2000" b="0" dirty="0" smtClean="0">
              <a:solidFill>
                <a:srgbClr val="000000"/>
              </a:solidFill>
            </a:endParaRPr>
          </a:p>
          <a:p>
            <a:pPr algn="just"/>
            <a:r>
              <a:rPr lang="pt-BR" sz="2000" b="0" dirty="0" smtClean="0">
                <a:solidFill>
                  <a:srgbClr val="000000"/>
                </a:solidFill>
              </a:rPr>
              <a:t>Quanto </a:t>
            </a:r>
            <a:r>
              <a:rPr lang="pt-BR" sz="2000" b="0" dirty="0">
                <a:solidFill>
                  <a:srgbClr val="000000"/>
                </a:solidFill>
              </a:rPr>
              <a:t>maior for o seu escore, maior será a sua necessidade em agradar. </a:t>
            </a:r>
            <a:endParaRPr lang="pt-BR" sz="2000" b="0" dirty="0" smtClean="0">
              <a:solidFill>
                <a:srgbClr val="000000"/>
              </a:solidFill>
            </a:endParaRPr>
          </a:p>
          <a:p>
            <a:pPr algn="just"/>
            <a:r>
              <a:rPr lang="pt-BR" sz="2000" b="0" dirty="0" smtClean="0">
                <a:solidFill>
                  <a:srgbClr val="000000"/>
                </a:solidFill>
              </a:rPr>
              <a:t>A </a:t>
            </a:r>
            <a:r>
              <a:rPr lang="pt-BR" sz="2000" b="0" dirty="0">
                <a:solidFill>
                  <a:srgbClr val="000000"/>
                </a:solidFill>
              </a:rPr>
              <a:t>grande maioria dos </a:t>
            </a:r>
            <a:r>
              <a:rPr lang="pt-BR" sz="2000" b="0" dirty="0" smtClean="0">
                <a:solidFill>
                  <a:srgbClr val="000000"/>
                </a:solidFill>
              </a:rPr>
              <a:t>brasileiros (88,2%) </a:t>
            </a:r>
            <a:r>
              <a:rPr lang="pt-BR" sz="2000" b="0" dirty="0">
                <a:solidFill>
                  <a:srgbClr val="000000"/>
                </a:solidFill>
              </a:rPr>
              <a:t>é altamente social procurando estar bem com </a:t>
            </a:r>
            <a:r>
              <a:rPr lang="pt-BR" sz="2000" b="0" dirty="0" smtClean="0">
                <a:solidFill>
                  <a:srgbClr val="000000"/>
                </a:solidFill>
              </a:rPr>
              <a:t>todos</a:t>
            </a:r>
            <a:r>
              <a:rPr lang="pt-BR" sz="2000" b="0" dirty="0">
                <a:solidFill>
                  <a:srgbClr val="000000"/>
                </a:solidFill>
              </a:rPr>
              <a:t> </a:t>
            </a:r>
            <a:r>
              <a:rPr lang="pt-BR" sz="2000" b="0" dirty="0" smtClean="0">
                <a:solidFill>
                  <a:srgbClr val="000000"/>
                </a:solidFill>
              </a:rPr>
              <a:t>e demonstrando</a:t>
            </a:r>
            <a:r>
              <a:rPr lang="pt-BR" sz="2000" b="0" dirty="0">
                <a:solidFill>
                  <a:srgbClr val="000000"/>
                </a:solidFill>
              </a:rPr>
              <a:t>-se amável e gentil com as pessoas de seu relacionamento.</a:t>
            </a: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966211025"/>
      </p:ext>
    </p:extLst>
  </p:cSld>
  <p:clrMapOvr>
    <a:masterClrMapping/>
  </p:clrMapOvr>
  <p:transition xmlns:p14="http://schemas.microsoft.com/office/powerpoint/2010/mai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6"/>
          <p:cNvSpPr txBox="1">
            <a:spLocks noChangeArrowheads="1"/>
          </p:cNvSpPr>
          <p:nvPr/>
        </p:nvSpPr>
        <p:spPr bwMode="auto">
          <a:xfrm>
            <a:off x="468313" y="1462088"/>
            <a:ext cx="8207375" cy="3540125"/>
          </a:xfrm>
          <a:prstGeom prst="rect">
            <a:avLst/>
          </a:prstGeom>
          <a:noFill/>
          <a:ln w="9525">
            <a:noFill/>
            <a:miter lim="800000"/>
            <a:headEnd/>
            <a:tailEnd/>
          </a:ln>
          <a:effectLst/>
        </p:spPr>
        <p:txBody>
          <a:bodyPr>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defRPr/>
            </a:pPr>
            <a:r>
              <a:rPr lang="pt-PT" sz="3200" smtClean="0">
                <a:solidFill>
                  <a:srgbClr val="C00000"/>
                </a:solidFill>
                <a:effectLst>
                  <a:outerShdw blurRad="38100" dist="38100" dir="2700000" algn="tl">
                    <a:srgbClr val="DDDDDD"/>
                  </a:outerShdw>
                </a:effectLst>
                <a:latin typeface="Trebuchet MS" charset="0"/>
              </a:rPr>
              <a:t>LAUDO</a:t>
            </a:r>
          </a:p>
          <a:p>
            <a:pPr algn="ctr" eaLnBrk="1" hangingPunct="1">
              <a:defRPr/>
            </a:pPr>
            <a:endParaRPr lang="pt-BR" sz="3200" smtClean="0">
              <a:solidFill>
                <a:srgbClr val="000000"/>
              </a:solidFill>
            </a:endParaRPr>
          </a:p>
          <a:p>
            <a:pPr algn="ctr" eaLnBrk="1" hangingPunct="1">
              <a:defRPr/>
            </a:pPr>
            <a:r>
              <a:rPr lang="pt-BR" sz="3200" smtClean="0">
                <a:solidFill>
                  <a:srgbClr val="000000"/>
                </a:solidFill>
              </a:rPr>
              <a:t>O diagnóstico é apresentado em forma de um "relatório" individual e representado graficamente permitindo uma comparação dos resultados obtidos com um perfil ideal pretendido pelo mercado de trabalho.</a:t>
            </a:r>
            <a:endParaRPr lang="pt-BR" sz="3200" smtClean="0">
              <a:solidFill>
                <a:srgbClr val="C00000"/>
              </a:solidFill>
              <a:effectLst>
                <a:outerShdw blurRad="38100" dist="38100" dir="2700000" algn="tl">
                  <a:srgbClr val="DDDDDD"/>
                </a:outerShdw>
              </a:effectLst>
            </a:endParaRPr>
          </a:p>
        </p:txBody>
      </p:sp>
      <p:sp>
        <p:nvSpPr>
          <p:cNvPr id="8" name="CaixaDeTexto 7"/>
          <p:cNvSpPr txBox="1"/>
          <p:nvPr/>
        </p:nvSpPr>
        <p:spPr bwMode="auto">
          <a:xfrm>
            <a:off x="515938" y="695325"/>
            <a:ext cx="8304212" cy="646113"/>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defRPr/>
            </a:pPr>
            <a:r>
              <a:rPr lang="pt-PT" sz="3600" dirty="0" smtClean="0">
                <a:solidFill>
                  <a:srgbClr val="C00000"/>
                </a:solidFill>
                <a:effectLst>
                  <a:outerShdw blurRad="38100" dist="38100" dir="2700000" algn="tl">
                    <a:srgbClr val="DDDDDD"/>
                  </a:outerShdw>
                </a:effectLst>
                <a:latin typeface="Trebuchet MS" charset="0"/>
              </a:rPr>
              <a:t>APP® - Avaliação de Potencial e Perfil</a:t>
            </a:r>
            <a:endParaRPr lang="pt-BR" sz="3600" dirty="0" smtClean="0">
              <a:solidFill>
                <a:srgbClr val="002060"/>
              </a:solidFill>
            </a:endParaRP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2450" name="Rectangle 2"/>
          <p:cNvSpPr>
            <a:spLocks noChangeArrowheads="1"/>
          </p:cNvSpPr>
          <p:nvPr/>
        </p:nvSpPr>
        <p:spPr bwMode="auto">
          <a:xfrm>
            <a:off x="3657600"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2451" name="Rectangle 3"/>
          <p:cNvSpPr>
            <a:spLocks noChangeArrowheads="1"/>
          </p:cNvSpPr>
          <p:nvPr/>
        </p:nvSpPr>
        <p:spPr bwMode="auto">
          <a:xfrm>
            <a:off x="2043113" y="620713"/>
            <a:ext cx="5318125" cy="709612"/>
          </a:xfrm>
          <a:prstGeom prst="rect">
            <a:avLst/>
          </a:prstGeom>
          <a:noFill/>
          <a:ln>
            <a:noFill/>
          </a:ln>
          <a:effectLst>
            <a:outerShdw dist="40161" dir="6506097"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a:solidFill>
                  <a:srgbClr val="CC3300"/>
                </a:solidFill>
                <a:latin typeface="KabarettD" charset="0"/>
              </a:rPr>
              <a:t>18 – Imagem pessoal</a:t>
            </a:r>
          </a:p>
        </p:txBody>
      </p:sp>
      <p:sp>
        <p:nvSpPr>
          <p:cNvPr id="2792452" name="AutoShape 4"/>
          <p:cNvSpPr>
            <a:spLocks noChangeArrowheads="1"/>
          </p:cNvSpPr>
          <p:nvPr/>
        </p:nvSpPr>
        <p:spPr bwMode="auto">
          <a:xfrm>
            <a:off x="2667000" y="1308100"/>
            <a:ext cx="914400" cy="673100"/>
          </a:xfrm>
          <a:prstGeom prst="star16">
            <a:avLst>
              <a:gd name="adj" fmla="val 41222"/>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92453" name="Rectangle 5"/>
          <p:cNvSpPr>
            <a:spLocks noChangeArrowheads="1"/>
          </p:cNvSpPr>
          <p:nvPr/>
        </p:nvSpPr>
        <p:spPr bwMode="auto">
          <a:xfrm>
            <a:off x="457200" y="1325563"/>
            <a:ext cx="8720138"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solidFill>
                  <a:srgbClr val="CC6600"/>
                </a:solidFill>
                <a:latin typeface="Arial Black" pitchFamily="34" charset="0"/>
                <a:ea typeface="+mn-ea"/>
                <a:cs typeface="Arial" pitchFamily="34" charset="0"/>
              </a:rPr>
              <a:t>00 01  02  03  04  05  06  07  08  09  10</a:t>
            </a:r>
          </a:p>
        </p:txBody>
      </p:sp>
      <p:sp>
        <p:nvSpPr>
          <p:cNvPr id="2792454" name="Rectangle 6"/>
          <p:cNvSpPr>
            <a:spLocks noChangeArrowheads="1"/>
          </p:cNvSpPr>
          <p:nvPr/>
        </p:nvSpPr>
        <p:spPr bwMode="auto">
          <a:xfrm>
            <a:off x="539750" y="1924050"/>
            <a:ext cx="2368550" cy="64135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a:solidFill>
                  <a:srgbClr val="FF0066"/>
                </a:solidFill>
                <a:latin typeface="ZapfChan Bd BT" pitchFamily="66" charset="0"/>
                <a:ea typeface="+mn-ea"/>
                <a:cs typeface="Arial" pitchFamily="34" charset="0"/>
              </a:rPr>
              <a:t>Rebaixada</a:t>
            </a:r>
            <a:endParaRPr lang="pt-BR" sz="2400">
              <a:solidFill>
                <a:srgbClr val="FF0066"/>
              </a:solidFill>
              <a:latin typeface="ZapfChan Bd BT" pitchFamily="66" charset="0"/>
              <a:ea typeface="+mn-ea"/>
              <a:cs typeface="Arial" pitchFamily="34" charset="0"/>
            </a:endParaRPr>
          </a:p>
        </p:txBody>
      </p:sp>
      <p:sp>
        <p:nvSpPr>
          <p:cNvPr id="2792455" name="Rectangle 7"/>
          <p:cNvSpPr>
            <a:spLocks noChangeArrowheads="1"/>
          </p:cNvSpPr>
          <p:nvPr/>
        </p:nvSpPr>
        <p:spPr bwMode="auto">
          <a:xfrm>
            <a:off x="4343400" y="1752600"/>
            <a:ext cx="4519613"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2000">
                <a:solidFill>
                  <a:srgbClr val="0000FF"/>
                </a:solidFill>
                <a:latin typeface="ZapfChan Bd BT" charset="0"/>
              </a:rPr>
              <a:t>Convencida/Exibicionista</a:t>
            </a:r>
          </a:p>
          <a:p>
            <a:pPr algn="ctr"/>
            <a:r>
              <a:rPr lang="pt-BR" sz="3200">
                <a:solidFill>
                  <a:srgbClr val="0000FF"/>
                </a:solidFill>
                <a:latin typeface="ZapfChan Bd BT" charset="0"/>
              </a:rPr>
              <a:t>(insegurança pessoal)</a:t>
            </a:r>
          </a:p>
        </p:txBody>
      </p:sp>
      <p:sp>
        <p:nvSpPr>
          <p:cNvPr id="2792456" name="Rectangle 8"/>
          <p:cNvSpPr>
            <a:spLocks noChangeArrowheads="1"/>
          </p:cNvSpPr>
          <p:nvPr/>
        </p:nvSpPr>
        <p:spPr bwMode="auto">
          <a:xfrm>
            <a:off x="685800" y="2781300"/>
            <a:ext cx="7990656" cy="2591916"/>
          </a:xfrm>
          <a:prstGeom prst="rect">
            <a:avLst/>
          </a:prstGeom>
          <a:noFill/>
          <a:ln w="12700">
            <a:noFill/>
            <a:miter lim="800000"/>
            <a:headEnd/>
            <a:tailEnd/>
          </a:ln>
          <a:effectLst/>
        </p:spPr>
        <p:txBody>
          <a:bodyPr lIns="90488" tIns="44450" rIns="90488" bIns="44450"/>
          <a:lstStyle/>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Avalia a forma  como o indivíduo é </a:t>
            </a:r>
          </a:p>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percebido pelo grupo e o seu grau de</a:t>
            </a:r>
          </a:p>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auto - estima. Se é considerado “exibicionista” ou se tem dificuldades para fazer seu marketing pessoal.</a:t>
            </a:r>
          </a:p>
        </p:txBody>
      </p:sp>
      <p:sp>
        <p:nvSpPr>
          <p:cNvPr id="35849" name="CaixaDeTexto 8"/>
          <p:cNvSpPr txBox="1">
            <a:spLocks noChangeArrowheads="1"/>
          </p:cNvSpPr>
          <p:nvPr/>
        </p:nvSpPr>
        <p:spPr bwMode="auto">
          <a:xfrm>
            <a:off x="827088" y="5589588"/>
            <a:ext cx="7827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O profissional brasileiro tende a ter a auto imagem rebaixada e não sabe</a:t>
            </a:r>
          </a:p>
          <a:p>
            <a:pPr algn="ctr" eaLnBrk="1" hangingPunct="1"/>
            <a:r>
              <a:rPr lang="pt-BR" sz="1800">
                <a:solidFill>
                  <a:srgbClr val="000000"/>
                </a:solidFill>
              </a:rPr>
              <a:t>fazer seu marketing pessoal.</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92451"/>
                                        </p:tgtEl>
                                        <p:attrNameLst>
                                          <p:attrName>style.visibility</p:attrName>
                                        </p:attrNameLst>
                                      </p:cBhvr>
                                      <p:to>
                                        <p:strVal val="visible"/>
                                      </p:to>
                                    </p:set>
                                    <p:anim calcmode="lin" valueType="num">
                                      <p:cBhvr additive="base">
                                        <p:cTn id="7" dur="500" fill="hold"/>
                                        <p:tgtEl>
                                          <p:spTgt spid="2792451"/>
                                        </p:tgtEl>
                                        <p:attrNameLst>
                                          <p:attrName>ppt_x</p:attrName>
                                        </p:attrNameLst>
                                      </p:cBhvr>
                                      <p:tavLst>
                                        <p:tav tm="0">
                                          <p:val>
                                            <p:strVal val="1+#ppt_w/2"/>
                                          </p:val>
                                        </p:tav>
                                        <p:tav tm="100000">
                                          <p:val>
                                            <p:strVal val="#ppt_x"/>
                                          </p:val>
                                        </p:tav>
                                      </p:tavLst>
                                    </p:anim>
                                    <p:anim calcmode="lin" valueType="num">
                                      <p:cBhvr additive="base">
                                        <p:cTn id="8" dur="500" fill="hold"/>
                                        <p:tgtEl>
                                          <p:spTgt spid="279245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92456"/>
                                        </p:tgtEl>
                                        <p:attrNameLst>
                                          <p:attrName>style.visibility</p:attrName>
                                        </p:attrNameLst>
                                      </p:cBhvr>
                                      <p:to>
                                        <p:strVal val="visible"/>
                                      </p:to>
                                    </p:set>
                                    <p:anim to="" calcmode="lin" valueType="num">
                                      <p:cBhvr>
                                        <p:cTn id="13" dur="1" fill="hold"/>
                                        <p:tgtEl>
                                          <p:spTgt spid="2792456"/>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2792453"/>
                                        </p:tgtEl>
                                        <p:attrNameLst>
                                          <p:attrName>style.visibility</p:attrName>
                                        </p:attrNameLst>
                                      </p:cBhvr>
                                      <p:to>
                                        <p:strVal val="visible"/>
                                      </p:to>
                                    </p:set>
                                    <p:anim calcmode="lin" valueType="num">
                                      <p:cBhvr>
                                        <p:cTn id="18" dur="500" fill="hold"/>
                                        <p:tgtEl>
                                          <p:spTgt spid="2792453"/>
                                        </p:tgtEl>
                                        <p:attrNameLst>
                                          <p:attrName>ppt_w</p:attrName>
                                        </p:attrNameLst>
                                      </p:cBhvr>
                                      <p:tavLst>
                                        <p:tav tm="0">
                                          <p:val>
                                            <p:strVal val="(6*min(max(#ppt_w*#ppt_h,.3),1)-7.4)/-.7*#ppt_w"/>
                                          </p:val>
                                        </p:tav>
                                        <p:tav tm="100000">
                                          <p:val>
                                            <p:strVal val="#ppt_w"/>
                                          </p:val>
                                        </p:tav>
                                      </p:tavLst>
                                    </p:anim>
                                    <p:anim calcmode="lin" valueType="num">
                                      <p:cBhvr>
                                        <p:cTn id="19" dur="500" fill="hold"/>
                                        <p:tgtEl>
                                          <p:spTgt spid="2792453"/>
                                        </p:tgtEl>
                                        <p:attrNameLst>
                                          <p:attrName>ppt_h</p:attrName>
                                        </p:attrNameLst>
                                      </p:cBhvr>
                                      <p:tavLst>
                                        <p:tav tm="0">
                                          <p:val>
                                            <p:strVal val="(6*min(max(#ppt_w*#ppt_h,.3),1)-7.4)/-.7*#ppt_h"/>
                                          </p:val>
                                        </p:tav>
                                        <p:tav tm="100000">
                                          <p:val>
                                            <p:strVal val="#ppt_h"/>
                                          </p:val>
                                        </p:tav>
                                      </p:tavLst>
                                    </p:anim>
                                    <p:anim calcmode="lin" valueType="num">
                                      <p:cBhvr>
                                        <p:cTn id="20" dur="500" fill="hold"/>
                                        <p:tgtEl>
                                          <p:spTgt spid="2792453"/>
                                        </p:tgtEl>
                                        <p:attrNameLst>
                                          <p:attrName>ppt_x</p:attrName>
                                        </p:attrNameLst>
                                      </p:cBhvr>
                                      <p:tavLst>
                                        <p:tav tm="0">
                                          <p:val>
                                            <p:fltVal val="0.5"/>
                                          </p:val>
                                        </p:tav>
                                        <p:tav tm="100000">
                                          <p:val>
                                            <p:strVal val="#ppt_x"/>
                                          </p:val>
                                        </p:tav>
                                      </p:tavLst>
                                    </p:anim>
                                    <p:anim calcmode="lin" valueType="num">
                                      <p:cBhvr>
                                        <p:cTn id="21" dur="500" fill="hold"/>
                                        <p:tgtEl>
                                          <p:spTgt spid="2792453"/>
                                        </p:tgtEl>
                                        <p:attrNameLst>
                                          <p:attrName>ppt_y</p:attrName>
                                        </p:attrNameLst>
                                      </p:cBhvr>
                                      <p:tavLst>
                                        <p:tav tm="0">
                                          <p:val>
                                            <p:strVal val="1+(6*min(max(#ppt_w*#ppt_h,.3),1)-7.4)/-.7*#ppt_h/2"/>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792450"/>
                                        </p:tgtEl>
                                        <p:attrNameLst>
                                          <p:attrName>style.visibility</p:attrName>
                                        </p:attrNameLst>
                                      </p:cBhvr>
                                      <p:to>
                                        <p:strVal val="visible"/>
                                      </p:to>
                                    </p:set>
                                    <p:anim calcmode="lin" valueType="num">
                                      <p:cBhvr additive="base">
                                        <p:cTn id="25" dur="500" fill="hold"/>
                                        <p:tgtEl>
                                          <p:spTgt spid="2792450"/>
                                        </p:tgtEl>
                                        <p:attrNameLst>
                                          <p:attrName>ppt_x</p:attrName>
                                        </p:attrNameLst>
                                      </p:cBhvr>
                                      <p:tavLst>
                                        <p:tav tm="0">
                                          <p:val>
                                            <p:strVal val="0-#ppt_w/2"/>
                                          </p:val>
                                        </p:tav>
                                        <p:tav tm="100000">
                                          <p:val>
                                            <p:strVal val="#ppt_x"/>
                                          </p:val>
                                        </p:tav>
                                      </p:tavLst>
                                    </p:anim>
                                    <p:anim calcmode="lin" valueType="num">
                                      <p:cBhvr additive="base">
                                        <p:cTn id="26" dur="500" fill="hold"/>
                                        <p:tgtEl>
                                          <p:spTgt spid="279245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grpId="0" nodeType="clickEffect">
                                  <p:stCondLst>
                                    <p:cond delay="0"/>
                                  </p:stCondLst>
                                  <p:childTnLst>
                                    <p:set>
                                      <p:cBhvr>
                                        <p:cTn id="30" dur="1" fill="hold">
                                          <p:stCondLst>
                                            <p:cond delay="0"/>
                                          </p:stCondLst>
                                        </p:cTn>
                                        <p:tgtEl>
                                          <p:spTgt spid="2792452"/>
                                        </p:tgtEl>
                                        <p:attrNameLst>
                                          <p:attrName>style.visibility</p:attrName>
                                        </p:attrNameLst>
                                      </p:cBhvr>
                                      <p:to>
                                        <p:strVal val="visible"/>
                                      </p:to>
                                    </p:set>
                                    <p:animEffect transition="in" filter="barn(outVertical)">
                                      <p:cBhvr>
                                        <p:cTn id="31" dur="500"/>
                                        <p:tgtEl>
                                          <p:spTgt spid="279245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grpId="0" nodeType="clickEffect">
                                  <p:stCondLst>
                                    <p:cond delay="0"/>
                                  </p:stCondLst>
                                  <p:childTnLst>
                                    <p:set>
                                      <p:cBhvr>
                                        <p:cTn id="35" dur="1" fill="hold">
                                          <p:stCondLst>
                                            <p:cond delay="0"/>
                                          </p:stCondLst>
                                        </p:cTn>
                                        <p:tgtEl>
                                          <p:spTgt spid="2792454"/>
                                        </p:tgtEl>
                                        <p:attrNameLst>
                                          <p:attrName>style.visibility</p:attrName>
                                        </p:attrNameLst>
                                      </p:cBhvr>
                                      <p:to>
                                        <p:strVal val="visible"/>
                                      </p:to>
                                    </p:set>
                                    <p:anim calcmode="lin" valueType="num">
                                      <p:cBhvr additive="base">
                                        <p:cTn id="36" dur="500" fill="hold"/>
                                        <p:tgtEl>
                                          <p:spTgt spid="2792454"/>
                                        </p:tgtEl>
                                        <p:attrNameLst>
                                          <p:attrName>ppt_x</p:attrName>
                                        </p:attrNameLst>
                                      </p:cBhvr>
                                      <p:tavLst>
                                        <p:tav tm="0">
                                          <p:val>
                                            <p:strVal val="1+#ppt_w/2"/>
                                          </p:val>
                                        </p:tav>
                                        <p:tav tm="100000">
                                          <p:val>
                                            <p:strVal val="#ppt_x"/>
                                          </p:val>
                                        </p:tav>
                                      </p:tavLst>
                                    </p:anim>
                                    <p:anim calcmode="lin" valueType="num">
                                      <p:cBhvr additive="base">
                                        <p:cTn id="37" dur="500" fill="hold"/>
                                        <p:tgtEl>
                                          <p:spTgt spid="279245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792455"/>
                                        </p:tgtEl>
                                        <p:attrNameLst>
                                          <p:attrName>style.visibility</p:attrName>
                                        </p:attrNameLst>
                                      </p:cBhvr>
                                      <p:to>
                                        <p:strVal val="visible"/>
                                      </p:to>
                                    </p:set>
                                    <p:anim calcmode="lin" valueType="num">
                                      <p:cBhvr additive="base">
                                        <p:cTn id="42" dur="500" fill="hold"/>
                                        <p:tgtEl>
                                          <p:spTgt spid="2792455"/>
                                        </p:tgtEl>
                                        <p:attrNameLst>
                                          <p:attrName>ppt_x</p:attrName>
                                        </p:attrNameLst>
                                      </p:cBhvr>
                                      <p:tavLst>
                                        <p:tav tm="0">
                                          <p:val>
                                            <p:strVal val="0-#ppt_w/2"/>
                                          </p:val>
                                        </p:tav>
                                        <p:tav tm="100000">
                                          <p:val>
                                            <p:strVal val="#ppt_x"/>
                                          </p:val>
                                        </p:tav>
                                      </p:tavLst>
                                    </p:anim>
                                    <p:anim calcmode="lin" valueType="num">
                                      <p:cBhvr additive="base">
                                        <p:cTn id="43" dur="500" fill="hold"/>
                                        <p:tgtEl>
                                          <p:spTgt spid="2792455"/>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8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2450" grpId="0" animBg="1"/>
      <p:bldP spid="2792451" grpId="0" autoUpdateAnimBg="0"/>
      <p:bldP spid="2792452" grpId="0" animBg="1"/>
      <p:bldP spid="2792453" grpId="0" autoUpdateAnimBg="0"/>
      <p:bldP spid="2792454" grpId="0" autoUpdateAnimBg="0"/>
      <p:bldP spid="2792455" grpId="0" autoUpdateAnimBg="0"/>
      <p:bldP spid="3584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Rectangle 1"/>
          <p:cNvSpPr>
            <a:spLocks noChangeArrowheads="1"/>
          </p:cNvSpPr>
          <p:nvPr/>
        </p:nvSpPr>
        <p:spPr bwMode="auto">
          <a:xfrm>
            <a:off x="539750" y="836613"/>
            <a:ext cx="8280400" cy="5617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1800" b="0" dirty="0" smtClean="0">
                <a:solidFill>
                  <a:srgbClr val="000000"/>
                </a:solidFill>
              </a:rPr>
              <a:t>18- </a:t>
            </a:r>
            <a:r>
              <a:rPr lang="pt-BR" sz="1800" b="0" dirty="0">
                <a:solidFill>
                  <a:srgbClr val="000000"/>
                </a:solidFill>
              </a:rPr>
              <a:t>Imagem pessoal</a:t>
            </a:r>
          </a:p>
          <a:p>
            <a:pPr algn="just"/>
            <a:r>
              <a:rPr lang="pt-BR" sz="1800" b="0" dirty="0" smtClean="0">
                <a:solidFill>
                  <a:srgbClr val="000000"/>
                </a:solidFill>
              </a:rPr>
              <a:t>O escore </a:t>
            </a:r>
            <a:r>
              <a:rPr lang="pt-BR" sz="1800" b="0" dirty="0">
                <a:solidFill>
                  <a:srgbClr val="000000"/>
                </a:solidFill>
              </a:rPr>
              <a:t>baixo indica que a pessoa revela dificuldades em fazer seu marketing pessoal, por temer ser considerado “convencido” ou “exibicionista”. </a:t>
            </a:r>
            <a:endParaRPr lang="pt-BR" sz="1800" b="0" dirty="0" smtClean="0">
              <a:solidFill>
                <a:srgbClr val="000000"/>
              </a:solidFill>
            </a:endParaRPr>
          </a:p>
          <a:p>
            <a:pPr algn="just"/>
            <a:r>
              <a:rPr lang="pt-BR" sz="1800" b="0" dirty="0" smtClean="0">
                <a:solidFill>
                  <a:srgbClr val="000000"/>
                </a:solidFill>
              </a:rPr>
              <a:t>O </a:t>
            </a:r>
            <a:r>
              <a:rPr lang="pt-BR" sz="1800" b="0" dirty="0">
                <a:solidFill>
                  <a:srgbClr val="000000"/>
                </a:solidFill>
              </a:rPr>
              <a:t>escore alto indica que a pessoa preocupa-se em divulgar sua competência por meio de palavras e não fatos, o que indica certa insegurança pessoal. A pessoa realmente segura de si não necessita “expressar” aos outros suas vantagens competitivas. </a:t>
            </a:r>
            <a:r>
              <a:rPr lang="pt-BR" sz="1800" b="0" dirty="0">
                <a:solidFill>
                  <a:srgbClr val="000000"/>
                </a:solidFill>
              </a:rPr>
              <a:t>Geralmente as pessoas que revelam este escore elevado pode ter dificuldades para receber feedbacks, tendo em vista que a percepção de sua imagem está acima dos patamares percebidos pelo grupo de seu relacionamento. </a:t>
            </a:r>
            <a:r>
              <a:rPr lang="pt-BR" sz="1800" b="0" dirty="0">
                <a:solidFill>
                  <a:srgbClr val="000000"/>
                </a:solidFill>
              </a:rPr>
              <a:t>Portanto, o que eles dizem “soa” de forma divergente de sua percepção e pode ter dificuldades para assimilar o retorno sobre seu comportamento</a:t>
            </a:r>
            <a:r>
              <a:rPr lang="pt-BR" sz="1800" b="0" dirty="0" smtClean="0">
                <a:solidFill>
                  <a:srgbClr val="000000"/>
                </a:solidFill>
              </a:rPr>
              <a:t>.</a:t>
            </a:r>
            <a:endParaRPr lang="pt-BR" sz="1800" b="0" dirty="0" smtClean="0">
              <a:solidFill>
                <a:srgbClr val="000000"/>
              </a:solidFill>
            </a:endParaRPr>
          </a:p>
          <a:p>
            <a:pPr algn="just"/>
            <a:r>
              <a:rPr lang="pt-BR" sz="1800" b="0" dirty="0" smtClean="0">
                <a:solidFill>
                  <a:srgbClr val="000000"/>
                </a:solidFill>
              </a:rPr>
              <a:t>53,8% dos profissionais </a:t>
            </a:r>
            <a:r>
              <a:rPr lang="pt-BR" sz="1800" b="0" dirty="0">
                <a:solidFill>
                  <a:srgbClr val="000000"/>
                </a:solidFill>
              </a:rPr>
              <a:t>brasileiros revela dificuldades em fazer seu marketing pessoal, exatamente por temer ser considerado um “exibicionista” e apesar de ser altamente social, tem aversão a este comportamento. Como consequência revela dificuldades em apresentar seus resultados e buscar reconhecimento por suas competências, prejudicando-se inconscientemente. </a:t>
            </a:r>
            <a:endParaRPr lang="pt-BR" sz="1800" b="0" dirty="0" smtClean="0">
              <a:solidFill>
                <a:srgbClr val="000000"/>
              </a:solidFill>
            </a:endParaRPr>
          </a:p>
          <a:p>
            <a:pPr algn="just"/>
            <a:r>
              <a:rPr lang="pt-BR" sz="1800" b="0" dirty="0" smtClean="0">
                <a:solidFill>
                  <a:srgbClr val="000000"/>
                </a:solidFill>
              </a:rPr>
              <a:t>O verdadeiro </a:t>
            </a:r>
            <a:r>
              <a:rPr lang="pt-BR" sz="1800" b="0" dirty="0">
                <a:solidFill>
                  <a:srgbClr val="000000"/>
                </a:solidFill>
              </a:rPr>
              <a:t>marketing pessoal está diretamente ligado a resultados comprováveis sem a necessidade de desqualificar o outro ou se apresentar de forma superior, mas demonstrando suas habilidades e competências</a:t>
            </a:r>
            <a:r>
              <a:rPr lang="pt-BR" sz="1800" b="0" dirty="0" smtClean="0">
                <a:solidFill>
                  <a:srgbClr val="000000"/>
                </a:solidFill>
              </a:rPr>
              <a:t>.</a:t>
            </a:r>
          </a:p>
          <a:p>
            <a:pPr algn="just"/>
            <a:r>
              <a:rPr lang="pt-BR" sz="1800" b="0" dirty="0" smtClean="0">
                <a:solidFill>
                  <a:srgbClr val="000000"/>
                </a:solidFill>
              </a:rPr>
              <a:t>Parece que a geração </a:t>
            </a:r>
            <a:r>
              <a:rPr lang="pt-BR" sz="1800" b="0" dirty="0" err="1" smtClean="0">
                <a:solidFill>
                  <a:srgbClr val="000000"/>
                </a:solidFill>
              </a:rPr>
              <a:t>Y</a:t>
            </a:r>
            <a:r>
              <a:rPr lang="pt-BR" sz="1800" b="0" dirty="0" smtClean="0">
                <a:solidFill>
                  <a:srgbClr val="000000"/>
                </a:solidFill>
              </a:rPr>
              <a:t> vem aprimorando estes resultados, pois 20,4% apresentam este fator dentro do resultado ideal.</a:t>
            </a:r>
            <a:endParaRPr lang="pt-BR" sz="18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2210055"/>
      </p:ext>
    </p:extLst>
  </p:cSld>
  <p:clrMapOvr>
    <a:masterClrMapping/>
  </p:clrMapOvr>
  <p:transition xmlns:p14="http://schemas.microsoft.com/office/powerpoint/2010/mai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4498" name="Rectangle 2"/>
          <p:cNvSpPr>
            <a:spLocks noChangeArrowheads="1"/>
          </p:cNvSpPr>
          <p:nvPr/>
        </p:nvSpPr>
        <p:spPr bwMode="auto">
          <a:xfrm>
            <a:off x="2674938" y="549275"/>
            <a:ext cx="3921125" cy="708025"/>
          </a:xfrm>
          <a:prstGeom prst="rect">
            <a:avLst/>
          </a:prstGeom>
          <a:noFill/>
          <a:ln w="9525">
            <a:noFill/>
            <a:miter lim="800000"/>
            <a:headEnd/>
            <a:tailEnd/>
          </a:ln>
          <a:effectLst>
            <a:outerShdw dist="17961" dir="8100000" algn="ctr" rotWithShape="0">
              <a:schemeClr val="tx1"/>
            </a:outerShdw>
          </a:effectLst>
        </p:spPr>
        <p:txBody>
          <a:bodyPr wrap="none" lIns="92075" tIns="46038" rIns="92075" bIns="46038">
            <a:spAutoFit/>
          </a:bodyPr>
          <a:lstStyle/>
          <a:p>
            <a:pPr algn="ctr">
              <a:defRPr/>
            </a:pPr>
            <a:r>
              <a:rPr lang="pt-BR" dirty="0">
                <a:solidFill>
                  <a:srgbClr val="CC3300"/>
                </a:solidFill>
                <a:latin typeface="KabarettD" pitchFamily="18" charset="0"/>
                <a:ea typeface="+mn-ea"/>
                <a:cs typeface="Arial" pitchFamily="34" charset="0"/>
              </a:rPr>
              <a:t>19 - Tônus vital</a:t>
            </a:r>
          </a:p>
        </p:txBody>
      </p:sp>
      <p:sp>
        <p:nvSpPr>
          <p:cNvPr id="2794499" name="Rectangle 3"/>
          <p:cNvSpPr>
            <a:spLocks noChangeArrowheads="1"/>
          </p:cNvSpPr>
          <p:nvPr/>
        </p:nvSpPr>
        <p:spPr bwMode="auto">
          <a:xfrm>
            <a:off x="4271963"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00"/>
            </a:extrusionClr>
          </a:sp3d>
        </p:spPr>
        <p:txBody>
          <a:bodyPr wrap="none" anchor="ctr">
            <a:flatTx/>
          </a:bodyPr>
          <a:lstStyle/>
          <a:p>
            <a:endParaRPr lang="en-US">
              <a:solidFill>
                <a:srgbClr val="000000"/>
              </a:solidFill>
            </a:endParaRPr>
          </a:p>
        </p:txBody>
      </p:sp>
      <p:sp>
        <p:nvSpPr>
          <p:cNvPr id="2794500" name="Rectangle 4"/>
          <p:cNvSpPr>
            <a:spLocks noChangeArrowheads="1"/>
          </p:cNvSpPr>
          <p:nvPr/>
        </p:nvSpPr>
        <p:spPr bwMode="auto">
          <a:xfrm>
            <a:off x="5033963" y="1828800"/>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9900"/>
            </a:extrusionClr>
          </a:sp3d>
        </p:spPr>
        <p:txBody>
          <a:bodyPr wrap="none" anchor="ctr">
            <a:flatTx/>
          </a:bodyPr>
          <a:lstStyle/>
          <a:p>
            <a:endParaRPr lang="en-US">
              <a:solidFill>
                <a:srgbClr val="000000"/>
              </a:solidFill>
            </a:endParaRPr>
          </a:p>
        </p:txBody>
      </p:sp>
      <p:sp>
        <p:nvSpPr>
          <p:cNvPr id="2794501" name="Rectangle 5"/>
          <p:cNvSpPr>
            <a:spLocks noChangeArrowheads="1"/>
          </p:cNvSpPr>
          <p:nvPr/>
        </p:nvSpPr>
        <p:spPr bwMode="auto">
          <a:xfrm>
            <a:off x="228600" y="1325563"/>
            <a:ext cx="8720138" cy="579437"/>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a:latin typeface="Arial Black" pitchFamily="34" charset="0"/>
                <a:ea typeface="+mn-ea"/>
                <a:cs typeface="Arial" pitchFamily="34" charset="0"/>
              </a:rPr>
              <a:t>00 01  02  03  04  05  06  07  08  09  10</a:t>
            </a:r>
          </a:p>
        </p:txBody>
      </p:sp>
      <p:sp>
        <p:nvSpPr>
          <p:cNvPr id="2794502" name="Rectangle 6"/>
          <p:cNvSpPr>
            <a:spLocks noChangeArrowheads="1"/>
          </p:cNvSpPr>
          <p:nvPr/>
        </p:nvSpPr>
        <p:spPr bwMode="auto">
          <a:xfrm>
            <a:off x="6367463" y="1752600"/>
            <a:ext cx="1709737" cy="701675"/>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pt-BR">
                <a:solidFill>
                  <a:srgbClr val="0000FF"/>
                </a:solidFill>
                <a:latin typeface="Arial MT Black" charset="0"/>
              </a:rPr>
              <a:t>Eufórico </a:t>
            </a:r>
            <a:endParaRPr lang="pt-BR" sz="4800">
              <a:solidFill>
                <a:srgbClr val="0000FF"/>
              </a:solidFill>
              <a:latin typeface="Arial MT Black" charset="0"/>
            </a:endParaRPr>
          </a:p>
        </p:txBody>
      </p:sp>
      <p:sp>
        <p:nvSpPr>
          <p:cNvPr id="2794503" name="Rectangle 7"/>
          <p:cNvSpPr>
            <a:spLocks noChangeArrowheads="1"/>
          </p:cNvSpPr>
          <p:nvPr/>
        </p:nvSpPr>
        <p:spPr bwMode="auto">
          <a:xfrm>
            <a:off x="1187450" y="1828800"/>
            <a:ext cx="2470150" cy="641350"/>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600">
                <a:solidFill>
                  <a:srgbClr val="FF0066"/>
                </a:solidFill>
                <a:latin typeface="ZapfChan Bd BT" pitchFamily="66" charset="0"/>
                <a:ea typeface="+mn-ea"/>
                <a:cs typeface="Arial" pitchFamily="34" charset="0"/>
              </a:rPr>
              <a:t>Rebaixada</a:t>
            </a:r>
            <a:endParaRPr lang="pt-BR" sz="2400">
              <a:solidFill>
                <a:srgbClr val="FF0066"/>
              </a:solidFill>
              <a:latin typeface="ZapfChan Bd BT" pitchFamily="66" charset="0"/>
              <a:ea typeface="+mn-ea"/>
              <a:cs typeface="Arial" pitchFamily="34" charset="0"/>
            </a:endParaRPr>
          </a:p>
        </p:txBody>
      </p:sp>
      <p:sp>
        <p:nvSpPr>
          <p:cNvPr id="2794504" name="Rectangle 8"/>
          <p:cNvSpPr>
            <a:spLocks noChangeArrowheads="1"/>
          </p:cNvSpPr>
          <p:nvPr/>
        </p:nvSpPr>
        <p:spPr bwMode="auto">
          <a:xfrm>
            <a:off x="762000" y="2582416"/>
            <a:ext cx="7986464" cy="2718792"/>
          </a:xfrm>
          <a:prstGeom prst="rect">
            <a:avLst/>
          </a:prstGeom>
          <a:noFill/>
          <a:ln w="12700">
            <a:noFill/>
            <a:miter lim="800000"/>
            <a:headEnd/>
            <a:tailEnd/>
          </a:ln>
          <a:effectLst/>
        </p:spPr>
        <p:txBody>
          <a:bodyPr lIns="90488" tIns="44450" rIns="90488" bIns="44450"/>
          <a:lstStyle/>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Avalia o nível de vitalidade do indivíduo, se na média, eufórico, ou em elação, ou se está “estressado” por excesso de</a:t>
            </a:r>
          </a:p>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trabalho, ou por  estar enfrentando algum</a:t>
            </a:r>
          </a:p>
          <a:p>
            <a:pPr marL="342900" indent="-342900" algn="ctr">
              <a:lnSpc>
                <a:spcPct val="100000"/>
              </a:lnSpc>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problema emocional.</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94498"/>
                                        </p:tgtEl>
                                        <p:attrNameLst>
                                          <p:attrName>style.visibility</p:attrName>
                                        </p:attrNameLst>
                                      </p:cBhvr>
                                      <p:to>
                                        <p:strVal val="visible"/>
                                      </p:to>
                                    </p:set>
                                    <p:anim calcmode="lin" valueType="num">
                                      <p:cBhvr additive="base">
                                        <p:cTn id="7" dur="500" fill="hold"/>
                                        <p:tgtEl>
                                          <p:spTgt spid="2794498"/>
                                        </p:tgtEl>
                                        <p:attrNameLst>
                                          <p:attrName>ppt_x</p:attrName>
                                        </p:attrNameLst>
                                      </p:cBhvr>
                                      <p:tavLst>
                                        <p:tav tm="0">
                                          <p:val>
                                            <p:strVal val="1+#ppt_w/2"/>
                                          </p:val>
                                        </p:tav>
                                        <p:tav tm="100000">
                                          <p:val>
                                            <p:strVal val="#ppt_x"/>
                                          </p:val>
                                        </p:tav>
                                      </p:tavLst>
                                    </p:anim>
                                    <p:anim calcmode="lin" valueType="num">
                                      <p:cBhvr additive="base">
                                        <p:cTn id="8" dur="500" fill="hold"/>
                                        <p:tgtEl>
                                          <p:spTgt spid="279449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94504"/>
                                        </p:tgtEl>
                                        <p:attrNameLst>
                                          <p:attrName>style.visibility</p:attrName>
                                        </p:attrNameLst>
                                      </p:cBhvr>
                                      <p:to>
                                        <p:strVal val="visible"/>
                                      </p:to>
                                    </p:set>
                                    <p:anim to="" calcmode="lin" valueType="num">
                                      <p:cBhvr>
                                        <p:cTn id="13" dur="1" fill="hold"/>
                                        <p:tgtEl>
                                          <p:spTgt spid="2794504"/>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36" fill="hold" grpId="0" nodeType="clickEffect">
                                  <p:stCondLst>
                                    <p:cond delay="0"/>
                                  </p:stCondLst>
                                  <p:childTnLst>
                                    <p:set>
                                      <p:cBhvr>
                                        <p:cTn id="17" dur="1" fill="hold">
                                          <p:stCondLst>
                                            <p:cond delay="0"/>
                                          </p:stCondLst>
                                        </p:cTn>
                                        <p:tgtEl>
                                          <p:spTgt spid="2794501"/>
                                        </p:tgtEl>
                                        <p:attrNameLst>
                                          <p:attrName>style.visibility</p:attrName>
                                        </p:attrNameLst>
                                      </p:cBhvr>
                                      <p:to>
                                        <p:strVal val="visible"/>
                                      </p:to>
                                    </p:set>
                                    <p:anim calcmode="lin" valueType="num">
                                      <p:cBhvr>
                                        <p:cTn id="18" dur="500" fill="hold"/>
                                        <p:tgtEl>
                                          <p:spTgt spid="2794501"/>
                                        </p:tgtEl>
                                        <p:attrNameLst>
                                          <p:attrName>ppt_w</p:attrName>
                                        </p:attrNameLst>
                                      </p:cBhvr>
                                      <p:tavLst>
                                        <p:tav tm="0">
                                          <p:val>
                                            <p:strVal val="(6*min(max(#ppt_w*#ppt_h,.3),1)-7.4)/-.7*#ppt_w"/>
                                          </p:val>
                                        </p:tav>
                                        <p:tav tm="100000">
                                          <p:val>
                                            <p:strVal val="#ppt_w"/>
                                          </p:val>
                                        </p:tav>
                                      </p:tavLst>
                                    </p:anim>
                                    <p:anim calcmode="lin" valueType="num">
                                      <p:cBhvr>
                                        <p:cTn id="19" dur="500" fill="hold"/>
                                        <p:tgtEl>
                                          <p:spTgt spid="2794501"/>
                                        </p:tgtEl>
                                        <p:attrNameLst>
                                          <p:attrName>ppt_h</p:attrName>
                                        </p:attrNameLst>
                                      </p:cBhvr>
                                      <p:tavLst>
                                        <p:tav tm="0">
                                          <p:val>
                                            <p:strVal val="(6*min(max(#ppt_w*#ppt_h,.3),1)-7.4)/-.7*#ppt_h"/>
                                          </p:val>
                                        </p:tav>
                                        <p:tav tm="100000">
                                          <p:val>
                                            <p:strVal val="#ppt_h"/>
                                          </p:val>
                                        </p:tav>
                                      </p:tavLst>
                                    </p:anim>
                                    <p:anim calcmode="lin" valueType="num">
                                      <p:cBhvr>
                                        <p:cTn id="20" dur="500" fill="hold"/>
                                        <p:tgtEl>
                                          <p:spTgt spid="2794501"/>
                                        </p:tgtEl>
                                        <p:attrNameLst>
                                          <p:attrName>ppt_x</p:attrName>
                                        </p:attrNameLst>
                                      </p:cBhvr>
                                      <p:tavLst>
                                        <p:tav tm="0">
                                          <p:val>
                                            <p:fltVal val="0.5"/>
                                          </p:val>
                                        </p:tav>
                                        <p:tav tm="100000">
                                          <p:val>
                                            <p:strVal val="#ppt_x"/>
                                          </p:val>
                                        </p:tav>
                                      </p:tavLst>
                                    </p:anim>
                                    <p:anim calcmode="lin" valueType="num">
                                      <p:cBhvr>
                                        <p:cTn id="21" dur="500" fill="hold"/>
                                        <p:tgtEl>
                                          <p:spTgt spid="2794501"/>
                                        </p:tgtEl>
                                        <p:attrNameLst>
                                          <p:attrName>ppt_y</p:attrName>
                                        </p:attrNameLst>
                                      </p:cBhvr>
                                      <p:tavLst>
                                        <p:tav tm="0">
                                          <p:val>
                                            <p:strVal val="1+(6*min(max(#ppt_w*#ppt_h,.3),1)-7.4)/-.7*#ppt_h/2"/>
                                          </p:val>
                                        </p:tav>
                                        <p:tav tm="100000">
                                          <p:val>
                                            <p:strVal val="#ppt_y"/>
                                          </p:val>
                                        </p:tav>
                                      </p:tavLst>
                                    </p:anim>
                                  </p:childTnLst>
                                </p:cTn>
                              </p:par>
                            </p:childTnLst>
                          </p:cTn>
                        </p:par>
                        <p:par>
                          <p:cTn id="22" fill="hold" nodeType="afterGroup">
                            <p:stCondLst>
                              <p:cond delay="500"/>
                            </p:stCondLst>
                            <p:childTnLst>
                              <p:par>
                                <p:cTn id="23" presetID="2" presetClass="entr" presetSubtype="8" fill="hold" grpId="0" nodeType="afterEffect">
                                  <p:stCondLst>
                                    <p:cond delay="0"/>
                                  </p:stCondLst>
                                  <p:childTnLst>
                                    <p:set>
                                      <p:cBhvr>
                                        <p:cTn id="24" dur="1" fill="hold">
                                          <p:stCondLst>
                                            <p:cond delay="0"/>
                                          </p:stCondLst>
                                        </p:cTn>
                                        <p:tgtEl>
                                          <p:spTgt spid="2794499"/>
                                        </p:tgtEl>
                                        <p:attrNameLst>
                                          <p:attrName>style.visibility</p:attrName>
                                        </p:attrNameLst>
                                      </p:cBhvr>
                                      <p:to>
                                        <p:strVal val="visible"/>
                                      </p:to>
                                    </p:set>
                                    <p:anim calcmode="lin" valueType="num">
                                      <p:cBhvr additive="base">
                                        <p:cTn id="25" dur="500" fill="hold"/>
                                        <p:tgtEl>
                                          <p:spTgt spid="2794499"/>
                                        </p:tgtEl>
                                        <p:attrNameLst>
                                          <p:attrName>ppt_x</p:attrName>
                                        </p:attrNameLst>
                                      </p:cBhvr>
                                      <p:tavLst>
                                        <p:tav tm="0">
                                          <p:val>
                                            <p:strVal val="0-#ppt_w/2"/>
                                          </p:val>
                                        </p:tav>
                                        <p:tav tm="100000">
                                          <p:val>
                                            <p:strVal val="#ppt_x"/>
                                          </p:val>
                                        </p:tav>
                                      </p:tavLst>
                                    </p:anim>
                                    <p:anim calcmode="lin" valueType="num">
                                      <p:cBhvr additive="base">
                                        <p:cTn id="26" dur="500" fill="hold"/>
                                        <p:tgtEl>
                                          <p:spTgt spid="2794499"/>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1000"/>
                            </p:stCondLst>
                            <p:childTnLst>
                              <p:par>
                                <p:cTn id="28" presetID="2" presetClass="entr" presetSubtype="8" fill="hold" grpId="0" nodeType="afterEffect">
                                  <p:stCondLst>
                                    <p:cond delay="0"/>
                                  </p:stCondLst>
                                  <p:childTnLst>
                                    <p:set>
                                      <p:cBhvr>
                                        <p:cTn id="29" dur="1" fill="hold">
                                          <p:stCondLst>
                                            <p:cond delay="0"/>
                                          </p:stCondLst>
                                        </p:cTn>
                                        <p:tgtEl>
                                          <p:spTgt spid="2794500"/>
                                        </p:tgtEl>
                                        <p:attrNameLst>
                                          <p:attrName>style.visibility</p:attrName>
                                        </p:attrNameLst>
                                      </p:cBhvr>
                                      <p:to>
                                        <p:strVal val="visible"/>
                                      </p:to>
                                    </p:set>
                                    <p:anim calcmode="lin" valueType="num">
                                      <p:cBhvr additive="base">
                                        <p:cTn id="30" dur="500" fill="hold"/>
                                        <p:tgtEl>
                                          <p:spTgt spid="2794500"/>
                                        </p:tgtEl>
                                        <p:attrNameLst>
                                          <p:attrName>ppt_x</p:attrName>
                                        </p:attrNameLst>
                                      </p:cBhvr>
                                      <p:tavLst>
                                        <p:tav tm="0">
                                          <p:val>
                                            <p:strVal val="0-#ppt_w/2"/>
                                          </p:val>
                                        </p:tav>
                                        <p:tav tm="100000">
                                          <p:val>
                                            <p:strVal val="#ppt_x"/>
                                          </p:val>
                                        </p:tav>
                                      </p:tavLst>
                                    </p:anim>
                                    <p:anim calcmode="lin" valueType="num">
                                      <p:cBhvr additive="base">
                                        <p:cTn id="31" dur="500" fill="hold"/>
                                        <p:tgtEl>
                                          <p:spTgt spid="2794500"/>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500"/>
                            </p:stCondLst>
                            <p:childTnLst>
                              <p:par>
                                <p:cTn id="33" presetID="2" presetClass="entr" presetSubtype="2" fill="hold" grpId="0" nodeType="afterEffect">
                                  <p:stCondLst>
                                    <p:cond delay="0"/>
                                  </p:stCondLst>
                                  <p:childTnLst>
                                    <p:set>
                                      <p:cBhvr>
                                        <p:cTn id="34" dur="1" fill="hold">
                                          <p:stCondLst>
                                            <p:cond delay="0"/>
                                          </p:stCondLst>
                                        </p:cTn>
                                        <p:tgtEl>
                                          <p:spTgt spid="2794503"/>
                                        </p:tgtEl>
                                        <p:attrNameLst>
                                          <p:attrName>style.visibility</p:attrName>
                                        </p:attrNameLst>
                                      </p:cBhvr>
                                      <p:to>
                                        <p:strVal val="visible"/>
                                      </p:to>
                                    </p:set>
                                    <p:anim calcmode="lin" valueType="num">
                                      <p:cBhvr additive="base">
                                        <p:cTn id="35" dur="500" fill="hold"/>
                                        <p:tgtEl>
                                          <p:spTgt spid="2794503"/>
                                        </p:tgtEl>
                                        <p:attrNameLst>
                                          <p:attrName>ppt_x</p:attrName>
                                        </p:attrNameLst>
                                      </p:cBhvr>
                                      <p:tavLst>
                                        <p:tav tm="0">
                                          <p:val>
                                            <p:strVal val="1+#ppt_w/2"/>
                                          </p:val>
                                        </p:tav>
                                        <p:tav tm="100000">
                                          <p:val>
                                            <p:strVal val="#ppt_x"/>
                                          </p:val>
                                        </p:tav>
                                      </p:tavLst>
                                    </p:anim>
                                    <p:anim calcmode="lin" valueType="num">
                                      <p:cBhvr additive="base">
                                        <p:cTn id="36" dur="500" fill="hold"/>
                                        <p:tgtEl>
                                          <p:spTgt spid="2794503"/>
                                        </p:tgtEl>
                                        <p:attrNameLst>
                                          <p:attrName>ppt_y</p:attrName>
                                        </p:attrNameLst>
                                      </p:cBhvr>
                                      <p:tavLst>
                                        <p:tav tm="0">
                                          <p:val>
                                            <p:strVal val="#ppt_y"/>
                                          </p:val>
                                        </p:tav>
                                        <p:tav tm="100000">
                                          <p:val>
                                            <p:strVal val="#ppt_y"/>
                                          </p:val>
                                        </p:tav>
                                      </p:tavLst>
                                    </p:anim>
                                  </p:childTnLst>
                                </p:cTn>
                              </p:par>
                            </p:childTnLst>
                          </p:cTn>
                        </p:par>
                        <p:par>
                          <p:cTn id="37" fill="hold" nodeType="afterGroup">
                            <p:stCondLst>
                              <p:cond delay="2000"/>
                            </p:stCondLst>
                            <p:childTnLst>
                              <p:par>
                                <p:cTn id="38" presetID="2" presetClass="entr" presetSubtype="8" fill="hold" grpId="0" nodeType="afterEffect">
                                  <p:stCondLst>
                                    <p:cond delay="0"/>
                                  </p:stCondLst>
                                  <p:childTnLst>
                                    <p:set>
                                      <p:cBhvr>
                                        <p:cTn id="39" dur="1" fill="hold">
                                          <p:stCondLst>
                                            <p:cond delay="0"/>
                                          </p:stCondLst>
                                        </p:cTn>
                                        <p:tgtEl>
                                          <p:spTgt spid="2794502"/>
                                        </p:tgtEl>
                                        <p:attrNameLst>
                                          <p:attrName>style.visibility</p:attrName>
                                        </p:attrNameLst>
                                      </p:cBhvr>
                                      <p:to>
                                        <p:strVal val="visible"/>
                                      </p:to>
                                    </p:set>
                                    <p:anim calcmode="lin" valueType="num">
                                      <p:cBhvr additive="base">
                                        <p:cTn id="40" dur="500" fill="hold"/>
                                        <p:tgtEl>
                                          <p:spTgt spid="2794502"/>
                                        </p:tgtEl>
                                        <p:attrNameLst>
                                          <p:attrName>ppt_x</p:attrName>
                                        </p:attrNameLst>
                                      </p:cBhvr>
                                      <p:tavLst>
                                        <p:tav tm="0">
                                          <p:val>
                                            <p:strVal val="0-#ppt_w/2"/>
                                          </p:val>
                                        </p:tav>
                                        <p:tav tm="100000">
                                          <p:val>
                                            <p:strVal val="#ppt_x"/>
                                          </p:val>
                                        </p:tav>
                                      </p:tavLst>
                                    </p:anim>
                                    <p:anim calcmode="lin" valueType="num">
                                      <p:cBhvr additive="base">
                                        <p:cTn id="41" dur="500" fill="hold"/>
                                        <p:tgtEl>
                                          <p:spTgt spid="27945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4498" grpId="0" autoUpdateAnimBg="0"/>
      <p:bldP spid="2794499" grpId="0" animBg="1"/>
      <p:bldP spid="2794500" grpId="0" animBg="1"/>
      <p:bldP spid="2794501" grpId="0" autoUpdateAnimBg="0"/>
      <p:bldP spid="2794502" grpId="0" autoUpdateAnimBg="0"/>
      <p:bldP spid="2794503"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Rectangle 1"/>
          <p:cNvSpPr>
            <a:spLocks noChangeArrowheads="1"/>
          </p:cNvSpPr>
          <p:nvPr/>
        </p:nvSpPr>
        <p:spPr bwMode="auto">
          <a:xfrm>
            <a:off x="539750" y="836613"/>
            <a:ext cx="8280400" cy="4555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19- Tônus vital</a:t>
            </a:r>
          </a:p>
          <a:p>
            <a:pPr algn="just"/>
            <a:r>
              <a:rPr lang="pt-BR" sz="2000" b="0" dirty="0" smtClean="0">
                <a:solidFill>
                  <a:srgbClr val="000000"/>
                </a:solidFill>
              </a:rPr>
              <a:t>O escore </a:t>
            </a:r>
            <a:r>
              <a:rPr lang="pt-BR" sz="2000" b="0" dirty="0">
                <a:solidFill>
                  <a:srgbClr val="000000"/>
                </a:solidFill>
              </a:rPr>
              <a:t>baixo indica que a pessoa está apresentando um baixo tônus vital e isso quase sempre ocorre ou por estar enfrentando algum problema emocional, ou por estar trabalhando em excesso.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baixo não indica falta de motivação e sim falta de perspectiva ou receio de alguma situação </a:t>
            </a:r>
            <a:r>
              <a:rPr lang="pt-BR" sz="2000" b="0" dirty="0" smtClean="0">
                <a:solidFill>
                  <a:srgbClr val="000000"/>
                </a:solidFill>
              </a:rPr>
              <a:t>negativa o que pode ser um problema situacional. Isto </a:t>
            </a:r>
            <a:r>
              <a:rPr lang="pt-BR" sz="2000" b="0" dirty="0">
                <a:solidFill>
                  <a:srgbClr val="000000"/>
                </a:solidFill>
              </a:rPr>
              <a:t>pode </a:t>
            </a:r>
            <a:r>
              <a:rPr lang="pt-BR" sz="2000" b="0" dirty="0" smtClean="0">
                <a:solidFill>
                  <a:srgbClr val="000000"/>
                </a:solidFill>
              </a:rPr>
              <a:t>estar acontecendo pela fase </a:t>
            </a:r>
            <a:r>
              <a:rPr lang="pt-BR" sz="2000" b="0" dirty="0">
                <a:solidFill>
                  <a:srgbClr val="000000"/>
                </a:solidFill>
              </a:rPr>
              <a:t>de transição </a:t>
            </a:r>
            <a:r>
              <a:rPr lang="pt-BR" sz="2000" b="0" dirty="0" smtClean="0">
                <a:solidFill>
                  <a:srgbClr val="000000"/>
                </a:solidFill>
              </a:rPr>
              <a:t>que podem estar enfrentando </a:t>
            </a:r>
            <a:r>
              <a:rPr lang="pt-BR" sz="2000" b="0" dirty="0">
                <a:solidFill>
                  <a:srgbClr val="000000"/>
                </a:solidFill>
              </a:rPr>
              <a:t>em suas </a:t>
            </a:r>
            <a:r>
              <a:rPr lang="pt-BR" sz="2000" b="0" dirty="0" smtClean="0">
                <a:solidFill>
                  <a:srgbClr val="000000"/>
                </a:solidFill>
              </a:rPr>
              <a:t>carreiras ou vida pessoal, </a:t>
            </a:r>
            <a:r>
              <a:rPr lang="pt-BR" sz="2000" b="0" dirty="0">
                <a:solidFill>
                  <a:srgbClr val="000000"/>
                </a:solidFill>
              </a:rPr>
              <a:t>gerando consequências para sua vida pessoal e profissional</a:t>
            </a:r>
            <a:r>
              <a:rPr lang="pt-BR" sz="2000" b="0" dirty="0" smtClean="0">
                <a:solidFill>
                  <a:srgbClr val="000000"/>
                </a:solidFill>
              </a:rPr>
              <a:t>.</a:t>
            </a:r>
          </a:p>
          <a:p>
            <a:pPr algn="just"/>
            <a:r>
              <a:rPr lang="pt-BR" sz="2000" b="0" dirty="0" smtClean="0">
                <a:solidFill>
                  <a:srgbClr val="000000"/>
                </a:solidFill>
              </a:rPr>
              <a:t>O </a:t>
            </a:r>
            <a:r>
              <a:rPr lang="pt-BR" sz="2000" b="0" dirty="0">
                <a:solidFill>
                  <a:srgbClr val="000000"/>
                </a:solidFill>
              </a:rPr>
              <a:t>escore alto indica que a pessoa está apresentando excesso de energia tentando demonstrar alto grau de vitalidade. Este comportamento gera problemas de falta de concentração o que pode indicar que a pessoa está em um processo de elação e com excessiva necessidade em comprovar o quanto é útil. </a:t>
            </a:r>
            <a:endParaRPr lang="pt-BR" sz="2000" b="0" dirty="0" smtClean="0">
              <a:solidFill>
                <a:srgbClr val="000000"/>
              </a:solidFill>
            </a:endParaRPr>
          </a:p>
          <a:p>
            <a:pPr algn="just"/>
            <a:r>
              <a:rPr lang="pt-BR" sz="2000" b="0" dirty="0" smtClean="0">
                <a:solidFill>
                  <a:srgbClr val="000000"/>
                </a:solidFill>
              </a:rPr>
              <a:t>68% dos profissionais </a:t>
            </a:r>
            <a:r>
              <a:rPr lang="pt-BR" sz="2000" b="0" dirty="0">
                <a:solidFill>
                  <a:srgbClr val="000000"/>
                </a:solidFill>
              </a:rPr>
              <a:t>brasileiros está apresentando </a:t>
            </a:r>
            <a:r>
              <a:rPr lang="pt-BR" sz="2000" b="0" dirty="0" smtClean="0">
                <a:solidFill>
                  <a:srgbClr val="000000"/>
                </a:solidFill>
              </a:rPr>
              <a:t>boa </a:t>
            </a:r>
            <a:r>
              <a:rPr lang="pt-BR" sz="2000" b="0" dirty="0">
                <a:solidFill>
                  <a:srgbClr val="000000"/>
                </a:solidFill>
              </a:rPr>
              <a:t>energia vital, </a:t>
            </a:r>
            <a:r>
              <a:rPr lang="pt-BR" sz="2000" b="0" dirty="0" smtClean="0">
                <a:solidFill>
                  <a:srgbClr val="000000"/>
                </a:solidFill>
              </a:rPr>
              <a:t>26,2% abaixo da média e apenas 5,8% estão em elação.</a:t>
            </a:r>
            <a:endParaRPr lang="pt-BR" sz="20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1952058712"/>
      </p:ext>
    </p:extLst>
  </p:cSld>
  <p:clrMapOvr>
    <a:masterClrMapping/>
  </p:clrMapOvr>
  <p:transition xmlns:p14="http://schemas.microsoft.com/office/powerpoint/2010/mai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6546" name="AutoShape 2"/>
          <p:cNvSpPr>
            <a:spLocks noChangeArrowheads="1"/>
          </p:cNvSpPr>
          <p:nvPr/>
        </p:nvSpPr>
        <p:spPr bwMode="auto">
          <a:xfrm>
            <a:off x="4267200" y="4508500"/>
            <a:ext cx="533400" cy="762000"/>
          </a:xfrm>
          <a:prstGeom prst="curvedLeftArrow">
            <a:avLst>
              <a:gd name="adj1" fmla="val 28571"/>
              <a:gd name="adj2" fmla="val 57143"/>
              <a:gd name="adj3" fmla="val 33333"/>
            </a:avLst>
          </a:prstGeom>
          <a:solidFill>
            <a:srgbClr val="FF0000"/>
          </a:solidFill>
          <a:ln w="12699">
            <a:solidFill>
              <a:schemeClr val="tx1"/>
            </a:solidFill>
            <a:miter lim="800000"/>
            <a:headEnd type="none" w="sm" len="sm"/>
            <a:tailEnd type="none" w="sm" len="sm"/>
          </a:ln>
        </p:spPr>
        <p:txBody>
          <a:bodyPr wrap="none" anchor="ctr"/>
          <a:lstStyle/>
          <a:p>
            <a:pPr algn="ctr"/>
            <a:endParaRPr lang="en-US" sz="2400">
              <a:solidFill>
                <a:srgbClr val="FF0000"/>
              </a:solidFill>
              <a:latin typeface="Times New Roman" charset="0"/>
            </a:endParaRPr>
          </a:p>
        </p:txBody>
      </p:sp>
      <p:sp>
        <p:nvSpPr>
          <p:cNvPr id="2796547" name="AutoShape 3"/>
          <p:cNvSpPr>
            <a:spLocks noChangeArrowheads="1"/>
          </p:cNvSpPr>
          <p:nvPr/>
        </p:nvSpPr>
        <p:spPr bwMode="auto">
          <a:xfrm>
            <a:off x="4140200" y="3860800"/>
            <a:ext cx="728663" cy="673100"/>
          </a:xfrm>
          <a:prstGeom prst="star16">
            <a:avLst>
              <a:gd name="adj" fmla="val 42157"/>
            </a:avLst>
          </a:prstGeom>
          <a:solidFill>
            <a:srgbClr val="FFFFFF"/>
          </a:solidFill>
          <a:ln w="12699">
            <a:solidFill>
              <a:schemeClr val="tx1"/>
            </a:solidFill>
            <a:miter lim="800000"/>
            <a:headEnd/>
            <a:tailEnd/>
          </a:ln>
          <a:effectLst>
            <a:outerShdw dist="53882" dir="2700000" algn="ctr" rotWithShape="0">
              <a:schemeClr val="bg2"/>
            </a:outerShdw>
          </a:effectLst>
        </p:spPr>
        <p:txBody>
          <a:bodyPr wrap="none" anchor="ctr"/>
          <a:lstStyle/>
          <a:p>
            <a:pPr>
              <a:defRPr/>
            </a:pPr>
            <a:endParaRPr lang="pt-BR">
              <a:solidFill>
                <a:srgbClr val="000000"/>
              </a:solidFill>
              <a:latin typeface="Arial" pitchFamily="34" charset="0"/>
              <a:ea typeface="+mn-ea"/>
              <a:cs typeface="Arial" pitchFamily="34" charset="0"/>
            </a:endParaRPr>
          </a:p>
        </p:txBody>
      </p:sp>
      <p:sp>
        <p:nvSpPr>
          <p:cNvPr id="2796548" name="Rectangle 4"/>
          <p:cNvSpPr>
            <a:spLocks noChangeArrowheads="1"/>
          </p:cNvSpPr>
          <p:nvPr/>
        </p:nvSpPr>
        <p:spPr bwMode="auto">
          <a:xfrm>
            <a:off x="4267200" y="4365625"/>
            <a:ext cx="4572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6549" name="Rectangle 5"/>
          <p:cNvSpPr>
            <a:spLocks noChangeArrowheads="1"/>
          </p:cNvSpPr>
          <p:nvPr/>
        </p:nvSpPr>
        <p:spPr bwMode="auto">
          <a:xfrm>
            <a:off x="1225550" y="2924175"/>
            <a:ext cx="6994525" cy="647700"/>
          </a:xfrm>
          <a:prstGeom prst="rect">
            <a:avLst/>
          </a:prstGeom>
          <a:noFill/>
          <a:ln>
            <a:noFill/>
          </a:ln>
          <a:effectLst>
            <a:outerShdw dist="17961" dir="8100000" algn="ctr" rotWithShape="0">
              <a:srgbClr val="FFFFCC"/>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a:r>
              <a:rPr lang="pt-BR" sz="3600">
                <a:solidFill>
                  <a:srgbClr val="CC3300"/>
                </a:solidFill>
                <a:latin typeface="KabarettD" charset="0"/>
              </a:rPr>
              <a:t>20 – Necessidade de realização</a:t>
            </a:r>
          </a:p>
        </p:txBody>
      </p:sp>
      <p:sp>
        <p:nvSpPr>
          <p:cNvPr id="2796550" name="Rectangle 6"/>
          <p:cNvSpPr>
            <a:spLocks noChangeArrowheads="1"/>
          </p:cNvSpPr>
          <p:nvPr/>
        </p:nvSpPr>
        <p:spPr bwMode="auto">
          <a:xfrm>
            <a:off x="5029200" y="4365625"/>
            <a:ext cx="500063" cy="74613"/>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6551" name="Rectangle 7"/>
          <p:cNvSpPr>
            <a:spLocks noChangeArrowheads="1"/>
          </p:cNvSpPr>
          <p:nvPr/>
        </p:nvSpPr>
        <p:spPr bwMode="auto">
          <a:xfrm>
            <a:off x="5834063" y="4292600"/>
            <a:ext cx="533400" cy="76200"/>
          </a:xfrm>
          <a:prstGeom prst="rect">
            <a:avLst/>
          </a:prstGeom>
          <a:solidFill>
            <a:srgbClr val="FFFF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00"/>
            </a:extrusionClr>
          </a:sp3d>
        </p:spPr>
        <p:txBody>
          <a:bodyPr wrap="none" anchor="ctr">
            <a:flatTx/>
          </a:bodyPr>
          <a:lstStyle/>
          <a:p>
            <a:endParaRPr lang="en-US">
              <a:solidFill>
                <a:srgbClr val="000000"/>
              </a:solidFill>
            </a:endParaRPr>
          </a:p>
        </p:txBody>
      </p:sp>
      <p:sp>
        <p:nvSpPr>
          <p:cNvPr id="2796552" name="Rectangle 8"/>
          <p:cNvSpPr>
            <a:spLocks noChangeArrowheads="1"/>
          </p:cNvSpPr>
          <p:nvPr/>
        </p:nvSpPr>
        <p:spPr bwMode="auto">
          <a:xfrm>
            <a:off x="255588" y="3860800"/>
            <a:ext cx="8720137" cy="579438"/>
          </a:xfrm>
          <a:prstGeom prst="rect">
            <a:avLst/>
          </a:prstGeom>
          <a:noFill/>
          <a:ln w="9525">
            <a:noFill/>
            <a:miter lim="800000"/>
            <a:headEnd/>
            <a:tailEnd/>
          </a:ln>
          <a:effectLst>
            <a:outerShdw dist="28398" dir="1593903" algn="ctr" rotWithShape="0">
              <a:schemeClr val="tx1"/>
            </a:outerShdw>
          </a:effectLst>
        </p:spPr>
        <p:txBody>
          <a:bodyPr wrap="none" lIns="92075" tIns="46038" rIns="92075" bIns="46038">
            <a:spAutoFit/>
          </a:bodyPr>
          <a:lstStyle/>
          <a:p>
            <a:pPr>
              <a:defRPr/>
            </a:pPr>
            <a:r>
              <a:rPr lang="pt-BR" sz="3200" dirty="0">
                <a:solidFill>
                  <a:srgbClr val="D60093"/>
                </a:solidFill>
                <a:latin typeface="Arial Black" pitchFamily="34" charset="0"/>
                <a:ea typeface="+mn-ea"/>
                <a:cs typeface="Arial" pitchFamily="34" charset="0"/>
              </a:rPr>
              <a:t>00 01  02  03  04  05  06  07  08  09  10</a:t>
            </a:r>
          </a:p>
        </p:txBody>
      </p:sp>
      <p:sp>
        <p:nvSpPr>
          <p:cNvPr id="2796553" name="Rectangle 9"/>
          <p:cNvSpPr>
            <a:spLocks noChangeArrowheads="1"/>
          </p:cNvSpPr>
          <p:nvPr/>
        </p:nvSpPr>
        <p:spPr bwMode="auto">
          <a:xfrm>
            <a:off x="6370638" y="4149725"/>
            <a:ext cx="2649537" cy="1025525"/>
          </a:xfrm>
          <a:prstGeom prst="rect">
            <a:avLst/>
          </a:prstGeom>
          <a:noFill/>
          <a:ln w="9525">
            <a:noFill/>
            <a:miter lim="800000"/>
            <a:headEnd/>
            <a:tailEnd/>
          </a:ln>
          <a:effectLst>
            <a:outerShdw dist="35921" dir="2700000" algn="ctr" rotWithShape="0">
              <a:schemeClr val="tx1"/>
            </a:outerShdw>
          </a:effectLst>
        </p:spPr>
        <p:txBody>
          <a:bodyPr wrap="none" lIns="92075" tIns="46038" rIns="92075" bIns="46038">
            <a:spAutoFit/>
          </a:bodyPr>
          <a:lstStyle/>
          <a:p>
            <a:pPr>
              <a:defRPr/>
            </a:pPr>
            <a:r>
              <a:rPr lang="pt-BR" sz="3200" dirty="0">
                <a:solidFill>
                  <a:srgbClr val="CC6600"/>
                </a:solidFill>
                <a:latin typeface="ZapfChan Bd BT" pitchFamily="66" charset="0"/>
                <a:ea typeface="+mn-ea"/>
                <a:cs typeface="Arial" pitchFamily="34" charset="0"/>
              </a:rPr>
              <a:t>Altas </a:t>
            </a:r>
          </a:p>
          <a:p>
            <a:pPr>
              <a:defRPr/>
            </a:pPr>
            <a:r>
              <a:rPr lang="pt-BR" sz="3200" dirty="0">
                <a:solidFill>
                  <a:srgbClr val="CC6600"/>
                </a:solidFill>
                <a:latin typeface="ZapfChan Bd BT" pitchFamily="66" charset="0"/>
                <a:ea typeface="+mn-ea"/>
                <a:cs typeface="Arial" pitchFamily="34" charset="0"/>
              </a:rPr>
              <a:t>expectativas</a:t>
            </a:r>
            <a:endParaRPr lang="pt-BR" sz="2000" dirty="0">
              <a:solidFill>
                <a:srgbClr val="CC6600"/>
              </a:solidFill>
              <a:latin typeface="ZapfChan Bd BT" pitchFamily="66" charset="0"/>
              <a:ea typeface="+mn-ea"/>
              <a:cs typeface="Arial" pitchFamily="34" charset="0"/>
            </a:endParaRPr>
          </a:p>
        </p:txBody>
      </p:sp>
      <p:sp>
        <p:nvSpPr>
          <p:cNvPr id="2796554" name="Text Box 10"/>
          <p:cNvSpPr txBox="1">
            <a:spLocks noChangeArrowheads="1"/>
          </p:cNvSpPr>
          <p:nvPr/>
        </p:nvSpPr>
        <p:spPr bwMode="auto">
          <a:xfrm>
            <a:off x="1524000" y="4724400"/>
            <a:ext cx="2667000" cy="457200"/>
          </a:xfrm>
          <a:prstGeom prst="rect">
            <a:avLst/>
          </a:prstGeom>
          <a:noFill/>
          <a:ln w="12699">
            <a:noFill/>
            <a:miter lim="800000"/>
            <a:headEnd type="none" w="sm" len="sm"/>
            <a:tailEnd type="none" w="sm" len="sm"/>
          </a:ln>
          <a:effectLst>
            <a:outerShdw dist="28398" dir="1593903" algn="ctr" rotWithShape="0">
              <a:schemeClr val="tx1"/>
            </a:outerShdw>
          </a:effectLst>
        </p:spPr>
        <p:txBody>
          <a:bodyPr>
            <a:spAutoFit/>
          </a:bodyPr>
          <a:lstStyle/>
          <a:p>
            <a:pPr>
              <a:spcBef>
                <a:spcPct val="50000"/>
              </a:spcBef>
              <a:defRPr/>
            </a:pPr>
            <a:r>
              <a:rPr lang="pt-BR" sz="2400" i="1" dirty="0">
                <a:solidFill>
                  <a:srgbClr val="FF0000"/>
                </a:solidFill>
                <a:latin typeface="Castanet" pitchFamily="34" charset="0"/>
                <a:ea typeface="+mn-ea"/>
                <a:cs typeface="Arial" pitchFamily="34" charset="0"/>
              </a:rPr>
              <a:t>Sub-aproveitado</a:t>
            </a:r>
          </a:p>
        </p:txBody>
      </p:sp>
      <p:sp>
        <p:nvSpPr>
          <p:cNvPr id="2796555" name="Rectangle 11"/>
          <p:cNvSpPr>
            <a:spLocks noChangeArrowheads="1"/>
          </p:cNvSpPr>
          <p:nvPr/>
        </p:nvSpPr>
        <p:spPr bwMode="auto">
          <a:xfrm>
            <a:off x="762000" y="685800"/>
            <a:ext cx="7772400" cy="2590800"/>
          </a:xfrm>
          <a:prstGeom prst="rect">
            <a:avLst/>
          </a:prstGeom>
          <a:noFill/>
          <a:ln w="12700">
            <a:noFill/>
            <a:miter lim="800000"/>
            <a:headEnd/>
            <a:tailEnd/>
          </a:ln>
          <a:effectLst/>
        </p:spPr>
        <p:txBody>
          <a:bodyPr lIns="90488" tIns="44450" rIns="90488" bIns="44450"/>
          <a:lstStyle/>
          <a:p>
            <a:pPr marL="342900" indent="-342900" algn="ctr">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Avalia a necessidade do indivíduo em </a:t>
            </a:r>
          </a:p>
          <a:p>
            <a:pPr marL="342900" indent="-342900" algn="ctr">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atingir suas metas de vida.</a:t>
            </a:r>
          </a:p>
          <a:p>
            <a:pPr marL="342900" indent="-342900" algn="ctr">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Está relacionado às suas realizações</a:t>
            </a:r>
          </a:p>
          <a:p>
            <a:pPr marL="342900" indent="-342900" algn="ctr">
              <a:spcBef>
                <a:spcPct val="20000"/>
              </a:spcBef>
              <a:buClr>
                <a:srgbClr val="FF0000"/>
              </a:buClr>
              <a:buSzPct val="75000"/>
              <a:buFont typeface="Aardvark" pitchFamily="34" charset="0"/>
              <a:buNone/>
              <a:defRPr/>
            </a:pPr>
            <a:r>
              <a:rPr kumimoji="1" lang="pt-BR" sz="2800" dirty="0">
                <a:ln w="12700">
                  <a:solidFill>
                    <a:srgbClr val="000000">
                      <a:satMod val="155000"/>
                    </a:srgbClr>
                  </a:solidFill>
                  <a:prstDash val="solid"/>
                </a:ln>
                <a:solidFill>
                  <a:srgbClr val="808080">
                    <a:tint val="85000"/>
                    <a:satMod val="155000"/>
                  </a:srgbClr>
                </a:solidFill>
                <a:effectLst>
                  <a:outerShdw blurRad="41275" dist="20320" dir="1800000" algn="tl" rotWithShape="0">
                    <a:srgbClr val="000000">
                      <a:alpha val="40000"/>
                    </a:srgbClr>
                  </a:outerShdw>
                </a:effectLst>
                <a:latin typeface="Tahoma" pitchFamily="34" charset="0"/>
                <a:ea typeface="+mn-ea"/>
                <a:cs typeface="Arial" pitchFamily="34" charset="0"/>
              </a:rPr>
              <a:t>do momento.</a:t>
            </a:r>
          </a:p>
        </p:txBody>
      </p:sp>
      <p:sp>
        <p:nvSpPr>
          <p:cNvPr id="12" name="CaixaDeTexto 11"/>
          <p:cNvSpPr txBox="1">
            <a:spLocks noChangeArrowheads="1"/>
          </p:cNvSpPr>
          <p:nvPr/>
        </p:nvSpPr>
        <p:spPr bwMode="auto">
          <a:xfrm>
            <a:off x="912813" y="5373688"/>
            <a:ext cx="76612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algn="ctr" eaLnBrk="1" hangingPunct="1"/>
            <a:r>
              <a:rPr lang="pt-BR" sz="1800">
                <a:solidFill>
                  <a:srgbClr val="000000"/>
                </a:solidFill>
              </a:rPr>
              <a:t>Ser ambicioso é positivo e desejável. Todavia, quando as metas</a:t>
            </a:r>
          </a:p>
          <a:p>
            <a:pPr algn="ctr" eaLnBrk="1" hangingPunct="1"/>
            <a:r>
              <a:rPr lang="pt-BR" sz="1800">
                <a:solidFill>
                  <a:srgbClr val="000000"/>
                </a:solidFill>
              </a:rPr>
              <a:t>estabelecidas são muito elevadas e não alcançadas o profissional</a:t>
            </a:r>
          </a:p>
          <a:p>
            <a:pPr algn="ctr" eaLnBrk="1" hangingPunct="1"/>
            <a:r>
              <a:rPr lang="pt-BR" sz="1800">
                <a:solidFill>
                  <a:srgbClr val="000000"/>
                </a:solidFill>
              </a:rPr>
              <a:t>sente-se desmotivado e frustrado e a energia vital tende a ser rebaixada.</a:t>
            </a:r>
          </a:p>
        </p:txBody>
      </p:sp>
    </p:spTree>
  </p:cSld>
  <p:clrMapOvr>
    <a:masterClrMapping/>
  </p:clrMapOvr>
  <p:transition xmlns:p14="http://schemas.microsoft.com/office/powerpoint/2010/main" spd="med">
    <p:zoom/>
  </p:transition>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grpId="0" nodeType="clickEffect">
                                  <p:stCondLst>
                                    <p:cond delay="0"/>
                                  </p:stCondLst>
                                  <p:childTnLst>
                                    <p:set>
                                      <p:cBhvr>
                                        <p:cTn id="6" dur="1" fill="hold">
                                          <p:stCondLst>
                                            <p:cond delay="0"/>
                                          </p:stCondLst>
                                        </p:cTn>
                                        <p:tgtEl>
                                          <p:spTgt spid="2796549"/>
                                        </p:tgtEl>
                                        <p:attrNameLst>
                                          <p:attrName>style.visibility</p:attrName>
                                        </p:attrNameLst>
                                      </p:cBhvr>
                                      <p:to>
                                        <p:strVal val="visible"/>
                                      </p:to>
                                    </p:set>
                                    <p:anim calcmode="lin" valueType="num">
                                      <p:cBhvr additive="base">
                                        <p:cTn id="7" dur="500" fill="hold"/>
                                        <p:tgtEl>
                                          <p:spTgt spid="2796549"/>
                                        </p:tgtEl>
                                        <p:attrNameLst>
                                          <p:attrName>ppt_x</p:attrName>
                                        </p:attrNameLst>
                                      </p:cBhvr>
                                      <p:tavLst>
                                        <p:tav tm="0">
                                          <p:val>
                                            <p:strVal val="1+#ppt_w/2"/>
                                          </p:val>
                                        </p:tav>
                                        <p:tav tm="100000">
                                          <p:val>
                                            <p:strVal val="#ppt_x"/>
                                          </p:val>
                                        </p:tav>
                                      </p:tavLst>
                                    </p:anim>
                                    <p:anim calcmode="lin" valueType="num">
                                      <p:cBhvr additive="base">
                                        <p:cTn id="8" dur="500" fill="hold"/>
                                        <p:tgtEl>
                                          <p:spTgt spid="27965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nodeType="clickEffect">
                                  <p:stCondLst>
                                    <p:cond delay="0"/>
                                  </p:stCondLst>
                                  <p:childTnLst>
                                    <p:set>
                                      <p:cBhvr>
                                        <p:cTn id="12" dur="1" fill="hold">
                                          <p:stCondLst>
                                            <p:cond delay="499"/>
                                          </p:stCondLst>
                                        </p:cTn>
                                        <p:tgtEl>
                                          <p:spTgt spid="2796555"/>
                                        </p:tgtEl>
                                        <p:attrNameLst>
                                          <p:attrName>style.visibility</p:attrName>
                                        </p:attrNameLst>
                                      </p:cBhvr>
                                      <p:to>
                                        <p:strVal val="visible"/>
                                      </p:to>
                                    </p:set>
                                    <p:anim to="" calcmode="lin" valueType="num">
                                      <p:cBhvr>
                                        <p:cTn id="13" dur="1" fill="hold"/>
                                        <p:tgtEl>
                                          <p:spTgt spid="2796555"/>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796552"/>
                                        </p:tgtEl>
                                        <p:attrNameLst>
                                          <p:attrName>style.visibility</p:attrName>
                                        </p:attrNameLst>
                                      </p:cBhvr>
                                      <p:to>
                                        <p:strVal val="visible"/>
                                      </p:to>
                                    </p:set>
                                    <p:animEffect transition="in" filter="dissolve">
                                      <p:cBhvr>
                                        <p:cTn id="18" dur="500"/>
                                        <p:tgtEl>
                                          <p:spTgt spid="2796552"/>
                                        </p:tgtEl>
                                      </p:cBhvr>
                                    </p:animEffect>
                                  </p:childTnLst>
                                </p:cTn>
                              </p:par>
                            </p:childTnLst>
                          </p:cTn>
                        </p:par>
                        <p:par>
                          <p:cTn id="19" fill="hold" nodeType="afterGroup">
                            <p:stCondLst>
                              <p:cond delay="500"/>
                            </p:stCondLst>
                            <p:childTnLst>
                              <p:par>
                                <p:cTn id="20" presetID="2" presetClass="entr" presetSubtype="8" fill="hold" grpId="0" nodeType="afterEffect">
                                  <p:stCondLst>
                                    <p:cond delay="0"/>
                                  </p:stCondLst>
                                  <p:childTnLst>
                                    <p:set>
                                      <p:cBhvr>
                                        <p:cTn id="21" dur="1" fill="hold">
                                          <p:stCondLst>
                                            <p:cond delay="0"/>
                                          </p:stCondLst>
                                        </p:cTn>
                                        <p:tgtEl>
                                          <p:spTgt spid="2796548"/>
                                        </p:tgtEl>
                                        <p:attrNameLst>
                                          <p:attrName>style.visibility</p:attrName>
                                        </p:attrNameLst>
                                      </p:cBhvr>
                                      <p:to>
                                        <p:strVal val="visible"/>
                                      </p:to>
                                    </p:set>
                                    <p:anim calcmode="lin" valueType="num">
                                      <p:cBhvr additive="base">
                                        <p:cTn id="22" dur="500" fill="hold"/>
                                        <p:tgtEl>
                                          <p:spTgt spid="2796548"/>
                                        </p:tgtEl>
                                        <p:attrNameLst>
                                          <p:attrName>ppt_x</p:attrName>
                                        </p:attrNameLst>
                                      </p:cBhvr>
                                      <p:tavLst>
                                        <p:tav tm="0">
                                          <p:val>
                                            <p:strVal val="0-#ppt_w/2"/>
                                          </p:val>
                                        </p:tav>
                                        <p:tav tm="100000">
                                          <p:val>
                                            <p:strVal val="#ppt_x"/>
                                          </p:val>
                                        </p:tav>
                                      </p:tavLst>
                                    </p:anim>
                                    <p:anim calcmode="lin" valueType="num">
                                      <p:cBhvr additive="base">
                                        <p:cTn id="23" dur="500" fill="hold"/>
                                        <p:tgtEl>
                                          <p:spTgt spid="2796548"/>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1000"/>
                            </p:stCondLst>
                            <p:childTnLst>
                              <p:par>
                                <p:cTn id="25" presetID="2" presetClass="entr" presetSubtype="8" fill="hold" grpId="0" nodeType="afterEffect">
                                  <p:stCondLst>
                                    <p:cond delay="0"/>
                                  </p:stCondLst>
                                  <p:childTnLst>
                                    <p:set>
                                      <p:cBhvr>
                                        <p:cTn id="26" dur="1" fill="hold">
                                          <p:stCondLst>
                                            <p:cond delay="0"/>
                                          </p:stCondLst>
                                        </p:cTn>
                                        <p:tgtEl>
                                          <p:spTgt spid="2796550"/>
                                        </p:tgtEl>
                                        <p:attrNameLst>
                                          <p:attrName>style.visibility</p:attrName>
                                        </p:attrNameLst>
                                      </p:cBhvr>
                                      <p:to>
                                        <p:strVal val="visible"/>
                                      </p:to>
                                    </p:set>
                                    <p:anim calcmode="lin" valueType="num">
                                      <p:cBhvr additive="base">
                                        <p:cTn id="27" dur="500" fill="hold"/>
                                        <p:tgtEl>
                                          <p:spTgt spid="2796550"/>
                                        </p:tgtEl>
                                        <p:attrNameLst>
                                          <p:attrName>ppt_x</p:attrName>
                                        </p:attrNameLst>
                                      </p:cBhvr>
                                      <p:tavLst>
                                        <p:tav tm="0">
                                          <p:val>
                                            <p:strVal val="0-#ppt_w/2"/>
                                          </p:val>
                                        </p:tav>
                                        <p:tav tm="100000">
                                          <p:val>
                                            <p:strVal val="#ppt_x"/>
                                          </p:val>
                                        </p:tav>
                                      </p:tavLst>
                                    </p:anim>
                                    <p:anim calcmode="lin" valueType="num">
                                      <p:cBhvr additive="base">
                                        <p:cTn id="28" dur="500" fill="hold"/>
                                        <p:tgtEl>
                                          <p:spTgt spid="2796550"/>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1500"/>
                            </p:stCondLst>
                            <p:childTnLst>
                              <p:par>
                                <p:cTn id="30" presetID="2" presetClass="entr" presetSubtype="8" fill="hold" grpId="0" nodeType="afterEffect">
                                  <p:stCondLst>
                                    <p:cond delay="0"/>
                                  </p:stCondLst>
                                  <p:childTnLst>
                                    <p:set>
                                      <p:cBhvr>
                                        <p:cTn id="31" dur="1" fill="hold">
                                          <p:stCondLst>
                                            <p:cond delay="0"/>
                                          </p:stCondLst>
                                        </p:cTn>
                                        <p:tgtEl>
                                          <p:spTgt spid="2796551"/>
                                        </p:tgtEl>
                                        <p:attrNameLst>
                                          <p:attrName>style.visibility</p:attrName>
                                        </p:attrNameLst>
                                      </p:cBhvr>
                                      <p:to>
                                        <p:strVal val="visible"/>
                                      </p:to>
                                    </p:set>
                                    <p:anim calcmode="lin" valueType="num">
                                      <p:cBhvr additive="base">
                                        <p:cTn id="32" dur="500" fill="hold"/>
                                        <p:tgtEl>
                                          <p:spTgt spid="2796551"/>
                                        </p:tgtEl>
                                        <p:attrNameLst>
                                          <p:attrName>ppt_x</p:attrName>
                                        </p:attrNameLst>
                                      </p:cBhvr>
                                      <p:tavLst>
                                        <p:tav tm="0">
                                          <p:val>
                                            <p:strVal val="0-#ppt_w/2"/>
                                          </p:val>
                                        </p:tav>
                                        <p:tav tm="100000">
                                          <p:val>
                                            <p:strVal val="#ppt_x"/>
                                          </p:val>
                                        </p:tav>
                                      </p:tavLst>
                                    </p:anim>
                                    <p:anim calcmode="lin" valueType="num">
                                      <p:cBhvr additive="base">
                                        <p:cTn id="33" dur="500" fill="hold"/>
                                        <p:tgtEl>
                                          <p:spTgt spid="2796551"/>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16" presetClass="entr" presetSubtype="37" fill="hold" grpId="0" nodeType="clickEffect">
                                  <p:stCondLst>
                                    <p:cond delay="0"/>
                                  </p:stCondLst>
                                  <p:childTnLst>
                                    <p:set>
                                      <p:cBhvr>
                                        <p:cTn id="37" dur="1" fill="hold">
                                          <p:stCondLst>
                                            <p:cond delay="0"/>
                                          </p:stCondLst>
                                        </p:cTn>
                                        <p:tgtEl>
                                          <p:spTgt spid="2796547"/>
                                        </p:tgtEl>
                                        <p:attrNameLst>
                                          <p:attrName>style.visibility</p:attrName>
                                        </p:attrNameLst>
                                      </p:cBhvr>
                                      <p:to>
                                        <p:strVal val="visible"/>
                                      </p:to>
                                    </p:set>
                                    <p:animEffect transition="in" filter="barn(outVertical)">
                                      <p:cBhvr>
                                        <p:cTn id="38" dur="500"/>
                                        <p:tgtEl>
                                          <p:spTgt spid="279654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5" presetClass="entr" presetSubtype="0" fill="hold" grpId="0" nodeType="clickEffect">
                                  <p:stCondLst>
                                    <p:cond delay="0"/>
                                  </p:stCondLst>
                                  <p:childTnLst>
                                    <p:set>
                                      <p:cBhvr>
                                        <p:cTn id="42" dur="1" fill="hold">
                                          <p:stCondLst>
                                            <p:cond delay="0"/>
                                          </p:stCondLst>
                                        </p:cTn>
                                        <p:tgtEl>
                                          <p:spTgt spid="2796546"/>
                                        </p:tgtEl>
                                        <p:attrNameLst>
                                          <p:attrName>style.visibility</p:attrName>
                                        </p:attrNameLst>
                                      </p:cBhvr>
                                      <p:to>
                                        <p:strVal val="visible"/>
                                      </p:to>
                                    </p:set>
                                    <p:anim calcmode="lin" valueType="num">
                                      <p:cBhvr>
                                        <p:cTn id="43" dur="1000" fill="hold"/>
                                        <p:tgtEl>
                                          <p:spTgt spid="2796546"/>
                                        </p:tgtEl>
                                        <p:attrNameLst>
                                          <p:attrName>ppt_w</p:attrName>
                                        </p:attrNameLst>
                                      </p:cBhvr>
                                      <p:tavLst>
                                        <p:tav tm="0">
                                          <p:val>
                                            <p:fltVal val="0"/>
                                          </p:val>
                                        </p:tav>
                                        <p:tav tm="100000">
                                          <p:val>
                                            <p:strVal val="#ppt_w"/>
                                          </p:val>
                                        </p:tav>
                                      </p:tavLst>
                                    </p:anim>
                                    <p:anim calcmode="lin" valueType="num">
                                      <p:cBhvr>
                                        <p:cTn id="44" dur="1000" fill="hold"/>
                                        <p:tgtEl>
                                          <p:spTgt spid="2796546"/>
                                        </p:tgtEl>
                                        <p:attrNameLst>
                                          <p:attrName>ppt_h</p:attrName>
                                        </p:attrNameLst>
                                      </p:cBhvr>
                                      <p:tavLst>
                                        <p:tav tm="0">
                                          <p:val>
                                            <p:fltVal val="0"/>
                                          </p:val>
                                        </p:tav>
                                        <p:tav tm="100000">
                                          <p:val>
                                            <p:strVal val="#ppt_h"/>
                                          </p:val>
                                        </p:tav>
                                      </p:tavLst>
                                    </p:anim>
                                    <p:anim calcmode="lin" valueType="num">
                                      <p:cBhvr>
                                        <p:cTn id="45" dur="1000" fill="hold"/>
                                        <p:tgtEl>
                                          <p:spTgt spid="2796546"/>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2796546"/>
                                        </p:tgtEl>
                                        <p:attrNameLst>
                                          <p:attrName>ppt_y</p:attrName>
                                        </p:attrNameLst>
                                      </p:cBhvr>
                                      <p:tavLst>
                                        <p:tav tm="0" fmla="#ppt_y+(sin(-2*pi*(1-$))*-#ppt_x+cos(-2*pi*(1-$))*(1-#ppt_y))*(1-$)">
                                          <p:val>
                                            <p:fltVal val="0"/>
                                          </p:val>
                                        </p:tav>
                                        <p:tav tm="100000">
                                          <p:val>
                                            <p:fltVal val="1"/>
                                          </p:val>
                                        </p:tav>
                                      </p:tavLst>
                                    </p:anim>
                                  </p:childTnLst>
                                </p:cTn>
                              </p:par>
                            </p:childTnLst>
                          </p:cTn>
                        </p:par>
                        <p:par>
                          <p:cTn id="47" fill="hold" nodeType="afterGroup">
                            <p:stCondLst>
                              <p:cond delay="1000"/>
                            </p:stCondLst>
                            <p:childTnLst>
                              <p:par>
                                <p:cTn id="48" presetID="2" presetClass="entr" presetSubtype="8" fill="hold" grpId="0" nodeType="afterEffect">
                                  <p:stCondLst>
                                    <p:cond delay="0"/>
                                  </p:stCondLst>
                                  <p:childTnLst>
                                    <p:set>
                                      <p:cBhvr>
                                        <p:cTn id="49" dur="1" fill="hold">
                                          <p:stCondLst>
                                            <p:cond delay="0"/>
                                          </p:stCondLst>
                                        </p:cTn>
                                        <p:tgtEl>
                                          <p:spTgt spid="2796554"/>
                                        </p:tgtEl>
                                        <p:attrNameLst>
                                          <p:attrName>style.visibility</p:attrName>
                                        </p:attrNameLst>
                                      </p:cBhvr>
                                      <p:to>
                                        <p:strVal val="visible"/>
                                      </p:to>
                                    </p:set>
                                    <p:anim calcmode="lin" valueType="num">
                                      <p:cBhvr additive="base">
                                        <p:cTn id="50" dur="500" fill="hold"/>
                                        <p:tgtEl>
                                          <p:spTgt spid="2796554"/>
                                        </p:tgtEl>
                                        <p:attrNameLst>
                                          <p:attrName>ppt_x</p:attrName>
                                        </p:attrNameLst>
                                      </p:cBhvr>
                                      <p:tavLst>
                                        <p:tav tm="0">
                                          <p:val>
                                            <p:strVal val="0-#ppt_w/2"/>
                                          </p:val>
                                        </p:tav>
                                        <p:tav tm="100000">
                                          <p:val>
                                            <p:strVal val="#ppt_x"/>
                                          </p:val>
                                        </p:tav>
                                      </p:tavLst>
                                    </p:anim>
                                    <p:anim calcmode="lin" valueType="num">
                                      <p:cBhvr additive="base">
                                        <p:cTn id="51" dur="500" fill="hold"/>
                                        <p:tgtEl>
                                          <p:spTgt spid="2796554"/>
                                        </p:tgtEl>
                                        <p:attrNameLst>
                                          <p:attrName>ppt_y</p:attrName>
                                        </p:attrNameLst>
                                      </p:cBhvr>
                                      <p:tavLst>
                                        <p:tav tm="0">
                                          <p:val>
                                            <p:strVal val="#ppt_y"/>
                                          </p:val>
                                        </p:tav>
                                        <p:tav tm="100000">
                                          <p:val>
                                            <p:strVal val="#ppt_y"/>
                                          </p:val>
                                        </p:tav>
                                      </p:tavLst>
                                    </p:anim>
                                  </p:childTnLst>
                                </p:cTn>
                              </p:par>
                            </p:childTnLst>
                          </p:cTn>
                        </p:par>
                        <p:par>
                          <p:cTn id="52" fill="hold" nodeType="afterGroup">
                            <p:stCondLst>
                              <p:cond delay="1500"/>
                            </p:stCondLst>
                            <p:childTnLst>
                              <p:par>
                                <p:cTn id="53" presetID="2" presetClass="entr" presetSubtype="8" fill="hold" grpId="0" nodeType="afterEffect">
                                  <p:stCondLst>
                                    <p:cond delay="0"/>
                                  </p:stCondLst>
                                  <p:childTnLst>
                                    <p:set>
                                      <p:cBhvr>
                                        <p:cTn id="54" dur="1" fill="hold">
                                          <p:stCondLst>
                                            <p:cond delay="0"/>
                                          </p:stCondLst>
                                        </p:cTn>
                                        <p:tgtEl>
                                          <p:spTgt spid="2796553"/>
                                        </p:tgtEl>
                                        <p:attrNameLst>
                                          <p:attrName>style.visibility</p:attrName>
                                        </p:attrNameLst>
                                      </p:cBhvr>
                                      <p:to>
                                        <p:strVal val="visible"/>
                                      </p:to>
                                    </p:set>
                                    <p:anim calcmode="lin" valueType="num">
                                      <p:cBhvr additive="base">
                                        <p:cTn id="55" dur="500" fill="hold"/>
                                        <p:tgtEl>
                                          <p:spTgt spid="2796553"/>
                                        </p:tgtEl>
                                        <p:attrNameLst>
                                          <p:attrName>ppt_x</p:attrName>
                                        </p:attrNameLst>
                                      </p:cBhvr>
                                      <p:tavLst>
                                        <p:tav tm="0">
                                          <p:val>
                                            <p:strVal val="0-#ppt_w/2"/>
                                          </p:val>
                                        </p:tav>
                                        <p:tav tm="100000">
                                          <p:val>
                                            <p:strVal val="#ppt_x"/>
                                          </p:val>
                                        </p:tav>
                                      </p:tavLst>
                                    </p:anim>
                                    <p:anim calcmode="lin" valueType="num">
                                      <p:cBhvr additive="base">
                                        <p:cTn id="56" dur="500" fill="hold"/>
                                        <p:tgtEl>
                                          <p:spTgt spid="2796553"/>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6546" grpId="0" animBg="1" autoUpdateAnimBg="0"/>
      <p:bldP spid="2796547" grpId="0" animBg="1"/>
      <p:bldP spid="2796548" grpId="0" animBg="1"/>
      <p:bldP spid="2796549" grpId="0" autoUpdateAnimBg="0"/>
      <p:bldP spid="2796550" grpId="0" animBg="1"/>
      <p:bldP spid="2796551" grpId="0" animBg="1"/>
      <p:bldP spid="2796552" grpId="0" autoUpdateAnimBg="0"/>
      <p:bldP spid="2796553" grpId="0" autoUpdateAnimBg="0"/>
      <p:bldP spid="2796554" grpId="0" autoUpdateAnimBg="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Rectangle 1"/>
          <p:cNvSpPr>
            <a:spLocks noChangeArrowheads="1"/>
          </p:cNvSpPr>
          <p:nvPr/>
        </p:nvSpPr>
        <p:spPr bwMode="auto">
          <a:xfrm>
            <a:off x="539750" y="1196747"/>
            <a:ext cx="8280400" cy="3816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pt-BR" sz="2000" b="0" dirty="0">
                <a:solidFill>
                  <a:srgbClr val="000000"/>
                </a:solidFill>
              </a:rPr>
              <a:t>20- Necessidade de realização</a:t>
            </a:r>
          </a:p>
          <a:p>
            <a:pPr algn="just"/>
            <a:r>
              <a:rPr lang="pt-BR" sz="2000" b="0" dirty="0" smtClean="0">
                <a:solidFill>
                  <a:srgbClr val="000000"/>
                </a:solidFill>
              </a:rPr>
              <a:t>O escore </a:t>
            </a:r>
            <a:r>
              <a:rPr lang="pt-BR" sz="2000" b="0" dirty="0">
                <a:solidFill>
                  <a:srgbClr val="000000"/>
                </a:solidFill>
              </a:rPr>
              <a:t>baixo indica que a pessoa está se sentindo sub aproveitada não conseguindo atingir suas metas pessoais e/ou profissionais. </a:t>
            </a:r>
            <a:endParaRPr lang="pt-BR" sz="2000" b="0" dirty="0" smtClean="0">
              <a:solidFill>
                <a:srgbClr val="000000"/>
              </a:solidFill>
            </a:endParaRPr>
          </a:p>
          <a:p>
            <a:pPr algn="just"/>
            <a:r>
              <a:rPr lang="pt-BR" sz="2000" b="0" dirty="0" smtClean="0">
                <a:solidFill>
                  <a:srgbClr val="000000"/>
                </a:solidFill>
              </a:rPr>
              <a:t>O </a:t>
            </a:r>
            <a:r>
              <a:rPr lang="en-US" sz="2000" b="0" dirty="0" smtClean="0">
                <a:solidFill>
                  <a:srgbClr val="000000"/>
                </a:solidFill>
              </a:rPr>
              <a:t>e</a:t>
            </a:r>
            <a:r>
              <a:rPr lang="pt-BR" sz="2000" b="0" dirty="0" smtClean="0">
                <a:solidFill>
                  <a:srgbClr val="000000"/>
                </a:solidFill>
              </a:rPr>
              <a:t>score na média indica </a:t>
            </a:r>
            <a:r>
              <a:rPr lang="pt-BR" sz="2000" b="0" dirty="0">
                <a:solidFill>
                  <a:srgbClr val="000000"/>
                </a:solidFill>
              </a:rPr>
              <a:t>que a pessoa está em busca de suas metas e objetivos revelando-se ambiciosa e em busca de seu crescimento pessoal e profissional. </a:t>
            </a:r>
            <a:endParaRPr lang="pt-BR" sz="2000" b="0" dirty="0" smtClean="0">
              <a:solidFill>
                <a:srgbClr val="000000"/>
              </a:solidFill>
            </a:endParaRPr>
          </a:p>
          <a:p>
            <a:pPr algn="just"/>
            <a:r>
              <a:rPr lang="pt-BR" sz="2000" b="0" dirty="0" smtClean="0">
                <a:solidFill>
                  <a:srgbClr val="000000"/>
                </a:solidFill>
              </a:rPr>
              <a:t>O </a:t>
            </a:r>
            <a:r>
              <a:rPr lang="pt-BR" sz="2000" b="0" dirty="0">
                <a:solidFill>
                  <a:srgbClr val="000000"/>
                </a:solidFill>
              </a:rPr>
              <a:t>escore muito alto também pode gerar desmotivação no profissional, por se estabelecer desafios muito arrojados e quando não realizados podem se sentir frustrados, causando um sentimento de desmotivação. </a:t>
            </a:r>
            <a:endParaRPr lang="pt-BR" sz="2000" b="0" dirty="0" smtClean="0">
              <a:solidFill>
                <a:srgbClr val="000000"/>
              </a:solidFill>
            </a:endParaRPr>
          </a:p>
          <a:p>
            <a:pPr algn="just"/>
            <a:r>
              <a:rPr lang="pt-BR" sz="2000" b="0" dirty="0" smtClean="0">
                <a:solidFill>
                  <a:srgbClr val="000000"/>
                </a:solidFill>
              </a:rPr>
              <a:t>A </a:t>
            </a:r>
            <a:r>
              <a:rPr lang="pt-BR" sz="2000" b="0" dirty="0">
                <a:solidFill>
                  <a:srgbClr val="000000"/>
                </a:solidFill>
              </a:rPr>
              <a:t>grande maioria dos </a:t>
            </a:r>
            <a:r>
              <a:rPr lang="pt-BR" sz="2000" b="0" dirty="0" smtClean="0">
                <a:solidFill>
                  <a:srgbClr val="000000"/>
                </a:solidFill>
              </a:rPr>
              <a:t>brasileiros 85,1% </a:t>
            </a:r>
            <a:r>
              <a:rPr lang="pt-BR" sz="2000" b="0" dirty="0">
                <a:solidFill>
                  <a:srgbClr val="000000"/>
                </a:solidFill>
              </a:rPr>
              <a:t>é ambiciosa e quer </a:t>
            </a:r>
            <a:r>
              <a:rPr lang="pt-BR" sz="2000" b="0" dirty="0" smtClean="0">
                <a:solidFill>
                  <a:srgbClr val="000000"/>
                </a:solidFill>
              </a:rPr>
              <a:t>crescer e isto indica que apesar dos problemas que enfrentam os profissionais são motivados e desejam evoluir e atingir novos patamares pessoais e profissionais.</a:t>
            </a:r>
            <a:endParaRPr lang="pt-BR" sz="2000" b="0" dirty="0">
              <a:solidFill>
                <a:srgbClr val="000000"/>
              </a:solidFill>
            </a:endParaRPr>
          </a:p>
        </p:txBody>
      </p:sp>
      <p:sp>
        <p:nvSpPr>
          <p:cNvPr id="3" name="Rectangle 2"/>
          <p:cNvSpPr/>
          <p:nvPr/>
        </p:nvSpPr>
        <p:spPr>
          <a:xfrm>
            <a:off x="971600" y="260648"/>
            <a:ext cx="6912768" cy="584776"/>
          </a:xfrm>
          <a:prstGeom prst="rect">
            <a:avLst/>
          </a:prstGeom>
        </p:spPr>
        <p:txBody>
          <a:bodyPr wrap="square">
            <a:spAutoFit/>
          </a:bodyPr>
          <a:lstStyle/>
          <a:p>
            <a:pPr algn="ctr">
              <a:lnSpc>
                <a:spcPct val="100000"/>
              </a:lnSpc>
            </a:pPr>
            <a:r>
              <a:rPr lang="pt-PT" sz="3200" dirty="0" smtClean="0">
                <a:solidFill>
                  <a:srgbClr val="C00000"/>
                </a:solidFill>
                <a:effectLst>
                  <a:outerShdw blurRad="38100" dist="38100" dir="2700000" algn="tl">
                    <a:srgbClr val="DDDDDD"/>
                  </a:outerShdw>
                </a:effectLst>
                <a:latin typeface="Trebuchet MS" charset="0"/>
              </a:rPr>
              <a:t>Resultados da Pesquisa </a:t>
            </a:r>
            <a:r>
              <a:rPr lang="pt-BR" sz="3200" dirty="0" smtClean="0">
                <a:solidFill>
                  <a:srgbClr val="C00000"/>
                </a:solidFill>
                <a:effectLst>
                  <a:outerShdw blurRad="38100" dist="38100" dir="2700000" algn="tl">
                    <a:srgbClr val="DDDDDD"/>
                  </a:outerShdw>
                </a:effectLst>
                <a:latin typeface="Trebuchet MS" charset="0"/>
              </a:rPr>
              <a:t>APP®</a:t>
            </a:r>
            <a:r>
              <a:rPr lang="pt-PT" sz="3200" dirty="0" smtClean="0">
                <a:solidFill>
                  <a:srgbClr val="C00000"/>
                </a:solidFill>
                <a:effectLst>
                  <a:outerShdw blurRad="38100" dist="38100" dir="2700000" algn="tl">
                    <a:srgbClr val="DDDDDD"/>
                  </a:outerShdw>
                </a:effectLst>
                <a:latin typeface="Trebuchet MS" charset="0"/>
              </a:rPr>
              <a:t> </a:t>
            </a:r>
          </a:p>
        </p:txBody>
      </p:sp>
    </p:spTree>
    <p:extLst>
      <p:ext uri="{BB962C8B-B14F-4D97-AF65-F5344CB8AC3E}">
        <p14:creationId xmlns:p14="http://schemas.microsoft.com/office/powerpoint/2010/main" val="4260764637"/>
      </p:ext>
    </p:extLst>
  </p:cSld>
  <p:clrMapOvr>
    <a:masterClrMapping/>
  </p:clrMapOvr>
  <p:transition xmlns:p14="http://schemas.microsoft.com/office/powerpoint/2010/mai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689" name="Picture 5"/>
          <p:cNvPicPr>
            <a:picLocks noChangeAspect="1"/>
          </p:cNvPicPr>
          <p:nvPr/>
        </p:nvPicPr>
        <p:blipFill>
          <a:blip r:embed="rId2">
            <a:extLst>
              <a:ext uri="{28A0092B-C50C-407E-A947-70E740481C1C}">
                <a14:useLocalDpi xmlns:a14="http://schemas.microsoft.com/office/drawing/2010/main" val="0"/>
              </a:ext>
            </a:extLst>
          </a:blip>
          <a:srcRect t="3226" b="3226"/>
          <a:stretch>
            <a:fillRect/>
          </a:stretch>
        </p:blipFill>
        <p:spPr bwMode="auto">
          <a:xfrm>
            <a:off x="228600" y="1143000"/>
            <a:ext cx="88328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0" name="Rectangle 7"/>
          <p:cNvSpPr>
            <a:spLocks noChangeArrowheads="1"/>
          </p:cNvSpPr>
          <p:nvPr/>
        </p:nvSpPr>
        <p:spPr bwMode="auto">
          <a:xfrm>
            <a:off x="5105400" y="1219200"/>
            <a:ext cx="1219200" cy="152400"/>
          </a:xfrm>
          <a:prstGeom prst="rect">
            <a:avLst/>
          </a:prstGeom>
          <a:solidFill>
            <a:schemeClr val="bg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p>
            <a:endParaRPr lang="en-US">
              <a:cs typeface="Arial" charset="0"/>
            </a:endParaRPr>
          </a:p>
        </p:txBody>
      </p:sp>
      <p:sp>
        <p:nvSpPr>
          <p:cNvPr id="242691" name="Left Arrow 4"/>
          <p:cNvSpPr>
            <a:spLocks noChangeArrowheads="1"/>
          </p:cNvSpPr>
          <p:nvPr/>
        </p:nvSpPr>
        <p:spPr bwMode="auto">
          <a:xfrm>
            <a:off x="7162800" y="2590800"/>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2692" name="Left Arrow 6"/>
          <p:cNvSpPr>
            <a:spLocks noChangeArrowheads="1"/>
          </p:cNvSpPr>
          <p:nvPr/>
        </p:nvSpPr>
        <p:spPr bwMode="auto">
          <a:xfrm>
            <a:off x="7162800" y="3657600"/>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2693" name="TextBox 7"/>
          <p:cNvSpPr txBox="1">
            <a:spLocks noChangeArrowheads="1"/>
          </p:cNvSpPr>
          <p:nvPr/>
        </p:nvSpPr>
        <p:spPr bwMode="auto">
          <a:xfrm>
            <a:off x="7391400" y="2490788"/>
            <a:ext cx="1146175"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Faixa Ideal </a:t>
            </a:r>
          </a:p>
        </p:txBody>
      </p:sp>
      <p:sp>
        <p:nvSpPr>
          <p:cNvPr id="242694" name="TextBox 8"/>
          <p:cNvSpPr txBox="1">
            <a:spLocks noChangeArrowheads="1"/>
          </p:cNvSpPr>
          <p:nvPr/>
        </p:nvSpPr>
        <p:spPr bwMode="auto">
          <a:xfrm>
            <a:off x="7391400" y="3429000"/>
            <a:ext cx="13700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Resultado do </a:t>
            </a:r>
          </a:p>
          <a:p>
            <a:pPr eaLnBrk="1" hangingPunct="1"/>
            <a:r>
              <a:rPr lang="pt-BR" sz="1400" i="1">
                <a:solidFill>
                  <a:schemeClr val="accent2"/>
                </a:solidFill>
              </a:rPr>
              <a:t>Respondente </a:t>
            </a:r>
          </a:p>
        </p:txBody>
      </p:sp>
      <p:sp>
        <p:nvSpPr>
          <p:cNvPr id="242695" name="Left Arrow 9"/>
          <p:cNvSpPr>
            <a:spLocks noChangeArrowheads="1"/>
          </p:cNvSpPr>
          <p:nvPr/>
        </p:nvSpPr>
        <p:spPr bwMode="auto">
          <a:xfrm>
            <a:off x="7239000" y="4724400"/>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2696" name="TextBox 10"/>
          <p:cNvSpPr txBox="1">
            <a:spLocks noChangeArrowheads="1"/>
          </p:cNvSpPr>
          <p:nvPr/>
        </p:nvSpPr>
        <p:spPr bwMode="auto">
          <a:xfrm>
            <a:off x="7423150" y="4613275"/>
            <a:ext cx="145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Competências</a:t>
            </a:r>
          </a:p>
        </p:txBody>
      </p:sp>
      <p:sp>
        <p:nvSpPr>
          <p:cNvPr id="242697" name="TextBox 11"/>
          <p:cNvSpPr txBox="1">
            <a:spLocks noChangeArrowheads="1"/>
          </p:cNvSpPr>
          <p:nvPr/>
        </p:nvSpPr>
        <p:spPr bwMode="auto">
          <a:xfrm>
            <a:off x="533400" y="1219200"/>
            <a:ext cx="7270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Notas</a:t>
            </a:r>
          </a:p>
        </p:txBody>
      </p:sp>
      <p:sp>
        <p:nvSpPr>
          <p:cNvPr id="13"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Avaliação do Perfil</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5970588"/>
            <a:ext cx="2895600" cy="430212"/>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pt-BR" sz="2100" dirty="0"/>
              <a:t>Ideal</a:t>
            </a:r>
          </a:p>
        </p:txBody>
      </p:sp>
      <p:sp>
        <p:nvSpPr>
          <p:cNvPr id="8" name="TextBox 7"/>
          <p:cNvSpPr txBox="1"/>
          <p:nvPr/>
        </p:nvSpPr>
        <p:spPr>
          <a:xfrm>
            <a:off x="3213100" y="5299075"/>
            <a:ext cx="2895600" cy="4159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pt-BR" sz="2100" dirty="0"/>
              <a:t>Próximo do Ideal</a:t>
            </a:r>
          </a:p>
        </p:txBody>
      </p:sp>
      <p:sp>
        <p:nvSpPr>
          <p:cNvPr id="9" name="TextBox 8"/>
          <p:cNvSpPr txBox="1"/>
          <p:nvPr/>
        </p:nvSpPr>
        <p:spPr>
          <a:xfrm>
            <a:off x="6248400" y="3470275"/>
            <a:ext cx="2792413" cy="415925"/>
          </a:xfrm>
          <a:prstGeom prst="rect">
            <a:avLst/>
          </a:prstGeom>
        </p:spPr>
        <p:style>
          <a:lnRef idx="2">
            <a:schemeClr val="accent5"/>
          </a:lnRef>
          <a:fillRef idx="1">
            <a:schemeClr val="lt1"/>
          </a:fillRef>
          <a:effectRef idx="0">
            <a:schemeClr val="accent5"/>
          </a:effectRef>
          <a:fontRef idx="minor">
            <a:schemeClr val="dk1"/>
          </a:fontRef>
        </p:style>
        <p:txBody>
          <a:bodyPr>
            <a:spAutoFit/>
          </a:bodyPr>
          <a:lstStyle/>
          <a:p>
            <a:pPr algn="ctr">
              <a:defRPr/>
            </a:pPr>
            <a:r>
              <a:rPr lang="pt-BR" sz="2100" dirty="0"/>
              <a:t>Requer Atenção</a:t>
            </a:r>
          </a:p>
        </p:txBody>
      </p:sp>
      <p:pic>
        <p:nvPicPr>
          <p:cNvPr id="243716" name="Picture 1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95400"/>
            <a:ext cx="29273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7" name="Picture 1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3100" y="1295400"/>
            <a:ext cx="2867025"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8" name="Picture 1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07125" y="1295400"/>
            <a:ext cx="286067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Avaliação do Perfil</a:t>
            </a:r>
          </a:p>
        </p:txBody>
      </p:sp>
    </p:spTree>
  </p:cSld>
  <p:clrMapOvr>
    <a:masterClrMapping/>
  </p:clrMapOvr>
  <p:transition xmlns:p14="http://schemas.microsoft.com/office/powerpoint/2010/main" advClick="0"/>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6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219200"/>
            <a:ext cx="7043738"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62" name="Rectangle 7"/>
          <p:cNvSpPr>
            <a:spLocks noChangeArrowheads="1"/>
          </p:cNvSpPr>
          <p:nvPr/>
        </p:nvSpPr>
        <p:spPr bwMode="auto">
          <a:xfrm>
            <a:off x="4343400" y="1295400"/>
            <a:ext cx="990600" cy="115888"/>
          </a:xfrm>
          <a:prstGeom prst="rect">
            <a:avLst/>
          </a:prstGeom>
          <a:solidFill>
            <a:schemeClr val="bg1"/>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p>
            <a:endParaRPr lang="en-US">
              <a:cs typeface="Arial" charset="0"/>
            </a:endParaRPr>
          </a:p>
        </p:txBody>
      </p:sp>
      <p:sp>
        <p:nvSpPr>
          <p:cNvPr id="245763" name="Left Arrow 4"/>
          <p:cNvSpPr>
            <a:spLocks noChangeArrowheads="1"/>
          </p:cNvSpPr>
          <p:nvPr/>
        </p:nvSpPr>
        <p:spPr bwMode="auto">
          <a:xfrm>
            <a:off x="5986463" y="2538413"/>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5764" name="Left Arrow 6"/>
          <p:cNvSpPr>
            <a:spLocks noChangeArrowheads="1"/>
          </p:cNvSpPr>
          <p:nvPr/>
        </p:nvSpPr>
        <p:spPr bwMode="auto">
          <a:xfrm>
            <a:off x="5867400" y="3810000"/>
            <a:ext cx="241300" cy="152400"/>
          </a:xfrm>
          <a:prstGeom prst="leftArrow">
            <a:avLst>
              <a:gd name="adj1" fmla="val 50000"/>
              <a:gd name="adj2" fmla="val 49941"/>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5765" name="TextBox 7"/>
          <p:cNvSpPr txBox="1">
            <a:spLocks noChangeArrowheads="1"/>
          </p:cNvSpPr>
          <p:nvPr/>
        </p:nvSpPr>
        <p:spPr bwMode="auto">
          <a:xfrm>
            <a:off x="6138863" y="2438400"/>
            <a:ext cx="13160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Mínimo Ideal </a:t>
            </a:r>
          </a:p>
        </p:txBody>
      </p:sp>
      <p:sp>
        <p:nvSpPr>
          <p:cNvPr id="245766" name="TextBox 8"/>
          <p:cNvSpPr txBox="1">
            <a:spLocks noChangeArrowheads="1"/>
          </p:cNvSpPr>
          <p:nvPr/>
        </p:nvSpPr>
        <p:spPr bwMode="auto">
          <a:xfrm>
            <a:off x="6019800" y="35814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Resultados do </a:t>
            </a:r>
          </a:p>
          <a:p>
            <a:pPr eaLnBrk="1" hangingPunct="1"/>
            <a:r>
              <a:rPr lang="pt-BR" sz="1400" i="1">
                <a:solidFill>
                  <a:schemeClr val="accent2"/>
                </a:solidFill>
              </a:rPr>
              <a:t>Respondente   </a:t>
            </a:r>
          </a:p>
        </p:txBody>
      </p:sp>
      <p:sp>
        <p:nvSpPr>
          <p:cNvPr id="245767" name="Left Arrow 9"/>
          <p:cNvSpPr>
            <a:spLocks noChangeArrowheads="1"/>
          </p:cNvSpPr>
          <p:nvPr/>
        </p:nvSpPr>
        <p:spPr bwMode="auto">
          <a:xfrm>
            <a:off x="5683250" y="6054725"/>
            <a:ext cx="228600" cy="152400"/>
          </a:xfrm>
          <a:prstGeom prst="left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5768" name="TextBox 10"/>
          <p:cNvSpPr txBox="1">
            <a:spLocks noChangeArrowheads="1"/>
          </p:cNvSpPr>
          <p:nvPr/>
        </p:nvSpPr>
        <p:spPr bwMode="auto">
          <a:xfrm>
            <a:off x="5867400" y="5943600"/>
            <a:ext cx="14557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i="1">
                <a:solidFill>
                  <a:schemeClr val="accent2"/>
                </a:solidFill>
              </a:rPr>
              <a:t>Competências</a:t>
            </a:r>
          </a:p>
        </p:txBody>
      </p:sp>
      <p:sp>
        <p:nvSpPr>
          <p:cNvPr id="12"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Avaliação do Perfil</a:t>
            </a:r>
          </a:p>
        </p:txBody>
      </p:sp>
    </p:spTree>
  </p:cSld>
  <p:clrMapOvr>
    <a:masterClrMapping/>
  </p:clrMapOvr>
  <p:transition xmlns:p14="http://schemas.microsoft.com/office/powerpoint/2010/main">
    <p:random/>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Relatório de Indicadores</a:t>
            </a:r>
          </a:p>
        </p:txBody>
      </p:sp>
      <p:pic>
        <p:nvPicPr>
          <p:cNvPr id="10" name="Picture 9"/>
          <p:cNvPicPr>
            <a:picLocks noChangeAspect="1"/>
          </p:cNvPicPr>
          <p:nvPr/>
        </p:nvPicPr>
        <p:blipFill>
          <a:blip r:embed="rId2"/>
          <a:stretch>
            <a:fillRect/>
          </a:stretch>
        </p:blipFill>
        <p:spPr>
          <a:xfrm>
            <a:off x="228600" y="990600"/>
            <a:ext cx="881856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stretch>
            <a:fillRect/>
          </a:stretch>
        </p:blipFill>
        <p:spPr>
          <a:xfrm>
            <a:off x="228600" y="990600"/>
            <a:ext cx="881856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Relatório de Indicadores</a:t>
            </a:r>
          </a:p>
        </p:txBody>
      </p:sp>
      <p:sp>
        <p:nvSpPr>
          <p:cNvPr id="136195" name="TextBox 18"/>
          <p:cNvSpPr txBox="1">
            <a:spLocks noChangeArrowheads="1"/>
          </p:cNvSpPr>
          <p:nvPr/>
        </p:nvSpPr>
        <p:spPr bwMode="auto">
          <a:xfrm>
            <a:off x="1112838" y="2936875"/>
            <a:ext cx="1173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chemeClr val="accent2"/>
                </a:solidFill>
              </a:rPr>
              <a:t>Parâmetros</a:t>
            </a:r>
          </a:p>
        </p:txBody>
      </p:sp>
      <p:sp>
        <p:nvSpPr>
          <p:cNvPr id="136196" name="Up Arrow 19"/>
          <p:cNvSpPr>
            <a:spLocks noChangeArrowheads="1"/>
          </p:cNvSpPr>
          <p:nvPr/>
        </p:nvSpPr>
        <p:spPr bwMode="auto">
          <a:xfrm>
            <a:off x="914400" y="2940050"/>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6197" name="TextBox 20"/>
          <p:cNvSpPr txBox="1">
            <a:spLocks noChangeArrowheads="1"/>
          </p:cNvSpPr>
          <p:nvPr/>
        </p:nvSpPr>
        <p:spPr bwMode="auto">
          <a:xfrm>
            <a:off x="1112838" y="1901825"/>
            <a:ext cx="1173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chemeClr val="accent2"/>
                </a:solidFill>
              </a:rPr>
              <a:t>Parâmetros</a:t>
            </a:r>
          </a:p>
        </p:txBody>
      </p:sp>
      <p:sp>
        <p:nvSpPr>
          <p:cNvPr id="136198" name="Up Arrow 21"/>
          <p:cNvSpPr>
            <a:spLocks noChangeArrowheads="1"/>
          </p:cNvSpPr>
          <p:nvPr/>
        </p:nvSpPr>
        <p:spPr bwMode="auto">
          <a:xfrm>
            <a:off x="914400" y="1905000"/>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24" name="Rectangle 23"/>
          <p:cNvSpPr/>
          <p:nvPr/>
        </p:nvSpPr>
        <p:spPr bwMode="auto">
          <a:xfrm>
            <a:off x="533400" y="1576388"/>
            <a:ext cx="1797050" cy="3048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25" name="Rectangle 24"/>
          <p:cNvSpPr/>
          <p:nvPr/>
        </p:nvSpPr>
        <p:spPr bwMode="auto">
          <a:xfrm>
            <a:off x="533400" y="2632075"/>
            <a:ext cx="1797050" cy="3048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26" name="Rectangle 25"/>
          <p:cNvSpPr/>
          <p:nvPr/>
        </p:nvSpPr>
        <p:spPr bwMode="auto">
          <a:xfrm>
            <a:off x="533400" y="3883025"/>
            <a:ext cx="1797050" cy="3048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27" name="Rectangle 26"/>
          <p:cNvSpPr/>
          <p:nvPr/>
        </p:nvSpPr>
        <p:spPr bwMode="auto">
          <a:xfrm>
            <a:off x="533400" y="4800600"/>
            <a:ext cx="1797050" cy="3048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136203" name="TextBox 27"/>
          <p:cNvSpPr txBox="1">
            <a:spLocks noChangeArrowheads="1"/>
          </p:cNvSpPr>
          <p:nvPr/>
        </p:nvSpPr>
        <p:spPr bwMode="auto">
          <a:xfrm>
            <a:off x="1112838" y="4187825"/>
            <a:ext cx="1173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chemeClr val="accent2"/>
                </a:solidFill>
              </a:rPr>
              <a:t>Parâmetros</a:t>
            </a:r>
          </a:p>
        </p:txBody>
      </p:sp>
      <p:sp>
        <p:nvSpPr>
          <p:cNvPr id="136204" name="Up Arrow 28"/>
          <p:cNvSpPr>
            <a:spLocks noChangeArrowheads="1"/>
          </p:cNvSpPr>
          <p:nvPr/>
        </p:nvSpPr>
        <p:spPr bwMode="auto">
          <a:xfrm>
            <a:off x="914400" y="4191000"/>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6205" name="TextBox 29"/>
          <p:cNvSpPr txBox="1">
            <a:spLocks noChangeArrowheads="1"/>
          </p:cNvSpPr>
          <p:nvPr/>
        </p:nvSpPr>
        <p:spPr bwMode="auto">
          <a:xfrm>
            <a:off x="1112838" y="5102225"/>
            <a:ext cx="11731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chemeClr val="accent2"/>
                </a:solidFill>
              </a:rPr>
              <a:t>Parâmetros</a:t>
            </a:r>
          </a:p>
        </p:txBody>
      </p:sp>
      <p:sp>
        <p:nvSpPr>
          <p:cNvPr id="136206" name="Up Arrow 30"/>
          <p:cNvSpPr>
            <a:spLocks noChangeArrowheads="1"/>
          </p:cNvSpPr>
          <p:nvPr/>
        </p:nvSpPr>
        <p:spPr bwMode="auto">
          <a:xfrm>
            <a:off x="914400" y="5105400"/>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p:cNvPicPr>
            <a:picLocks noChangeAspect="1"/>
          </p:cNvPicPr>
          <p:nvPr/>
        </p:nvPicPr>
        <p:blipFill>
          <a:blip r:embed="rId2"/>
          <a:stretch>
            <a:fillRect/>
          </a:stretch>
        </p:blipFill>
        <p:spPr>
          <a:xfrm>
            <a:off x="228600" y="990600"/>
            <a:ext cx="881856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Relatório de Indicadores</a:t>
            </a:r>
          </a:p>
        </p:txBody>
      </p:sp>
      <p:sp>
        <p:nvSpPr>
          <p:cNvPr id="137219" name="Up Arrow 21"/>
          <p:cNvSpPr>
            <a:spLocks noChangeArrowheads="1"/>
          </p:cNvSpPr>
          <p:nvPr/>
        </p:nvSpPr>
        <p:spPr bwMode="auto">
          <a:xfrm>
            <a:off x="1295400" y="1901825"/>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7220" name="TextBox 22"/>
          <p:cNvSpPr txBox="1">
            <a:spLocks noChangeArrowheads="1"/>
          </p:cNvSpPr>
          <p:nvPr/>
        </p:nvSpPr>
        <p:spPr bwMode="auto">
          <a:xfrm>
            <a:off x="1524000" y="1901825"/>
            <a:ext cx="59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rgbClr val="C0504D"/>
                </a:solidFill>
              </a:rPr>
              <a:t>Ideal</a:t>
            </a:r>
          </a:p>
        </p:txBody>
      </p:sp>
      <p:sp>
        <p:nvSpPr>
          <p:cNvPr id="26" name="Oval 25"/>
          <p:cNvSpPr/>
          <p:nvPr/>
        </p:nvSpPr>
        <p:spPr bwMode="auto">
          <a:xfrm>
            <a:off x="1012825" y="1574800"/>
            <a:ext cx="762000" cy="304800"/>
          </a:xfrm>
          <a:prstGeom prst="ellipse">
            <a:avLst/>
          </a:prstGeom>
          <a:noFill/>
          <a:ln>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solidFill>
                <a:schemeClr val="tx1"/>
              </a:solidFill>
            </a:endParaRPr>
          </a:p>
        </p:txBody>
      </p:sp>
      <p:sp>
        <p:nvSpPr>
          <p:cNvPr id="137222" name="Up Arrow 28"/>
          <p:cNvSpPr>
            <a:spLocks noChangeArrowheads="1"/>
          </p:cNvSpPr>
          <p:nvPr/>
        </p:nvSpPr>
        <p:spPr bwMode="auto">
          <a:xfrm>
            <a:off x="1311275" y="2968625"/>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7223" name="TextBox 29"/>
          <p:cNvSpPr txBox="1">
            <a:spLocks noChangeArrowheads="1"/>
          </p:cNvSpPr>
          <p:nvPr/>
        </p:nvSpPr>
        <p:spPr bwMode="auto">
          <a:xfrm>
            <a:off x="1539875" y="2968625"/>
            <a:ext cx="59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rgbClr val="C0504D"/>
                </a:solidFill>
              </a:rPr>
              <a:t>Ideal</a:t>
            </a:r>
          </a:p>
        </p:txBody>
      </p:sp>
      <p:sp>
        <p:nvSpPr>
          <p:cNvPr id="31" name="Oval 30"/>
          <p:cNvSpPr/>
          <p:nvPr/>
        </p:nvSpPr>
        <p:spPr bwMode="auto">
          <a:xfrm>
            <a:off x="1028700" y="2641600"/>
            <a:ext cx="762000" cy="304800"/>
          </a:xfrm>
          <a:prstGeom prst="ellipse">
            <a:avLst/>
          </a:prstGeom>
          <a:noFill/>
          <a:ln>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solidFill>
                <a:schemeClr val="tx1"/>
              </a:solidFill>
            </a:endParaRPr>
          </a:p>
        </p:txBody>
      </p:sp>
      <p:sp>
        <p:nvSpPr>
          <p:cNvPr id="137225" name="Up Arrow 31"/>
          <p:cNvSpPr>
            <a:spLocks noChangeArrowheads="1"/>
          </p:cNvSpPr>
          <p:nvPr/>
        </p:nvSpPr>
        <p:spPr bwMode="auto">
          <a:xfrm>
            <a:off x="1387475" y="4213225"/>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7226" name="TextBox 32"/>
          <p:cNvSpPr txBox="1">
            <a:spLocks noChangeArrowheads="1"/>
          </p:cNvSpPr>
          <p:nvPr/>
        </p:nvSpPr>
        <p:spPr bwMode="auto">
          <a:xfrm>
            <a:off x="1616075" y="4213225"/>
            <a:ext cx="59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rgbClr val="C0504D"/>
                </a:solidFill>
              </a:rPr>
              <a:t>Ideal</a:t>
            </a:r>
          </a:p>
        </p:txBody>
      </p:sp>
      <p:sp>
        <p:nvSpPr>
          <p:cNvPr id="34" name="Oval 33"/>
          <p:cNvSpPr/>
          <p:nvPr/>
        </p:nvSpPr>
        <p:spPr bwMode="auto">
          <a:xfrm>
            <a:off x="1219200" y="3886200"/>
            <a:ext cx="533400" cy="304800"/>
          </a:xfrm>
          <a:prstGeom prst="ellipse">
            <a:avLst/>
          </a:prstGeom>
          <a:noFill/>
          <a:ln>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solidFill>
                <a:schemeClr val="tx1"/>
              </a:solidFill>
            </a:endParaRPr>
          </a:p>
        </p:txBody>
      </p:sp>
      <p:sp>
        <p:nvSpPr>
          <p:cNvPr id="137228" name="Up Arrow 34"/>
          <p:cNvSpPr>
            <a:spLocks noChangeArrowheads="1"/>
          </p:cNvSpPr>
          <p:nvPr/>
        </p:nvSpPr>
        <p:spPr bwMode="auto">
          <a:xfrm>
            <a:off x="1398588" y="5127625"/>
            <a:ext cx="228600" cy="228600"/>
          </a:xfrm>
          <a:prstGeom prst="upArrow">
            <a:avLst>
              <a:gd name="adj1" fmla="val 50000"/>
              <a:gd name="adj2" fmla="val 50000"/>
            </a:avLst>
          </a:prstGeom>
          <a:solidFill>
            <a:schemeClr val="accent1"/>
          </a:solidFill>
          <a:ln w="12700">
            <a:solidFill>
              <a:schemeClr val="tx1"/>
            </a:solidFill>
            <a:round/>
            <a:headEnd type="none" w="sm" len="sm"/>
            <a:tailEnd type="none" w="sm" len="sm"/>
          </a:ln>
        </p:spPr>
        <p:txBody>
          <a:bodyPr/>
          <a:lstStyle/>
          <a:p>
            <a:endParaRPr lang="en-US">
              <a:cs typeface="Arial" charset="0"/>
            </a:endParaRPr>
          </a:p>
        </p:txBody>
      </p:sp>
      <p:sp>
        <p:nvSpPr>
          <p:cNvPr id="137229" name="TextBox 35"/>
          <p:cNvSpPr txBox="1">
            <a:spLocks noChangeArrowheads="1"/>
          </p:cNvSpPr>
          <p:nvPr/>
        </p:nvSpPr>
        <p:spPr bwMode="auto">
          <a:xfrm>
            <a:off x="1627188" y="5127625"/>
            <a:ext cx="5937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000" b="1">
                <a:solidFill>
                  <a:srgbClr val="FF9900"/>
                </a:solidFill>
                <a:latin typeface="Arial" charset="0"/>
                <a:ea typeface="ＭＳ Ｐゴシック" charset="0"/>
                <a:cs typeface="ＭＳ Ｐゴシック" charset="0"/>
              </a:defRPr>
            </a:lvl1pPr>
            <a:lvl2pPr marL="742950" indent="-285750">
              <a:defRPr sz="4000" b="1">
                <a:solidFill>
                  <a:srgbClr val="FF9900"/>
                </a:solidFill>
                <a:latin typeface="Arial" charset="0"/>
                <a:ea typeface="ＭＳ Ｐゴシック" charset="0"/>
              </a:defRPr>
            </a:lvl2pPr>
            <a:lvl3pPr marL="1143000" indent="-228600">
              <a:defRPr sz="4000" b="1">
                <a:solidFill>
                  <a:srgbClr val="FF9900"/>
                </a:solidFill>
                <a:latin typeface="Arial" charset="0"/>
                <a:ea typeface="ＭＳ Ｐゴシック" charset="0"/>
              </a:defRPr>
            </a:lvl3pPr>
            <a:lvl4pPr marL="1600200" indent="-228600">
              <a:defRPr sz="4000" b="1">
                <a:solidFill>
                  <a:srgbClr val="FF9900"/>
                </a:solidFill>
                <a:latin typeface="Arial" charset="0"/>
                <a:ea typeface="ＭＳ Ｐゴシック" charset="0"/>
              </a:defRPr>
            </a:lvl4pPr>
            <a:lvl5pPr marL="2057400" indent="-228600">
              <a:defRPr sz="4000" b="1">
                <a:solidFill>
                  <a:srgbClr val="FF9900"/>
                </a:solidFill>
                <a:latin typeface="Arial" charset="0"/>
                <a:ea typeface="ＭＳ Ｐゴシック" charset="0"/>
              </a:defRPr>
            </a:lvl5pPr>
            <a:lvl6pPr marL="25146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6pPr>
            <a:lvl7pPr marL="29718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7pPr>
            <a:lvl8pPr marL="34290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8pPr>
            <a:lvl9pPr marL="3886200" indent="-228600" eaLnBrk="0" fontAlgn="base" hangingPunct="0">
              <a:lnSpc>
                <a:spcPct val="80000"/>
              </a:lnSpc>
              <a:spcBef>
                <a:spcPts val="500"/>
              </a:spcBef>
              <a:spcAft>
                <a:spcPts val="500"/>
              </a:spcAft>
              <a:defRPr sz="4000" b="1">
                <a:solidFill>
                  <a:srgbClr val="FF9900"/>
                </a:solidFill>
                <a:latin typeface="Arial" charset="0"/>
                <a:ea typeface="ＭＳ Ｐゴシック" charset="0"/>
              </a:defRPr>
            </a:lvl9pPr>
          </a:lstStyle>
          <a:p>
            <a:pPr eaLnBrk="1" hangingPunct="1"/>
            <a:r>
              <a:rPr lang="pt-BR" sz="1400">
                <a:solidFill>
                  <a:srgbClr val="C0504D"/>
                </a:solidFill>
              </a:rPr>
              <a:t>Ideal</a:t>
            </a:r>
          </a:p>
        </p:txBody>
      </p:sp>
      <p:sp>
        <p:nvSpPr>
          <p:cNvPr id="37" name="Oval 36"/>
          <p:cNvSpPr/>
          <p:nvPr/>
        </p:nvSpPr>
        <p:spPr bwMode="auto">
          <a:xfrm>
            <a:off x="1230313" y="4800600"/>
            <a:ext cx="533400" cy="304800"/>
          </a:xfrm>
          <a:prstGeom prst="ellipse">
            <a:avLst/>
          </a:prstGeom>
          <a:noFill/>
          <a:ln>
            <a:headEnd type="none" w="sm" len="sm"/>
            <a:tailEnd type="none" w="sm" len="sm"/>
          </a:ln>
        </p:spPr>
        <p:style>
          <a:lnRef idx="2">
            <a:schemeClr val="accent5"/>
          </a:lnRef>
          <a:fillRef idx="1">
            <a:schemeClr val="lt1"/>
          </a:fillRef>
          <a:effectRef idx="0">
            <a:schemeClr val="accent5"/>
          </a:effectRef>
          <a:fontRef idx="minor">
            <a:schemeClr val="dk1"/>
          </a:fontRef>
        </p:style>
        <p:txBody>
          <a:bodyPr/>
          <a:lstStyle/>
          <a:p>
            <a:pPr>
              <a:defRPr/>
            </a:pPr>
            <a:endParaRPr lang="en-US">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2"/>
          <a:stretch>
            <a:fillRect/>
          </a:stretch>
        </p:blipFill>
        <p:spPr>
          <a:xfrm>
            <a:off x="228600" y="990600"/>
            <a:ext cx="8818563" cy="4572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 Box 7"/>
          <p:cNvSpPr txBox="1">
            <a:spLocks noChangeArrowheads="1"/>
          </p:cNvSpPr>
          <p:nvPr/>
        </p:nvSpPr>
        <p:spPr bwMode="auto">
          <a:xfrm>
            <a:off x="0" y="-23813"/>
            <a:ext cx="9144000" cy="93821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pt-PT" sz="5500" smtClean="0">
                <a:solidFill>
                  <a:srgbClr val="C00000"/>
                </a:solidFill>
                <a:effectLst>
                  <a:outerShdw blurRad="38100" dist="38100" dir="2700000" algn="tl">
                    <a:srgbClr val="000000"/>
                  </a:outerShdw>
                </a:effectLst>
                <a:latin typeface="Trebuchet MS" charset="0"/>
                <a:cs typeface="Arial" charset="0"/>
              </a:rPr>
              <a:t>Relatório de Indicadores</a:t>
            </a:r>
          </a:p>
        </p:txBody>
      </p:sp>
      <p:sp>
        <p:nvSpPr>
          <p:cNvPr id="17" name="Rectangle 16"/>
          <p:cNvSpPr/>
          <p:nvPr/>
        </p:nvSpPr>
        <p:spPr bwMode="auto">
          <a:xfrm>
            <a:off x="2644775" y="1600200"/>
            <a:ext cx="228600" cy="3581400"/>
          </a:xfrm>
          <a:prstGeom prst="rect">
            <a:avLst/>
          </a:prstGeom>
          <a:noFill/>
          <a:ln>
            <a:headEnd type="none" w="sm" len="sm"/>
            <a:tailEnd type="none" w="sm" len="sm"/>
          </a:ln>
        </p:spPr>
        <p:style>
          <a:lnRef idx="2">
            <a:schemeClr val="accent1"/>
          </a:lnRef>
          <a:fillRef idx="1">
            <a:schemeClr val="lt1"/>
          </a:fillRef>
          <a:effectRef idx="0">
            <a:schemeClr val="accent1"/>
          </a:effectRef>
          <a:fontRef idx="minor">
            <a:schemeClr val="dk1"/>
          </a:fontRef>
        </p:style>
        <p:txBody>
          <a:bodyPr/>
          <a:lstStyle/>
          <a:p>
            <a:pPr>
              <a:defRPr/>
            </a:pPr>
            <a:endParaRPr lang="en-US" dirty="0">
              <a:noFill/>
            </a:endParaRPr>
          </a:p>
        </p:txBody>
      </p:sp>
      <p:sp>
        <p:nvSpPr>
          <p:cNvPr id="18" name="Oval 17"/>
          <p:cNvSpPr/>
          <p:nvPr/>
        </p:nvSpPr>
        <p:spPr bwMode="auto">
          <a:xfrm>
            <a:off x="2384425" y="990600"/>
            <a:ext cx="762000" cy="304800"/>
          </a:xfrm>
          <a:prstGeom prst="ellipse">
            <a:avLst/>
          </a:prstGeom>
          <a:noFill/>
          <a:ln>
            <a:headEnd type="none" w="sm" len="sm"/>
            <a:tailEnd type="none" w="sm" len="sm"/>
          </a:ln>
        </p:spPr>
        <p:style>
          <a:lnRef idx="2">
            <a:schemeClr val="accent2"/>
          </a:lnRef>
          <a:fillRef idx="1">
            <a:schemeClr val="lt1"/>
          </a:fillRef>
          <a:effectRef idx="0">
            <a:schemeClr val="accent2"/>
          </a:effectRef>
          <a:fontRef idx="minor">
            <a:schemeClr val="dk1"/>
          </a:fontRef>
        </p:style>
        <p:txBody>
          <a:bodyPr/>
          <a:lstStyle/>
          <a:p>
            <a:pPr>
              <a:defRPr/>
            </a:pPr>
            <a:endParaRPr lang="en-US">
              <a:solidFill>
                <a:schemeClr val="tx1"/>
              </a:solidFill>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Estrutura padrã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ts val="500"/>
          </a:spcBef>
          <a:spcAft>
            <a:spcPts val="500"/>
          </a:spcAft>
          <a:buClrTx/>
          <a:buSzTx/>
          <a:buFontTx/>
          <a:buNone/>
          <a:tabLst/>
          <a:defRPr kumimoji="0" lang="pt-BR" sz="4000" b="1" i="0" u="none" strike="noStrike" cap="none" normalizeH="0" baseline="0" smtClean="0">
            <a:ln>
              <a:noFill/>
            </a:ln>
            <a:solidFill>
              <a:srgbClr val="FF9900"/>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80000"/>
          </a:lnSpc>
          <a:spcBef>
            <a:spcPts val="500"/>
          </a:spcBef>
          <a:spcAft>
            <a:spcPts val="500"/>
          </a:spcAft>
          <a:buClrTx/>
          <a:buSzTx/>
          <a:buFontTx/>
          <a:buNone/>
          <a:tabLst/>
          <a:defRPr kumimoji="0" lang="pt-BR" sz="4000" b="1" i="0" u="none" strike="noStrike" cap="none" normalizeH="0" baseline="0" smtClean="0">
            <a:ln>
              <a:noFill/>
            </a:ln>
            <a:solidFill>
              <a:srgbClr val="FF9900"/>
            </a:solidFill>
            <a:effectLst/>
            <a:latin typeface="Arial" charset="0"/>
          </a:defRPr>
        </a:defPPr>
      </a:lstStyle>
    </a:lnDef>
    <a:txDef>
      <a:spPr bwMode="auto">
        <a:noFill/>
        <a:ln w="9525">
          <a:noFill/>
          <a:miter lim="800000"/>
          <a:headEnd/>
          <a:tailEnd/>
        </a:ln>
        <a:effectLst/>
      </a:spPr>
      <a:bodyPr wrap="square">
        <a:spAutoFit/>
      </a:bodyPr>
      <a:lstStyle>
        <a:defPPr>
          <a:lnSpc>
            <a:spcPct val="100000"/>
          </a:lnSpc>
          <a:defRPr sz="1800" dirty="0">
            <a:solidFill>
              <a:srgbClr val="002060"/>
            </a:solidFill>
          </a:defRPr>
        </a:defPPr>
      </a:lstStyle>
    </a:txDef>
  </a:objectDefaults>
  <a:extraClrSchemeLst>
    <a:extraClrScheme>
      <a:clrScheme name="Estrutura padrã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strutura padrã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strutura padrã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strutura padrã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strutura padrã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strutura padrã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strutura padrã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4143</TotalTime>
  <Words>5330</Words>
  <Application>Microsoft Macintosh PowerPoint</Application>
  <PresentationFormat>On-screen Show (4:3)</PresentationFormat>
  <Paragraphs>394</Paragraphs>
  <Slides>58</Slides>
  <Notes>31</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Estrutura padrão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PROPOSTA de Plicação do APP</dc:title>
  <dc:creator>Paulo Corrêa</dc:creator>
  <cp:lastModifiedBy>MARIA LUCIA RODRIGUES CORREA</cp:lastModifiedBy>
  <cp:revision>469</cp:revision>
  <dcterms:created xsi:type="dcterms:W3CDTF">2002-07-06T00:27:53Z</dcterms:created>
  <dcterms:modified xsi:type="dcterms:W3CDTF">2013-03-12T14:15:59Z</dcterms:modified>
</cp:coreProperties>
</file>