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2104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AF06A-8EE3-4D42-80B2-02E04D218758}" type="datetimeFigureOut">
              <a:rPr lang="fr-FR" smtClean="0"/>
              <a:t>07/04/16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43B5C-6E20-414B-866A-5CF1CB10C2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4559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AF06A-8EE3-4D42-80B2-02E04D218758}" type="datetimeFigureOut">
              <a:rPr lang="fr-FR" smtClean="0"/>
              <a:t>07/04/16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43B5C-6E20-414B-866A-5CF1CB10C2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7502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AF06A-8EE3-4D42-80B2-02E04D218758}" type="datetimeFigureOut">
              <a:rPr lang="fr-FR" smtClean="0"/>
              <a:t>07/04/16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43B5C-6E20-414B-866A-5CF1CB10C2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9106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AF06A-8EE3-4D42-80B2-02E04D218758}" type="datetimeFigureOut">
              <a:rPr lang="fr-FR" smtClean="0"/>
              <a:t>07/04/16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43B5C-6E20-414B-866A-5CF1CB10C2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4170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AF06A-8EE3-4D42-80B2-02E04D218758}" type="datetimeFigureOut">
              <a:rPr lang="fr-FR" smtClean="0"/>
              <a:t>07/04/16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43B5C-6E20-414B-866A-5CF1CB10C2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7210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AF06A-8EE3-4D42-80B2-02E04D218758}" type="datetimeFigureOut">
              <a:rPr lang="fr-FR" smtClean="0"/>
              <a:t>07/04/16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43B5C-6E20-414B-866A-5CF1CB10C2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1408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AF06A-8EE3-4D42-80B2-02E04D218758}" type="datetimeFigureOut">
              <a:rPr lang="fr-FR" smtClean="0"/>
              <a:t>07/04/16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43B5C-6E20-414B-866A-5CF1CB10C2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4711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AF06A-8EE3-4D42-80B2-02E04D218758}" type="datetimeFigureOut">
              <a:rPr lang="fr-FR" smtClean="0"/>
              <a:t>07/04/16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43B5C-6E20-414B-866A-5CF1CB10C2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8892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AF06A-8EE3-4D42-80B2-02E04D218758}" type="datetimeFigureOut">
              <a:rPr lang="fr-FR" smtClean="0"/>
              <a:t>07/04/16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43B5C-6E20-414B-866A-5CF1CB10C2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05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AF06A-8EE3-4D42-80B2-02E04D218758}" type="datetimeFigureOut">
              <a:rPr lang="fr-FR" smtClean="0"/>
              <a:t>07/04/16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43B5C-6E20-414B-866A-5CF1CB10C2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3276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AF06A-8EE3-4D42-80B2-02E04D218758}" type="datetimeFigureOut">
              <a:rPr lang="fr-FR" smtClean="0"/>
              <a:t>07/04/16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43B5C-6E20-414B-866A-5CF1CB10C2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1606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AF06A-8EE3-4D42-80B2-02E04D218758}" type="datetimeFigureOut">
              <a:rPr lang="fr-FR" smtClean="0"/>
              <a:t>07/04/16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43B5C-6E20-414B-866A-5CF1CB10C2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9831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576" y="476672"/>
            <a:ext cx="7772400" cy="1470025"/>
          </a:xfrm>
        </p:spPr>
        <p:txBody>
          <a:bodyPr/>
          <a:lstStyle/>
          <a:p>
            <a:r>
              <a:rPr lang="fr-FR" b="1" dirty="0" smtClean="0">
                <a:solidFill>
                  <a:srgbClr val="92D050"/>
                </a:solidFill>
              </a:rPr>
              <a:t>D2K</a:t>
            </a:r>
            <a:br>
              <a:rPr lang="fr-FR" b="1" dirty="0" smtClean="0">
                <a:solidFill>
                  <a:srgbClr val="92D050"/>
                </a:solidFill>
              </a:rPr>
            </a:br>
            <a:r>
              <a:rPr lang="fr-FR" b="1" i="1" dirty="0" smtClean="0">
                <a:solidFill>
                  <a:srgbClr val="92D050"/>
                </a:solidFill>
              </a:rPr>
              <a:t>De la Donnée à la Connaissance</a:t>
            </a:r>
            <a:endParaRPr lang="fr-FR" b="1" i="1" dirty="0">
              <a:solidFill>
                <a:srgbClr val="92D050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487966" y="2780928"/>
            <a:ext cx="6984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Groupe de travail du </a:t>
            </a:r>
            <a:r>
              <a:rPr lang="fr-FR" dirty="0" err="1" smtClean="0"/>
              <a:t>labex</a:t>
            </a:r>
            <a:r>
              <a:rPr lang="fr-FR" dirty="0" smtClean="0"/>
              <a:t> </a:t>
            </a:r>
            <a:r>
              <a:rPr lang="fr-FR" dirty="0" err="1" smtClean="0"/>
              <a:t>DigiCosme</a:t>
            </a:r>
            <a:r>
              <a:rPr lang="fr-FR" dirty="0" smtClean="0"/>
              <a:t> créé en mars 2015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Co-animatrices : </a:t>
            </a:r>
          </a:p>
          <a:p>
            <a:r>
              <a:rPr lang="fr-FR" dirty="0"/>
              <a:t> </a:t>
            </a:r>
            <a:r>
              <a:rPr lang="fr-FR" dirty="0" smtClean="0"/>
              <a:t>    Claire </a:t>
            </a:r>
            <a:r>
              <a:rPr lang="fr-FR" dirty="0" err="1" smtClean="0"/>
              <a:t>Nédellec</a:t>
            </a:r>
            <a:r>
              <a:rPr lang="fr-FR" dirty="0" smtClean="0"/>
              <a:t> (</a:t>
            </a:r>
            <a:r>
              <a:rPr lang="fr-FR" dirty="0" err="1" smtClean="0"/>
              <a:t>MaIAGE</a:t>
            </a:r>
            <a:r>
              <a:rPr lang="fr-FR" dirty="0" smtClean="0"/>
              <a:t>, INRA), Chantal Reynaud (LRI, </a:t>
            </a:r>
            <a:r>
              <a:rPr lang="fr-FR" dirty="0" err="1" smtClean="0"/>
              <a:t>Univ</a:t>
            </a:r>
            <a:r>
              <a:rPr lang="fr-FR" dirty="0" smtClean="0"/>
              <a:t>. </a:t>
            </a:r>
            <a:r>
              <a:rPr lang="fr-FR" dirty="0"/>
              <a:t>P</a:t>
            </a:r>
            <a:r>
              <a:rPr lang="fr-FR" dirty="0" smtClean="0"/>
              <a:t>aris-Sud)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467545" y="4336967"/>
            <a:ext cx="7848872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Concerne la tâche  « </a:t>
            </a:r>
            <a:r>
              <a:rPr lang="fr-FR" i="1" dirty="0" err="1" smtClean="0"/>
              <a:t>Making</a:t>
            </a:r>
            <a:r>
              <a:rPr lang="fr-FR" i="1" dirty="0" smtClean="0"/>
              <a:t> </a:t>
            </a:r>
            <a:r>
              <a:rPr lang="fr-FR" i="1" dirty="0" err="1" smtClean="0"/>
              <a:t>sense</a:t>
            </a:r>
            <a:r>
              <a:rPr lang="fr-FR" i="1" dirty="0" smtClean="0"/>
              <a:t> of </a:t>
            </a:r>
            <a:r>
              <a:rPr lang="fr-FR" i="1" dirty="0" err="1" smtClean="0"/>
              <a:t>complex</a:t>
            </a:r>
            <a:r>
              <a:rPr lang="fr-FR" i="1" dirty="0" smtClean="0"/>
              <a:t>, </a:t>
            </a:r>
            <a:r>
              <a:rPr lang="fr-FR" i="1" dirty="0" err="1" smtClean="0"/>
              <a:t>heterogeneous</a:t>
            </a:r>
            <a:r>
              <a:rPr lang="fr-FR" i="1" dirty="0" smtClean="0"/>
              <a:t> data </a:t>
            </a:r>
            <a:r>
              <a:rPr lang="fr-FR" dirty="0" smtClean="0"/>
              <a:t>» de l’axe </a:t>
            </a:r>
            <a:r>
              <a:rPr lang="fr-FR" dirty="0" err="1" smtClean="0"/>
              <a:t>DataSense</a:t>
            </a:r>
            <a:endParaRPr lang="fr-FR" dirty="0" smtClean="0"/>
          </a:p>
          <a:p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12 laboratoires impliqués, 18 équipes</a:t>
            </a:r>
            <a:r>
              <a:rPr lang="fr-FR" dirty="0" smtClean="0">
                <a:solidFill>
                  <a:srgbClr val="FF0000"/>
                </a:solidFill>
              </a:rPr>
              <a:t>, 64 inscrits, une vingtaine de participants par réunion</a:t>
            </a:r>
            <a:endParaRPr lang="fr-FR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2555776" y="2106645"/>
            <a:ext cx="4441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http://labex-digicosme.fr/GT+D2K+INTRANET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2269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1560" y="404664"/>
            <a:ext cx="7772400" cy="819522"/>
          </a:xfrm>
        </p:spPr>
        <p:txBody>
          <a:bodyPr>
            <a:normAutofit/>
          </a:bodyPr>
          <a:lstStyle/>
          <a:p>
            <a:r>
              <a:rPr lang="fr-FR" sz="3200" b="1" dirty="0" smtClean="0">
                <a:solidFill>
                  <a:srgbClr val="92D050"/>
                </a:solidFill>
              </a:rPr>
              <a:t>Thématique</a:t>
            </a:r>
            <a:endParaRPr lang="fr-FR" sz="3200" b="1" dirty="0">
              <a:solidFill>
                <a:srgbClr val="92D050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683568" y="1412776"/>
            <a:ext cx="78488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92D050"/>
                </a:solidFill>
              </a:rPr>
              <a:t>Objectif :</a:t>
            </a:r>
            <a:r>
              <a:rPr lang="fr-FR" b="1" dirty="0" smtClean="0"/>
              <a:t> </a:t>
            </a:r>
            <a:r>
              <a:rPr lang="fr-FR" dirty="0" smtClean="0"/>
              <a:t>Répondre à des questions complexes dans des domaines scientifiques et techniques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899592" y="2188601"/>
            <a:ext cx="76328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Une approche orientée par le problème : analyser, intégrer, comprendre, prédire</a:t>
            </a:r>
          </a:p>
          <a:p>
            <a:endParaRPr lang="fr-FR" dirty="0" smtClean="0"/>
          </a:p>
          <a:p>
            <a:r>
              <a:rPr lang="fr-FR" dirty="0" smtClean="0"/>
              <a:t>Une combinaison de méthodes interdisciplinaires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Pour traiter des données, de l’information, de la connaissance</a:t>
            </a:r>
          </a:p>
          <a:p>
            <a:endParaRPr lang="fr-FR" dirty="0" smtClean="0"/>
          </a:p>
          <a:p>
            <a:r>
              <a:rPr lang="fr-FR" dirty="0" smtClean="0"/>
              <a:t>Sous toutes leurs formes : hétérogènes, incertaines, contradictoires, multi-échelles, intégrées et formalisées.</a:t>
            </a:r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9" name="Flèche droite 8"/>
          <p:cNvSpPr/>
          <p:nvPr/>
        </p:nvSpPr>
        <p:spPr>
          <a:xfrm>
            <a:off x="539552" y="2312779"/>
            <a:ext cx="288032" cy="216024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 droite 9"/>
          <p:cNvSpPr/>
          <p:nvPr/>
        </p:nvSpPr>
        <p:spPr>
          <a:xfrm>
            <a:off x="539552" y="3096984"/>
            <a:ext cx="288032" cy="216024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1403648" y="3573016"/>
            <a:ext cx="6679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Intra STIC : des questions trop complexes pour une seule méthode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STIC – Math – Domaine d’application</a:t>
            </a:r>
            <a:endParaRPr lang="fr-FR" dirty="0"/>
          </a:p>
        </p:txBody>
      </p:sp>
      <p:sp>
        <p:nvSpPr>
          <p:cNvPr id="13" name="Flèche droite 12"/>
          <p:cNvSpPr/>
          <p:nvPr/>
        </p:nvSpPr>
        <p:spPr>
          <a:xfrm>
            <a:off x="518724" y="4437112"/>
            <a:ext cx="288032" cy="216024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 droite 13"/>
          <p:cNvSpPr/>
          <p:nvPr/>
        </p:nvSpPr>
        <p:spPr>
          <a:xfrm>
            <a:off x="527108" y="5013176"/>
            <a:ext cx="288032" cy="216024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014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1560" y="404664"/>
            <a:ext cx="7772400" cy="819522"/>
          </a:xfrm>
        </p:spPr>
        <p:txBody>
          <a:bodyPr>
            <a:normAutofit/>
          </a:bodyPr>
          <a:lstStyle/>
          <a:p>
            <a:r>
              <a:rPr lang="fr-FR" sz="3200" b="1" dirty="0" smtClean="0">
                <a:solidFill>
                  <a:srgbClr val="92D050"/>
                </a:solidFill>
              </a:rPr>
              <a:t>Enjeux scientifiques</a:t>
            </a:r>
            <a:endParaRPr lang="fr-FR" sz="3200" b="1" dirty="0">
              <a:solidFill>
                <a:srgbClr val="92D050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467544" y="1386382"/>
            <a:ext cx="864096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Complexité de l’itération Donnée – Information – Connaissance</a:t>
            </a:r>
          </a:p>
          <a:p>
            <a:endParaRPr lang="fr-FR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Méthodes d’extraction et d’interprétation de l’information (texte, image, données </a:t>
            </a:r>
            <a:r>
              <a:rPr lang="fr-F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exp</a:t>
            </a:r>
            <a:r>
              <a:rPr lang="fr-F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 ...)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Langages formels pour la représentation et l’utilisation des données et connaissances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L’utilisateur dans la boucle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467544" y="2768296"/>
            <a:ext cx="86409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Hétérogénéité des objets et des processus : </a:t>
            </a:r>
            <a:r>
              <a:rPr lang="fr-F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en fonction de leur source, sujet, niveau d’élaboration, échelle, degré d’abstraction, qualité, représentation, accessibilité</a:t>
            </a:r>
            <a:endParaRPr lang="fr-FR" sz="1600" b="1" dirty="0" smtClean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Méthodes pour l’interprétation, la réconciliation et l’intégration de données hétérogènes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474440" y="3997914"/>
            <a:ext cx="8640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Dynamique : </a:t>
            </a:r>
            <a:r>
              <a:rPr lang="fr-F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évolution dans le temps, processus de transformation, nouvelles données</a:t>
            </a:r>
            <a:endParaRPr lang="fr-FR" sz="1600" b="1" dirty="0" smtClean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strike="sngStrike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Modèles dynamiques, modèles évolutifs</a:t>
            </a:r>
            <a:endParaRPr lang="fr-FR" sz="1600" strike="sngStrike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494489" y="5229200"/>
            <a:ext cx="86409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Volume des données :</a:t>
            </a:r>
          </a:p>
          <a:p>
            <a:endParaRPr lang="fr-F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Filtrage et normalisation des données par la connaissance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strike="sngStrike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Visualisation</a:t>
            </a:r>
            <a:endParaRPr lang="fr-FR" sz="1600" strike="sngStrike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814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1560" y="188640"/>
            <a:ext cx="7772400" cy="819522"/>
          </a:xfrm>
        </p:spPr>
        <p:txBody>
          <a:bodyPr>
            <a:normAutofit/>
          </a:bodyPr>
          <a:lstStyle/>
          <a:p>
            <a:r>
              <a:rPr lang="fr-FR" sz="3200" b="1" dirty="0" smtClean="0">
                <a:solidFill>
                  <a:srgbClr val="92D050"/>
                </a:solidFill>
              </a:rPr>
              <a:t>Activités réalisées</a:t>
            </a:r>
            <a:endParaRPr lang="fr-FR" sz="3200" b="1" dirty="0">
              <a:solidFill>
                <a:srgbClr val="92D050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251520" y="980728"/>
            <a:ext cx="8640960" cy="4970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Création d’un site web : </a:t>
            </a:r>
            <a:r>
              <a:rPr lang="fr-FR" sz="1600" dirty="0" smtClean="0"/>
              <a:t>http://labex-digicosme.fr/GT+D2K+INTRANET</a:t>
            </a:r>
          </a:p>
          <a:p>
            <a:endParaRPr lang="fr-FR" sz="1600" b="1" dirty="0" smtClean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600" b="1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Création d’une liste de diffusion : </a:t>
            </a:r>
            <a:r>
              <a:rPr lang="fr-F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gt-d2k@listes.inra.fr</a:t>
            </a:r>
            <a:endParaRPr lang="fr-FR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1600" b="1" dirty="0" smtClean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600" b="1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Activité de séminaires</a:t>
            </a:r>
          </a:p>
          <a:p>
            <a:endParaRPr lang="fr-FR" sz="1100" b="1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Thèmes des séminaires organisés :</a:t>
            </a:r>
          </a:p>
          <a:p>
            <a:pPr marL="285750" indent="-285750">
              <a:buFontTx/>
              <a:buChar char="-"/>
            </a:pPr>
            <a:r>
              <a:rPr lang="fr-F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Extraction d’information à partir de textes et ontologies</a:t>
            </a:r>
          </a:p>
          <a:p>
            <a:pPr marL="285750" indent="-285750">
              <a:buFontTx/>
              <a:buChar char="-"/>
            </a:pPr>
            <a:r>
              <a:rPr lang="fr-F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Modélisation et processus</a:t>
            </a:r>
          </a:p>
          <a:p>
            <a:pPr marL="285750" indent="-285750">
              <a:buFontTx/>
              <a:buChar char="-"/>
            </a:pPr>
            <a:r>
              <a:rPr lang="fr-F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Connaissances et analyse d’images</a:t>
            </a:r>
          </a:p>
          <a:p>
            <a:pPr marL="285750" indent="-285750">
              <a:buFontTx/>
              <a:buChar char="-"/>
            </a:pPr>
            <a:r>
              <a:rPr lang="fr-F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Connaissance et raisonnement</a:t>
            </a:r>
          </a:p>
          <a:p>
            <a:pPr marL="285750" indent="-285750">
              <a:buFontTx/>
              <a:buChar char="-"/>
            </a:pPr>
            <a:r>
              <a:rPr lang="fr-F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Analyse des contenus </a:t>
            </a:r>
            <a:r>
              <a:rPr lang="fr-F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multimedia</a:t>
            </a:r>
          </a:p>
          <a:p>
            <a:r>
              <a:rPr lang="fr-FR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Dont 2 conférenciers invités nationaux et un international à venir (juin)</a:t>
            </a:r>
            <a:endParaRPr lang="fr-FR" sz="14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400" b="1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Animation d’une réflexion stratégique ayant fait émerger un groupe « Interface STIC-SDV, de la Donnée à la Connaissance »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1400" b="1" dirty="0" smtClean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Comment les thèmes du groupe D2K peuvent contribuer à des projets communs avec le Département SDV de l’Université Paris-Saclay ?</a:t>
            </a:r>
          </a:p>
          <a:p>
            <a:r>
              <a:rPr lang="fr-F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-     Le thème « STIC pour la modélisation des systèmes vivants » a été inscrit dans les thèmes prioritaires (SGT</a:t>
            </a:r>
            <a:r>
              <a:rPr lang="fr-FR" sz="1400" strike="sngStrike" dirty="0" smtClean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fr-FR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fr-F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fr-F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Rédaction d’un document inclus en annexe du Livre Blanc du Département SDV</a:t>
            </a:r>
          </a:p>
        </p:txBody>
      </p:sp>
    </p:spTree>
    <p:extLst>
      <p:ext uri="{BB962C8B-B14F-4D97-AF65-F5344CB8AC3E}">
        <p14:creationId xmlns:p14="http://schemas.microsoft.com/office/powerpoint/2010/main" val="3551165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11560" y="188640"/>
            <a:ext cx="7772400" cy="819522"/>
          </a:xfrm>
        </p:spPr>
        <p:txBody>
          <a:bodyPr>
            <a:normAutofit/>
          </a:bodyPr>
          <a:lstStyle/>
          <a:p>
            <a:r>
              <a:rPr lang="fr-FR" sz="3200" b="1" dirty="0" smtClean="0">
                <a:solidFill>
                  <a:srgbClr val="92D050"/>
                </a:solidFill>
              </a:rPr>
              <a:t>Indicateurs de résultats</a:t>
            </a:r>
            <a:endParaRPr lang="fr-FR" sz="3200" b="1" dirty="0">
              <a:solidFill>
                <a:srgbClr val="92D050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232833" y="1150345"/>
            <a:ext cx="8640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Dépôts conjoints de projets :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647564" y="1556792"/>
            <a:ext cx="7848872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>
                <a:solidFill>
                  <a:srgbClr val="92D050"/>
                </a:solidFill>
              </a:rPr>
              <a:t>Projet ANR </a:t>
            </a:r>
            <a:r>
              <a:rPr lang="fr-FR" b="1" dirty="0" err="1" smtClean="0">
                <a:solidFill>
                  <a:srgbClr val="92D050"/>
                </a:solidFill>
              </a:rPr>
              <a:t>GoAsQ</a:t>
            </a:r>
            <a:r>
              <a:rPr lang="fr-FR" dirty="0" smtClean="0">
                <a:solidFill>
                  <a:srgbClr val="92D050"/>
                </a:solidFill>
              </a:rPr>
              <a:t> </a:t>
            </a:r>
            <a:r>
              <a:rPr lang="fr-FR" dirty="0" smtClean="0"/>
              <a:t>: </a:t>
            </a:r>
            <a:r>
              <a:rPr lang="fr-FR" i="1" dirty="0" err="1" smtClean="0"/>
              <a:t>Generating</a:t>
            </a:r>
            <a:r>
              <a:rPr lang="fr-FR" i="1" dirty="0" smtClean="0"/>
              <a:t> and </a:t>
            </a:r>
            <a:r>
              <a:rPr lang="fr-FR" i="1" dirty="0" err="1" smtClean="0"/>
              <a:t>Answering</a:t>
            </a:r>
            <a:r>
              <a:rPr lang="fr-FR" i="1" dirty="0" smtClean="0"/>
              <a:t> </a:t>
            </a:r>
            <a:r>
              <a:rPr lang="fr-FR" i="1" dirty="0" err="1" smtClean="0"/>
              <a:t>Ontological</a:t>
            </a:r>
            <a:r>
              <a:rPr lang="fr-FR" i="1" dirty="0" smtClean="0"/>
              <a:t> </a:t>
            </a:r>
            <a:r>
              <a:rPr lang="fr-FR" i="1" dirty="0" err="1" smtClean="0"/>
              <a:t>Queries</a:t>
            </a:r>
            <a:r>
              <a:rPr lang="fr-FR" i="1" dirty="0" smtClean="0"/>
              <a:t> over Semi-</a:t>
            </a:r>
            <a:r>
              <a:rPr lang="fr-FR" i="1" dirty="0" err="1" smtClean="0"/>
              <a:t>structured</a:t>
            </a:r>
            <a:r>
              <a:rPr lang="fr-FR" i="1" dirty="0" smtClean="0"/>
              <a:t> Data</a:t>
            </a:r>
            <a:r>
              <a:rPr lang="fr-FR" dirty="0" smtClean="0"/>
              <a:t> </a:t>
            </a:r>
          </a:p>
          <a:p>
            <a:r>
              <a:rPr lang="fr-FR" dirty="0" smtClean="0"/>
              <a:t>    </a:t>
            </a:r>
          </a:p>
          <a:p>
            <a:r>
              <a:rPr lang="fr-FR" dirty="0" smtClean="0"/>
              <a:t>Partenaires : LRI, LIMSI, Université de </a:t>
            </a:r>
            <a:r>
              <a:rPr lang="fr-FR" dirty="0" err="1" smtClean="0"/>
              <a:t>Dresden</a:t>
            </a:r>
            <a:r>
              <a:rPr lang="fr-FR" dirty="0" smtClean="0"/>
              <a:t> (All.). (2016-2019)</a:t>
            </a:r>
          </a:p>
          <a:p>
            <a:r>
              <a:rPr lang="fr-FR" dirty="0" smtClean="0"/>
              <a:t>      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>
                <a:solidFill>
                  <a:srgbClr val="92D050"/>
                </a:solidFill>
                <a:cs typeface="Arial" panose="020B0604020202020204" pitchFamily="34" charset="0"/>
              </a:rPr>
              <a:t>Projet « Initiatives de Recherche Stratégiques » de l’IDEX Paris-Saclay BS2RI </a:t>
            </a:r>
            <a:r>
              <a:rPr lang="fr-FR" dirty="0" smtClean="0">
                <a:cs typeface="Arial" panose="020B0604020202020204" pitchFamily="34" charset="0"/>
              </a:rPr>
              <a:t>: </a:t>
            </a:r>
            <a:r>
              <a:rPr lang="fr-FR" i="1" dirty="0" smtClean="0">
                <a:cs typeface="Arial" panose="020B0604020202020204" pitchFamily="34" charset="0"/>
              </a:rPr>
              <a:t>Biologie des Systèmes et de Synthèse pour la Recherche et l’Innovation. </a:t>
            </a:r>
          </a:p>
          <a:p>
            <a:r>
              <a:rPr lang="fr-FR" i="1" dirty="0">
                <a:cs typeface="Arial" panose="020B0604020202020204" pitchFamily="34" charset="0"/>
              </a:rPr>
              <a:t> </a:t>
            </a:r>
            <a:r>
              <a:rPr lang="fr-FR" i="1" dirty="0" smtClean="0">
                <a:cs typeface="Arial" panose="020B0604020202020204" pitchFamily="34" charset="0"/>
              </a:rPr>
              <a:t>    </a:t>
            </a:r>
          </a:p>
          <a:p>
            <a:r>
              <a:rPr lang="fr-FR" dirty="0">
                <a:solidFill>
                  <a:srgbClr val="FF0000"/>
                </a:solidFill>
                <a:cs typeface="Arial" panose="020B0604020202020204" pitchFamily="34" charset="0"/>
              </a:rPr>
              <a:t>Manifestation d’intérêt soumise, déposée par les départements SDV (principal) et STIC.</a:t>
            </a:r>
          </a:p>
          <a:p>
            <a:endParaRPr lang="fr-FR" dirty="0" smtClean="0">
              <a:solidFill>
                <a:srgbClr val="FF0000"/>
              </a:solidFill>
            </a:endParaRPr>
          </a:p>
          <a:p>
            <a:r>
              <a:rPr lang="fr-FR" dirty="0" smtClean="0">
                <a:cs typeface="Arial" panose="020B0604020202020204" pitchFamily="34" charset="0"/>
              </a:rPr>
              <a:t>. </a:t>
            </a:r>
            <a:r>
              <a:rPr lang="fr-FR" b="1" dirty="0">
                <a:solidFill>
                  <a:srgbClr val="92D050"/>
                </a:solidFill>
                <a:cs typeface="Arial" panose="020B0604020202020204" pitchFamily="34" charset="0"/>
              </a:rPr>
              <a:t>Projet H2020 E-Infra OpenMinTeD</a:t>
            </a:r>
            <a:r>
              <a:rPr lang="fr-FR" dirty="0">
                <a:solidFill>
                  <a:srgbClr val="FF0000"/>
                </a:solidFill>
                <a:cs typeface="Arial" panose="020B0604020202020204" pitchFamily="34" charset="0"/>
              </a:rPr>
              <a:t>: </a:t>
            </a:r>
            <a:r>
              <a:rPr lang="fr-FR" i="1" dirty="0">
                <a:solidFill>
                  <a:srgbClr val="FF0000"/>
                </a:solidFill>
              </a:rPr>
              <a:t>Open Mining Infrastructure for </a:t>
            </a:r>
            <a:r>
              <a:rPr lang="fr-FR" i="1" dirty="0" err="1">
                <a:solidFill>
                  <a:srgbClr val="FF0000"/>
                </a:solidFill>
              </a:rPr>
              <a:t>Text</a:t>
            </a:r>
            <a:r>
              <a:rPr lang="fr-FR" i="1" dirty="0">
                <a:solidFill>
                  <a:srgbClr val="FF0000"/>
                </a:solidFill>
              </a:rPr>
              <a:t> and Data (2015-2018) </a:t>
            </a:r>
            <a:r>
              <a:rPr lang="fr-FR" i="1" dirty="0">
                <a:solidFill>
                  <a:srgbClr val="FF0000"/>
                </a:solidFill>
                <a:cs typeface="Arial" panose="020B0604020202020204" pitchFamily="34" charset="0"/>
              </a:rPr>
              <a:t>.</a:t>
            </a:r>
          </a:p>
          <a:p>
            <a:r>
              <a:rPr lang="fr-FR" dirty="0">
                <a:solidFill>
                  <a:srgbClr val="FF0000"/>
                </a:solidFill>
                <a:cs typeface="Arial" panose="020B0604020202020204" pitchFamily="34" charset="0"/>
              </a:rPr>
              <a:t>Equipe Bibliome MaIAGE-Jouy en Josas et Equipe Link INRA MIA-Paris (Use Case Microbial Biodiversity)</a:t>
            </a:r>
          </a:p>
          <a:p>
            <a:endParaRPr lang="fr-FR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r>
              <a:rPr lang="fr-FR" dirty="0">
                <a:solidFill>
                  <a:srgbClr val="FF0000"/>
                </a:solidFill>
                <a:cs typeface="Arial" panose="020B0604020202020204" pitchFamily="34" charset="0"/>
              </a:rPr>
              <a:t>Invitation </a:t>
            </a:r>
            <a:r>
              <a:rPr lang="fr-FR" dirty="0">
                <a:solidFill>
                  <a:srgbClr val="FF0000"/>
                </a:solidFill>
                <a:cs typeface="Arial" panose="020B0604020202020204" pitchFamily="34" charset="0"/>
              </a:rPr>
              <a:t>de Kevin Cohen (Univ Colorado) </a:t>
            </a:r>
            <a:r>
              <a:rPr lang="fr-FR" dirty="0">
                <a:solidFill>
                  <a:srgbClr val="FF0000"/>
                </a:solidFill>
                <a:cs typeface="Arial" panose="020B0604020202020204" pitchFamily="34" charset="0"/>
              </a:rPr>
              <a:t>soutenue conjointement </a:t>
            </a:r>
            <a:r>
              <a:rPr lang="fr-FR" dirty="0">
                <a:solidFill>
                  <a:srgbClr val="FF0000"/>
                </a:solidFill>
                <a:cs typeface="Arial" panose="020B0604020202020204" pitchFamily="34" charset="0"/>
              </a:rPr>
              <a:t>par </a:t>
            </a:r>
            <a:r>
              <a:rPr lang="fr-FR" dirty="0">
                <a:solidFill>
                  <a:srgbClr val="FF0000"/>
                </a:solidFill>
                <a:cs typeface="Arial" panose="020B0604020202020204" pitchFamily="34" charset="0"/>
              </a:rPr>
              <a:t>GT DigiCosme Données multilingue pour XXX mois.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38816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374</Words>
  <Application>Microsoft Macintosh PowerPoint</Application>
  <PresentationFormat>Présentation à l'écran (4:3)</PresentationFormat>
  <Paragraphs>81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D2K De la Donnée à la Connaissance</vt:lpstr>
      <vt:lpstr>Thématique</vt:lpstr>
      <vt:lpstr>Enjeux scientifiques</vt:lpstr>
      <vt:lpstr>Activités réalisées</vt:lpstr>
      <vt:lpstr>Indicateurs de résultats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D2K De la Donnée à la Connaissance</dc:title>
  <dc:creator>reynaud</dc:creator>
  <cp:lastModifiedBy>Claire Nedellec</cp:lastModifiedBy>
  <cp:revision>12</cp:revision>
  <dcterms:created xsi:type="dcterms:W3CDTF">2016-03-31T11:53:23Z</dcterms:created>
  <dcterms:modified xsi:type="dcterms:W3CDTF">2016-04-07T08:28:51Z</dcterms:modified>
</cp:coreProperties>
</file>