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40" d="100"/>
          <a:sy n="40" d="100"/>
        </p:scale>
        <p:origin x="15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E2DB-5FF3-400B-BA0B-17E0331A1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53F7C7F-74BA-4CAC-A00C-3BAF4F4A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7962084-A9B9-4236-8411-45B19E617702}"/>
              </a:ext>
            </a:extLst>
          </p:cNvPr>
          <p:cNvSpPr>
            <a:spLocks noGrp="1"/>
          </p:cNvSpPr>
          <p:nvPr>
            <p:ph type="dt" sz="half" idx="10"/>
          </p:nvPr>
        </p:nvSpPr>
        <p:spPr/>
        <p:txBody>
          <a:bodyPr/>
          <a:lstStyle/>
          <a:p>
            <a:fld id="{9184DA70-C731-4C70-880D-CCD4705E623C}" type="datetime1">
              <a:rPr lang="en-US" smtClean="0"/>
              <a:t>9/14/2020</a:t>
            </a:fld>
            <a:endParaRPr lang="en-US" dirty="0"/>
          </a:p>
        </p:txBody>
      </p:sp>
      <p:sp>
        <p:nvSpPr>
          <p:cNvPr id="5" name="Footer Placeholder 4">
            <a:extLst>
              <a:ext uri="{FF2B5EF4-FFF2-40B4-BE49-F238E27FC236}">
                <a16:creationId xmlns:a16="http://schemas.microsoft.com/office/drawing/2014/main" id="{8A8C0259-02D3-4D33-8FDD-639E37321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56A451-415B-4110-83F5-E817519C60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60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4F8-692F-4EE2-94D4-8FB15FB6050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EFBC1C8-D499-43F9-AB76-EB76D750A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19B48E0-CDD1-4FFA-BA8A-7AB0B7A9364D}"/>
              </a:ext>
            </a:extLst>
          </p:cNvPr>
          <p:cNvSpPr>
            <a:spLocks noGrp="1"/>
          </p:cNvSpPr>
          <p:nvPr>
            <p:ph type="dt" sz="half" idx="10"/>
          </p:nvPr>
        </p:nvSpPr>
        <p:spPr/>
        <p:txBody>
          <a:bodyPr/>
          <a:lstStyle/>
          <a:p>
            <a:fld id="{B612A279-0833-481D-8C56-F67FD0AC6C50}" type="datetime1">
              <a:rPr lang="en-US" smtClean="0"/>
              <a:t>9/14/2020</a:t>
            </a:fld>
            <a:endParaRPr lang="en-US" dirty="0"/>
          </a:p>
        </p:txBody>
      </p:sp>
      <p:sp>
        <p:nvSpPr>
          <p:cNvPr id="5" name="Footer Placeholder 4">
            <a:extLst>
              <a:ext uri="{FF2B5EF4-FFF2-40B4-BE49-F238E27FC236}">
                <a16:creationId xmlns:a16="http://schemas.microsoft.com/office/drawing/2014/main" id="{E2C177B4-98F8-4870-B825-9C72302579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E89666-FC59-469B-9F06-F7193B2732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3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F16D1-8D2F-4B06-889D-0862F1ADD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5624819-3138-4493-A335-455F2EE75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37EFCB3-E640-4DF9-BD29-696AB547E508}"/>
              </a:ext>
            </a:extLst>
          </p:cNvPr>
          <p:cNvSpPr>
            <a:spLocks noGrp="1"/>
          </p:cNvSpPr>
          <p:nvPr>
            <p:ph type="dt" sz="half" idx="10"/>
          </p:nvPr>
        </p:nvSpPr>
        <p:spPr/>
        <p:txBody>
          <a:bodyPr/>
          <a:lstStyle/>
          <a:p>
            <a:fld id="{6587DA83-5663-4C9C-B9AA-0B40A3DAFF81}" type="datetime1">
              <a:rPr lang="en-US" smtClean="0"/>
              <a:t>9/14/2020</a:t>
            </a:fld>
            <a:endParaRPr lang="en-US" dirty="0"/>
          </a:p>
        </p:txBody>
      </p:sp>
      <p:sp>
        <p:nvSpPr>
          <p:cNvPr id="5" name="Footer Placeholder 4">
            <a:extLst>
              <a:ext uri="{FF2B5EF4-FFF2-40B4-BE49-F238E27FC236}">
                <a16:creationId xmlns:a16="http://schemas.microsoft.com/office/drawing/2014/main" id="{54B2D522-7E34-4072-90E2-36DBE8982E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1EB09-D8D5-4B4F-8899-D8C28681E9B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85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14FE-2649-422D-B450-D915708FFEC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C4E1B36-B548-482D-9935-16CBDEF4D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2BC3286-19FC-4D85-AE42-B4B94DCAE067}"/>
              </a:ext>
            </a:extLst>
          </p:cNvPr>
          <p:cNvSpPr>
            <a:spLocks noGrp="1"/>
          </p:cNvSpPr>
          <p:nvPr>
            <p:ph type="dt" sz="half" idx="10"/>
          </p:nvPr>
        </p:nvSpPr>
        <p:spPr/>
        <p:txBody>
          <a:bodyPr/>
          <a:lstStyle/>
          <a:p>
            <a:fld id="{4BE1D723-8F53-4F53-90B0-1982A396982E}" type="datetime1">
              <a:rPr lang="en-US" smtClean="0"/>
              <a:t>9/14/2020</a:t>
            </a:fld>
            <a:endParaRPr lang="en-US" dirty="0"/>
          </a:p>
        </p:txBody>
      </p:sp>
      <p:sp>
        <p:nvSpPr>
          <p:cNvPr id="5" name="Footer Placeholder 4">
            <a:extLst>
              <a:ext uri="{FF2B5EF4-FFF2-40B4-BE49-F238E27FC236}">
                <a16:creationId xmlns:a16="http://schemas.microsoft.com/office/drawing/2014/main" id="{19D5639E-4F17-4075-8522-F0CABA757C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FD0B2-C8B6-4BBB-8397-FCB1C050A6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858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4989-3568-452C-974D-CAE21D261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BC59BFA-878D-4798-A613-0B4A914BF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BB72-E3FA-4DC3-9434-A8503FC31D06}"/>
              </a:ext>
            </a:extLst>
          </p:cNvPr>
          <p:cNvSpPr>
            <a:spLocks noGrp="1"/>
          </p:cNvSpPr>
          <p:nvPr>
            <p:ph type="dt" sz="half" idx="10"/>
          </p:nvPr>
        </p:nvSpPr>
        <p:spPr/>
        <p:txBody>
          <a:bodyPr/>
          <a:lstStyle/>
          <a:p>
            <a:fld id="{97669AF7-7BEB-44E4-9852-375E34362B5B}" type="datetime1">
              <a:rPr lang="en-US" smtClean="0"/>
              <a:t>9/14/2020</a:t>
            </a:fld>
            <a:endParaRPr lang="en-US" dirty="0"/>
          </a:p>
        </p:txBody>
      </p:sp>
      <p:sp>
        <p:nvSpPr>
          <p:cNvPr id="5" name="Footer Placeholder 4">
            <a:extLst>
              <a:ext uri="{FF2B5EF4-FFF2-40B4-BE49-F238E27FC236}">
                <a16:creationId xmlns:a16="http://schemas.microsoft.com/office/drawing/2014/main" id="{0C04C84C-3D2A-4950-B1C3-5D032B2EA4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1A256-1D8A-4420-90B5-98ED0532C9C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92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927A-D0A1-4308-9E3A-27F9759B733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49E077D-4264-4A80-A62F-62F4F6CA9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385E7DA-E80C-43A4-9C47-F264E3648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1F5F564-3808-4D62-8E91-6B86D27F03A6}"/>
              </a:ext>
            </a:extLst>
          </p:cNvPr>
          <p:cNvSpPr>
            <a:spLocks noGrp="1"/>
          </p:cNvSpPr>
          <p:nvPr>
            <p:ph type="dt" sz="half" idx="10"/>
          </p:nvPr>
        </p:nvSpPr>
        <p:spPr/>
        <p:txBody>
          <a:bodyPr/>
          <a:lstStyle/>
          <a:p>
            <a:fld id="{BAAAC38D-0552-4C82-B593-E6124DFADBE2}" type="datetime1">
              <a:rPr lang="en-US" smtClean="0"/>
              <a:t>9/14/2020</a:t>
            </a:fld>
            <a:endParaRPr lang="en-US" dirty="0"/>
          </a:p>
        </p:txBody>
      </p:sp>
      <p:sp>
        <p:nvSpPr>
          <p:cNvPr id="6" name="Footer Placeholder 5">
            <a:extLst>
              <a:ext uri="{FF2B5EF4-FFF2-40B4-BE49-F238E27FC236}">
                <a16:creationId xmlns:a16="http://schemas.microsoft.com/office/drawing/2014/main" id="{70F3747E-8F0E-46D0-88B4-94728D8567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0E6190-E98A-4629-9ED9-9EDEADAC6B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256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C150-1558-46B7-A924-66F1F641712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3EF758F-E666-4B26-8363-68D8966AE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BE0FA-A456-4816-A09C-C91676D0C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6684C12-8706-4EA9-B137-22F962EA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54185-A51B-4DD3-AFFD-6EC96D277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3CAC49F-5BEA-4281-9379-DE733D5C0950}"/>
              </a:ext>
            </a:extLst>
          </p:cNvPr>
          <p:cNvSpPr>
            <a:spLocks noGrp="1"/>
          </p:cNvSpPr>
          <p:nvPr>
            <p:ph type="dt" sz="half" idx="10"/>
          </p:nvPr>
        </p:nvSpPr>
        <p:spPr/>
        <p:txBody>
          <a:bodyPr/>
          <a:lstStyle/>
          <a:p>
            <a:fld id="{D9DF0F1C-5577-4ACB-BB62-DF8F3C494C7E}" type="datetime1">
              <a:rPr lang="en-US" smtClean="0"/>
              <a:t>9/14/2020</a:t>
            </a:fld>
            <a:endParaRPr lang="en-US" dirty="0"/>
          </a:p>
        </p:txBody>
      </p:sp>
      <p:sp>
        <p:nvSpPr>
          <p:cNvPr id="8" name="Footer Placeholder 7">
            <a:extLst>
              <a:ext uri="{FF2B5EF4-FFF2-40B4-BE49-F238E27FC236}">
                <a16:creationId xmlns:a16="http://schemas.microsoft.com/office/drawing/2014/main" id="{8B4E960B-3042-4897-9FCD-21EFB28F68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69D5C5A-867B-4C6F-AB25-1B4A1ED45AF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525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D486-9335-4874-B1F7-06BE63D304A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0432E61-3AEA-4EC8-B1DE-64CBBBC123C5}"/>
              </a:ext>
            </a:extLst>
          </p:cNvPr>
          <p:cNvSpPr>
            <a:spLocks noGrp="1"/>
          </p:cNvSpPr>
          <p:nvPr>
            <p:ph type="dt" sz="half" idx="10"/>
          </p:nvPr>
        </p:nvSpPr>
        <p:spPr/>
        <p:txBody>
          <a:bodyPr/>
          <a:lstStyle/>
          <a:p>
            <a:fld id="{1775B394-D9F9-4F0C-B15D-605F45CB9E9F}" type="datetime1">
              <a:rPr lang="en-US" smtClean="0"/>
              <a:t>9/14/2020</a:t>
            </a:fld>
            <a:endParaRPr lang="en-US" dirty="0"/>
          </a:p>
        </p:txBody>
      </p:sp>
      <p:sp>
        <p:nvSpPr>
          <p:cNvPr id="4" name="Footer Placeholder 3">
            <a:extLst>
              <a:ext uri="{FF2B5EF4-FFF2-40B4-BE49-F238E27FC236}">
                <a16:creationId xmlns:a16="http://schemas.microsoft.com/office/drawing/2014/main" id="{73178F65-22ED-4FE6-9E13-DCECD9B50C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322D19-AE01-4F2D-8F27-33D11010F9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80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42300-6889-4ADA-9119-AF79D730DB87}"/>
              </a:ext>
            </a:extLst>
          </p:cNvPr>
          <p:cNvSpPr>
            <a:spLocks noGrp="1"/>
          </p:cNvSpPr>
          <p:nvPr>
            <p:ph type="dt" sz="half" idx="10"/>
          </p:nvPr>
        </p:nvSpPr>
        <p:spPr/>
        <p:txBody>
          <a:bodyPr/>
          <a:lstStyle/>
          <a:p>
            <a:fld id="{39667345-2558-425A-8533-9BFDBCE15005}" type="datetime1">
              <a:rPr lang="en-US" smtClean="0"/>
              <a:t>9/14/2020</a:t>
            </a:fld>
            <a:endParaRPr lang="en-US" dirty="0"/>
          </a:p>
        </p:txBody>
      </p:sp>
      <p:sp>
        <p:nvSpPr>
          <p:cNvPr id="3" name="Footer Placeholder 2">
            <a:extLst>
              <a:ext uri="{FF2B5EF4-FFF2-40B4-BE49-F238E27FC236}">
                <a16:creationId xmlns:a16="http://schemas.microsoft.com/office/drawing/2014/main" id="{162FD545-0C86-4F62-A71C-0BEADC6C86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514DC9A-2235-4095-A1D0-95139A532C8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3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FE2A-AC3E-4351-98B8-765162B50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5CBA081-0E2C-47BB-8468-CA8270F93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EBEC8187-AE6A-4BDC-B33C-C7076940E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7CCF8-B75A-43AB-8950-60CC2C42AB1F}"/>
              </a:ext>
            </a:extLst>
          </p:cNvPr>
          <p:cNvSpPr>
            <a:spLocks noGrp="1"/>
          </p:cNvSpPr>
          <p:nvPr>
            <p:ph type="dt" sz="half" idx="10"/>
          </p:nvPr>
        </p:nvSpPr>
        <p:spPr/>
        <p:txBody>
          <a:bodyPr/>
          <a:lstStyle/>
          <a:p>
            <a:fld id="{92BEA474-078D-4E9B-9B14-09A87B19DC46}" type="datetime1">
              <a:rPr lang="en-US" smtClean="0"/>
              <a:t>9/14/2020</a:t>
            </a:fld>
            <a:endParaRPr lang="en-US" dirty="0"/>
          </a:p>
        </p:txBody>
      </p:sp>
      <p:sp>
        <p:nvSpPr>
          <p:cNvPr id="6" name="Footer Placeholder 5">
            <a:extLst>
              <a:ext uri="{FF2B5EF4-FFF2-40B4-BE49-F238E27FC236}">
                <a16:creationId xmlns:a16="http://schemas.microsoft.com/office/drawing/2014/main" id="{C206018C-CC82-4D7C-848A-E7E2904AEE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C21C3D-DE8D-4566-935D-6A5329E9A0A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744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30A3-A988-469F-8082-D1A8D0249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7B7A0E-422C-4D1A-9ACB-1FAC3ED64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2D64B85-7321-4FE1-8B31-9B93916CB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E2602-5911-4BAF-8C8D-9AB0089BD44C}"/>
              </a:ext>
            </a:extLst>
          </p:cNvPr>
          <p:cNvSpPr>
            <a:spLocks noGrp="1"/>
          </p:cNvSpPr>
          <p:nvPr>
            <p:ph type="dt" sz="half" idx="10"/>
          </p:nvPr>
        </p:nvSpPr>
        <p:spPr/>
        <p:txBody>
          <a:bodyPr/>
          <a:lstStyle/>
          <a:p>
            <a:fld id="{4907D986-8816-4272-A432-0437A28A9828}" type="datetime1">
              <a:rPr lang="en-US" smtClean="0"/>
              <a:t>9/14/2020</a:t>
            </a:fld>
            <a:endParaRPr lang="en-US" dirty="0"/>
          </a:p>
        </p:txBody>
      </p:sp>
      <p:sp>
        <p:nvSpPr>
          <p:cNvPr id="6" name="Footer Placeholder 5">
            <a:extLst>
              <a:ext uri="{FF2B5EF4-FFF2-40B4-BE49-F238E27FC236}">
                <a16:creationId xmlns:a16="http://schemas.microsoft.com/office/drawing/2014/main" id="{0E0D39D3-0522-4437-AE26-0E768FCD025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3CB6063-2CF5-4D8D-AA30-36E7A919E7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569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581F8-DACB-4ECD-9AC5-0F5AAA25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BBB9B08-FFAD-4A63-B8E8-421BAF698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AA3BD55-247C-4D5A-A801-A4199D5AE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9/14/2020</a:t>
            </a:fld>
            <a:endParaRPr lang="en-US" dirty="0"/>
          </a:p>
        </p:txBody>
      </p:sp>
      <p:sp>
        <p:nvSpPr>
          <p:cNvPr id="5" name="Footer Placeholder 4">
            <a:extLst>
              <a:ext uri="{FF2B5EF4-FFF2-40B4-BE49-F238E27FC236}">
                <a16:creationId xmlns:a16="http://schemas.microsoft.com/office/drawing/2014/main" id="{E3239EEF-C196-42D3-A7BA-AA0A619E4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D33DE2-C3DD-44EB-BC9D-A0D15A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3029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05350" y="639097"/>
            <a:ext cx="7486650" cy="3686015"/>
          </a:xfrm>
        </p:spPr>
        <p:txBody>
          <a:bodyPr>
            <a:normAutofit/>
          </a:bodyPr>
          <a:lstStyle/>
          <a:p>
            <a:r>
              <a:rPr lang="en-US" dirty="0"/>
              <a:t>Development of the Neighborhood Locator App</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Results</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a:bodyPr>
          <a:lstStyle/>
          <a:p>
            <a:pPr algn="just">
              <a:lnSpc>
                <a:spcPct val="120000"/>
              </a:lnSpc>
            </a:pPr>
            <a:r>
              <a:rPr lang="en-US" dirty="0"/>
              <a:t>Five clusters are formed from the k-means clustering.</a:t>
            </a:r>
          </a:p>
          <a:p>
            <a:pPr algn="just">
              <a:lnSpc>
                <a:spcPct val="120000"/>
              </a:lnSpc>
            </a:pPr>
            <a:r>
              <a:rPr lang="en-US" dirty="0"/>
              <a:t>The neighborhoods selected from Source city (Toronto) are observed to have clustered with a few Target City (</a:t>
            </a:r>
            <a:r>
              <a:rPr lang="en-US" dirty="0" err="1"/>
              <a:t>NewYork</a:t>
            </a:r>
            <a:r>
              <a:rPr lang="en-US" dirty="0"/>
              <a:t>) neighborhoods in the </a:t>
            </a:r>
            <a:r>
              <a:rPr lang="en-US" b="1" dirty="0"/>
              <a:t>Cluster 0</a:t>
            </a:r>
            <a:r>
              <a:rPr lang="en-US" dirty="0"/>
              <a:t>.</a:t>
            </a:r>
          </a:p>
          <a:p>
            <a:pPr algn="just">
              <a:lnSpc>
                <a:spcPct val="120000"/>
              </a:lnSpc>
            </a:pPr>
            <a:r>
              <a:rPr lang="en-US" dirty="0"/>
              <a:t> Now, from the map one need to check which of the neighborhoods in the cluster 0 is located closer to the potential job location.</a:t>
            </a:r>
          </a:p>
          <a:p>
            <a:pPr algn="just">
              <a:lnSpc>
                <a:spcPct val="120000"/>
              </a:lnSpc>
            </a:pPr>
            <a:r>
              <a:rPr lang="en-US" dirty="0"/>
              <a:t>It turns out that the </a:t>
            </a:r>
            <a:r>
              <a:rPr lang="en-US" b="1" dirty="0"/>
              <a:t>West Village neighborhood </a:t>
            </a:r>
            <a:r>
              <a:rPr lang="en-US" dirty="0"/>
              <a:t>is closest to the user's Manhattan office address (West Houston Street, Manhattan, </a:t>
            </a:r>
            <a:r>
              <a:rPr lang="en-US" dirty="0" err="1"/>
              <a:t>NewYork</a:t>
            </a:r>
            <a:r>
              <a:rPr lang="en-US" dirty="0"/>
              <a:t>) from all the Manhattan neighborhoods clustered along with his favorite Toronto neighborhoods. Hence it is selected as the preferred neighborhood  to solve this problem</a:t>
            </a:r>
          </a:p>
        </p:txBody>
      </p:sp>
    </p:spTree>
    <p:extLst>
      <p:ext uri="{BB962C8B-B14F-4D97-AF65-F5344CB8AC3E}">
        <p14:creationId xmlns:p14="http://schemas.microsoft.com/office/powerpoint/2010/main" val="116189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Discussion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algn="just">
              <a:lnSpc>
                <a:spcPct val="120000"/>
              </a:lnSpc>
            </a:pPr>
            <a:r>
              <a:rPr lang="en-US" dirty="0"/>
              <a:t>In this report, the location data derived from https://foursquare.com/ has been used effectively to solve a data science problem. The neighborhood data from two different cities are merged to define a new dataset. The solution can be generalized for use of wider audience.  </a:t>
            </a:r>
          </a:p>
          <a:p>
            <a:pPr algn="just">
              <a:lnSpc>
                <a:spcPct val="120000"/>
              </a:lnSpc>
            </a:pPr>
            <a:r>
              <a:rPr lang="en-US" dirty="0"/>
              <a:t>The system is developed in such a way that user just needs to give the source address and target address. </a:t>
            </a:r>
          </a:p>
          <a:p>
            <a:pPr algn="just">
              <a:lnSpc>
                <a:spcPct val="120000"/>
              </a:lnSpc>
            </a:pPr>
            <a:r>
              <a:rPr lang="en-US" dirty="0"/>
              <a:t>The favorite amenities of the user are automatically identified by the system using the location data from the source city. These amenities are matched against the target city neighborhoods to choose the right target city neighborhood for the user. The right one is that neighborhood which satisfies all the conditions of the user, including the proximity to the target address.</a:t>
            </a:r>
          </a:p>
          <a:p>
            <a:pPr algn="just">
              <a:lnSpc>
                <a:spcPct val="120000"/>
              </a:lnSpc>
            </a:pPr>
            <a:r>
              <a:rPr lang="en-US" dirty="0"/>
              <a:t>A quick comparison between the neighborhoods in the selected cluster (Cluster0) reveals that the user gets most of his favorite amenities in his new city as well. User can decide to go with any of the neighborhoods in cluster0. But  West village is chosen due to its proximity to the target address. </a:t>
            </a:r>
          </a:p>
          <a:p>
            <a:pPr algn="just">
              <a:lnSpc>
                <a:spcPct val="120000"/>
              </a:lnSpc>
            </a:pPr>
            <a:r>
              <a:rPr lang="en-US" dirty="0"/>
              <a:t>Here we have used first 10 of the user's favorite venues to reach the conclusion. This approach can be extended to include more venues in the future. This could make the system more robust.</a:t>
            </a:r>
          </a:p>
          <a:p>
            <a:pPr algn="just">
              <a:lnSpc>
                <a:spcPct val="120000"/>
              </a:lnSpc>
            </a:pPr>
            <a:r>
              <a:rPr lang="en-US" dirty="0"/>
              <a:t> Also, there can be a provision for the user to add a few extra amenities to the list of his favorites. This will enhance the user experience.</a:t>
            </a:r>
          </a:p>
        </p:txBody>
      </p:sp>
    </p:spTree>
    <p:extLst>
      <p:ext uri="{BB962C8B-B14F-4D97-AF65-F5344CB8AC3E}">
        <p14:creationId xmlns:p14="http://schemas.microsoft.com/office/powerpoint/2010/main" val="246844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Conclusion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algn="just">
              <a:lnSpc>
                <a:spcPct val="120000"/>
              </a:lnSpc>
            </a:pPr>
            <a:r>
              <a:rPr lang="en-US" dirty="0"/>
              <a:t>A machine learning based  approach has been described to identify similar neighborhoods from two different cities. </a:t>
            </a:r>
          </a:p>
          <a:p>
            <a:pPr algn="just">
              <a:lnSpc>
                <a:spcPct val="120000"/>
              </a:lnSpc>
            </a:pPr>
            <a:r>
              <a:rPr lang="en-US" dirty="0"/>
              <a:t>Location data derived from https://foursquare.com/ has been used to solve this as a data science problem.  </a:t>
            </a:r>
          </a:p>
          <a:p>
            <a:pPr algn="just">
              <a:lnSpc>
                <a:spcPct val="120000"/>
              </a:lnSpc>
            </a:pPr>
            <a:r>
              <a:rPr lang="en-US" dirty="0"/>
              <a:t>It could help people moving from one city to another to locate a neighborhood with all their favorite amenities. </a:t>
            </a:r>
          </a:p>
          <a:p>
            <a:pPr algn="just">
              <a:lnSpc>
                <a:spcPct val="120000"/>
              </a:lnSpc>
            </a:pPr>
            <a:r>
              <a:rPr lang="en-US" dirty="0"/>
              <a:t>This can have a variety of other use cases involving international travelers</a:t>
            </a:r>
          </a:p>
        </p:txBody>
      </p:sp>
    </p:spTree>
    <p:extLst>
      <p:ext uri="{BB962C8B-B14F-4D97-AF65-F5344CB8AC3E}">
        <p14:creationId xmlns:p14="http://schemas.microsoft.com/office/powerpoint/2010/main" val="412423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p:txBody>
          <a:bodyPr anchor="b">
            <a:normAutofit/>
          </a:bodyPr>
          <a:lstStyle/>
          <a:p>
            <a:pPr lvl="0"/>
            <a:r>
              <a:rPr lang="en-US" sz="4000" i="1" dirty="0">
                <a:solidFill>
                  <a:schemeClr val="tx2"/>
                </a:solidFill>
              </a:rPr>
              <a:t>Outline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r>
              <a:rPr lang="en-US" dirty="0"/>
              <a:t>Introduction </a:t>
            </a:r>
          </a:p>
          <a:p>
            <a:r>
              <a:rPr lang="en-US" dirty="0"/>
              <a:t>Data section</a:t>
            </a:r>
          </a:p>
          <a:p>
            <a:r>
              <a:rPr lang="en-US" dirty="0"/>
              <a:t>Methodology </a:t>
            </a:r>
          </a:p>
          <a:p>
            <a:r>
              <a:rPr lang="en-US" dirty="0"/>
              <a:t>Results </a:t>
            </a:r>
          </a:p>
          <a:p>
            <a:r>
              <a:rPr lang="en-US" dirty="0"/>
              <a:t>Discussion</a:t>
            </a:r>
          </a:p>
          <a:p>
            <a:r>
              <a:rPr lang="en-US" dirty="0"/>
              <a:t>Conclusion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838200" y="365126"/>
            <a:ext cx="10515600" cy="844550"/>
          </a:xfrm>
        </p:spPr>
        <p:txBody>
          <a:bodyPr anchor="b">
            <a:normAutofit/>
          </a:bodyPr>
          <a:lstStyle/>
          <a:p>
            <a:pPr lvl="0"/>
            <a:r>
              <a:rPr lang="en-US" sz="4000" i="1" dirty="0">
                <a:solidFill>
                  <a:schemeClr val="tx2"/>
                </a:solidFill>
              </a:rPr>
              <a:t>Introduction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r>
              <a:rPr lang="en-US" b="1" dirty="0"/>
              <a:t>The problem statement  </a:t>
            </a:r>
            <a:r>
              <a:rPr lang="en-US" dirty="0"/>
              <a:t>:  To locate a neighborhood in New York which is similar to the user’s current one in Toronto, Canada. </a:t>
            </a:r>
          </a:p>
          <a:p>
            <a:r>
              <a:rPr lang="en-US" b="1" dirty="0"/>
              <a:t>Conditions</a:t>
            </a:r>
            <a:r>
              <a:rPr lang="en-US" dirty="0"/>
              <a:t> : </a:t>
            </a:r>
          </a:p>
          <a:p>
            <a:pPr lvl="2"/>
            <a:r>
              <a:rPr lang="en-US" dirty="0"/>
              <a:t>Proximity to the new office </a:t>
            </a:r>
          </a:p>
          <a:p>
            <a:pPr lvl="2"/>
            <a:r>
              <a:rPr lang="en-US" dirty="0"/>
              <a:t>Target city needs to have similar amenities as in the current city.  </a:t>
            </a:r>
          </a:p>
          <a:p>
            <a:pPr lvl="2"/>
            <a:r>
              <a:rPr lang="en-US" dirty="0"/>
              <a:t>User is not familiar to the target city</a:t>
            </a:r>
          </a:p>
          <a:p>
            <a:r>
              <a:rPr lang="en-US" b="1" dirty="0"/>
              <a:t>Required Solution</a:t>
            </a:r>
            <a:r>
              <a:rPr lang="en-US" dirty="0"/>
              <a:t> :  solve it as a data science problem using the location data available from foursquare </a:t>
            </a:r>
            <a:r>
              <a:rPr lang="en-US" dirty="0" err="1"/>
              <a:t>api</a:t>
            </a:r>
            <a:r>
              <a:rPr lang="en-US" dirty="0"/>
              <a:t>.</a:t>
            </a:r>
          </a:p>
          <a:p>
            <a:pPr algn="just"/>
            <a:r>
              <a:rPr lang="en-US" b="1" dirty="0"/>
              <a:t>Audience</a:t>
            </a:r>
            <a:r>
              <a:rPr lang="en-US" dirty="0"/>
              <a:t> : This problem and its solution can be scaled for international </a:t>
            </a:r>
            <a:r>
              <a:rPr lang="en-US" dirty="0" err="1"/>
              <a:t>travellers</a:t>
            </a:r>
            <a:r>
              <a:rPr lang="en-US" dirty="0"/>
              <a:t> moving from one city to another city. This will equip them to select a favorite neighborhood in the target city.</a:t>
            </a:r>
          </a:p>
        </p:txBody>
      </p:sp>
    </p:spTree>
    <p:extLst>
      <p:ext uri="{BB962C8B-B14F-4D97-AF65-F5344CB8AC3E}">
        <p14:creationId xmlns:p14="http://schemas.microsoft.com/office/powerpoint/2010/main" val="283462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marL="514350" indent="-514350">
              <a:buAutoNum type="arabicParenR"/>
            </a:pPr>
            <a:r>
              <a:rPr lang="en-US" b="1" dirty="0"/>
              <a:t>Source of data</a:t>
            </a:r>
            <a:r>
              <a:rPr lang="en-US" dirty="0"/>
              <a:t>:  </a:t>
            </a:r>
          </a:p>
          <a:p>
            <a:pPr marL="0" indent="0">
              <a:buNone/>
            </a:pPr>
            <a:endParaRPr lang="en-US" dirty="0"/>
          </a:p>
          <a:p>
            <a:r>
              <a:rPr lang="en-US" dirty="0"/>
              <a:t>Given Information   </a:t>
            </a:r>
          </a:p>
          <a:p>
            <a:pPr lvl="2"/>
            <a:r>
              <a:rPr lang="en-US" dirty="0"/>
              <a:t>Source address : St Patrick street, Toronto, Canada	</a:t>
            </a:r>
          </a:p>
          <a:p>
            <a:pPr lvl="2"/>
            <a:r>
              <a:rPr lang="en-US" dirty="0"/>
              <a:t>Target address : West Houston Street, Manhattan, </a:t>
            </a:r>
            <a:r>
              <a:rPr lang="en-US" dirty="0" err="1"/>
              <a:t>NewYork</a:t>
            </a:r>
            <a:endParaRPr lang="en-US" dirty="0"/>
          </a:p>
          <a:p>
            <a:endParaRPr lang="en-US" dirty="0"/>
          </a:p>
          <a:p>
            <a:r>
              <a:rPr lang="en-US" dirty="0"/>
              <a:t>Neighborhood Dataset for Toronto </a:t>
            </a:r>
          </a:p>
          <a:p>
            <a:pPr lvl="2"/>
            <a:r>
              <a:rPr lang="en-US" dirty="0">
                <a:hlinkClick r:id="rId2"/>
              </a:rPr>
              <a:t>https://en.wikipedia.org/wiki/List_of_postal_codes_of_Canada:_M</a:t>
            </a:r>
            <a:endParaRPr lang="en-US" dirty="0"/>
          </a:p>
          <a:p>
            <a:pPr lvl="2"/>
            <a:endParaRPr lang="en-US" dirty="0"/>
          </a:p>
          <a:p>
            <a:pPr marL="914400" lvl="2" indent="0">
              <a:buNone/>
            </a:pPr>
            <a:endParaRPr lang="en-US" dirty="0"/>
          </a:p>
          <a:p>
            <a:pPr algn="just"/>
            <a:r>
              <a:rPr lang="en-US" dirty="0"/>
              <a:t>Neighborhood Dataset for </a:t>
            </a:r>
            <a:r>
              <a:rPr lang="en-US" dirty="0" err="1"/>
              <a:t>NewYork</a:t>
            </a:r>
            <a:endParaRPr lang="en-US" dirty="0"/>
          </a:p>
          <a:p>
            <a:pPr lvl="2" algn="just"/>
            <a:r>
              <a:rPr lang="en-US" dirty="0"/>
              <a:t> </a:t>
            </a:r>
            <a:r>
              <a:rPr lang="en-US" dirty="0">
                <a:hlinkClick r:id="rId3"/>
              </a:rPr>
              <a:t>https://geo.nyu.edu/catalog/nyu_2451_34572</a:t>
            </a:r>
            <a:endParaRPr lang="en-US" dirty="0"/>
          </a:p>
          <a:p>
            <a:pPr lvl="2" algn="just"/>
            <a:endParaRPr lang="en-US" dirty="0"/>
          </a:p>
        </p:txBody>
      </p:sp>
    </p:spTree>
    <p:extLst>
      <p:ext uri="{BB962C8B-B14F-4D97-AF65-F5344CB8AC3E}">
        <p14:creationId xmlns:p14="http://schemas.microsoft.com/office/powerpoint/2010/main" val="185731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lnSpcReduction="10000"/>
          </a:bodyPr>
          <a:lstStyle/>
          <a:p>
            <a:pPr marL="0" indent="0">
              <a:buNone/>
            </a:pPr>
            <a:r>
              <a:rPr lang="en-US" b="1" dirty="0"/>
              <a:t>2)  How the data is used to solve the problem</a:t>
            </a:r>
            <a:r>
              <a:rPr lang="en-US" dirty="0"/>
              <a:t>:  </a:t>
            </a:r>
          </a:p>
          <a:p>
            <a:endParaRPr lang="en-US" dirty="0"/>
          </a:p>
          <a:p>
            <a:pPr algn="just">
              <a:lnSpc>
                <a:spcPct val="100000"/>
              </a:lnSpc>
            </a:pPr>
            <a:r>
              <a:rPr lang="en-US" dirty="0"/>
              <a:t>Uses the foursquare location data acquired for the neighborhoods of Toronto and New York</a:t>
            </a:r>
          </a:p>
          <a:p>
            <a:pPr algn="just">
              <a:lnSpc>
                <a:spcPct val="100000"/>
              </a:lnSpc>
            </a:pPr>
            <a:r>
              <a:rPr lang="en-US" dirty="0"/>
              <a:t>Final dataset is made by merging required data from Week3 Assignment data</a:t>
            </a:r>
          </a:p>
          <a:p>
            <a:pPr>
              <a:lnSpc>
                <a:spcPct val="100000"/>
              </a:lnSpc>
            </a:pPr>
            <a:r>
              <a:rPr lang="en-US" dirty="0"/>
              <a:t>The Logic used : </a:t>
            </a:r>
          </a:p>
          <a:p>
            <a:pPr lvl="3" algn="just">
              <a:lnSpc>
                <a:spcPct val="100000"/>
              </a:lnSpc>
            </a:pPr>
            <a:r>
              <a:rPr lang="en-US" dirty="0"/>
              <a:t>From the clustering of Toronto neighborhoods (Week3 Assignment) , the clustered data shows two neighborhoods nearest to the source address are clustered together.  These two neighborhoods are 1)Kensington Market, Chinatown, Grange Park and 2) Toronto Dominion Centre, Design Exchange. The data related to these neighborhoods point to the user's current interests. This can be then used in combination with New York neighborhoods data to solve the problem.</a:t>
            </a:r>
          </a:p>
          <a:p>
            <a:pPr lvl="3" algn="just">
              <a:lnSpc>
                <a:spcPct val="100000"/>
              </a:lnSpc>
            </a:pPr>
            <a:r>
              <a:rPr lang="en-US" dirty="0"/>
              <a:t>This combined data will be segmented using k-means clustering. The cluster containing the two selected Toronto neighborhood will provide the </a:t>
            </a:r>
            <a:r>
              <a:rPr lang="en-US" dirty="0" err="1"/>
              <a:t>Newyork</a:t>
            </a:r>
            <a:r>
              <a:rPr lang="en-US" dirty="0"/>
              <a:t> neighborhoods matching with them, in terms of the amenities. From this reduced list of </a:t>
            </a:r>
            <a:r>
              <a:rPr lang="en-US" dirty="0" err="1"/>
              <a:t>Newyork</a:t>
            </a:r>
            <a:r>
              <a:rPr lang="en-US" dirty="0"/>
              <a:t> neighborhoods, the user can identify the neighborhood closest to his potential office. This will find the right neighborhood for him and satisfy all his conditions.</a:t>
            </a:r>
          </a:p>
          <a:p>
            <a:pPr marL="914400" lvl="2" indent="0" algn="just">
              <a:buNone/>
            </a:pPr>
            <a:endParaRPr lang="en-US" dirty="0"/>
          </a:p>
        </p:txBody>
      </p:sp>
    </p:spTree>
    <p:extLst>
      <p:ext uri="{BB962C8B-B14F-4D97-AF65-F5344CB8AC3E}">
        <p14:creationId xmlns:p14="http://schemas.microsoft.com/office/powerpoint/2010/main" val="428408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marL="0" indent="0">
              <a:buNone/>
            </a:pPr>
            <a:r>
              <a:rPr lang="en-US" sz="4500" b="1" dirty="0"/>
              <a:t>3)  Description of data</a:t>
            </a:r>
            <a:r>
              <a:rPr lang="en-US" sz="4500" dirty="0"/>
              <a:t>:  </a:t>
            </a:r>
          </a:p>
          <a:p>
            <a:endParaRPr lang="en-US" dirty="0"/>
          </a:p>
          <a:p>
            <a:pPr algn="just">
              <a:lnSpc>
                <a:spcPct val="100000"/>
              </a:lnSpc>
            </a:pPr>
            <a:r>
              <a:rPr lang="en-US" b="1" dirty="0"/>
              <a:t>1)manhattan_toronto_grouped_clustering.csv**</a:t>
            </a:r>
          </a:p>
          <a:p>
            <a:pPr marL="0" indent="0" algn="just">
              <a:lnSpc>
                <a:spcPct val="100000"/>
              </a:lnSpc>
              <a:buNone/>
            </a:pPr>
            <a:r>
              <a:rPr lang="en-US" dirty="0"/>
              <a:t>This data is prepared by merging the </a:t>
            </a:r>
            <a:r>
              <a:rPr lang="en-US" dirty="0" err="1"/>
              <a:t>grouped_clustering</a:t>
            </a:r>
            <a:r>
              <a:rPr lang="en-US" dirty="0"/>
              <a:t> </a:t>
            </a:r>
            <a:r>
              <a:rPr lang="en-US" dirty="0" err="1"/>
              <a:t>dataframes</a:t>
            </a:r>
            <a:r>
              <a:rPr lang="en-US" dirty="0"/>
              <a:t> of Manhattan neighborhood clustering and selected neighborhoods in </a:t>
            </a:r>
            <a:r>
              <a:rPr lang="en-US" dirty="0" err="1"/>
              <a:t>toronto</a:t>
            </a:r>
            <a:r>
              <a:rPr lang="en-US" dirty="0"/>
              <a:t> clustering. It is passed as input to the combined k-means clustering </a:t>
            </a:r>
          </a:p>
          <a:p>
            <a:pPr algn="just">
              <a:lnSpc>
                <a:spcPct val="100000"/>
              </a:lnSpc>
            </a:pPr>
            <a:endParaRPr lang="en-US" dirty="0"/>
          </a:p>
          <a:p>
            <a:pPr algn="just">
              <a:lnSpc>
                <a:spcPct val="100000"/>
              </a:lnSpc>
            </a:pPr>
            <a:r>
              <a:rPr lang="en-US" b="1" dirty="0"/>
              <a:t>2)mh_tor_data.csv**</a:t>
            </a:r>
          </a:p>
          <a:p>
            <a:pPr marL="0" indent="0" algn="just">
              <a:lnSpc>
                <a:spcPct val="100000"/>
              </a:lnSpc>
              <a:buNone/>
            </a:pPr>
            <a:r>
              <a:rPr lang="en-US" dirty="0"/>
              <a:t>This contains the merged location info for selected Toronto neighborhoods and all Manhattan neighborhoods.</a:t>
            </a:r>
          </a:p>
          <a:p>
            <a:pPr algn="just">
              <a:lnSpc>
                <a:spcPct val="100000"/>
              </a:lnSpc>
            </a:pPr>
            <a:endParaRPr lang="en-US" dirty="0"/>
          </a:p>
          <a:p>
            <a:pPr algn="just">
              <a:lnSpc>
                <a:spcPct val="100000"/>
              </a:lnSpc>
            </a:pPr>
            <a:r>
              <a:rPr lang="en-US" b="1" dirty="0"/>
              <a:t>3)mh_tor_neighborhoods_venues_sorted.csv**</a:t>
            </a:r>
          </a:p>
          <a:p>
            <a:pPr marL="0" indent="0" algn="just">
              <a:lnSpc>
                <a:spcPct val="100000"/>
              </a:lnSpc>
              <a:buNone/>
            </a:pPr>
            <a:r>
              <a:rPr lang="en-US" dirty="0"/>
              <a:t>This data will be used to identify the most favorite amenities preferred by the </a:t>
            </a:r>
            <a:r>
              <a:rPr lang="en-US" dirty="0" err="1"/>
              <a:t>user.neighborhood_venues_sorted</a:t>
            </a:r>
            <a:r>
              <a:rPr lang="en-US" dirty="0"/>
              <a:t> </a:t>
            </a:r>
            <a:r>
              <a:rPr lang="en-US" dirty="0" err="1"/>
              <a:t>dataframe</a:t>
            </a:r>
            <a:r>
              <a:rPr lang="en-US" dirty="0"/>
              <a:t> contains the 10 most common venues in each neighborhood sorted based on their popularity in that neighborhood. From the </a:t>
            </a:r>
            <a:r>
              <a:rPr lang="en-US" dirty="0" err="1"/>
              <a:t>neighborhood_venues_sorted</a:t>
            </a:r>
            <a:r>
              <a:rPr lang="en-US" dirty="0"/>
              <a:t> </a:t>
            </a:r>
            <a:r>
              <a:rPr lang="en-US" dirty="0" err="1"/>
              <a:t>dataframe</a:t>
            </a:r>
            <a:r>
              <a:rPr lang="en-US" dirty="0"/>
              <a:t>, the rows related to these two neighborhoods are selected. Thus the user's favorite amenities are identified. This is merged with </a:t>
            </a:r>
            <a:r>
              <a:rPr lang="en-US" dirty="0" err="1"/>
              <a:t>neighborhood_venues_sorted</a:t>
            </a:r>
            <a:r>
              <a:rPr lang="en-US" dirty="0"/>
              <a:t> </a:t>
            </a:r>
            <a:r>
              <a:rPr lang="en-US" dirty="0" err="1"/>
              <a:t>dataframe</a:t>
            </a:r>
            <a:r>
              <a:rPr lang="en-US" dirty="0"/>
              <a:t> from Manhattan Clustering problem. Thus the merged mh_tor_neighborhoods_venues_sorted.csv is obtained</a:t>
            </a:r>
          </a:p>
        </p:txBody>
      </p:sp>
    </p:spTree>
    <p:extLst>
      <p:ext uri="{BB962C8B-B14F-4D97-AF65-F5344CB8AC3E}">
        <p14:creationId xmlns:p14="http://schemas.microsoft.com/office/powerpoint/2010/main" val="216458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77500" lnSpcReduction="20000"/>
          </a:bodyPr>
          <a:lstStyle/>
          <a:p>
            <a:pPr algn="just">
              <a:lnSpc>
                <a:spcPct val="120000"/>
              </a:lnSpc>
            </a:pPr>
            <a:r>
              <a:rPr lang="en-US" dirty="0"/>
              <a:t>The problem discussed here is intended to help a user to locate a neighborhood close to his potential </a:t>
            </a:r>
            <a:r>
              <a:rPr lang="en-US" dirty="0" err="1"/>
              <a:t>NewYork</a:t>
            </a:r>
            <a:r>
              <a:rPr lang="en-US" dirty="0"/>
              <a:t> office. Source address of user is given as a street address in Toronto, Canada. </a:t>
            </a:r>
          </a:p>
          <a:p>
            <a:pPr algn="just">
              <a:lnSpc>
                <a:spcPct val="120000"/>
              </a:lnSpc>
            </a:pPr>
            <a:r>
              <a:rPr lang="en-US" dirty="0"/>
              <a:t>An inferential data analysis was performed based on the Week3 clustering assignment (clustering of Toronto neighborhoods). </a:t>
            </a:r>
          </a:p>
          <a:p>
            <a:pPr algn="just">
              <a:lnSpc>
                <a:spcPct val="120000"/>
              </a:lnSpc>
            </a:pPr>
            <a:r>
              <a:rPr lang="en-US" dirty="0"/>
              <a:t>From these clustering results, the clusters with those neighborhoods close to the source address (Kensington Market and Toronto Dominion Centre)are considered to be containing user's favorite venues. </a:t>
            </a:r>
          </a:p>
          <a:p>
            <a:pPr algn="just">
              <a:lnSpc>
                <a:spcPct val="120000"/>
              </a:lnSpc>
            </a:pPr>
            <a:r>
              <a:rPr lang="en-US" dirty="0"/>
              <a:t>The neighborhood data related to those clusters are merged with the corresponding data for </a:t>
            </a:r>
            <a:r>
              <a:rPr lang="en-US" dirty="0" err="1"/>
              <a:t>NewYork</a:t>
            </a:r>
            <a:r>
              <a:rPr lang="en-US" dirty="0"/>
              <a:t> neighborhoods. Specifically, Manhattan neighborhoods are used here since the target address is in Manhattan area. </a:t>
            </a:r>
          </a:p>
          <a:p>
            <a:pPr algn="just">
              <a:lnSpc>
                <a:spcPct val="120000"/>
              </a:lnSpc>
            </a:pPr>
            <a:r>
              <a:rPr lang="en-US" dirty="0"/>
              <a:t>The data sources, merging logic and data description are presented in the data section.</a:t>
            </a:r>
          </a:p>
        </p:txBody>
      </p:sp>
    </p:spTree>
    <p:extLst>
      <p:ext uri="{BB962C8B-B14F-4D97-AF65-F5344CB8AC3E}">
        <p14:creationId xmlns:p14="http://schemas.microsoft.com/office/powerpoint/2010/main" val="336020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88320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361121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Development of the Neighborhood Locator App</vt:lpstr>
      <vt:lpstr>Outline</vt:lpstr>
      <vt:lpstr>Introduction </vt:lpstr>
      <vt:lpstr>   Data section  </vt:lpstr>
      <vt:lpstr>   Data section  </vt:lpstr>
      <vt:lpstr>   Data section  </vt:lpstr>
      <vt:lpstr>   Methodology  </vt:lpstr>
      <vt:lpstr>   Methodology  </vt:lpstr>
      <vt:lpstr>   Methodology  </vt:lpstr>
      <vt:lpstr>   Results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2020-09-07T10:04:08Z</dcterms:created>
  <dcterms:modified xsi:type="dcterms:W3CDTF">2020-09-13T19:08:07Z</dcterms:modified>
</cp:coreProperties>
</file>