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95" r:id="rId3"/>
    <p:sldId id="294" r:id="rId4"/>
    <p:sldId id="262" r:id="rId5"/>
    <p:sldId id="296" r:id="rId6"/>
    <p:sldId id="293" r:id="rId7"/>
    <p:sldId id="290" r:id="rId8"/>
    <p:sldId id="291" r:id="rId9"/>
    <p:sldId id="292" r:id="rId10"/>
    <p:sldId id="289" r:id="rId11"/>
    <p:sldId id="287" r:id="rId12"/>
    <p:sldId id="285" r:id="rId13"/>
    <p:sldId id="288" r:id="rId14"/>
    <p:sldId id="297" r:id="rId15"/>
    <p:sldId id="281" r:id="rId16"/>
    <p:sldId id="268" r:id="rId17"/>
    <p:sldId id="269" r:id="rId18"/>
    <p:sldId id="300" r:id="rId19"/>
    <p:sldId id="301" r:id="rId20"/>
    <p:sldId id="272" r:id="rId21"/>
    <p:sldId id="29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4AE03-A012-488C-8A2E-364B6D8CD718}">
  <a:tblStyle styleId="{F594AE03-A012-488C-8A2E-364B6D8CD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latin typeface="Abel"/>
              </a:rPr>
              <a:t>Influenza Deaths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Influenza Deaths by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2017-18</c:v>
                </c:pt>
                <c:pt idx="1">
                  <c:v>2014-15</c:v>
                </c:pt>
                <c:pt idx="2">
                  <c:v>2016-17</c:v>
                </c:pt>
                <c:pt idx="3">
                  <c:v>2012-13</c:v>
                </c:pt>
                <c:pt idx="4">
                  <c:v>2013-14</c:v>
                </c:pt>
                <c:pt idx="5">
                  <c:v>2018-19</c:v>
                </c:pt>
                <c:pt idx="6">
                  <c:v>2015-16</c:v>
                </c:pt>
                <c:pt idx="7">
                  <c:v>2009-10</c:v>
                </c:pt>
                <c:pt idx="8">
                  <c:v>2010-11</c:v>
                </c:pt>
                <c:pt idx="9">
                  <c:v>2011-12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46524</c:v>
                </c:pt>
                <c:pt idx="1">
                  <c:v>24633</c:v>
                </c:pt>
                <c:pt idx="2">
                  <c:v>20862</c:v>
                </c:pt>
                <c:pt idx="3">
                  <c:v>13902</c:v>
                </c:pt>
                <c:pt idx="4">
                  <c:v>13478</c:v>
                </c:pt>
                <c:pt idx="5">
                  <c:v>13337</c:v>
                </c:pt>
                <c:pt idx="6">
                  <c:v>10347</c:v>
                </c:pt>
                <c:pt idx="7">
                  <c:v>8226</c:v>
                </c:pt>
                <c:pt idx="8">
                  <c:v>5820</c:v>
                </c:pt>
                <c:pt idx="9">
                  <c:v>2213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B-9A48-8611-B2A3234B9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469887"/>
        <c:axId val="286123615"/>
      </c:barChart>
      <c:catAx>
        <c:axId val="285469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el"/>
                <a:ea typeface="+mn-ea"/>
                <a:cs typeface="+mn-cs"/>
              </a:defRPr>
            </a:pPr>
            <a:endParaRPr lang="en-US"/>
          </a:p>
        </c:txPr>
        <c:crossAx val="286123615"/>
        <c:crosses val="autoZero"/>
        <c:auto val="1"/>
        <c:lblAlgn val="ctr"/>
        <c:lblOffset val="100"/>
        <c:noMultiLvlLbl val="0"/>
      </c:catAx>
      <c:valAx>
        <c:axId val="28612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el"/>
                <a:ea typeface="+mn-ea"/>
                <a:cs typeface="+mn-cs"/>
              </a:defRPr>
            </a:pPr>
            <a:endParaRPr lang="en-US"/>
          </a:p>
        </c:txPr>
        <c:crossAx val="285469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alpha val="85000"/>
      </a:schemeClr>
    </a:solidFill>
    <a:ln>
      <a:noFill/>
    </a:ln>
    <a:effectLst>
      <a:outerShdw blurRad="12700" dist="127000" dir="4440000" sx="1000" sy="1000" algn="ctr" rotWithShape="0">
        <a:srgbClr val="000000"/>
      </a:outerShdw>
      <a:softEdge rad="254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35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7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07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16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8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39887934d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39887934d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143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47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28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73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0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5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6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3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9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8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90" name="Google Shape;90;p8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6282250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24" y="2266737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325" y="1248138"/>
            <a:ext cx="675747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small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rot="5400000">
            <a:off x="4284135" y="-1236127"/>
            <a:ext cx="575700" cy="3047954"/>
            <a:chOff x="0" y="809153"/>
            <a:chExt cx="575700" cy="665100"/>
          </a:xfrm>
        </p:grpSpPr>
        <p:sp>
          <p:nvSpPr>
            <p:cNvPr id="100" name="Google Shape;100;p9"/>
            <p:cNvSpPr/>
            <p:nvPr/>
          </p:nvSpPr>
          <p:spPr>
            <a:xfrm>
              <a:off x="0" y="809153"/>
              <a:ext cx="5757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048003" y="90300"/>
            <a:ext cx="3048000" cy="48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frame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600" y="303725"/>
            <a:ext cx="768250" cy="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>
            <a:off x="0" y="885350"/>
            <a:ext cx="8478900" cy="665103"/>
            <a:chOff x="0" y="809150"/>
            <a:chExt cx="8478900" cy="665103"/>
          </a:xfrm>
        </p:grpSpPr>
        <p:sp>
          <p:nvSpPr>
            <p:cNvPr id="116" name="Google Shape;116;p10"/>
            <p:cNvSpPr/>
            <p:nvPr/>
          </p:nvSpPr>
          <p:spPr>
            <a:xfrm>
              <a:off x="0" y="809150"/>
              <a:ext cx="8478900" cy="66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t="24000"/>
          <a:stretch/>
        </p:blipFill>
        <p:spPr>
          <a:xfrm>
            <a:off x="5180775" y="0"/>
            <a:ext cx="1537525" cy="11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r="65933"/>
          <a:stretch/>
        </p:blipFill>
        <p:spPr>
          <a:xfrm>
            <a:off x="8595300" y="2877225"/>
            <a:ext cx="548701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150" y="42897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31745"/>
          <a:stretch/>
        </p:blipFill>
        <p:spPr>
          <a:xfrm>
            <a:off x="7671150" y="4626473"/>
            <a:ext cx="768250" cy="51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ctrTitle" idx="4294967295"/>
          </p:nvPr>
        </p:nvSpPr>
        <p:spPr>
          <a:xfrm>
            <a:off x="977550" y="310896"/>
            <a:ext cx="6593700" cy="7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40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Covid-19 vs. Past Pandemics</a:t>
            </a:r>
            <a:endParaRPr lang="en-US" sz="40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" name="Google Shape;234;p23">
            <a:extLst>
              <a:ext uri="{FF2B5EF4-FFF2-40B4-BE49-F238E27FC236}">
                <a16:creationId xmlns:a16="http://schemas.microsoft.com/office/drawing/2014/main" id="{E5926633-B279-5D46-91F7-80A4F2F5F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5814917" y="1171718"/>
            <a:ext cx="2716200" cy="271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C413C5-686C-5D47-9995-702AE9D86538}"/>
              </a:ext>
            </a:extLst>
          </p:cNvPr>
          <p:cNvSpPr/>
          <p:nvPr/>
        </p:nvSpPr>
        <p:spPr>
          <a:xfrm>
            <a:off x="3105764" y="3656256"/>
            <a:ext cx="2281646" cy="12888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Brent Thomas</a:t>
            </a:r>
          </a:p>
          <a:p>
            <a:pPr algn="ctr"/>
            <a:r>
              <a:rPr lang="en-US" dirty="0"/>
              <a:t>Matt Houser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B0809-687E-744F-AA15-3FFBE8CE987F}"/>
              </a:ext>
            </a:extLst>
          </p:cNvPr>
          <p:cNvSpPr txBox="1"/>
          <p:nvPr/>
        </p:nvSpPr>
        <p:spPr>
          <a:xfrm>
            <a:off x="837194" y="1544233"/>
            <a:ext cx="3788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 H1N1 (2009)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 Ebola (2014-2016)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 Influenza (2009-2019)</a:t>
            </a:r>
          </a:p>
        </p:txBody>
      </p:sp>
      <p:grpSp>
        <p:nvGrpSpPr>
          <p:cNvPr id="11" name="Google Shape;655;p40">
            <a:extLst>
              <a:ext uri="{FF2B5EF4-FFF2-40B4-BE49-F238E27FC236}">
                <a16:creationId xmlns:a16="http://schemas.microsoft.com/office/drawing/2014/main" id="{4A50ECF7-01A1-F34A-B5C2-63C4A751330E}"/>
              </a:ext>
            </a:extLst>
          </p:cNvPr>
          <p:cNvGrpSpPr/>
          <p:nvPr/>
        </p:nvGrpSpPr>
        <p:grpSpPr>
          <a:xfrm>
            <a:off x="2943021" y="1468244"/>
            <a:ext cx="492908" cy="485132"/>
            <a:chOff x="3288342" y="449136"/>
            <a:chExt cx="457198" cy="457199"/>
          </a:xfrm>
        </p:grpSpPr>
        <p:sp>
          <p:nvSpPr>
            <p:cNvPr id="12" name="Google Shape;656;p40">
              <a:extLst>
                <a:ext uri="{FF2B5EF4-FFF2-40B4-BE49-F238E27FC236}">
                  <a16:creationId xmlns:a16="http://schemas.microsoft.com/office/drawing/2014/main" id="{A999B170-40D6-E743-8A4E-32653553BFB5}"/>
                </a:ext>
              </a:extLst>
            </p:cNvPr>
            <p:cNvSpPr/>
            <p:nvPr/>
          </p:nvSpPr>
          <p:spPr>
            <a:xfrm>
              <a:off x="3288342" y="449136"/>
              <a:ext cx="304798" cy="180975"/>
            </a:xfrm>
            <a:custGeom>
              <a:avLst/>
              <a:gdLst/>
              <a:ahLst/>
              <a:cxnLst/>
              <a:rect l="l" t="t" r="r" b="b"/>
              <a:pathLst>
                <a:path w="304798" h="180975" extrusionOk="0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7;p40">
              <a:extLst>
                <a:ext uri="{FF2B5EF4-FFF2-40B4-BE49-F238E27FC236}">
                  <a16:creationId xmlns:a16="http://schemas.microsoft.com/office/drawing/2014/main" id="{A2DFF1E1-FA53-4142-9F1C-B38AA3628C77}"/>
                </a:ext>
              </a:extLst>
            </p:cNvPr>
            <p:cNvSpPr/>
            <p:nvPr/>
          </p:nvSpPr>
          <p:spPr>
            <a:xfrm>
              <a:off x="3602667" y="70631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58;p40">
              <a:extLst>
                <a:ext uri="{FF2B5EF4-FFF2-40B4-BE49-F238E27FC236}">
                  <a16:creationId xmlns:a16="http://schemas.microsoft.com/office/drawing/2014/main" id="{3BDF404E-3DE7-B24B-887B-E9D6299730A8}"/>
                </a:ext>
              </a:extLst>
            </p:cNvPr>
            <p:cNvSpPr/>
            <p:nvPr/>
          </p:nvSpPr>
          <p:spPr>
            <a:xfrm>
              <a:off x="3583617" y="6491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59;p40">
              <a:extLst>
                <a:ext uri="{FF2B5EF4-FFF2-40B4-BE49-F238E27FC236}">
                  <a16:creationId xmlns:a16="http://schemas.microsoft.com/office/drawing/2014/main" id="{A5CB7CC4-1B90-194F-8158-E672AADC3272}"/>
                </a:ext>
              </a:extLst>
            </p:cNvPr>
            <p:cNvSpPr/>
            <p:nvPr/>
          </p:nvSpPr>
          <p:spPr>
            <a:xfrm>
              <a:off x="3431246" y="753936"/>
              <a:ext cx="314294" cy="152399"/>
            </a:xfrm>
            <a:custGeom>
              <a:avLst/>
              <a:gdLst/>
              <a:ahLst/>
              <a:cxnLst/>
              <a:rect l="l" t="t" r="r" b="b"/>
              <a:pathLst>
                <a:path w="314294" h="152399" extrusionOk="0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60;p40">
              <a:extLst>
                <a:ext uri="{FF2B5EF4-FFF2-40B4-BE49-F238E27FC236}">
                  <a16:creationId xmlns:a16="http://schemas.microsoft.com/office/drawing/2014/main" id="{22B39299-AB9F-B643-B04D-E1FBDAD47F36}"/>
                </a:ext>
              </a:extLst>
            </p:cNvPr>
            <p:cNvSpPr/>
            <p:nvPr/>
          </p:nvSpPr>
          <p:spPr>
            <a:xfrm>
              <a:off x="3431217" y="6967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61;p40">
              <a:extLst>
                <a:ext uri="{FF2B5EF4-FFF2-40B4-BE49-F238E27FC236}">
                  <a16:creationId xmlns:a16="http://schemas.microsoft.com/office/drawing/2014/main" id="{C59C02BE-C1AC-C145-AD05-B030CE3D5327}"/>
                </a:ext>
              </a:extLst>
            </p:cNvPr>
            <p:cNvSpPr/>
            <p:nvPr/>
          </p:nvSpPr>
          <p:spPr>
            <a:xfrm>
              <a:off x="3499009" y="658686"/>
              <a:ext cx="73959" cy="104784"/>
            </a:xfrm>
            <a:custGeom>
              <a:avLst/>
              <a:gdLst/>
              <a:ahLst/>
              <a:cxnLst/>
              <a:rect l="l" t="t" r="r" b="b"/>
              <a:pathLst>
                <a:path w="73959" h="104784" extrusionOk="0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574;p40">
            <a:extLst>
              <a:ext uri="{FF2B5EF4-FFF2-40B4-BE49-F238E27FC236}">
                <a16:creationId xmlns:a16="http://schemas.microsoft.com/office/drawing/2014/main" id="{88F8D0AA-D132-C440-8EA0-C3276AAD5562}"/>
              </a:ext>
            </a:extLst>
          </p:cNvPr>
          <p:cNvSpPr/>
          <p:nvPr/>
        </p:nvSpPr>
        <p:spPr>
          <a:xfrm>
            <a:off x="3753680" y="2165771"/>
            <a:ext cx="492907" cy="486055"/>
          </a:xfrm>
          <a:custGeom>
            <a:avLst/>
            <a:gdLst/>
            <a:ahLst/>
            <a:cxnLst/>
            <a:rect l="l" t="t" r="r" b="b"/>
            <a:pathLst>
              <a:path w="457200" h="457237" extrusionOk="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94;p40">
            <a:extLst>
              <a:ext uri="{FF2B5EF4-FFF2-40B4-BE49-F238E27FC236}">
                <a16:creationId xmlns:a16="http://schemas.microsoft.com/office/drawing/2014/main" id="{CA51429C-BC22-EA4D-86EA-2A28BB2DC4BF}"/>
              </a:ext>
            </a:extLst>
          </p:cNvPr>
          <p:cNvSpPr/>
          <p:nvPr/>
        </p:nvSpPr>
        <p:spPr>
          <a:xfrm>
            <a:off x="4181213" y="2952575"/>
            <a:ext cx="444210" cy="411444"/>
          </a:xfrm>
          <a:custGeom>
            <a:avLst/>
            <a:gdLst/>
            <a:ahLst/>
            <a:cxnLst/>
            <a:rect l="l" t="t" r="r" b="b"/>
            <a:pathLst>
              <a:path w="457200" h="400073" extrusionOk="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subTitle" idx="4294967295"/>
          </p:nvPr>
        </p:nvSpPr>
        <p:spPr>
          <a:xfrm>
            <a:off x="190916" y="3092404"/>
            <a:ext cx="5173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Training Data Score: 0.988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Testing Data Score: 0.986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58972" y="30347"/>
            <a:ext cx="5638045" cy="16031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H1N1 </a:t>
            </a:r>
            <a:br>
              <a:rPr lang="en" sz="9000" dirty="0"/>
            </a:br>
            <a:r>
              <a:rPr lang="en" sz="4000" dirty="0"/>
              <a:t>(2009)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737031" y="184184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E74476-DCAE-B745-BBE3-5522A4F9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4076697"/>
            <a:ext cx="6216593" cy="86515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0A510-26FD-4347-99AB-BC543A447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391" y="140010"/>
            <a:ext cx="3232019" cy="27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58972" y="39582"/>
            <a:ext cx="5638045" cy="15939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H1N1</a:t>
            </a:r>
            <a:br>
              <a:rPr lang="en" sz="9000" dirty="0"/>
            </a:br>
            <a:r>
              <a:rPr lang="en" sz="4000" dirty="0"/>
              <a:t>(2009)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737031" y="184184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713D54D-0043-F84A-96E4-2031D0C7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07" y="613943"/>
            <a:ext cx="3656011" cy="24558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E97375-E07D-C143-8C1B-C6E0CF86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0" y="3526503"/>
            <a:ext cx="3493726" cy="13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74918" y="600751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Ebola</a:t>
            </a:r>
            <a:br>
              <a:rPr lang="en" sz="9600" dirty="0"/>
            </a:br>
            <a:r>
              <a:rPr lang="en" sz="4000" dirty="0"/>
              <a:t>(2014-2016)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628234" y="185345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57139" y="1399012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16323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2;p20">
            <a:extLst>
              <a:ext uri="{FF2B5EF4-FFF2-40B4-BE49-F238E27FC236}">
                <a16:creationId xmlns:a16="http://schemas.microsoft.com/office/drawing/2014/main" id="{0C178482-BF31-1E4C-AEF3-54B23E67BC53}"/>
              </a:ext>
            </a:extLst>
          </p:cNvPr>
          <p:cNvSpPr txBox="1">
            <a:spLocks/>
          </p:cNvSpPr>
          <p:nvPr/>
        </p:nvSpPr>
        <p:spPr>
          <a:xfrm>
            <a:off x="190916" y="3092403"/>
            <a:ext cx="5356444" cy="122704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dirty="0"/>
              <a:t>Training Data Score: 0.898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dirty="0"/>
              <a:t>Testing Data Score: 0.899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67BD9-BD70-6440-8859-5DAD9F60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4041411"/>
            <a:ext cx="6158638" cy="918936"/>
          </a:xfrm>
          <a:prstGeom prst="rect">
            <a:avLst/>
          </a:prstGeom>
        </p:spPr>
      </p:pic>
      <p:pic>
        <p:nvPicPr>
          <p:cNvPr id="5" name="Picture 4" descr="A picture containing red&#10;&#10;Description automatically generated">
            <a:extLst>
              <a:ext uri="{FF2B5EF4-FFF2-40B4-BE49-F238E27FC236}">
                <a16:creationId xmlns:a16="http://schemas.microsoft.com/office/drawing/2014/main" id="{6608AE01-6B97-0A45-8C65-6C9E642C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35" y="305530"/>
            <a:ext cx="4043861" cy="26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73011" y="609460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Ebola</a:t>
            </a:r>
            <a:br>
              <a:rPr lang="en" sz="9600" dirty="0"/>
            </a:br>
            <a:r>
              <a:rPr lang="en" sz="4000" dirty="0"/>
              <a:t>(2014-2016)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7628234" y="1853456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57139" y="1399012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16323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469D24-6C61-414F-97BF-570F6464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883" y="369259"/>
            <a:ext cx="4005399" cy="26401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0E926-E564-A044-A2E3-ECFB84B3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6" y="3536951"/>
            <a:ext cx="3390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2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134094" y="546951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Influenza </a:t>
            </a:r>
            <a:r>
              <a:rPr lang="en" sz="4000" dirty="0"/>
              <a:t>(2009-2019)</a:t>
            </a:r>
            <a:endParaRPr sz="4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642376">
            <a:off x="6833575" y="1141652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310136" y="1416429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839170" y="76249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CADBEF-A1E5-1F46-8828-52C4E31E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4" y="2680526"/>
            <a:ext cx="3168484" cy="2115045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4FFF3A-03B6-BA48-9C51-322AF775F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545789"/>
              </p:ext>
            </p:extLst>
          </p:nvPr>
        </p:nvGraphicFramePr>
        <p:xfrm>
          <a:off x="190916" y="1836783"/>
          <a:ext cx="4676482" cy="31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22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/>
          </p:nvPr>
        </p:nvSpPr>
        <p:spPr>
          <a:xfrm>
            <a:off x="123687" y="802352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Influenza Total Deaths by Age </a:t>
            </a:r>
            <a:r>
              <a:rPr lang="en" sz="2000" dirty="0"/>
              <a:t>(2009-2019)</a:t>
            </a:r>
            <a:endParaRPr sz="2000" dirty="0"/>
          </a:p>
        </p:txBody>
      </p:sp>
      <p:sp>
        <p:nvSpPr>
          <p:cNvPr id="448" name="Google Shape;448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485764" y="1505995"/>
            <a:ext cx="1178956" cy="2422386"/>
            <a:chOff x="2839961" y="160"/>
            <a:chExt cx="1551462" cy="3187770"/>
          </a:xfrm>
        </p:grpSpPr>
        <p:sp>
          <p:nvSpPr>
            <p:cNvPr id="450" name="Google Shape;450;p3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890654" y="2257969"/>
            <a:ext cx="705696" cy="1676788"/>
            <a:chOff x="6959480" y="1014223"/>
            <a:chExt cx="928669" cy="2206590"/>
          </a:xfrm>
        </p:grpSpPr>
        <p:sp>
          <p:nvSpPr>
            <p:cNvPr id="463" name="Google Shape;463;p39"/>
            <p:cNvSpPr/>
            <p:nvPr/>
          </p:nvSpPr>
          <p:spPr>
            <a:xfrm>
              <a:off x="6959834" y="1014294"/>
              <a:ext cx="928174" cy="2206519"/>
            </a:xfrm>
            <a:custGeom>
              <a:avLst/>
              <a:gdLst/>
              <a:ahLst/>
              <a:cxnLst/>
              <a:rect l="l" t="t" r="r" b="b"/>
              <a:pathLst>
                <a:path w="928174" h="2206519" extrusionOk="0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13823" y="1939916"/>
              <a:ext cx="20661" cy="29764"/>
            </a:xfrm>
            <a:custGeom>
              <a:avLst/>
              <a:gdLst/>
              <a:ahLst/>
              <a:cxnLst/>
              <a:rect l="l" t="t" r="r" b="b"/>
              <a:pathLst>
                <a:path w="20661" h="29764" extrusionOk="0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245951" y="2603636"/>
              <a:ext cx="96679" cy="78333"/>
            </a:xfrm>
            <a:custGeom>
              <a:avLst/>
              <a:gdLst/>
              <a:ahLst/>
              <a:cxnLst/>
              <a:rect l="l" t="t" r="r" b="b"/>
              <a:pathLst>
                <a:path w="96679" h="78333" extrusionOk="0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026607" y="2151998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505308" y="2603636"/>
              <a:ext cx="96499" cy="78333"/>
            </a:xfrm>
            <a:custGeom>
              <a:avLst/>
              <a:gdLst/>
              <a:ahLst/>
              <a:cxnLst/>
              <a:rect l="l" t="t" r="r" b="b"/>
              <a:pathLst>
                <a:path w="96499" h="78333" extrusionOk="0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6959480" y="1014223"/>
              <a:ext cx="928669" cy="2206589"/>
            </a:xfrm>
            <a:custGeom>
              <a:avLst/>
              <a:gdLst/>
              <a:ahLst/>
              <a:cxnLst/>
              <a:rect l="l" t="t" r="r" b="b"/>
              <a:pathLst>
                <a:path w="928669" h="2206589" extrusionOk="0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772125" y="2151573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6782412" y="2709739"/>
            <a:ext cx="544321" cy="1225018"/>
            <a:chOff x="8652108" y="1606876"/>
            <a:chExt cx="716306" cy="1612078"/>
          </a:xfrm>
        </p:grpSpPr>
        <p:sp>
          <p:nvSpPr>
            <p:cNvPr id="474" name="Google Shape;474;p39"/>
            <p:cNvSpPr/>
            <p:nvPr/>
          </p:nvSpPr>
          <p:spPr>
            <a:xfrm>
              <a:off x="8652108" y="1606876"/>
              <a:ext cx="716282" cy="1612078"/>
            </a:xfrm>
            <a:custGeom>
              <a:avLst/>
              <a:gdLst/>
              <a:ahLst/>
              <a:cxnLst/>
              <a:rect l="l" t="t" r="r" b="b"/>
              <a:pathLst>
                <a:path w="716282" h="1612078" extrusionOk="0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652250" y="1606876"/>
              <a:ext cx="716164" cy="1612078"/>
            </a:xfrm>
            <a:custGeom>
              <a:avLst/>
              <a:gdLst/>
              <a:ahLst/>
              <a:cxnLst/>
              <a:rect l="l" t="t" r="r" b="b"/>
              <a:pathLst>
                <a:path w="716164" h="1612078" extrusionOk="0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AC8665-C134-DD4A-8766-D28B4B340A4E}"/>
              </a:ext>
            </a:extLst>
          </p:cNvPr>
          <p:cNvSpPr/>
          <p:nvPr/>
        </p:nvSpPr>
        <p:spPr>
          <a:xfrm>
            <a:off x="1740456" y="2069830"/>
            <a:ext cx="1314994" cy="8851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 Years and Older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FAB59A0-9018-D14A-9DAD-CD9503030A26}"/>
              </a:ext>
            </a:extLst>
          </p:cNvPr>
          <p:cNvSpPr/>
          <p:nvPr/>
        </p:nvSpPr>
        <p:spPr>
          <a:xfrm>
            <a:off x="4696972" y="2626117"/>
            <a:ext cx="1030104" cy="70305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64-18 Years Old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8F2D9D0-3EDF-D54C-8BF0-3A53EF988EAB}"/>
              </a:ext>
            </a:extLst>
          </p:cNvPr>
          <p:cNvSpPr/>
          <p:nvPr/>
        </p:nvSpPr>
        <p:spPr>
          <a:xfrm>
            <a:off x="7427355" y="3193934"/>
            <a:ext cx="906763" cy="64995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17-0 Years Old</a:t>
            </a:r>
          </a:p>
        </p:txBody>
      </p:sp>
      <p:sp>
        <p:nvSpPr>
          <p:cNvPr id="42" name="Google Shape;313;p29">
            <a:extLst>
              <a:ext uri="{FF2B5EF4-FFF2-40B4-BE49-F238E27FC236}">
                <a16:creationId xmlns:a16="http://schemas.microsoft.com/office/drawing/2014/main" id="{9DA65E72-B337-BA4A-B852-9CD8F0B4026D}"/>
              </a:ext>
            </a:extLst>
          </p:cNvPr>
          <p:cNvSpPr txBox="1">
            <a:spLocks/>
          </p:cNvSpPr>
          <p:nvPr/>
        </p:nvSpPr>
        <p:spPr>
          <a:xfrm>
            <a:off x="332940" y="3939870"/>
            <a:ext cx="1714946" cy="894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800" dirty="0"/>
              <a:t>37,421</a:t>
            </a:r>
          </a:p>
        </p:txBody>
      </p:sp>
      <p:sp>
        <p:nvSpPr>
          <p:cNvPr id="43" name="Google Shape;313;p29">
            <a:extLst>
              <a:ext uri="{FF2B5EF4-FFF2-40B4-BE49-F238E27FC236}">
                <a16:creationId xmlns:a16="http://schemas.microsoft.com/office/drawing/2014/main" id="{429BEB29-580D-454B-8C5F-1B4944553A1E}"/>
              </a:ext>
            </a:extLst>
          </p:cNvPr>
          <p:cNvSpPr txBox="1">
            <a:spLocks/>
          </p:cNvSpPr>
          <p:nvPr/>
        </p:nvSpPr>
        <p:spPr>
          <a:xfrm>
            <a:off x="3401091" y="3958379"/>
            <a:ext cx="1714946" cy="894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800" dirty="0"/>
              <a:t>14,269</a:t>
            </a:r>
          </a:p>
        </p:txBody>
      </p:sp>
      <p:sp>
        <p:nvSpPr>
          <p:cNvPr id="44" name="Google Shape;313;p29">
            <a:extLst>
              <a:ext uri="{FF2B5EF4-FFF2-40B4-BE49-F238E27FC236}">
                <a16:creationId xmlns:a16="http://schemas.microsoft.com/office/drawing/2014/main" id="{7E3474C8-1637-EE42-8A00-20755799299B}"/>
              </a:ext>
            </a:extLst>
          </p:cNvPr>
          <p:cNvSpPr txBox="1">
            <a:spLocks/>
          </p:cNvSpPr>
          <p:nvPr/>
        </p:nvSpPr>
        <p:spPr>
          <a:xfrm>
            <a:off x="6469242" y="3934757"/>
            <a:ext cx="1714946" cy="894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800" dirty="0"/>
              <a:t>1,424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United States Comparison</a:t>
            </a:r>
            <a:endParaRPr dirty="0"/>
          </a:p>
        </p:txBody>
      </p:sp>
      <p:graphicFrame>
        <p:nvGraphicFramePr>
          <p:cNvPr id="271" name="Google Shape;271;p26"/>
          <p:cNvGraphicFramePr/>
          <p:nvPr>
            <p:extLst>
              <p:ext uri="{D42A27DB-BD31-4B8C-83A1-F6EECF244321}">
                <p14:modId xmlns:p14="http://schemas.microsoft.com/office/powerpoint/2010/main" val="4007309513"/>
              </p:ext>
            </p:extLst>
          </p:nvPr>
        </p:nvGraphicFramePr>
        <p:xfrm>
          <a:off x="514799" y="1604400"/>
          <a:ext cx="7193805" cy="2653750"/>
        </p:xfrm>
        <a:graphic>
          <a:graphicData uri="http://schemas.openxmlformats.org/drawingml/2006/table">
            <a:tbl>
              <a:tblPr>
                <a:noFill/>
                <a:tableStyleId>{F594AE03-A012-488C-8A2E-364B6D8CD718}</a:tableStyleId>
              </a:tblPr>
              <a:tblGrid>
                <a:gridCol w="239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Cases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Deaths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Covid-19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1,132,539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66,369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H1N1 (2009)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358,659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1,194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Ebola (2014-2016)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967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242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Influenza (2009-2019)</a:t>
                      </a:r>
                      <a:endParaRPr sz="1800" dirty="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Unknown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159,342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87968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819801" y="1895713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2845714" y="3175396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3970256" y="1854315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5433481" y="2105873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5980803" y="1327823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5" name="Google Shape;279;p27">
            <a:extLst>
              <a:ext uri="{FF2B5EF4-FFF2-40B4-BE49-F238E27FC236}">
                <a16:creationId xmlns:a16="http://schemas.microsoft.com/office/drawing/2014/main" id="{AC381093-062B-D04E-B742-890ED0AB9C4C}"/>
              </a:ext>
            </a:extLst>
          </p:cNvPr>
          <p:cNvSpPr/>
          <p:nvPr/>
        </p:nvSpPr>
        <p:spPr>
          <a:xfrm>
            <a:off x="3850168" y="1629117"/>
            <a:ext cx="470575" cy="165901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Spain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26" name="Google Shape;291;p27">
            <a:extLst>
              <a:ext uri="{FF2B5EF4-FFF2-40B4-BE49-F238E27FC236}">
                <a16:creationId xmlns:a16="http://schemas.microsoft.com/office/drawing/2014/main" id="{4600ED63-04FB-3142-8612-D6FF8F94D8E2}"/>
              </a:ext>
            </a:extLst>
          </p:cNvPr>
          <p:cNvGrpSpPr/>
          <p:nvPr/>
        </p:nvGrpSpPr>
        <p:grpSpPr>
          <a:xfrm>
            <a:off x="4415791" y="1862713"/>
            <a:ext cx="115200" cy="182695"/>
            <a:chOff x="1707750" y="1597230"/>
            <a:chExt cx="115200" cy="182695"/>
          </a:xfrm>
        </p:grpSpPr>
        <p:sp>
          <p:nvSpPr>
            <p:cNvPr id="27" name="Google Shape;292;p27">
              <a:extLst>
                <a:ext uri="{FF2B5EF4-FFF2-40B4-BE49-F238E27FC236}">
                  <a16:creationId xmlns:a16="http://schemas.microsoft.com/office/drawing/2014/main" id="{DAAAF14E-96D7-4643-B215-F42DB298BD46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3;p27">
              <a:extLst>
                <a:ext uri="{FF2B5EF4-FFF2-40B4-BE49-F238E27FC236}">
                  <a16:creationId xmlns:a16="http://schemas.microsoft.com/office/drawing/2014/main" id="{09EAD8EE-9D2C-6346-8CAE-F753D510A943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9" name="Google Shape;279;p27">
            <a:extLst>
              <a:ext uri="{FF2B5EF4-FFF2-40B4-BE49-F238E27FC236}">
                <a16:creationId xmlns:a16="http://schemas.microsoft.com/office/drawing/2014/main" id="{40AA6CBD-AC11-DC4B-AB03-84AC2F5FE236}"/>
              </a:ext>
            </a:extLst>
          </p:cNvPr>
          <p:cNvSpPr/>
          <p:nvPr/>
        </p:nvSpPr>
        <p:spPr>
          <a:xfrm>
            <a:off x="4365283" y="1620166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Italy (3)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0" name="Google Shape;288;p27">
            <a:extLst>
              <a:ext uri="{FF2B5EF4-FFF2-40B4-BE49-F238E27FC236}">
                <a16:creationId xmlns:a16="http://schemas.microsoft.com/office/drawing/2014/main" id="{3BDC330B-E9C5-2948-A70B-46566DE86968}"/>
              </a:ext>
            </a:extLst>
          </p:cNvPr>
          <p:cNvGrpSpPr/>
          <p:nvPr/>
        </p:nvGrpSpPr>
        <p:grpSpPr>
          <a:xfrm>
            <a:off x="3970255" y="1350528"/>
            <a:ext cx="115200" cy="182695"/>
            <a:chOff x="1707750" y="1597230"/>
            <a:chExt cx="115200" cy="182695"/>
          </a:xfrm>
        </p:grpSpPr>
        <p:sp>
          <p:nvSpPr>
            <p:cNvPr id="31" name="Google Shape;289;p27">
              <a:extLst>
                <a:ext uri="{FF2B5EF4-FFF2-40B4-BE49-F238E27FC236}">
                  <a16:creationId xmlns:a16="http://schemas.microsoft.com/office/drawing/2014/main" id="{75AE7783-E264-3E49-ACDE-DA75129B87E8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290;p27">
              <a:extLst>
                <a:ext uri="{FF2B5EF4-FFF2-40B4-BE49-F238E27FC236}">
                  <a16:creationId xmlns:a16="http://schemas.microsoft.com/office/drawing/2014/main" id="{ED1153DA-5BA3-C740-A1AB-AAE50B694C6F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3" name="Google Shape;279;p27">
            <a:extLst>
              <a:ext uri="{FF2B5EF4-FFF2-40B4-BE49-F238E27FC236}">
                <a16:creationId xmlns:a16="http://schemas.microsoft.com/office/drawing/2014/main" id="{18F1AA84-FC96-9A45-94F3-1D71F3ED01F0}"/>
              </a:ext>
            </a:extLst>
          </p:cNvPr>
          <p:cNvSpPr/>
          <p:nvPr/>
        </p:nvSpPr>
        <p:spPr>
          <a:xfrm>
            <a:off x="3894712" y="1084262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U.K. (4)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4" name="Google Shape;288;p27">
            <a:extLst>
              <a:ext uri="{FF2B5EF4-FFF2-40B4-BE49-F238E27FC236}">
                <a16:creationId xmlns:a16="http://schemas.microsoft.com/office/drawing/2014/main" id="{CE681DDA-6000-7F47-B7FF-B72835465BE8}"/>
              </a:ext>
            </a:extLst>
          </p:cNvPr>
          <p:cNvGrpSpPr/>
          <p:nvPr/>
        </p:nvGrpSpPr>
        <p:grpSpPr>
          <a:xfrm>
            <a:off x="4263143" y="1510518"/>
            <a:ext cx="115200" cy="182695"/>
            <a:chOff x="1707750" y="1597230"/>
            <a:chExt cx="115200" cy="182695"/>
          </a:xfrm>
        </p:grpSpPr>
        <p:sp>
          <p:nvSpPr>
            <p:cNvPr id="35" name="Google Shape;289;p27">
              <a:extLst>
                <a:ext uri="{FF2B5EF4-FFF2-40B4-BE49-F238E27FC236}">
                  <a16:creationId xmlns:a16="http://schemas.microsoft.com/office/drawing/2014/main" id="{80EA58F4-646D-6C49-A1DC-8044B92BD9A9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90;p27">
              <a:extLst>
                <a:ext uri="{FF2B5EF4-FFF2-40B4-BE49-F238E27FC236}">
                  <a16:creationId xmlns:a16="http://schemas.microsoft.com/office/drawing/2014/main" id="{56E6F13B-D876-614A-9C4E-6268A44386A6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7" name="Google Shape;279;p27">
            <a:extLst>
              <a:ext uri="{FF2B5EF4-FFF2-40B4-BE49-F238E27FC236}">
                <a16:creationId xmlns:a16="http://schemas.microsoft.com/office/drawing/2014/main" id="{D6C0E9E4-C37D-514F-BFBB-4E6AC6206AAC}"/>
              </a:ext>
            </a:extLst>
          </p:cNvPr>
          <p:cNvSpPr/>
          <p:nvPr/>
        </p:nvSpPr>
        <p:spPr>
          <a:xfrm>
            <a:off x="4201904" y="1267717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France (5)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8" name="Google Shape;288;p27">
            <a:extLst>
              <a:ext uri="{FF2B5EF4-FFF2-40B4-BE49-F238E27FC236}">
                <a16:creationId xmlns:a16="http://schemas.microsoft.com/office/drawing/2014/main" id="{896670AF-7A82-4549-B273-DCCCB4349472}"/>
              </a:ext>
            </a:extLst>
          </p:cNvPr>
          <p:cNvGrpSpPr/>
          <p:nvPr/>
        </p:nvGrpSpPr>
        <p:grpSpPr>
          <a:xfrm>
            <a:off x="4650459" y="1585070"/>
            <a:ext cx="115200" cy="182695"/>
            <a:chOff x="1707750" y="1597230"/>
            <a:chExt cx="115200" cy="182695"/>
          </a:xfrm>
        </p:grpSpPr>
        <p:sp>
          <p:nvSpPr>
            <p:cNvPr id="39" name="Google Shape;289;p27">
              <a:extLst>
                <a:ext uri="{FF2B5EF4-FFF2-40B4-BE49-F238E27FC236}">
                  <a16:creationId xmlns:a16="http://schemas.microsoft.com/office/drawing/2014/main" id="{AA786FE4-C9E5-E54B-AD22-6C7A65C44900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290;p27">
              <a:extLst>
                <a:ext uri="{FF2B5EF4-FFF2-40B4-BE49-F238E27FC236}">
                  <a16:creationId xmlns:a16="http://schemas.microsoft.com/office/drawing/2014/main" id="{640C038E-F711-C646-8724-5C07BEC490C4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1" name="Google Shape;279;p27">
            <a:extLst>
              <a:ext uri="{FF2B5EF4-FFF2-40B4-BE49-F238E27FC236}">
                <a16:creationId xmlns:a16="http://schemas.microsoft.com/office/drawing/2014/main" id="{18DED0CB-7009-DD4D-8904-9498AB81E5B4}"/>
              </a:ext>
            </a:extLst>
          </p:cNvPr>
          <p:cNvSpPr/>
          <p:nvPr/>
        </p:nvSpPr>
        <p:spPr>
          <a:xfrm>
            <a:off x="4564644" y="1377094"/>
            <a:ext cx="563757" cy="17099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Germany (6)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42" name="Google Shape;291;p27">
            <a:extLst>
              <a:ext uri="{FF2B5EF4-FFF2-40B4-BE49-F238E27FC236}">
                <a16:creationId xmlns:a16="http://schemas.microsoft.com/office/drawing/2014/main" id="{1781D97D-84B1-9546-8576-46DF3615645F}"/>
              </a:ext>
            </a:extLst>
          </p:cNvPr>
          <p:cNvGrpSpPr/>
          <p:nvPr/>
        </p:nvGrpSpPr>
        <p:grpSpPr>
          <a:xfrm>
            <a:off x="4861325" y="1862713"/>
            <a:ext cx="115200" cy="182695"/>
            <a:chOff x="1707750" y="1597230"/>
            <a:chExt cx="115200" cy="182695"/>
          </a:xfrm>
        </p:grpSpPr>
        <p:sp>
          <p:nvSpPr>
            <p:cNvPr id="43" name="Google Shape;292;p27">
              <a:extLst>
                <a:ext uri="{FF2B5EF4-FFF2-40B4-BE49-F238E27FC236}">
                  <a16:creationId xmlns:a16="http://schemas.microsoft.com/office/drawing/2014/main" id="{009A70D9-B658-E247-BAF3-A6D39689BACE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293;p27">
              <a:extLst>
                <a:ext uri="{FF2B5EF4-FFF2-40B4-BE49-F238E27FC236}">
                  <a16:creationId xmlns:a16="http://schemas.microsoft.com/office/drawing/2014/main" id="{0DCC1C90-CF0B-144E-B96B-532A5693871A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79;p27">
            <a:extLst>
              <a:ext uri="{FF2B5EF4-FFF2-40B4-BE49-F238E27FC236}">
                <a16:creationId xmlns:a16="http://schemas.microsoft.com/office/drawing/2014/main" id="{7479DF1E-9AA9-004C-994D-9E92F0B26823}"/>
              </a:ext>
            </a:extLst>
          </p:cNvPr>
          <p:cNvSpPr/>
          <p:nvPr/>
        </p:nvSpPr>
        <p:spPr>
          <a:xfrm>
            <a:off x="4851206" y="1668610"/>
            <a:ext cx="470575" cy="165901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Turkey (7)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6" name="Google Shape;279;p27">
            <a:extLst>
              <a:ext uri="{FF2B5EF4-FFF2-40B4-BE49-F238E27FC236}">
                <a16:creationId xmlns:a16="http://schemas.microsoft.com/office/drawing/2014/main" id="{BAF1D6FB-8913-2E44-AFAE-1EB2A912583A}"/>
              </a:ext>
            </a:extLst>
          </p:cNvPr>
          <p:cNvSpPr/>
          <p:nvPr/>
        </p:nvSpPr>
        <p:spPr>
          <a:xfrm>
            <a:off x="5891335" y="1084261"/>
            <a:ext cx="470575" cy="165901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Russia (8)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7" name="Google Shape;279;p27">
            <a:extLst>
              <a:ext uri="{FF2B5EF4-FFF2-40B4-BE49-F238E27FC236}">
                <a16:creationId xmlns:a16="http://schemas.microsoft.com/office/drawing/2014/main" id="{5447E5FF-76A3-EA4C-B167-A8B019592EAC}"/>
              </a:ext>
            </a:extLst>
          </p:cNvPr>
          <p:cNvSpPr/>
          <p:nvPr/>
        </p:nvSpPr>
        <p:spPr>
          <a:xfrm>
            <a:off x="2732555" y="2879790"/>
            <a:ext cx="550574" cy="21281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Brazil (9)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8" name="Google Shape;279;p27">
            <a:extLst>
              <a:ext uri="{FF2B5EF4-FFF2-40B4-BE49-F238E27FC236}">
                <a16:creationId xmlns:a16="http://schemas.microsoft.com/office/drawing/2014/main" id="{5545720A-25F4-714E-BC7B-82B947635E25}"/>
              </a:ext>
            </a:extLst>
          </p:cNvPr>
          <p:cNvSpPr/>
          <p:nvPr/>
        </p:nvSpPr>
        <p:spPr>
          <a:xfrm>
            <a:off x="5364460" y="1862713"/>
            <a:ext cx="470574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Iran (10)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9" name="Google Shape;279;p27">
            <a:extLst>
              <a:ext uri="{FF2B5EF4-FFF2-40B4-BE49-F238E27FC236}">
                <a16:creationId xmlns:a16="http://schemas.microsoft.com/office/drawing/2014/main" id="{6C6C8F1B-5C81-3240-A1B2-3F93E45D35DC}"/>
              </a:ext>
            </a:extLst>
          </p:cNvPr>
          <p:cNvSpPr/>
          <p:nvPr/>
        </p:nvSpPr>
        <p:spPr>
          <a:xfrm>
            <a:off x="1755036" y="1647338"/>
            <a:ext cx="470574" cy="17485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U.S. (1)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52" name="Google Shape;278;p27">
            <a:extLst>
              <a:ext uri="{FF2B5EF4-FFF2-40B4-BE49-F238E27FC236}">
                <a16:creationId xmlns:a16="http://schemas.microsoft.com/office/drawing/2014/main" id="{CCA58F40-FC92-BA47-8645-2C89CBB6B239}"/>
              </a:ext>
            </a:extLst>
          </p:cNvPr>
          <p:cNvSpPr txBox="1">
            <a:spLocks/>
          </p:cNvSpPr>
          <p:nvPr/>
        </p:nvSpPr>
        <p:spPr>
          <a:xfrm>
            <a:off x="2864696" y="257002"/>
            <a:ext cx="3497214" cy="34800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dirty="0"/>
              <a:t>Covid-19 Confirmed Cases</a:t>
            </a:r>
            <a:br>
              <a:rPr lang="en-US" dirty="0"/>
            </a:br>
            <a:r>
              <a:rPr lang="en-US" dirty="0"/>
              <a:t>(Top 10)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2823393" y="250701"/>
            <a:ext cx="3497214" cy="3480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H1N1 Confirmed Cases</a:t>
            </a:r>
            <a:br>
              <a:rPr lang="en" dirty="0"/>
            </a:br>
            <a:r>
              <a:rPr lang="en" dirty="0"/>
              <a:t>(Top 10) </a:t>
            </a:r>
            <a:endParaRPr dirty="0"/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819801" y="1895713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1676486" y="2296315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6416743" y="2553894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1788265" y="1495946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2385310" y="3452714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5" name="Google Shape;279;p27">
            <a:extLst>
              <a:ext uri="{FF2B5EF4-FFF2-40B4-BE49-F238E27FC236}">
                <a16:creationId xmlns:a16="http://schemas.microsoft.com/office/drawing/2014/main" id="{AC381093-062B-D04E-B742-890ED0AB9C4C}"/>
              </a:ext>
            </a:extLst>
          </p:cNvPr>
          <p:cNvSpPr/>
          <p:nvPr/>
        </p:nvSpPr>
        <p:spPr>
          <a:xfrm>
            <a:off x="6337880" y="2320135"/>
            <a:ext cx="515114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Thailand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26" name="Google Shape;291;p27">
            <a:extLst>
              <a:ext uri="{FF2B5EF4-FFF2-40B4-BE49-F238E27FC236}">
                <a16:creationId xmlns:a16="http://schemas.microsoft.com/office/drawing/2014/main" id="{4600ED63-04FB-3142-8612-D6FF8F94D8E2}"/>
              </a:ext>
            </a:extLst>
          </p:cNvPr>
          <p:cNvGrpSpPr/>
          <p:nvPr/>
        </p:nvGrpSpPr>
        <p:grpSpPr>
          <a:xfrm>
            <a:off x="6537837" y="2253685"/>
            <a:ext cx="115200" cy="182695"/>
            <a:chOff x="1707750" y="1597230"/>
            <a:chExt cx="115200" cy="182695"/>
          </a:xfrm>
        </p:grpSpPr>
        <p:sp>
          <p:nvSpPr>
            <p:cNvPr id="27" name="Google Shape;292;p27">
              <a:extLst>
                <a:ext uri="{FF2B5EF4-FFF2-40B4-BE49-F238E27FC236}">
                  <a16:creationId xmlns:a16="http://schemas.microsoft.com/office/drawing/2014/main" id="{DAAAF14E-96D7-4643-B215-F42DB298BD46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3;p27">
              <a:extLst>
                <a:ext uri="{FF2B5EF4-FFF2-40B4-BE49-F238E27FC236}">
                  <a16:creationId xmlns:a16="http://schemas.microsoft.com/office/drawing/2014/main" id="{09EAD8EE-9D2C-6346-8CAE-F753D510A943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9" name="Google Shape;279;p27">
            <a:extLst>
              <a:ext uri="{FF2B5EF4-FFF2-40B4-BE49-F238E27FC236}">
                <a16:creationId xmlns:a16="http://schemas.microsoft.com/office/drawing/2014/main" id="{40AA6CBD-AC11-DC4B-AB03-84AC2F5FE236}"/>
              </a:ext>
            </a:extLst>
          </p:cNvPr>
          <p:cNvSpPr/>
          <p:nvPr/>
        </p:nvSpPr>
        <p:spPr>
          <a:xfrm>
            <a:off x="6474343" y="2012938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China (9)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0" name="Google Shape;288;p27">
            <a:extLst>
              <a:ext uri="{FF2B5EF4-FFF2-40B4-BE49-F238E27FC236}">
                <a16:creationId xmlns:a16="http://schemas.microsoft.com/office/drawing/2014/main" id="{3BDC330B-E9C5-2948-A70B-46566DE86968}"/>
              </a:ext>
            </a:extLst>
          </p:cNvPr>
          <p:cNvGrpSpPr/>
          <p:nvPr/>
        </p:nvGrpSpPr>
        <p:grpSpPr>
          <a:xfrm>
            <a:off x="3970255" y="1350528"/>
            <a:ext cx="115200" cy="182695"/>
            <a:chOff x="1707750" y="1597230"/>
            <a:chExt cx="115200" cy="182695"/>
          </a:xfrm>
        </p:grpSpPr>
        <p:sp>
          <p:nvSpPr>
            <p:cNvPr id="31" name="Google Shape;289;p27">
              <a:extLst>
                <a:ext uri="{FF2B5EF4-FFF2-40B4-BE49-F238E27FC236}">
                  <a16:creationId xmlns:a16="http://schemas.microsoft.com/office/drawing/2014/main" id="{75AE7783-E264-3E49-ACDE-DA75129B87E8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290;p27">
              <a:extLst>
                <a:ext uri="{FF2B5EF4-FFF2-40B4-BE49-F238E27FC236}">
                  <a16:creationId xmlns:a16="http://schemas.microsoft.com/office/drawing/2014/main" id="{ED1153DA-5BA3-C740-A1AB-AAE50B694C6F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3" name="Google Shape;279;p27">
            <a:extLst>
              <a:ext uri="{FF2B5EF4-FFF2-40B4-BE49-F238E27FC236}">
                <a16:creationId xmlns:a16="http://schemas.microsoft.com/office/drawing/2014/main" id="{18F1AA84-FC96-9A45-94F3-1D71F3ED01F0}"/>
              </a:ext>
            </a:extLst>
          </p:cNvPr>
          <p:cNvSpPr/>
          <p:nvPr/>
        </p:nvSpPr>
        <p:spPr>
          <a:xfrm>
            <a:off x="3894712" y="1084262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U.K. (5)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4" name="Google Shape;288;p27">
            <a:extLst>
              <a:ext uri="{FF2B5EF4-FFF2-40B4-BE49-F238E27FC236}">
                <a16:creationId xmlns:a16="http://schemas.microsoft.com/office/drawing/2014/main" id="{CE681DDA-6000-7F47-B7FF-B72835465BE8}"/>
              </a:ext>
            </a:extLst>
          </p:cNvPr>
          <p:cNvGrpSpPr/>
          <p:nvPr/>
        </p:nvGrpSpPr>
        <p:grpSpPr>
          <a:xfrm>
            <a:off x="2695321" y="3796435"/>
            <a:ext cx="115200" cy="182695"/>
            <a:chOff x="1707750" y="1597230"/>
            <a:chExt cx="115200" cy="182695"/>
          </a:xfrm>
        </p:grpSpPr>
        <p:sp>
          <p:nvSpPr>
            <p:cNvPr id="35" name="Google Shape;289;p27">
              <a:extLst>
                <a:ext uri="{FF2B5EF4-FFF2-40B4-BE49-F238E27FC236}">
                  <a16:creationId xmlns:a16="http://schemas.microsoft.com/office/drawing/2014/main" id="{80EA58F4-646D-6C49-A1DC-8044B92BD9A9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90;p27">
              <a:extLst>
                <a:ext uri="{FF2B5EF4-FFF2-40B4-BE49-F238E27FC236}">
                  <a16:creationId xmlns:a16="http://schemas.microsoft.com/office/drawing/2014/main" id="{56E6F13B-D876-614A-9C4E-6268A44386A6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7" name="Google Shape;279;p27">
            <a:extLst>
              <a:ext uri="{FF2B5EF4-FFF2-40B4-BE49-F238E27FC236}">
                <a16:creationId xmlns:a16="http://schemas.microsoft.com/office/drawing/2014/main" id="{D6C0E9E4-C37D-514F-BFBB-4E6AC6206AAC}"/>
              </a:ext>
            </a:extLst>
          </p:cNvPr>
          <p:cNvSpPr/>
          <p:nvPr/>
        </p:nvSpPr>
        <p:spPr>
          <a:xfrm>
            <a:off x="2580121" y="3512441"/>
            <a:ext cx="575643" cy="179936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Argentina (8)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8" name="Google Shape;288;p27">
            <a:extLst>
              <a:ext uri="{FF2B5EF4-FFF2-40B4-BE49-F238E27FC236}">
                <a16:creationId xmlns:a16="http://schemas.microsoft.com/office/drawing/2014/main" id="{896670AF-7A82-4549-B273-DCCCB4349472}"/>
              </a:ext>
            </a:extLst>
          </p:cNvPr>
          <p:cNvGrpSpPr/>
          <p:nvPr/>
        </p:nvGrpSpPr>
        <p:grpSpPr>
          <a:xfrm>
            <a:off x="7151399" y="1937265"/>
            <a:ext cx="115200" cy="182695"/>
            <a:chOff x="1707750" y="1597230"/>
            <a:chExt cx="115200" cy="182695"/>
          </a:xfrm>
        </p:grpSpPr>
        <p:sp>
          <p:nvSpPr>
            <p:cNvPr id="39" name="Google Shape;289;p27">
              <a:extLst>
                <a:ext uri="{FF2B5EF4-FFF2-40B4-BE49-F238E27FC236}">
                  <a16:creationId xmlns:a16="http://schemas.microsoft.com/office/drawing/2014/main" id="{AA786FE4-C9E5-E54B-AD22-6C7A65C44900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290;p27">
              <a:extLst>
                <a:ext uri="{FF2B5EF4-FFF2-40B4-BE49-F238E27FC236}">
                  <a16:creationId xmlns:a16="http://schemas.microsoft.com/office/drawing/2014/main" id="{640C038E-F711-C646-8724-5C07BEC490C4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1" name="Google Shape;279;p27">
            <a:extLst>
              <a:ext uri="{FF2B5EF4-FFF2-40B4-BE49-F238E27FC236}">
                <a16:creationId xmlns:a16="http://schemas.microsoft.com/office/drawing/2014/main" id="{18DED0CB-7009-DD4D-8904-9498AB81E5B4}"/>
              </a:ext>
            </a:extLst>
          </p:cNvPr>
          <p:cNvSpPr/>
          <p:nvPr/>
        </p:nvSpPr>
        <p:spPr>
          <a:xfrm>
            <a:off x="7044659" y="1677751"/>
            <a:ext cx="563757" cy="17099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Japan (7)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42" name="Google Shape;291;p27">
            <a:extLst>
              <a:ext uri="{FF2B5EF4-FFF2-40B4-BE49-F238E27FC236}">
                <a16:creationId xmlns:a16="http://schemas.microsoft.com/office/drawing/2014/main" id="{1781D97D-84B1-9546-8576-46DF3615645F}"/>
              </a:ext>
            </a:extLst>
          </p:cNvPr>
          <p:cNvGrpSpPr/>
          <p:nvPr/>
        </p:nvGrpSpPr>
        <p:grpSpPr>
          <a:xfrm>
            <a:off x="7268938" y="3649702"/>
            <a:ext cx="115200" cy="182695"/>
            <a:chOff x="1707750" y="1597230"/>
            <a:chExt cx="115200" cy="182695"/>
          </a:xfrm>
        </p:grpSpPr>
        <p:sp>
          <p:nvSpPr>
            <p:cNvPr id="43" name="Google Shape;292;p27">
              <a:extLst>
                <a:ext uri="{FF2B5EF4-FFF2-40B4-BE49-F238E27FC236}">
                  <a16:creationId xmlns:a16="http://schemas.microsoft.com/office/drawing/2014/main" id="{009A70D9-B658-E247-BAF3-A6D39689BACE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293;p27">
              <a:extLst>
                <a:ext uri="{FF2B5EF4-FFF2-40B4-BE49-F238E27FC236}">
                  <a16:creationId xmlns:a16="http://schemas.microsoft.com/office/drawing/2014/main" id="{0DCC1C90-CF0B-144E-B96B-532A5693871A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79;p27">
            <a:extLst>
              <a:ext uri="{FF2B5EF4-FFF2-40B4-BE49-F238E27FC236}">
                <a16:creationId xmlns:a16="http://schemas.microsoft.com/office/drawing/2014/main" id="{7479DF1E-9AA9-004C-994D-9E92F0B26823}"/>
              </a:ext>
            </a:extLst>
          </p:cNvPr>
          <p:cNvSpPr/>
          <p:nvPr/>
        </p:nvSpPr>
        <p:spPr>
          <a:xfrm>
            <a:off x="7166266" y="3416054"/>
            <a:ext cx="575645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Australia (6)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6" name="Google Shape;279;p27">
            <a:extLst>
              <a:ext uri="{FF2B5EF4-FFF2-40B4-BE49-F238E27FC236}">
                <a16:creationId xmlns:a16="http://schemas.microsoft.com/office/drawing/2014/main" id="{BAF1D6FB-8913-2E44-AFAE-1EB2A912583A}"/>
              </a:ext>
            </a:extLst>
          </p:cNvPr>
          <p:cNvSpPr/>
          <p:nvPr/>
        </p:nvSpPr>
        <p:spPr>
          <a:xfrm>
            <a:off x="2300245" y="3220530"/>
            <a:ext cx="523148" cy="14969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Chile (4)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7" name="Google Shape;279;p27">
            <a:extLst>
              <a:ext uri="{FF2B5EF4-FFF2-40B4-BE49-F238E27FC236}">
                <a16:creationId xmlns:a16="http://schemas.microsoft.com/office/drawing/2014/main" id="{5447E5FF-76A3-EA4C-B167-A8B019592EAC}"/>
              </a:ext>
            </a:extLst>
          </p:cNvPr>
          <p:cNvSpPr/>
          <p:nvPr/>
        </p:nvSpPr>
        <p:spPr>
          <a:xfrm>
            <a:off x="1548334" y="2025554"/>
            <a:ext cx="629957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Mexico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8" name="Google Shape;279;p27">
            <a:extLst>
              <a:ext uri="{FF2B5EF4-FFF2-40B4-BE49-F238E27FC236}">
                <a16:creationId xmlns:a16="http://schemas.microsoft.com/office/drawing/2014/main" id="{5545720A-25F4-714E-BC7B-82B947635E25}"/>
              </a:ext>
            </a:extLst>
          </p:cNvPr>
          <p:cNvSpPr/>
          <p:nvPr/>
        </p:nvSpPr>
        <p:spPr>
          <a:xfrm>
            <a:off x="1706802" y="1255363"/>
            <a:ext cx="566158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Canada(3)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9" name="Google Shape;279;p27">
            <a:extLst>
              <a:ext uri="{FF2B5EF4-FFF2-40B4-BE49-F238E27FC236}">
                <a16:creationId xmlns:a16="http://schemas.microsoft.com/office/drawing/2014/main" id="{6C6C8F1B-5C81-3240-A1B2-3F93E45D35DC}"/>
              </a:ext>
            </a:extLst>
          </p:cNvPr>
          <p:cNvSpPr/>
          <p:nvPr/>
        </p:nvSpPr>
        <p:spPr>
          <a:xfrm>
            <a:off x="1734086" y="1647616"/>
            <a:ext cx="566159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U.S. (1)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40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2823393" y="250701"/>
            <a:ext cx="3497214" cy="3480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Ebola Confirmed Cases</a:t>
            </a:r>
            <a:br>
              <a:rPr lang="en" dirty="0"/>
            </a:br>
            <a:r>
              <a:rPr lang="en" dirty="0"/>
              <a:t>(Top 10) </a:t>
            </a:r>
            <a:endParaRPr dirty="0"/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819801" y="1895713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4572000" y="3037703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4397373" y="1919694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4064782" y="2253684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3711695" y="2597971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5" name="Google Shape;279;p27">
            <a:extLst>
              <a:ext uri="{FF2B5EF4-FFF2-40B4-BE49-F238E27FC236}">
                <a16:creationId xmlns:a16="http://schemas.microsoft.com/office/drawing/2014/main" id="{AC381093-062B-D04E-B742-890ED0AB9C4C}"/>
              </a:ext>
            </a:extLst>
          </p:cNvPr>
          <p:cNvSpPr/>
          <p:nvPr/>
        </p:nvSpPr>
        <p:spPr>
          <a:xfrm>
            <a:off x="4290121" y="1712160"/>
            <a:ext cx="515114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Italy (10)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26" name="Google Shape;291;p27">
            <a:extLst>
              <a:ext uri="{FF2B5EF4-FFF2-40B4-BE49-F238E27FC236}">
                <a16:creationId xmlns:a16="http://schemas.microsoft.com/office/drawing/2014/main" id="{4600ED63-04FB-3142-8612-D6FF8F94D8E2}"/>
              </a:ext>
            </a:extLst>
          </p:cNvPr>
          <p:cNvGrpSpPr/>
          <p:nvPr/>
        </p:nvGrpSpPr>
        <p:grpSpPr>
          <a:xfrm>
            <a:off x="3752081" y="2217743"/>
            <a:ext cx="115200" cy="182695"/>
            <a:chOff x="1707750" y="1597230"/>
            <a:chExt cx="115200" cy="182695"/>
          </a:xfrm>
        </p:grpSpPr>
        <p:sp>
          <p:nvSpPr>
            <p:cNvPr id="27" name="Google Shape;292;p27">
              <a:extLst>
                <a:ext uri="{FF2B5EF4-FFF2-40B4-BE49-F238E27FC236}">
                  <a16:creationId xmlns:a16="http://schemas.microsoft.com/office/drawing/2014/main" id="{DAAAF14E-96D7-4643-B215-F42DB298BD46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3;p27">
              <a:extLst>
                <a:ext uri="{FF2B5EF4-FFF2-40B4-BE49-F238E27FC236}">
                  <a16:creationId xmlns:a16="http://schemas.microsoft.com/office/drawing/2014/main" id="{09EAD8EE-9D2C-6346-8CAE-F753D510A943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9" name="Google Shape;279;p27">
            <a:extLst>
              <a:ext uri="{FF2B5EF4-FFF2-40B4-BE49-F238E27FC236}">
                <a16:creationId xmlns:a16="http://schemas.microsoft.com/office/drawing/2014/main" id="{40AA6CBD-AC11-DC4B-AB03-84AC2F5FE236}"/>
              </a:ext>
            </a:extLst>
          </p:cNvPr>
          <p:cNvSpPr/>
          <p:nvPr/>
        </p:nvSpPr>
        <p:spPr>
          <a:xfrm>
            <a:off x="3651811" y="1978291"/>
            <a:ext cx="470571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Senegal (7)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0" name="Google Shape;288;p27">
            <a:extLst>
              <a:ext uri="{FF2B5EF4-FFF2-40B4-BE49-F238E27FC236}">
                <a16:creationId xmlns:a16="http://schemas.microsoft.com/office/drawing/2014/main" id="{3BDC330B-E9C5-2948-A70B-46566DE86968}"/>
              </a:ext>
            </a:extLst>
          </p:cNvPr>
          <p:cNvGrpSpPr/>
          <p:nvPr/>
        </p:nvGrpSpPr>
        <p:grpSpPr>
          <a:xfrm>
            <a:off x="4035982" y="2612241"/>
            <a:ext cx="115200" cy="182695"/>
            <a:chOff x="1707750" y="1597230"/>
            <a:chExt cx="115200" cy="182695"/>
          </a:xfrm>
        </p:grpSpPr>
        <p:sp>
          <p:nvSpPr>
            <p:cNvPr id="31" name="Google Shape;289;p27">
              <a:extLst>
                <a:ext uri="{FF2B5EF4-FFF2-40B4-BE49-F238E27FC236}">
                  <a16:creationId xmlns:a16="http://schemas.microsoft.com/office/drawing/2014/main" id="{75AE7783-E264-3E49-ACDE-DA75129B87E8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290;p27">
              <a:extLst>
                <a:ext uri="{FF2B5EF4-FFF2-40B4-BE49-F238E27FC236}">
                  <a16:creationId xmlns:a16="http://schemas.microsoft.com/office/drawing/2014/main" id="{ED1153DA-5BA3-C740-A1AB-AAE50B694C6F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34" name="Google Shape;288;p27">
            <a:extLst>
              <a:ext uri="{FF2B5EF4-FFF2-40B4-BE49-F238E27FC236}">
                <a16:creationId xmlns:a16="http://schemas.microsoft.com/office/drawing/2014/main" id="{CE681DDA-6000-7F47-B7FF-B72835465BE8}"/>
              </a:ext>
            </a:extLst>
          </p:cNvPr>
          <p:cNvGrpSpPr/>
          <p:nvPr/>
        </p:nvGrpSpPr>
        <p:grpSpPr>
          <a:xfrm>
            <a:off x="4320278" y="2832585"/>
            <a:ext cx="115200" cy="182695"/>
            <a:chOff x="1707750" y="1597230"/>
            <a:chExt cx="115200" cy="182695"/>
          </a:xfrm>
        </p:grpSpPr>
        <p:sp>
          <p:nvSpPr>
            <p:cNvPr id="35" name="Google Shape;289;p27">
              <a:extLst>
                <a:ext uri="{FF2B5EF4-FFF2-40B4-BE49-F238E27FC236}">
                  <a16:creationId xmlns:a16="http://schemas.microsoft.com/office/drawing/2014/main" id="{80EA58F4-646D-6C49-A1DC-8044B92BD9A9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290;p27">
              <a:extLst>
                <a:ext uri="{FF2B5EF4-FFF2-40B4-BE49-F238E27FC236}">
                  <a16:creationId xmlns:a16="http://schemas.microsoft.com/office/drawing/2014/main" id="{56E6F13B-D876-614A-9C4E-6268A44386A6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7" name="Google Shape;279;p27">
            <a:extLst>
              <a:ext uri="{FF2B5EF4-FFF2-40B4-BE49-F238E27FC236}">
                <a16:creationId xmlns:a16="http://schemas.microsoft.com/office/drawing/2014/main" id="{D6C0E9E4-C37D-514F-BFBB-4E6AC6206AAC}"/>
              </a:ext>
            </a:extLst>
          </p:cNvPr>
          <p:cNvSpPr/>
          <p:nvPr/>
        </p:nvSpPr>
        <p:spPr>
          <a:xfrm>
            <a:off x="4236431" y="2568781"/>
            <a:ext cx="575643" cy="179936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Liberia (2)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38" name="Google Shape;288;p27">
            <a:extLst>
              <a:ext uri="{FF2B5EF4-FFF2-40B4-BE49-F238E27FC236}">
                <a16:creationId xmlns:a16="http://schemas.microsoft.com/office/drawing/2014/main" id="{896670AF-7A82-4549-B273-DCCCB4349472}"/>
              </a:ext>
            </a:extLst>
          </p:cNvPr>
          <p:cNvGrpSpPr/>
          <p:nvPr/>
        </p:nvGrpSpPr>
        <p:grpSpPr>
          <a:xfrm>
            <a:off x="4121231" y="1747167"/>
            <a:ext cx="115200" cy="182695"/>
            <a:chOff x="1707750" y="1597230"/>
            <a:chExt cx="115200" cy="182695"/>
          </a:xfrm>
        </p:grpSpPr>
        <p:sp>
          <p:nvSpPr>
            <p:cNvPr id="39" name="Google Shape;289;p27">
              <a:extLst>
                <a:ext uri="{FF2B5EF4-FFF2-40B4-BE49-F238E27FC236}">
                  <a16:creationId xmlns:a16="http://schemas.microsoft.com/office/drawing/2014/main" id="{AA786FE4-C9E5-E54B-AD22-6C7A65C44900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290;p27">
              <a:extLst>
                <a:ext uri="{FF2B5EF4-FFF2-40B4-BE49-F238E27FC236}">
                  <a16:creationId xmlns:a16="http://schemas.microsoft.com/office/drawing/2014/main" id="{640C038E-F711-C646-8724-5C07BEC490C4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1" name="Google Shape;279;p27">
            <a:extLst>
              <a:ext uri="{FF2B5EF4-FFF2-40B4-BE49-F238E27FC236}">
                <a16:creationId xmlns:a16="http://schemas.microsoft.com/office/drawing/2014/main" id="{18DED0CB-7009-DD4D-8904-9498AB81E5B4}"/>
              </a:ext>
            </a:extLst>
          </p:cNvPr>
          <p:cNvSpPr/>
          <p:nvPr/>
        </p:nvSpPr>
        <p:spPr>
          <a:xfrm>
            <a:off x="4008243" y="1530762"/>
            <a:ext cx="563757" cy="17099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Spain (8)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grpSp>
        <p:nvGrpSpPr>
          <p:cNvPr id="42" name="Google Shape;291;p27">
            <a:extLst>
              <a:ext uri="{FF2B5EF4-FFF2-40B4-BE49-F238E27FC236}">
                <a16:creationId xmlns:a16="http://schemas.microsoft.com/office/drawing/2014/main" id="{1781D97D-84B1-9546-8576-46DF3615645F}"/>
              </a:ext>
            </a:extLst>
          </p:cNvPr>
          <p:cNvGrpSpPr/>
          <p:nvPr/>
        </p:nvGrpSpPr>
        <p:grpSpPr>
          <a:xfrm>
            <a:off x="3950643" y="1386233"/>
            <a:ext cx="115200" cy="182695"/>
            <a:chOff x="1707750" y="1597230"/>
            <a:chExt cx="115200" cy="182695"/>
          </a:xfrm>
        </p:grpSpPr>
        <p:sp>
          <p:nvSpPr>
            <p:cNvPr id="43" name="Google Shape;292;p27">
              <a:extLst>
                <a:ext uri="{FF2B5EF4-FFF2-40B4-BE49-F238E27FC236}">
                  <a16:creationId xmlns:a16="http://schemas.microsoft.com/office/drawing/2014/main" id="{009A70D9-B658-E247-BAF3-A6D39689BACE}"/>
                </a:ext>
              </a:extLst>
            </p:cNvPr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293;p27">
              <a:extLst>
                <a:ext uri="{FF2B5EF4-FFF2-40B4-BE49-F238E27FC236}">
                  <a16:creationId xmlns:a16="http://schemas.microsoft.com/office/drawing/2014/main" id="{0DCC1C90-CF0B-144E-B96B-532A5693871A}"/>
                </a:ext>
              </a:extLst>
            </p:cNvPr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45" name="Google Shape;279;p27">
            <a:extLst>
              <a:ext uri="{FF2B5EF4-FFF2-40B4-BE49-F238E27FC236}">
                <a16:creationId xmlns:a16="http://schemas.microsoft.com/office/drawing/2014/main" id="{7479DF1E-9AA9-004C-994D-9E92F0B26823}"/>
              </a:ext>
            </a:extLst>
          </p:cNvPr>
          <p:cNvSpPr/>
          <p:nvPr/>
        </p:nvSpPr>
        <p:spPr>
          <a:xfrm>
            <a:off x="3856628" y="1149068"/>
            <a:ext cx="575645" cy="1659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U.K. (9)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6" name="Google Shape;279;p27">
            <a:extLst>
              <a:ext uri="{FF2B5EF4-FFF2-40B4-BE49-F238E27FC236}">
                <a16:creationId xmlns:a16="http://schemas.microsoft.com/office/drawing/2014/main" id="{BAF1D6FB-8913-2E44-AFAE-1EB2A912583A}"/>
              </a:ext>
            </a:extLst>
          </p:cNvPr>
          <p:cNvSpPr/>
          <p:nvPr/>
        </p:nvSpPr>
        <p:spPr>
          <a:xfrm>
            <a:off x="3570434" y="2334767"/>
            <a:ext cx="523148" cy="21076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Guinea (3)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7" name="Google Shape;279;p27">
            <a:extLst>
              <a:ext uri="{FF2B5EF4-FFF2-40B4-BE49-F238E27FC236}">
                <a16:creationId xmlns:a16="http://schemas.microsoft.com/office/drawing/2014/main" id="{5447E5FF-76A3-EA4C-B167-A8B019592EAC}"/>
              </a:ext>
            </a:extLst>
          </p:cNvPr>
          <p:cNvSpPr/>
          <p:nvPr/>
        </p:nvSpPr>
        <p:spPr>
          <a:xfrm>
            <a:off x="4475468" y="2761936"/>
            <a:ext cx="629957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Nigeria (4)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8" name="Google Shape;279;p27">
            <a:extLst>
              <a:ext uri="{FF2B5EF4-FFF2-40B4-BE49-F238E27FC236}">
                <a16:creationId xmlns:a16="http://schemas.microsoft.com/office/drawing/2014/main" id="{5545720A-25F4-714E-BC7B-82B947635E25}"/>
              </a:ext>
            </a:extLst>
          </p:cNvPr>
          <p:cNvSpPr/>
          <p:nvPr/>
        </p:nvSpPr>
        <p:spPr>
          <a:xfrm>
            <a:off x="3970624" y="2040082"/>
            <a:ext cx="566158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Mali (5)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9" name="Google Shape;279;p27">
            <a:extLst>
              <a:ext uri="{FF2B5EF4-FFF2-40B4-BE49-F238E27FC236}">
                <a16:creationId xmlns:a16="http://schemas.microsoft.com/office/drawing/2014/main" id="{6C6C8F1B-5C81-3240-A1B2-3F93E45D35DC}"/>
              </a:ext>
            </a:extLst>
          </p:cNvPr>
          <p:cNvSpPr/>
          <p:nvPr/>
        </p:nvSpPr>
        <p:spPr>
          <a:xfrm>
            <a:off x="1734086" y="1647616"/>
            <a:ext cx="566159" cy="17429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U.S. (6)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33" name="Google Shape;279;p27">
            <a:extLst>
              <a:ext uri="{FF2B5EF4-FFF2-40B4-BE49-F238E27FC236}">
                <a16:creationId xmlns:a16="http://schemas.microsoft.com/office/drawing/2014/main" id="{18F1AA84-FC96-9A45-94F3-1D71F3ED01F0}"/>
              </a:ext>
            </a:extLst>
          </p:cNvPr>
          <p:cNvSpPr/>
          <p:nvPr/>
        </p:nvSpPr>
        <p:spPr>
          <a:xfrm>
            <a:off x="3939281" y="2339128"/>
            <a:ext cx="566158" cy="19450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Sierra Leone (1)</a:t>
            </a:r>
            <a:endParaRPr sz="7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345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Deaths-Global*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D22FC6-A03E-6A4E-8469-8B4B989C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86" y="802280"/>
            <a:ext cx="3006997" cy="258723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C002A-F73F-AB46-8E45-1DA19284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0" y="4083774"/>
            <a:ext cx="5638045" cy="827368"/>
          </a:xfrm>
          <a:prstGeom prst="rect">
            <a:avLst/>
          </a:prstGeom>
        </p:spPr>
      </p:pic>
      <p:sp>
        <p:nvSpPr>
          <p:cNvPr id="25" name="Google Shape;202;p20">
            <a:extLst>
              <a:ext uri="{FF2B5EF4-FFF2-40B4-BE49-F238E27FC236}">
                <a16:creationId xmlns:a16="http://schemas.microsoft.com/office/drawing/2014/main" id="{95EC81FF-B2B5-D14C-925F-1B53BE842278}"/>
              </a:ext>
            </a:extLst>
          </p:cNvPr>
          <p:cNvSpPr txBox="1">
            <a:spLocks/>
          </p:cNvSpPr>
          <p:nvPr/>
        </p:nvSpPr>
        <p:spPr>
          <a:xfrm>
            <a:off x="94971" y="3140790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0.754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0.714</a:t>
            </a:r>
          </a:p>
        </p:txBody>
      </p:sp>
    </p:spTree>
    <p:extLst>
      <p:ext uri="{BB962C8B-B14F-4D97-AF65-F5344CB8AC3E}">
        <p14:creationId xmlns:p14="http://schemas.microsoft.com/office/powerpoint/2010/main" val="203499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PANDEMIC TIMELINE</a:t>
            </a:r>
            <a:endParaRPr dirty="0"/>
          </a:p>
        </p:txBody>
      </p:sp>
      <p:sp>
        <p:nvSpPr>
          <p:cNvPr id="333" name="Google Shape;333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4" name="Google Shape;334;p30"/>
          <p:cNvSpPr/>
          <p:nvPr/>
        </p:nvSpPr>
        <p:spPr>
          <a:xfrm rot="-711236">
            <a:off x="5703750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 rot="711236" flipH="1">
            <a:off x="4419012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0"/>
          <p:cNvGrpSpPr/>
          <p:nvPr/>
        </p:nvGrpSpPr>
        <p:grpSpPr>
          <a:xfrm>
            <a:off x="4824175" y="3245918"/>
            <a:ext cx="1712700" cy="921269"/>
            <a:chOff x="5796625" y="2571072"/>
            <a:chExt cx="1712700" cy="1201441"/>
          </a:xfrm>
        </p:grpSpPr>
        <p:sp>
          <p:nvSpPr>
            <p:cNvPr id="337" name="Google Shape;337;p3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 txBox="1"/>
            <p:nvPr/>
          </p:nvSpPr>
          <p:spPr>
            <a:xfrm>
              <a:off x="6295612" y="265210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Current</a:t>
              </a:r>
              <a:endParaRPr sz="1200" b="1" dirty="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5840875" y="3106213"/>
              <a:ext cx="1624200" cy="485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COVID-19</a:t>
              </a:r>
              <a:endParaRPr sz="1800" dirty="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0"/>
          <p:cNvSpPr/>
          <p:nvPr/>
        </p:nvSpPr>
        <p:spPr>
          <a:xfrm rot="-711236">
            <a:off x="3137938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3571144" y="2156607"/>
            <a:ext cx="1712700" cy="945835"/>
            <a:chOff x="4409300" y="1219942"/>
            <a:chExt cx="1712700" cy="1217479"/>
          </a:xfrm>
        </p:grpSpPr>
        <p:sp>
          <p:nvSpPr>
            <p:cNvPr id="344" name="Google Shape;344;p3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4917175" y="1890539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2014</a:t>
              </a:r>
              <a:endParaRPr sz="1200" b="1" dirty="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EBOLA</a:t>
              </a:r>
              <a:endParaRPr sz="1800" dirty="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</p:grpSp>
      <p:sp>
        <p:nvSpPr>
          <p:cNvPr id="349" name="Google Shape;349;p30"/>
          <p:cNvSpPr/>
          <p:nvPr/>
        </p:nvSpPr>
        <p:spPr>
          <a:xfrm rot="711236" flipH="1">
            <a:off x="1846258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2314688" y="3239253"/>
            <a:ext cx="1712700" cy="927933"/>
            <a:chOff x="3021975" y="2571072"/>
            <a:chExt cx="1712700" cy="1201441"/>
          </a:xfrm>
        </p:grpSpPr>
        <p:sp>
          <p:nvSpPr>
            <p:cNvPr id="351" name="Google Shape;351;p30"/>
            <p:cNvSpPr txBox="1"/>
            <p:nvPr/>
          </p:nvSpPr>
          <p:spPr>
            <a:xfrm>
              <a:off x="3539453" y="266890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2009</a:t>
              </a:r>
              <a:endParaRPr sz="1200" b="1" dirty="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INFLUENZA</a:t>
              </a:r>
              <a:endParaRPr sz="1800" dirty="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0"/>
          <p:cNvSpPr/>
          <p:nvPr/>
        </p:nvSpPr>
        <p:spPr>
          <a:xfrm rot="-711236">
            <a:off x="572133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30"/>
          <p:cNvGrpSpPr/>
          <p:nvPr/>
        </p:nvGrpSpPr>
        <p:grpSpPr>
          <a:xfrm>
            <a:off x="1028058" y="2154099"/>
            <a:ext cx="1712700" cy="954528"/>
            <a:chOff x="1637475" y="1219942"/>
            <a:chExt cx="1712700" cy="1217479"/>
          </a:xfrm>
        </p:grpSpPr>
        <p:sp>
          <p:nvSpPr>
            <p:cNvPr id="358" name="Google Shape;358;p3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2142540" y="1876262"/>
              <a:ext cx="696900" cy="276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2009</a:t>
              </a:r>
              <a:endParaRPr sz="1200" b="1" dirty="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H1N1</a:t>
              </a:r>
              <a:endParaRPr sz="1800" dirty="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15;p40">
            <a:extLst>
              <a:ext uri="{FF2B5EF4-FFF2-40B4-BE49-F238E27FC236}">
                <a16:creationId xmlns:a16="http://schemas.microsoft.com/office/drawing/2014/main" id="{CB0DCFA0-F782-234E-BDD7-0078DAAAC3AC}"/>
              </a:ext>
            </a:extLst>
          </p:cNvPr>
          <p:cNvGrpSpPr/>
          <p:nvPr/>
        </p:nvGrpSpPr>
        <p:grpSpPr>
          <a:xfrm>
            <a:off x="7467758" y="525742"/>
            <a:ext cx="888533" cy="815703"/>
            <a:chOff x="6845399" y="3630764"/>
            <a:chExt cx="457200" cy="457200"/>
          </a:xfrm>
        </p:grpSpPr>
        <p:sp>
          <p:nvSpPr>
            <p:cNvPr id="34" name="Google Shape;516;p40">
              <a:extLst>
                <a:ext uri="{FF2B5EF4-FFF2-40B4-BE49-F238E27FC236}">
                  <a16:creationId xmlns:a16="http://schemas.microsoft.com/office/drawing/2014/main" id="{48183B9D-274E-8648-8521-365DF4BABCD8}"/>
                </a:ext>
              </a:extLst>
            </p:cNvPr>
            <p:cNvSpPr/>
            <p:nvPr/>
          </p:nvSpPr>
          <p:spPr>
            <a:xfrm>
              <a:off x="6845399" y="3706725"/>
              <a:ext cx="304800" cy="381238"/>
            </a:xfrm>
            <a:custGeom>
              <a:avLst/>
              <a:gdLst/>
              <a:ahLst/>
              <a:cxnLst/>
              <a:rect l="l" t="t" r="r" b="b"/>
              <a:pathLst>
                <a:path w="304800" h="381238" extrusionOk="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17;p40">
              <a:extLst>
                <a:ext uri="{FF2B5EF4-FFF2-40B4-BE49-F238E27FC236}">
                  <a16:creationId xmlns:a16="http://schemas.microsoft.com/office/drawing/2014/main" id="{C6023ADF-5465-324B-92EE-CE3E80344539}"/>
                </a:ext>
              </a:extLst>
            </p:cNvPr>
            <p:cNvSpPr/>
            <p:nvPr/>
          </p:nvSpPr>
          <p:spPr>
            <a:xfrm>
              <a:off x="7169249" y="3630764"/>
              <a:ext cx="133350" cy="457200"/>
            </a:xfrm>
            <a:custGeom>
              <a:avLst/>
              <a:gdLst/>
              <a:ahLst/>
              <a:cxnLst/>
              <a:rect l="l" t="t" r="r" b="b"/>
              <a:pathLst>
                <a:path w="133350" h="457200" extrusionOk="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566;p40">
            <a:extLst>
              <a:ext uri="{FF2B5EF4-FFF2-40B4-BE49-F238E27FC236}">
                <a16:creationId xmlns:a16="http://schemas.microsoft.com/office/drawing/2014/main" id="{20C8C116-5B05-AC40-ADD7-689DC579A647}"/>
              </a:ext>
            </a:extLst>
          </p:cNvPr>
          <p:cNvGrpSpPr/>
          <p:nvPr/>
        </p:nvGrpSpPr>
        <p:grpSpPr>
          <a:xfrm>
            <a:off x="7990057" y="1552844"/>
            <a:ext cx="627660" cy="627175"/>
            <a:chOff x="1385976" y="3667543"/>
            <a:chExt cx="410672" cy="457199"/>
          </a:xfrm>
        </p:grpSpPr>
        <p:sp>
          <p:nvSpPr>
            <p:cNvPr id="37" name="Google Shape;567;p40">
              <a:extLst>
                <a:ext uri="{FF2B5EF4-FFF2-40B4-BE49-F238E27FC236}">
                  <a16:creationId xmlns:a16="http://schemas.microsoft.com/office/drawing/2014/main" id="{E4E1FA2D-AD00-F742-8093-07953D8456B6}"/>
                </a:ext>
              </a:extLst>
            </p:cNvPr>
            <p:cNvSpPr/>
            <p:nvPr/>
          </p:nvSpPr>
          <p:spPr>
            <a:xfrm>
              <a:off x="1463246" y="3667543"/>
              <a:ext cx="247650" cy="266700"/>
            </a:xfrm>
            <a:custGeom>
              <a:avLst/>
              <a:gdLst/>
              <a:ahLst/>
              <a:cxnLst/>
              <a:rect l="l" t="t" r="r" b="b"/>
              <a:pathLst>
                <a:path w="247650" h="266700" extrusionOk="0">
                  <a:moveTo>
                    <a:pt x="28575" y="228600"/>
                  </a:moveTo>
                  <a:lnTo>
                    <a:pt x="57150" y="228600"/>
                  </a:lnTo>
                  <a:lnTo>
                    <a:pt x="57150" y="247650"/>
                  </a:lnTo>
                  <a:cubicBezTo>
                    <a:pt x="57150" y="258128"/>
                    <a:pt x="65723" y="266700"/>
                    <a:pt x="76200" y="266700"/>
                  </a:cubicBezTo>
                  <a:lnTo>
                    <a:pt x="171450" y="266700"/>
                  </a:lnTo>
                  <a:cubicBezTo>
                    <a:pt x="181928" y="266700"/>
                    <a:pt x="190500" y="258128"/>
                    <a:pt x="190500" y="247650"/>
                  </a:cubicBezTo>
                  <a:lnTo>
                    <a:pt x="190500" y="228600"/>
                  </a:lnTo>
                  <a:lnTo>
                    <a:pt x="219075" y="228600"/>
                  </a:lnTo>
                  <a:cubicBezTo>
                    <a:pt x="226695" y="228600"/>
                    <a:pt x="234315" y="225743"/>
                    <a:pt x="239077" y="220028"/>
                  </a:cubicBezTo>
                  <a:cubicBezTo>
                    <a:pt x="243840" y="215265"/>
                    <a:pt x="247650" y="207645"/>
                    <a:pt x="247650" y="200025"/>
                  </a:cubicBezTo>
                  <a:cubicBezTo>
                    <a:pt x="247650" y="185738"/>
                    <a:pt x="237173" y="173355"/>
                    <a:pt x="222885" y="171450"/>
                  </a:cubicBezTo>
                  <a:cubicBezTo>
                    <a:pt x="232410" y="154305"/>
                    <a:pt x="238125" y="135255"/>
                    <a:pt x="238125" y="114300"/>
                  </a:cubicBezTo>
                  <a:cubicBezTo>
                    <a:pt x="238125" y="51435"/>
                    <a:pt x="186690" y="0"/>
                    <a:pt x="123825" y="0"/>
                  </a:cubicBezTo>
                  <a:cubicBezTo>
                    <a:pt x="60960" y="0"/>
                    <a:pt x="9525" y="51435"/>
                    <a:pt x="9525" y="114300"/>
                  </a:cubicBezTo>
                  <a:cubicBezTo>
                    <a:pt x="9525" y="135255"/>
                    <a:pt x="15240" y="155258"/>
                    <a:pt x="24765" y="171450"/>
                  </a:cubicBezTo>
                  <a:cubicBezTo>
                    <a:pt x="18097" y="172403"/>
                    <a:pt x="12383" y="175260"/>
                    <a:pt x="8572" y="179070"/>
                  </a:cubicBezTo>
                  <a:cubicBezTo>
                    <a:pt x="2858" y="184785"/>
                    <a:pt x="0" y="192405"/>
                    <a:pt x="0" y="200025"/>
                  </a:cubicBezTo>
                  <a:cubicBezTo>
                    <a:pt x="0" y="215265"/>
                    <a:pt x="13335" y="228600"/>
                    <a:pt x="28575" y="228600"/>
                  </a:cubicBezTo>
                  <a:close/>
                  <a:moveTo>
                    <a:pt x="114300" y="180975"/>
                  </a:moveTo>
                  <a:lnTo>
                    <a:pt x="114300" y="200025"/>
                  </a:lnTo>
                  <a:cubicBezTo>
                    <a:pt x="114300" y="205740"/>
                    <a:pt x="110490" y="209550"/>
                    <a:pt x="104775" y="209550"/>
                  </a:cubicBezTo>
                  <a:cubicBezTo>
                    <a:pt x="99060" y="209550"/>
                    <a:pt x="95250" y="205740"/>
                    <a:pt x="95250" y="200025"/>
                  </a:cubicBezTo>
                  <a:lnTo>
                    <a:pt x="95250" y="180975"/>
                  </a:lnTo>
                  <a:cubicBezTo>
                    <a:pt x="95250" y="175260"/>
                    <a:pt x="99060" y="171450"/>
                    <a:pt x="104775" y="171450"/>
                  </a:cubicBezTo>
                  <a:cubicBezTo>
                    <a:pt x="110490" y="171450"/>
                    <a:pt x="114300" y="175260"/>
                    <a:pt x="114300" y="180975"/>
                  </a:cubicBezTo>
                  <a:close/>
                  <a:moveTo>
                    <a:pt x="133350" y="180975"/>
                  </a:moveTo>
                  <a:cubicBezTo>
                    <a:pt x="133350" y="175260"/>
                    <a:pt x="137160" y="171450"/>
                    <a:pt x="142875" y="171450"/>
                  </a:cubicBezTo>
                  <a:cubicBezTo>
                    <a:pt x="148590" y="171450"/>
                    <a:pt x="152400" y="175260"/>
                    <a:pt x="152400" y="180975"/>
                  </a:cubicBezTo>
                  <a:lnTo>
                    <a:pt x="152400" y="200025"/>
                  </a:lnTo>
                  <a:cubicBezTo>
                    <a:pt x="152400" y="205740"/>
                    <a:pt x="148590" y="209550"/>
                    <a:pt x="142875" y="209550"/>
                  </a:cubicBezTo>
                  <a:cubicBezTo>
                    <a:pt x="137160" y="209550"/>
                    <a:pt x="133350" y="205740"/>
                    <a:pt x="133350" y="200025"/>
                  </a:cubicBezTo>
                  <a:lnTo>
                    <a:pt x="133350" y="180975"/>
                  </a:lnTo>
                  <a:close/>
                  <a:moveTo>
                    <a:pt x="176213" y="95250"/>
                  </a:moveTo>
                  <a:cubicBezTo>
                    <a:pt x="189548" y="95250"/>
                    <a:pt x="200025" y="105728"/>
                    <a:pt x="200025" y="119063"/>
                  </a:cubicBezTo>
                  <a:cubicBezTo>
                    <a:pt x="200025" y="132398"/>
                    <a:pt x="189548" y="142875"/>
                    <a:pt x="176213" y="142875"/>
                  </a:cubicBezTo>
                  <a:cubicBezTo>
                    <a:pt x="162878" y="142875"/>
                    <a:pt x="152400" y="132398"/>
                    <a:pt x="152400" y="119063"/>
                  </a:cubicBezTo>
                  <a:cubicBezTo>
                    <a:pt x="152400" y="105728"/>
                    <a:pt x="162878" y="95250"/>
                    <a:pt x="176213" y="95250"/>
                  </a:cubicBezTo>
                  <a:close/>
                  <a:moveTo>
                    <a:pt x="71438" y="95250"/>
                  </a:moveTo>
                  <a:cubicBezTo>
                    <a:pt x="84773" y="95250"/>
                    <a:pt x="95250" y="105728"/>
                    <a:pt x="95250" y="119063"/>
                  </a:cubicBezTo>
                  <a:cubicBezTo>
                    <a:pt x="95250" y="132398"/>
                    <a:pt x="84773" y="142875"/>
                    <a:pt x="71438" y="142875"/>
                  </a:cubicBezTo>
                  <a:cubicBezTo>
                    <a:pt x="58103" y="142875"/>
                    <a:pt x="47625" y="132398"/>
                    <a:pt x="47625" y="119063"/>
                  </a:cubicBezTo>
                  <a:cubicBezTo>
                    <a:pt x="47625" y="105728"/>
                    <a:pt x="58103" y="95250"/>
                    <a:pt x="71438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68;p40">
              <a:extLst>
                <a:ext uri="{FF2B5EF4-FFF2-40B4-BE49-F238E27FC236}">
                  <a16:creationId xmlns:a16="http://schemas.microsoft.com/office/drawing/2014/main" id="{B8A7E613-27F8-C142-9A05-CB9B2E0BD311}"/>
                </a:ext>
              </a:extLst>
            </p:cNvPr>
            <p:cNvSpPr/>
            <p:nvPr/>
          </p:nvSpPr>
          <p:spPr>
            <a:xfrm>
              <a:off x="1385976" y="3905076"/>
              <a:ext cx="410672" cy="219666"/>
            </a:xfrm>
            <a:custGeom>
              <a:avLst/>
              <a:gdLst/>
              <a:ahLst/>
              <a:cxnLst/>
              <a:rect l="l" t="t" r="r" b="b"/>
              <a:pathLst>
                <a:path w="410672" h="219666" extrusionOk="0">
                  <a:moveTo>
                    <a:pt x="392547" y="49169"/>
                  </a:moveTo>
                  <a:lnTo>
                    <a:pt x="382070" y="46312"/>
                  </a:lnTo>
                  <a:lnTo>
                    <a:pt x="387785" y="36787"/>
                  </a:lnTo>
                  <a:cubicBezTo>
                    <a:pt x="394452" y="25357"/>
                    <a:pt x="391595" y="11069"/>
                    <a:pt x="380165" y="4402"/>
                  </a:cubicBezTo>
                  <a:cubicBezTo>
                    <a:pt x="368735" y="-2266"/>
                    <a:pt x="354447" y="592"/>
                    <a:pt x="347780" y="12022"/>
                  </a:cubicBezTo>
                  <a:lnTo>
                    <a:pt x="327777" y="42502"/>
                  </a:lnTo>
                  <a:lnTo>
                    <a:pt x="201095" y="95842"/>
                  </a:lnTo>
                  <a:lnTo>
                    <a:pt x="76317" y="43454"/>
                  </a:lnTo>
                  <a:lnTo>
                    <a:pt x="65840" y="15832"/>
                  </a:lnTo>
                  <a:cubicBezTo>
                    <a:pt x="61077" y="3449"/>
                    <a:pt x="47742" y="-3218"/>
                    <a:pt x="35360" y="1544"/>
                  </a:cubicBezTo>
                  <a:cubicBezTo>
                    <a:pt x="22977" y="6307"/>
                    <a:pt x="16310" y="19642"/>
                    <a:pt x="21072" y="32024"/>
                  </a:cubicBezTo>
                  <a:lnTo>
                    <a:pt x="25835" y="45359"/>
                  </a:lnTo>
                  <a:lnTo>
                    <a:pt x="16310" y="48217"/>
                  </a:lnTo>
                  <a:cubicBezTo>
                    <a:pt x="3927" y="52027"/>
                    <a:pt x="-2740" y="65362"/>
                    <a:pt x="1070" y="78697"/>
                  </a:cubicBezTo>
                  <a:cubicBezTo>
                    <a:pt x="5832" y="89174"/>
                    <a:pt x="14405" y="95842"/>
                    <a:pt x="24882" y="95842"/>
                  </a:cubicBezTo>
                  <a:cubicBezTo>
                    <a:pt x="27740" y="95842"/>
                    <a:pt x="29645" y="95842"/>
                    <a:pt x="32502" y="94889"/>
                  </a:cubicBezTo>
                  <a:lnTo>
                    <a:pt x="56315" y="87269"/>
                  </a:lnTo>
                  <a:lnTo>
                    <a:pt x="134420" y="119654"/>
                  </a:lnTo>
                  <a:lnTo>
                    <a:pt x="93462" y="136799"/>
                  </a:lnTo>
                  <a:lnTo>
                    <a:pt x="73460" y="126322"/>
                  </a:lnTo>
                  <a:cubicBezTo>
                    <a:pt x="62030" y="120607"/>
                    <a:pt x="47742" y="125369"/>
                    <a:pt x="41075" y="136799"/>
                  </a:cubicBezTo>
                  <a:cubicBezTo>
                    <a:pt x="35360" y="148229"/>
                    <a:pt x="40122" y="162517"/>
                    <a:pt x="51552" y="169184"/>
                  </a:cubicBezTo>
                  <a:lnTo>
                    <a:pt x="62982" y="174899"/>
                  </a:lnTo>
                  <a:lnTo>
                    <a:pt x="58220" y="188234"/>
                  </a:lnTo>
                  <a:cubicBezTo>
                    <a:pt x="54410" y="200617"/>
                    <a:pt x="61077" y="213952"/>
                    <a:pt x="73460" y="218714"/>
                  </a:cubicBezTo>
                  <a:cubicBezTo>
                    <a:pt x="77270" y="219667"/>
                    <a:pt x="79175" y="219667"/>
                    <a:pt x="82032" y="219667"/>
                  </a:cubicBezTo>
                  <a:cubicBezTo>
                    <a:pt x="92510" y="219667"/>
                    <a:pt x="101082" y="212999"/>
                    <a:pt x="104892" y="203474"/>
                  </a:cubicBezTo>
                  <a:lnTo>
                    <a:pt x="112512" y="181567"/>
                  </a:lnTo>
                  <a:lnTo>
                    <a:pt x="201095" y="143467"/>
                  </a:lnTo>
                  <a:lnTo>
                    <a:pt x="290630" y="180614"/>
                  </a:lnTo>
                  <a:lnTo>
                    <a:pt x="298250" y="202522"/>
                  </a:lnTo>
                  <a:cubicBezTo>
                    <a:pt x="301107" y="212047"/>
                    <a:pt x="310632" y="218714"/>
                    <a:pt x="321110" y="218714"/>
                  </a:cubicBezTo>
                  <a:cubicBezTo>
                    <a:pt x="323967" y="218714"/>
                    <a:pt x="325872" y="218714"/>
                    <a:pt x="328730" y="217762"/>
                  </a:cubicBezTo>
                  <a:cubicBezTo>
                    <a:pt x="341112" y="213952"/>
                    <a:pt x="347780" y="200617"/>
                    <a:pt x="343970" y="187282"/>
                  </a:cubicBezTo>
                  <a:lnTo>
                    <a:pt x="339207" y="173947"/>
                  </a:lnTo>
                  <a:lnTo>
                    <a:pt x="350637" y="168232"/>
                  </a:lnTo>
                  <a:cubicBezTo>
                    <a:pt x="362067" y="162517"/>
                    <a:pt x="366830" y="148229"/>
                    <a:pt x="361115" y="135847"/>
                  </a:cubicBezTo>
                  <a:cubicBezTo>
                    <a:pt x="355400" y="124417"/>
                    <a:pt x="341112" y="119654"/>
                    <a:pt x="328730" y="125369"/>
                  </a:cubicBezTo>
                  <a:lnTo>
                    <a:pt x="308727" y="135847"/>
                  </a:lnTo>
                  <a:lnTo>
                    <a:pt x="267770" y="119654"/>
                  </a:lnTo>
                  <a:lnTo>
                    <a:pt x="346827" y="86317"/>
                  </a:lnTo>
                  <a:lnTo>
                    <a:pt x="381117" y="94889"/>
                  </a:lnTo>
                  <a:cubicBezTo>
                    <a:pt x="383022" y="95842"/>
                    <a:pt x="384927" y="95842"/>
                    <a:pt x="386832" y="95842"/>
                  </a:cubicBezTo>
                  <a:cubicBezTo>
                    <a:pt x="397310" y="95842"/>
                    <a:pt x="406835" y="88222"/>
                    <a:pt x="409692" y="77744"/>
                  </a:cubicBezTo>
                  <a:cubicBezTo>
                    <a:pt x="413502" y="65362"/>
                    <a:pt x="405882" y="52027"/>
                    <a:pt x="392547" y="49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524;p40">
            <a:extLst>
              <a:ext uri="{FF2B5EF4-FFF2-40B4-BE49-F238E27FC236}">
                <a16:creationId xmlns:a16="http://schemas.microsoft.com/office/drawing/2014/main" id="{9AEFFD5E-6CDF-1244-AFE6-5E274A7AD35B}"/>
              </a:ext>
            </a:extLst>
          </p:cNvPr>
          <p:cNvSpPr/>
          <p:nvPr/>
        </p:nvSpPr>
        <p:spPr>
          <a:xfrm>
            <a:off x="7727333" y="2439196"/>
            <a:ext cx="576554" cy="521045"/>
          </a:xfrm>
          <a:custGeom>
            <a:avLst/>
            <a:gdLst/>
            <a:ahLst/>
            <a:cxnLst/>
            <a:rect l="l" t="t" r="r" b="b"/>
            <a:pathLst>
              <a:path w="457200" h="342973" extrusionOk="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645;p40">
            <a:extLst>
              <a:ext uri="{FF2B5EF4-FFF2-40B4-BE49-F238E27FC236}">
                <a16:creationId xmlns:a16="http://schemas.microsoft.com/office/drawing/2014/main" id="{42553D1E-4B09-024A-BB88-B9816634499C}"/>
              </a:ext>
            </a:extLst>
          </p:cNvPr>
          <p:cNvSpPr/>
          <p:nvPr/>
        </p:nvSpPr>
        <p:spPr>
          <a:xfrm>
            <a:off x="8382781" y="3012776"/>
            <a:ext cx="303470" cy="561130"/>
          </a:xfrm>
          <a:custGeom>
            <a:avLst/>
            <a:gdLst/>
            <a:ahLst/>
            <a:cxnLst/>
            <a:rect l="l" t="t" r="r" b="b"/>
            <a:pathLst>
              <a:path w="228600" h="457200" extrusionOk="0">
                <a:moveTo>
                  <a:pt x="173736" y="0"/>
                </a:moveTo>
                <a:lnTo>
                  <a:pt x="59436" y="0"/>
                </a:lnTo>
                <a:cubicBezTo>
                  <a:pt x="51861" y="0"/>
                  <a:pt x="45720" y="6397"/>
                  <a:pt x="45720" y="14288"/>
                </a:cubicBezTo>
                <a:cubicBezTo>
                  <a:pt x="45720" y="22178"/>
                  <a:pt x="51861" y="28575"/>
                  <a:pt x="59436" y="28575"/>
                </a:cubicBezTo>
                <a:lnTo>
                  <a:pt x="91440" y="28575"/>
                </a:lnTo>
                <a:lnTo>
                  <a:pt x="91440" y="114300"/>
                </a:lnTo>
                <a:lnTo>
                  <a:pt x="54864" y="114300"/>
                </a:lnTo>
                <a:cubicBezTo>
                  <a:pt x="49820" y="114316"/>
                  <a:pt x="45735" y="118571"/>
                  <a:pt x="45720" y="123825"/>
                </a:cubicBezTo>
                <a:lnTo>
                  <a:pt x="45720" y="161925"/>
                </a:lnTo>
                <a:lnTo>
                  <a:pt x="18288" y="161925"/>
                </a:lnTo>
                <a:cubicBezTo>
                  <a:pt x="8200" y="161955"/>
                  <a:pt x="29" y="170467"/>
                  <a:pt x="0" y="180975"/>
                </a:cubicBezTo>
                <a:lnTo>
                  <a:pt x="0" y="438150"/>
                </a:lnTo>
                <a:cubicBezTo>
                  <a:pt x="29" y="448658"/>
                  <a:pt x="8200" y="457170"/>
                  <a:pt x="18288" y="457200"/>
                </a:cubicBezTo>
                <a:lnTo>
                  <a:pt x="192024" y="457200"/>
                </a:lnTo>
                <a:cubicBezTo>
                  <a:pt x="202112" y="457170"/>
                  <a:pt x="210283" y="448658"/>
                  <a:pt x="210312" y="438150"/>
                </a:cubicBezTo>
                <a:lnTo>
                  <a:pt x="210312" y="180975"/>
                </a:lnTo>
                <a:cubicBezTo>
                  <a:pt x="210283" y="170467"/>
                  <a:pt x="202112" y="161955"/>
                  <a:pt x="192024" y="161925"/>
                </a:cubicBezTo>
                <a:lnTo>
                  <a:pt x="164592" y="161925"/>
                </a:lnTo>
                <a:lnTo>
                  <a:pt x="164592" y="123825"/>
                </a:lnTo>
                <a:cubicBezTo>
                  <a:pt x="164576" y="118571"/>
                  <a:pt x="160492" y="114316"/>
                  <a:pt x="155448" y="114300"/>
                </a:cubicBezTo>
                <a:lnTo>
                  <a:pt x="118872" y="114300"/>
                </a:lnTo>
                <a:lnTo>
                  <a:pt x="118872" y="28575"/>
                </a:lnTo>
                <a:lnTo>
                  <a:pt x="173736" y="28575"/>
                </a:lnTo>
                <a:cubicBezTo>
                  <a:pt x="191384" y="28575"/>
                  <a:pt x="201168" y="43528"/>
                  <a:pt x="201168" y="61913"/>
                </a:cubicBezTo>
                <a:cubicBezTo>
                  <a:pt x="201168" y="69803"/>
                  <a:pt x="207309" y="76200"/>
                  <a:pt x="214884" y="76200"/>
                </a:cubicBezTo>
                <a:cubicBezTo>
                  <a:pt x="222459" y="76200"/>
                  <a:pt x="228600" y="69803"/>
                  <a:pt x="228600" y="61913"/>
                </a:cubicBezTo>
                <a:cubicBezTo>
                  <a:pt x="228600" y="27812"/>
                  <a:pt x="206472" y="0"/>
                  <a:pt x="173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5FAD0-F4AB-C043-BFDF-1C4F6465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7" y="150758"/>
            <a:ext cx="5794980" cy="2052512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alpha val="49000"/>
              </a:schemeClr>
            </a:out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E4AEBD-F4B2-B04C-AEB8-25613436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54" y="2412274"/>
            <a:ext cx="5794980" cy="2580469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alpha val="6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1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Deaths-Global*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AC82B-A604-9E41-BBDA-C0AE1F89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54" y="1029970"/>
            <a:ext cx="3675616" cy="243184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12210-2FDB-7B43-9695-8A5767951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" y="3596816"/>
            <a:ext cx="2971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Deaths-United States*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0140B-528F-2B41-AEA4-AD8314DE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94" y="803398"/>
            <a:ext cx="3421180" cy="2996847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B1A8A-7320-4C4F-9FB7-51146CA6D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1" y="4109435"/>
            <a:ext cx="6264386" cy="912566"/>
          </a:xfrm>
          <a:prstGeom prst="rect">
            <a:avLst/>
          </a:prstGeom>
        </p:spPr>
      </p:pic>
      <p:sp>
        <p:nvSpPr>
          <p:cNvPr id="30" name="Google Shape;202;p20">
            <a:extLst>
              <a:ext uri="{FF2B5EF4-FFF2-40B4-BE49-F238E27FC236}">
                <a16:creationId xmlns:a16="http://schemas.microsoft.com/office/drawing/2014/main" id="{BD1720B1-EF0E-7746-8778-32DBF13FED18}"/>
              </a:ext>
            </a:extLst>
          </p:cNvPr>
          <p:cNvSpPr txBox="1">
            <a:spLocks/>
          </p:cNvSpPr>
          <p:nvPr/>
        </p:nvSpPr>
        <p:spPr>
          <a:xfrm>
            <a:off x="94971" y="3047601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0.934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0.921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Deaths-United States*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7BB9B1-B6B0-8E4A-B2DD-E6899F5B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55" y="1033829"/>
            <a:ext cx="3768683" cy="245535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AC806-6982-FB49-861D-D5085CD12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3707255"/>
            <a:ext cx="318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94971" y="590461"/>
            <a:ext cx="5638045" cy="150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000" dirty="0"/>
              <a:t>Covid-19</a:t>
            </a:r>
            <a:br>
              <a:rPr lang="en" sz="9000" dirty="0"/>
            </a:br>
            <a:r>
              <a:rPr lang="en" sz="2000" dirty="0"/>
              <a:t>*Confirmed Cases-Global*</a:t>
            </a:r>
            <a:br>
              <a:rPr lang="en" sz="9000" dirty="0"/>
            </a:br>
            <a:br>
              <a:rPr lang="en" sz="2000" dirty="0"/>
            </a:br>
            <a:br>
              <a:rPr lang="en" sz="2000" dirty="0"/>
            </a:br>
            <a:endParaRPr sz="20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2;p20">
            <a:extLst>
              <a:ext uri="{FF2B5EF4-FFF2-40B4-BE49-F238E27FC236}">
                <a16:creationId xmlns:a16="http://schemas.microsoft.com/office/drawing/2014/main" id="{2B934B8C-C555-8442-B6AD-F2EC1EB141AA}"/>
              </a:ext>
            </a:extLst>
          </p:cNvPr>
          <p:cNvSpPr txBox="1">
            <a:spLocks/>
          </p:cNvSpPr>
          <p:nvPr/>
        </p:nvSpPr>
        <p:spPr>
          <a:xfrm>
            <a:off x="94971" y="2939658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0.988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0.986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3B79379-F9CE-D74D-AE25-020BB93F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89" y="876341"/>
            <a:ext cx="3265492" cy="28257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A2B6B8-D73E-254E-B834-5D4F6F34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70" y="4023466"/>
            <a:ext cx="5638045" cy="8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7C24ED-35FB-2744-800D-C6CCF916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88" y="1162400"/>
            <a:ext cx="3369284" cy="21659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E1F877-2D0F-574A-AB7B-2435B1A9A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8" y="3580519"/>
            <a:ext cx="2979319" cy="1276851"/>
          </a:xfrm>
          <a:prstGeom prst="rect">
            <a:avLst/>
          </a:prstGeom>
        </p:spPr>
      </p:pic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/>
              <a:t>Covid-19</a:t>
            </a:r>
            <a:br>
              <a:rPr lang="en-US" sz="9000"/>
            </a:br>
            <a:r>
              <a:rPr lang="en-US" sz="2000"/>
              <a:t>*Confirmed Cases-Global*</a:t>
            </a:r>
            <a:br>
              <a:rPr lang="en-US" sz="9000"/>
            </a:br>
            <a:br>
              <a:rPr lang="en-US" sz="2000"/>
            </a:br>
            <a:br>
              <a:rPr lang="en-US" sz="200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 dirty="0"/>
              <a:t>Covid-19</a:t>
            </a:r>
            <a:br>
              <a:rPr lang="en-US" sz="9000" dirty="0"/>
            </a:br>
            <a:r>
              <a:rPr lang="en-US" sz="2000" dirty="0"/>
              <a:t>*Confirmed Cases-United States*</a:t>
            </a:r>
            <a:br>
              <a:rPr lang="en-US" sz="9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A8451-4372-CF4E-8ADD-0A8C215D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80" y="871764"/>
            <a:ext cx="3044045" cy="276731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E1BA3-03C2-834C-9858-52DA7683E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4" y="4061947"/>
            <a:ext cx="5377416" cy="785556"/>
          </a:xfrm>
          <a:prstGeom prst="rect">
            <a:avLst/>
          </a:prstGeom>
        </p:spPr>
      </p:pic>
      <p:sp>
        <p:nvSpPr>
          <p:cNvPr id="18" name="Google Shape;202;p20">
            <a:extLst>
              <a:ext uri="{FF2B5EF4-FFF2-40B4-BE49-F238E27FC236}">
                <a16:creationId xmlns:a16="http://schemas.microsoft.com/office/drawing/2014/main" id="{5D2887BA-C7C0-0345-B342-C5671FD7E33A}"/>
              </a:ext>
            </a:extLst>
          </p:cNvPr>
          <p:cNvSpPr txBox="1">
            <a:spLocks/>
          </p:cNvSpPr>
          <p:nvPr/>
        </p:nvSpPr>
        <p:spPr>
          <a:xfrm>
            <a:off x="94971" y="2939658"/>
            <a:ext cx="4281384" cy="76243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Training Data Score: </a:t>
            </a:r>
            <a:r>
              <a:rPr lang="en-US" dirty="0"/>
              <a:t>0.938</a:t>
            </a:r>
          </a:p>
          <a:p>
            <a:pPr marL="0" indent="0">
              <a:lnSpc>
                <a:spcPct val="100000"/>
              </a:lnSpc>
              <a:buFont typeface="Encode Sans Semi Condensed Light"/>
              <a:buNone/>
            </a:pPr>
            <a:r>
              <a:rPr lang="en-US" b="1" dirty="0"/>
              <a:t>Testing Data Score: </a:t>
            </a:r>
            <a:r>
              <a:rPr lang="en-US" dirty="0"/>
              <a:t>0.912</a:t>
            </a:r>
          </a:p>
        </p:txBody>
      </p:sp>
    </p:spTree>
    <p:extLst>
      <p:ext uri="{BB962C8B-B14F-4D97-AF65-F5344CB8AC3E}">
        <p14:creationId xmlns:p14="http://schemas.microsoft.com/office/powerpoint/2010/main" val="414290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 rot="408709">
            <a:off x="7691709" y="3659853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8404384" y="1343181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88739" y="140010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0">
            <a:extLst>
              <a:ext uri="{FF2B5EF4-FFF2-40B4-BE49-F238E27FC236}">
                <a16:creationId xmlns:a16="http://schemas.microsoft.com/office/drawing/2014/main" id="{D95E1098-5103-0244-8935-7E6C42F96A32}"/>
              </a:ext>
            </a:extLst>
          </p:cNvPr>
          <p:cNvSpPr txBox="1">
            <a:spLocks/>
          </p:cNvSpPr>
          <p:nvPr/>
        </p:nvSpPr>
        <p:spPr>
          <a:xfrm>
            <a:off x="94971" y="590461"/>
            <a:ext cx="5638045" cy="15054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0"/>
              <a:t>Covid-19</a:t>
            </a:r>
            <a:br>
              <a:rPr lang="en-US" sz="9000"/>
            </a:br>
            <a:r>
              <a:rPr lang="en-US" sz="2000"/>
              <a:t>*Confirmed Cases-Global*</a:t>
            </a:r>
            <a:br>
              <a:rPr lang="en-US" sz="9000"/>
            </a:br>
            <a:br>
              <a:rPr lang="en-US" sz="2000"/>
            </a:br>
            <a:br>
              <a:rPr lang="en-US" sz="2000"/>
            </a:br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24D2CC-B120-F143-9663-2A7D858D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78" y="1101997"/>
            <a:ext cx="3419566" cy="224836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76592-0F29-3C4C-B678-EA1AA8F2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83" y="3495100"/>
            <a:ext cx="3022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4837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441</Words>
  <Application>Microsoft Macintosh PowerPoint</Application>
  <PresentationFormat>On-screen Show (16:9)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Abel</vt:lpstr>
      <vt:lpstr>Arial</vt:lpstr>
      <vt:lpstr>Calibri</vt:lpstr>
      <vt:lpstr>Dubai</vt:lpstr>
      <vt:lpstr>Encode Sans Semi Condensed Light</vt:lpstr>
      <vt:lpstr>Pandarus template</vt:lpstr>
      <vt:lpstr>Covid-19 vs. Past Pandemics</vt:lpstr>
      <vt:lpstr>Covid-19 *Confirmed Deaths-Global*   </vt:lpstr>
      <vt:lpstr>Covid-19 *Confirmed Deaths-Global*   </vt:lpstr>
      <vt:lpstr>Covid-19 *Confirmed Deaths-United States*   </vt:lpstr>
      <vt:lpstr>Covid-19 *Confirmed Deaths-United States*   </vt:lpstr>
      <vt:lpstr>Covid-19 *Confirmed Cases-Global*   </vt:lpstr>
      <vt:lpstr>PowerPoint Presentation</vt:lpstr>
      <vt:lpstr>PowerPoint Presentation</vt:lpstr>
      <vt:lpstr>PowerPoint Presentation</vt:lpstr>
      <vt:lpstr>H1N1  (2009)</vt:lpstr>
      <vt:lpstr>H1N1 (2009)</vt:lpstr>
      <vt:lpstr>Ebola (2014-2016)</vt:lpstr>
      <vt:lpstr>Ebola (2014-2016)</vt:lpstr>
      <vt:lpstr>Influenza (2009-2019)</vt:lpstr>
      <vt:lpstr>Influenza Total Deaths by Age (2009-2019)</vt:lpstr>
      <vt:lpstr>United States Comparison</vt:lpstr>
      <vt:lpstr>PowerPoint Presentation</vt:lpstr>
      <vt:lpstr>H1N1 Confirmed Cases (Top 10) </vt:lpstr>
      <vt:lpstr>Ebola Confirmed Cases (Top 10) </vt:lpstr>
      <vt:lpstr>PANDEMIC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Matt Houser</cp:lastModifiedBy>
  <cp:revision>30</cp:revision>
  <dcterms:modified xsi:type="dcterms:W3CDTF">2020-05-14T21:37:42Z</dcterms:modified>
</cp:coreProperties>
</file>