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3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76B55-A3BE-9B43-9780-3A8D3A39079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9DCC9-12E2-5D45-BB23-6038EEC5D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16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AEAC7-FBDF-B248-8F28-EE1330A9B464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831B5-706E-BA4C-B760-B145289CA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23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transactions in West</a:t>
            </a:r>
            <a:r>
              <a:rPr lang="en-US" baseline="0" dirty="0" smtClean="0"/>
              <a:t> region are under $1000.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831B5-706E-BA4C-B760-B145289CAF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23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831B5-706E-BA4C-B760-B145289CAF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0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graph from Xcel</a:t>
            </a:r>
            <a:r>
              <a:rPr lang="en-US" baseline="0" dirty="0" smtClean="0"/>
              <a:t> worksheet</a:t>
            </a:r>
          </a:p>
          <a:p>
            <a:r>
              <a:rPr lang="en-US" dirty="0" smtClean="0"/>
              <a:t>The entire West region</a:t>
            </a:r>
            <a:r>
              <a:rPr lang="en-US" baseline="0" dirty="0" smtClean="0"/>
              <a:t> shops online only.  Why?  Lack of brick-and-mortar stores?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831B5-706E-BA4C-B760-B145289CAF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41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West</a:t>
            </a:r>
            <a:r>
              <a:rPr lang="en-US" baseline="0" dirty="0" smtClean="0"/>
              <a:t> region has the highest population of 74-85 </a:t>
            </a:r>
            <a:r>
              <a:rPr lang="en-US" baseline="0" dirty="0" err="1" smtClean="0"/>
              <a:t>yr</a:t>
            </a:r>
            <a:r>
              <a:rPr lang="en-US" baseline="0" dirty="0" smtClean="0"/>
              <a:t> olds.  All of purchases done online and each transaction is about $253 on the average.  We need to encourage this age group to spend more by getting them into the stores.  </a:t>
            </a:r>
          </a:p>
          <a:p>
            <a:r>
              <a:rPr lang="en-US" baseline="0" dirty="0" smtClean="0"/>
              <a:t>This region also has the smallest population of 18-28 </a:t>
            </a:r>
            <a:r>
              <a:rPr lang="en-US" baseline="0" dirty="0" err="1" smtClean="0"/>
              <a:t>yr</a:t>
            </a:r>
            <a:r>
              <a:rPr lang="en-US" baseline="0" dirty="0" smtClean="0"/>
              <a:t> olds.  Should encourage more of this age group to shop either online or in-store.  Should target marketing campaign here, too.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831B5-706E-BA4C-B760-B145289CAF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Will need more</a:t>
            </a:r>
            <a:r>
              <a:rPr lang="en-US" baseline="0" dirty="0" smtClean="0"/>
              <a:t> data (general population, in addition to what’s provided) to understand age group 18-28 in the West region as well as age group older-than-61 in Central region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In-Store purchases drop after age 50, any significance?   Need to do more study to </a:t>
            </a:r>
            <a:r>
              <a:rPr lang="en-US" baseline="0" smtClean="0"/>
              <a:t>investigate why …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831B5-706E-BA4C-B760-B145289CAF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0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22DA6B6-3A8E-3749-8AFF-8534A81A5534}" type="datetime1">
              <a:rPr lang="en-US" smtClean="0"/>
              <a:t>12/1/15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BLACKWELL ELECTRONICS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505B906-1985-A349-BDAC-5BA19168D3BC}" type="datetime1">
              <a:rPr lang="en-US" smtClean="0"/>
              <a:t>12/1/15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BLACKWELL ELECTRONICS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8108E68-0E67-8047-8B72-97F8D5D9B02B}" type="datetime1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BLACKWELL ELECTRONICS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370E955-7376-0E47-A246-1E305E5538B1}" type="datetime1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BLACKWELL ELECTRONICS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FEFB2AB-342C-A747-96BF-8EA2DCFC221B}" type="datetime1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BLACKWELL ELECTRONICS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FE8D8C5-CCD5-6341-B8AC-FC52687EA3BA}" type="datetime1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BLACKWELL ELECTRONICS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2B18A7F-6350-AE4D-876C-107E7EC0251A}" type="datetime1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BLACKWELL ELECTRONICS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962159D-DB9D-A14D-9B69-DDE305453D93}" type="datetime1">
              <a:rPr lang="en-US" smtClean="0"/>
              <a:t>12/1/15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smtClean="0"/>
              <a:t>BLACKWELL ELECTRONICS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4259105-6848-7B4B-BF7E-11525E91700E}" type="datetime1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BLACKWELL ELECTRONICS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F4C9FC7-8B36-1446-B4EB-E62306CBE185}" type="datetime1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BLACKWELL ELECTRONICS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0674D9E0-0AFA-7448-9853-78DC5F925942}" type="datetime1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BLACKWELL ELECTRONICS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36FEA1B-3E47-BB40-B5BF-00D6813544B1}" type="datetime1">
              <a:rPr lang="en-US" smtClean="0"/>
              <a:t>12/1/15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r>
              <a:rPr kumimoji="0" lang="en-US" sz="1000" smtClean="0">
                <a:solidFill>
                  <a:schemeClr val="tx2">
                    <a:shade val="50000"/>
                  </a:schemeClr>
                </a:solidFill>
              </a:rPr>
              <a:t>BLACKWELL ELECTRONICS</a:t>
            </a:r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Customer Buying Patterns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Customer Data Analysis	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0E3A371-031A-8241-A05F-2572EB80EA81}" type="datetime1">
              <a:rPr lang="en-US" smtClean="0"/>
              <a:t>12/1/15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BLACKWELL ELECTRONICS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97012" y="307971"/>
            <a:ext cx="803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BLACKWELL ELECTRONICS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9781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53556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Next Steps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28194"/>
            <a:ext cx="8362347" cy="489796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000" dirty="0" smtClean="0">
                <a:latin typeface="Calibri"/>
                <a:cs typeface="Calibri"/>
              </a:rPr>
              <a:t>Are we targeting the right customer groups?  </a:t>
            </a:r>
          </a:p>
          <a:p>
            <a:pPr lvl="1">
              <a:buFont typeface="Arial"/>
              <a:buChar char="•"/>
            </a:pPr>
            <a:r>
              <a:rPr lang="en-US" sz="1600" dirty="0" smtClean="0">
                <a:latin typeface="Calibri"/>
                <a:cs typeface="Calibri"/>
              </a:rPr>
              <a:t>Age group 18-28 in the West for online purchases</a:t>
            </a:r>
          </a:p>
          <a:p>
            <a:pPr lvl="1">
              <a:buFont typeface="Arial"/>
              <a:buChar char="•"/>
            </a:pPr>
            <a:r>
              <a:rPr lang="en-US" sz="1600" dirty="0" smtClean="0">
                <a:latin typeface="Calibri"/>
                <a:cs typeface="Calibri"/>
              </a:rPr>
              <a:t>Is the 18-28 group representative of the general population for the West region</a:t>
            </a:r>
          </a:p>
          <a:p>
            <a:pPr lvl="1">
              <a:buFont typeface="Arial"/>
              <a:buChar char="•"/>
            </a:pPr>
            <a:r>
              <a:rPr lang="en-US" sz="1600" dirty="0" smtClean="0">
                <a:latin typeface="Calibri"/>
                <a:cs typeface="Calibri"/>
              </a:rPr>
              <a:t>Adding </a:t>
            </a:r>
            <a:r>
              <a:rPr lang="en-US" sz="1600" dirty="0">
                <a:latin typeface="Calibri"/>
                <a:cs typeface="Calibri"/>
              </a:rPr>
              <a:t>brick and mortar stores in </a:t>
            </a:r>
            <a:r>
              <a:rPr lang="en-US" sz="1600" dirty="0" smtClean="0">
                <a:latin typeface="Calibri"/>
                <a:cs typeface="Calibri"/>
              </a:rPr>
              <a:t>West region </a:t>
            </a:r>
            <a:r>
              <a:rPr lang="en-US" sz="1600" dirty="0">
                <a:latin typeface="Calibri"/>
                <a:cs typeface="Calibri"/>
              </a:rPr>
              <a:t>to capture the predicted $1533 per transaction as seen by the East, South and Central </a:t>
            </a:r>
            <a:r>
              <a:rPr lang="en-US" sz="1600" dirty="0" smtClean="0">
                <a:latin typeface="Calibri"/>
                <a:cs typeface="Calibri"/>
              </a:rPr>
              <a:t>regions</a:t>
            </a:r>
          </a:p>
          <a:p>
            <a:pPr>
              <a:buFont typeface="Arial"/>
              <a:buChar char="•"/>
            </a:pPr>
            <a:r>
              <a:rPr lang="en-US" sz="2000" dirty="0" smtClean="0">
                <a:latin typeface="Calibri"/>
                <a:cs typeface="Calibri"/>
              </a:rPr>
              <a:t>In general, most of the age group 74-85 shop in-store.  And the West </a:t>
            </a:r>
            <a:r>
              <a:rPr lang="en-US" sz="2000" dirty="0">
                <a:latin typeface="Calibri"/>
                <a:cs typeface="Calibri"/>
              </a:rPr>
              <a:t>region has the highest population of 74-85 </a:t>
            </a:r>
            <a:r>
              <a:rPr lang="en-US" sz="2000" dirty="0" err="1">
                <a:latin typeface="Calibri"/>
                <a:cs typeface="Calibri"/>
              </a:rPr>
              <a:t>yr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olds, all of whom shop online.  This highlights the need for brick-and-mortar store in West region.</a:t>
            </a:r>
          </a:p>
          <a:p>
            <a:pPr>
              <a:buFont typeface="Arial"/>
              <a:buChar char="•"/>
            </a:pPr>
            <a:r>
              <a:rPr lang="en-US" sz="2000" dirty="0" smtClean="0">
                <a:latin typeface="Calibri"/>
                <a:cs typeface="Calibri"/>
              </a:rPr>
              <a:t>In-store purchases drop significantly after age 50.  Why? Need to investigate so we can properly target ad campaign. </a:t>
            </a:r>
          </a:p>
          <a:p>
            <a:pPr>
              <a:buFont typeface="Arial"/>
              <a:buChar char="•"/>
            </a:pPr>
            <a:r>
              <a:rPr lang="en-US" sz="2000" dirty="0" smtClean="0">
                <a:latin typeface="Calibri"/>
                <a:cs typeface="Calibri"/>
              </a:rPr>
              <a:t>West region </a:t>
            </a:r>
            <a:r>
              <a:rPr lang="en-US" sz="2000" dirty="0">
                <a:latin typeface="Calibri"/>
                <a:cs typeface="Calibri"/>
              </a:rPr>
              <a:t>also has the smallest population of 18-28 </a:t>
            </a:r>
            <a:r>
              <a:rPr lang="en-US" sz="2000" dirty="0" err="1">
                <a:latin typeface="Calibri"/>
                <a:cs typeface="Calibri"/>
              </a:rPr>
              <a:t>yr</a:t>
            </a:r>
            <a:r>
              <a:rPr lang="en-US" sz="2000" dirty="0">
                <a:latin typeface="Calibri"/>
                <a:cs typeface="Calibri"/>
              </a:rPr>
              <a:t> olds.  Should encourage more of this age group to shop either online or in-store.  Should target marketing campaign here, too.</a:t>
            </a:r>
          </a:p>
          <a:p>
            <a:pPr>
              <a:buFont typeface="Arial"/>
              <a:buChar char="•"/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370E955-7376-0E47-A246-1E305E5538B1}" type="datetime1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BLACKWELL ELECTRONICS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7209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3999" cy="5323474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en-US" sz="2000" dirty="0">
                <a:latin typeface="Calibri"/>
              </a:rPr>
              <a:t>Blackwell Electronics is developing 2016 sales and marketing plans. The goal of this report is to inform these plans by analyzing recent in-store and online customer data. </a:t>
            </a:r>
          </a:p>
          <a:p>
            <a:pPr marL="36576" indent="0">
              <a:buNone/>
            </a:pPr>
            <a:r>
              <a:rPr lang="en-US" sz="2000" dirty="0">
                <a:latin typeface="Calibri"/>
              </a:rPr>
              <a:t>Specific questions asked of the data team: </a:t>
            </a:r>
          </a:p>
          <a:p>
            <a:pPr marL="493776" indent="-457200">
              <a:buFont typeface="+mj-lt"/>
              <a:buAutoNum type="arabicPeriod"/>
            </a:pPr>
            <a:r>
              <a:rPr lang="en-US" sz="2000" dirty="0" smtClean="0">
                <a:latin typeface="Calibri"/>
              </a:rPr>
              <a:t>Do </a:t>
            </a:r>
            <a:r>
              <a:rPr lang="en-US" sz="2000" dirty="0">
                <a:latin typeface="Calibri"/>
              </a:rPr>
              <a:t>customers in different regions spend more per transaction? Which regions spend the most/least? </a:t>
            </a:r>
          </a:p>
          <a:p>
            <a:pPr marL="493776" indent="-457200">
              <a:buFont typeface="+mj-lt"/>
              <a:buAutoNum type="arabicPeriod"/>
            </a:pPr>
            <a:r>
              <a:rPr lang="en-US" sz="2000" dirty="0" smtClean="0">
                <a:latin typeface="Calibri"/>
              </a:rPr>
              <a:t>Are </a:t>
            </a:r>
            <a:r>
              <a:rPr lang="en-US" sz="2000" dirty="0">
                <a:latin typeface="Calibri"/>
              </a:rPr>
              <a:t>there differences in the age of customers between regions? If so, can we predict the age of a customer in a region based on other demographic data? </a:t>
            </a:r>
          </a:p>
          <a:p>
            <a:pPr marL="493776" indent="-457200">
              <a:buFont typeface="+mj-lt"/>
              <a:buAutoNum type="arabicPeriod"/>
            </a:pPr>
            <a:r>
              <a:rPr lang="en-US" sz="2000" dirty="0" smtClean="0">
                <a:latin typeface="Calibri"/>
              </a:rPr>
              <a:t>Can </a:t>
            </a:r>
            <a:r>
              <a:rPr lang="en-US" sz="2000" dirty="0">
                <a:latin typeface="Calibri"/>
              </a:rPr>
              <a:t>we predict the amount a customer will spend per transaction based on other data we have collected about that customer? </a:t>
            </a:r>
          </a:p>
          <a:p>
            <a:pPr marL="493776" indent="-457200">
              <a:buFont typeface="+mj-lt"/>
              <a:buAutoNum type="arabicPeriod"/>
            </a:pPr>
            <a:r>
              <a:rPr lang="en-US" sz="2000" dirty="0" smtClean="0">
                <a:latin typeface="Calibri"/>
              </a:rPr>
              <a:t>Is </a:t>
            </a:r>
            <a:r>
              <a:rPr lang="en-US" sz="2000" dirty="0">
                <a:latin typeface="Calibri"/>
              </a:rPr>
              <a:t>there any correlation between age of a customer and if the transaction was made online or in the store? </a:t>
            </a:r>
          </a:p>
          <a:p>
            <a:pPr marL="493776" indent="-457200">
              <a:buFont typeface="+mj-lt"/>
              <a:buAutoNum type="arabicPeriod"/>
            </a:pPr>
            <a:r>
              <a:rPr lang="en-US" sz="2000" dirty="0" smtClean="0">
                <a:latin typeface="Calibri"/>
              </a:rPr>
              <a:t>Do </a:t>
            </a:r>
            <a:r>
              <a:rPr lang="en-US" sz="2000" dirty="0">
                <a:latin typeface="Calibri"/>
              </a:rPr>
              <a:t>any other factors predict if a customer will buy online or in our stores? </a:t>
            </a:r>
            <a:endParaRPr lang="en-US" sz="2000" dirty="0">
              <a:effectLst/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135A960-AE91-054D-8F84-232574F7B343}" type="datetime1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BLACKWELL ELECTRONICS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3493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SOURCE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7108"/>
            <a:ext cx="7467600" cy="5114956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000" dirty="0" smtClean="0">
                <a:latin typeface="Calibri"/>
                <a:cs typeface="Calibri"/>
              </a:rPr>
              <a:t>Demographic data with following attributes were collected and analyzed for 80000 customers:</a:t>
            </a:r>
          </a:p>
          <a:p>
            <a:pPr marL="36576" indent="0">
              <a:buNone/>
            </a:pPr>
            <a:endParaRPr lang="en-US" sz="2000" dirty="0">
              <a:latin typeface="Calibri"/>
              <a:cs typeface="Calibri"/>
            </a:endParaRPr>
          </a:p>
          <a:p>
            <a:r>
              <a:rPr lang="en-US" sz="2000" dirty="0" smtClean="0">
                <a:latin typeface="Calibri"/>
                <a:cs typeface="Calibri"/>
              </a:rPr>
              <a:t>Type of purchase </a:t>
            </a:r>
          </a:p>
          <a:p>
            <a:pPr lvl="1"/>
            <a:r>
              <a:rPr lang="en-US" sz="1600" dirty="0">
                <a:latin typeface="Calibri"/>
                <a:cs typeface="Calibri"/>
              </a:rPr>
              <a:t>I</a:t>
            </a:r>
            <a:r>
              <a:rPr lang="en-US" sz="1600" dirty="0" smtClean="0">
                <a:latin typeface="Calibri"/>
                <a:cs typeface="Calibri"/>
              </a:rPr>
              <a:t>n-store or online</a:t>
            </a:r>
          </a:p>
          <a:p>
            <a:r>
              <a:rPr lang="en-US" sz="2000" dirty="0" smtClean="0">
                <a:latin typeface="Calibri"/>
                <a:cs typeface="Calibri"/>
              </a:rPr>
              <a:t>Customer’s age </a:t>
            </a:r>
          </a:p>
          <a:p>
            <a:pPr lvl="1"/>
            <a:r>
              <a:rPr lang="en-US" sz="1600" dirty="0" smtClean="0">
                <a:latin typeface="Calibri"/>
                <a:cs typeface="Calibri"/>
              </a:rPr>
              <a:t>Range from 18 to 85</a:t>
            </a:r>
          </a:p>
          <a:p>
            <a:r>
              <a:rPr lang="en-US" sz="2000" dirty="0" smtClean="0">
                <a:latin typeface="Calibri"/>
                <a:cs typeface="Calibri"/>
              </a:rPr>
              <a:t>Number of items purchased</a:t>
            </a:r>
          </a:p>
          <a:p>
            <a:r>
              <a:rPr lang="en-US" sz="2000" dirty="0" smtClean="0">
                <a:latin typeface="Calibri"/>
                <a:cs typeface="Calibri"/>
              </a:rPr>
              <a:t>Amount per purchase </a:t>
            </a:r>
          </a:p>
          <a:p>
            <a:pPr lvl="1"/>
            <a:r>
              <a:rPr lang="en-US" sz="1600" dirty="0" smtClean="0">
                <a:latin typeface="Calibri"/>
                <a:cs typeface="Calibri"/>
              </a:rPr>
              <a:t>Range from $5 to $3000</a:t>
            </a:r>
          </a:p>
          <a:p>
            <a:r>
              <a:rPr lang="en-US" sz="2000" dirty="0" smtClean="0">
                <a:latin typeface="Calibri"/>
                <a:cs typeface="Calibri"/>
              </a:rPr>
              <a:t>Region of purchase </a:t>
            </a:r>
          </a:p>
          <a:p>
            <a:pPr lvl="1"/>
            <a:r>
              <a:rPr lang="en-US" sz="1600" dirty="0" smtClean="0">
                <a:latin typeface="Calibri"/>
                <a:cs typeface="Calibri"/>
              </a:rPr>
              <a:t>East</a:t>
            </a:r>
          </a:p>
          <a:p>
            <a:pPr lvl="1"/>
            <a:r>
              <a:rPr lang="en-US" sz="1600" dirty="0" smtClean="0">
                <a:latin typeface="Calibri"/>
                <a:cs typeface="Calibri"/>
              </a:rPr>
              <a:t>West</a:t>
            </a:r>
          </a:p>
          <a:p>
            <a:pPr lvl="1"/>
            <a:r>
              <a:rPr lang="en-US" sz="1600" dirty="0" smtClean="0">
                <a:latin typeface="Calibri"/>
                <a:cs typeface="Calibri"/>
              </a:rPr>
              <a:t>South</a:t>
            </a:r>
          </a:p>
          <a:p>
            <a:pPr lvl="1"/>
            <a:r>
              <a:rPr lang="en-US" sz="1600" dirty="0" smtClean="0">
                <a:latin typeface="Calibri"/>
                <a:cs typeface="Calibri"/>
              </a:rPr>
              <a:t>Central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370E955-7376-0E47-A246-1E305E5538B1}" type="datetime1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BLACKWELL ELECTRONICS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734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SPENDING BY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65" y="1102583"/>
            <a:ext cx="5180612" cy="4897969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400" b="1" dirty="0" smtClean="0">
                <a:latin typeface="Calibri"/>
                <a:cs typeface="Calibri"/>
              </a:rPr>
              <a:t>Question:</a:t>
            </a:r>
            <a:r>
              <a:rPr lang="en-US" sz="2400" dirty="0" smtClean="0">
                <a:latin typeface="Calibri"/>
                <a:cs typeface="Calibri"/>
              </a:rPr>
              <a:t>  Do customers in different regions spend more per transaction? </a:t>
            </a:r>
          </a:p>
          <a:p>
            <a:pPr marL="36576" indent="0">
              <a:buNone/>
            </a:pPr>
            <a:r>
              <a:rPr lang="en-US" sz="2400" dirty="0" smtClean="0">
                <a:latin typeface="Calibri"/>
                <a:cs typeface="Calibri"/>
              </a:rPr>
              <a:t>  </a:t>
            </a:r>
          </a:p>
          <a:p>
            <a:pPr marL="36576" indent="0">
              <a:buNone/>
            </a:pPr>
            <a:r>
              <a:rPr lang="en-US" sz="2400" b="1" dirty="0" smtClean="0">
                <a:latin typeface="Calibri"/>
                <a:cs typeface="Calibri"/>
              </a:rPr>
              <a:t>Answer:</a:t>
            </a:r>
            <a:r>
              <a:rPr lang="en-US" sz="2400" dirty="0" smtClean="0">
                <a:latin typeface="Calibri"/>
                <a:cs typeface="Calibri"/>
              </a:rPr>
              <a:t>  </a:t>
            </a:r>
            <a:r>
              <a:rPr lang="en-US" sz="2400" dirty="0" smtClean="0">
                <a:solidFill>
                  <a:srgbClr val="FFFF00"/>
                </a:solidFill>
                <a:latin typeface="Calibri"/>
                <a:cs typeface="Calibri"/>
              </a:rPr>
              <a:t>Yes</a:t>
            </a:r>
            <a:endParaRPr lang="en-US" sz="2400" dirty="0">
              <a:solidFill>
                <a:srgbClr val="FFFF00"/>
              </a:solidFill>
              <a:latin typeface="Calibri"/>
              <a:cs typeface="Calibri"/>
            </a:endParaRPr>
          </a:p>
          <a:p>
            <a:pPr marL="36576" indent="0">
              <a:buNone/>
            </a:pPr>
            <a:r>
              <a:rPr lang="en-US" sz="2400" b="1" dirty="0" smtClean="0">
                <a:latin typeface="Calibri"/>
                <a:cs typeface="Calibri"/>
              </a:rPr>
              <a:t>Observations: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West region spends least; averaging about $ 253 per transaction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South and Central regions spend the most; up to $3000 per purchase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Central region made the most number of </a:t>
            </a:r>
            <a:r>
              <a:rPr lang="en-US" sz="2400" dirty="0" smtClean="0">
                <a:latin typeface="Calibri"/>
                <a:cs typeface="Calibri"/>
              </a:rPr>
              <a:t>purchases</a:t>
            </a:r>
            <a:endParaRPr lang="en-US" sz="2400" dirty="0" smtClean="0">
              <a:latin typeface="Calibri"/>
              <a:cs typeface="Calibri"/>
            </a:endParaRPr>
          </a:p>
          <a:p>
            <a:endParaRPr lang="en-US" sz="2400" dirty="0" smtClean="0">
              <a:latin typeface="Calibri"/>
              <a:cs typeface="Calibri"/>
            </a:endParaRPr>
          </a:p>
          <a:p>
            <a:endParaRPr lang="en-US" sz="2400" dirty="0" smtClean="0">
              <a:latin typeface="Calibri"/>
              <a:cs typeface="Calibri"/>
            </a:endParaRPr>
          </a:p>
          <a:p>
            <a:endParaRPr lang="en-US" sz="2400" dirty="0" smtClean="0">
              <a:latin typeface="Calibri"/>
              <a:cs typeface="Calibri"/>
            </a:endParaRPr>
          </a:p>
          <a:p>
            <a:pPr marL="36576" indent="0">
              <a:buNone/>
            </a:pPr>
            <a:endParaRPr lang="en-U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370E955-7376-0E47-A246-1E305E5538B1}" type="datetime1">
              <a:rPr lang="en-US" smtClean="0"/>
              <a:t>12/1/15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BLACKWELL ELECTRONICS</a:t>
            </a:r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 rot="18532443">
            <a:off x="5320065" y="5830266"/>
            <a:ext cx="963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Under $1000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 rot="18532443">
            <a:off x="6437788" y="5892100"/>
            <a:ext cx="1053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$1000 - $2000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695367" y="1166732"/>
            <a:ext cx="6187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Central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 rot="18532443">
            <a:off x="7735425" y="5862974"/>
            <a:ext cx="9783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$2000-$3000</a:t>
            </a:r>
            <a:endParaRPr lang="en-US" sz="1000" dirty="0"/>
          </a:p>
        </p:txBody>
      </p:sp>
      <p:pic>
        <p:nvPicPr>
          <p:cNvPr id="12" name="Picture 11" descr="Screen Shot 2015-11-27 at 3.31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577" y="170344"/>
            <a:ext cx="358570" cy="210306"/>
          </a:xfrm>
          <a:prstGeom prst="rect">
            <a:avLst/>
          </a:prstGeom>
        </p:spPr>
      </p:pic>
      <p:pic>
        <p:nvPicPr>
          <p:cNvPr id="14" name="Picture 13" descr="Screen Shot 2015-11-27 at 3.32.0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32" y="851231"/>
            <a:ext cx="401963" cy="1969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0694" y="134429"/>
            <a:ext cx="46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East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89475" y="458147"/>
            <a:ext cx="496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West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7718847" y="801960"/>
            <a:ext cx="536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South</a:t>
            </a:r>
            <a:endParaRPr lang="en-US" sz="1000" dirty="0"/>
          </a:p>
        </p:txBody>
      </p:sp>
      <p:pic>
        <p:nvPicPr>
          <p:cNvPr id="6" name="Picture 5" descr="Screen Shot 2015-11-27 at 3.09.3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340" y="1629962"/>
            <a:ext cx="3506188" cy="3899596"/>
          </a:xfrm>
          <a:prstGeom prst="rect">
            <a:avLst/>
          </a:prstGeom>
        </p:spPr>
      </p:pic>
      <p:pic>
        <p:nvPicPr>
          <p:cNvPr id="16" name="Picture 15" descr="Screen Shot 2015-11-27 at 3.32.17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201" y="507584"/>
            <a:ext cx="392340" cy="196784"/>
          </a:xfrm>
          <a:prstGeom prst="rect">
            <a:avLst/>
          </a:prstGeom>
        </p:spPr>
      </p:pic>
      <p:pic>
        <p:nvPicPr>
          <p:cNvPr id="19" name="Picture 18" descr="Screen Shot 2015-11-27 at 4.02.53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7276457" y="1214702"/>
            <a:ext cx="394237" cy="20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9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19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AGE BY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66" y="968458"/>
            <a:ext cx="5178734" cy="5591468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000" b="1" dirty="0" smtClean="0">
                <a:latin typeface="Calibri"/>
                <a:cs typeface="Calibri"/>
              </a:rPr>
              <a:t>Question:</a:t>
            </a:r>
            <a:r>
              <a:rPr lang="en-US" sz="2000" dirty="0" smtClean="0">
                <a:latin typeface="Calibri"/>
                <a:cs typeface="Calibri"/>
              </a:rPr>
              <a:t> Are there differences in the age of customers between regions? If so, can we predict the age of a customer in a region based on other demographic data?</a:t>
            </a:r>
          </a:p>
          <a:p>
            <a:pPr marL="36576" indent="0"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36576" indent="0">
              <a:buNone/>
            </a:pPr>
            <a:r>
              <a:rPr lang="en-US" sz="2000" b="1" dirty="0" smtClean="0">
                <a:latin typeface="Calibri"/>
                <a:cs typeface="Calibri"/>
              </a:rPr>
              <a:t>Answer: </a:t>
            </a:r>
            <a:r>
              <a:rPr lang="en-US" sz="2000" dirty="0" smtClean="0">
                <a:solidFill>
                  <a:srgbClr val="FFFF00"/>
                </a:solidFill>
                <a:latin typeface="Calibri"/>
                <a:cs typeface="Calibri"/>
              </a:rPr>
              <a:t>Correlation between age and region is poor except for West region</a:t>
            </a:r>
            <a:endParaRPr lang="en-US" sz="2000" dirty="0" smtClean="0">
              <a:latin typeface="Calibri"/>
              <a:cs typeface="Calibri"/>
            </a:endParaRPr>
          </a:p>
          <a:p>
            <a:pPr marL="36576" indent="0">
              <a:buNone/>
            </a:pPr>
            <a:r>
              <a:rPr lang="en-US" sz="2000" dirty="0" smtClean="0">
                <a:latin typeface="Calibri"/>
                <a:cs typeface="Calibri"/>
              </a:rPr>
              <a:t>Observations:</a:t>
            </a:r>
          </a:p>
          <a:p>
            <a:pPr>
              <a:buFont typeface="Arial"/>
              <a:buChar char="•"/>
            </a:pPr>
            <a:r>
              <a:rPr lang="en-US" sz="2000" dirty="0" smtClean="0">
                <a:latin typeface="Calibri"/>
                <a:cs typeface="Calibri"/>
              </a:rPr>
              <a:t>Can predict customers in age group 74-85 years old to be in West region</a:t>
            </a:r>
          </a:p>
          <a:p>
            <a:pPr>
              <a:buFont typeface="Arial"/>
              <a:buChar char="•"/>
            </a:pPr>
            <a:r>
              <a:rPr lang="en-US" sz="2000" dirty="0" smtClean="0">
                <a:latin typeface="Calibri"/>
                <a:cs typeface="Calibri"/>
              </a:rPr>
              <a:t>Likewise, can predict customers in Central region are under 74</a:t>
            </a:r>
            <a:endParaRPr lang="en-US" sz="2000" dirty="0"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 dirty="0" smtClean="0">
                <a:latin typeface="Calibri"/>
                <a:cs typeface="Calibri"/>
              </a:rPr>
              <a:t>Very small minority in age group 18 – 28 is in the West region</a:t>
            </a:r>
          </a:p>
          <a:p>
            <a:pPr marL="36576" indent="0">
              <a:buNone/>
            </a:pPr>
            <a:endParaRPr lang="en-US" sz="2000" dirty="0" smtClean="0"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370E955-7376-0E47-A246-1E305E5538B1}" type="datetime1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BLACKWELL ELECTRONICS</a:t>
            </a:r>
            <a:endParaRPr kumimoji="0" lang="en-US"/>
          </a:p>
        </p:txBody>
      </p:sp>
      <p:pic>
        <p:nvPicPr>
          <p:cNvPr id="6" name="Picture 5" descr="Screen Shot 2015-11-27 at 4.01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281" y="1050686"/>
            <a:ext cx="2967289" cy="3644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16299" y="4739325"/>
            <a:ext cx="60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Age: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 rot="18342631">
            <a:off x="5826069" y="4790483"/>
            <a:ext cx="5664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18 -28</a:t>
            </a:r>
            <a:endParaRPr lang="en-US" sz="1050" dirty="0"/>
          </a:p>
        </p:txBody>
      </p:sp>
      <p:sp>
        <p:nvSpPr>
          <p:cNvPr id="9" name="TextBox 8"/>
          <p:cNvSpPr txBox="1"/>
          <p:nvPr/>
        </p:nvSpPr>
        <p:spPr>
          <a:xfrm rot="18342631">
            <a:off x="8271645" y="4790482"/>
            <a:ext cx="5290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74-85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 rot="18342631">
            <a:off x="6381590" y="4790485"/>
            <a:ext cx="5290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29-39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 rot="18342631">
            <a:off x="6802399" y="4790483"/>
            <a:ext cx="5290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40-50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 rot="18342631">
            <a:off x="7290079" y="4790485"/>
            <a:ext cx="5290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51-61</a:t>
            </a:r>
            <a:endParaRPr lang="en-US" sz="1050" dirty="0"/>
          </a:p>
        </p:txBody>
      </p:sp>
      <p:sp>
        <p:nvSpPr>
          <p:cNvPr id="13" name="TextBox 12"/>
          <p:cNvSpPr txBox="1"/>
          <p:nvPr/>
        </p:nvSpPr>
        <p:spPr>
          <a:xfrm rot="18342631">
            <a:off x="7777759" y="4790483"/>
            <a:ext cx="5290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62-73</a:t>
            </a:r>
            <a:endParaRPr lang="en-US" sz="1050" dirty="0"/>
          </a:p>
        </p:txBody>
      </p:sp>
      <p:pic>
        <p:nvPicPr>
          <p:cNvPr id="14" name="Picture 13" descr="Screen Shot 2015-11-27 at 3.31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221" y="5967747"/>
            <a:ext cx="330200" cy="135359"/>
          </a:xfrm>
          <a:prstGeom prst="rect">
            <a:avLst/>
          </a:prstGeom>
        </p:spPr>
      </p:pic>
      <p:pic>
        <p:nvPicPr>
          <p:cNvPr id="15" name="Picture 14" descr="Screen Shot 2015-11-27 at 3.32.1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221" y="5627268"/>
            <a:ext cx="330200" cy="153894"/>
          </a:xfrm>
          <a:prstGeom prst="rect">
            <a:avLst/>
          </a:prstGeom>
        </p:spPr>
      </p:pic>
      <p:pic>
        <p:nvPicPr>
          <p:cNvPr id="16" name="Picture 15" descr="Screen Shot 2015-11-27 at 3.32.05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462" y="5967747"/>
            <a:ext cx="330200" cy="153632"/>
          </a:xfrm>
          <a:prstGeom prst="rect">
            <a:avLst/>
          </a:prstGeom>
        </p:spPr>
      </p:pic>
      <p:pic>
        <p:nvPicPr>
          <p:cNvPr id="17" name="Picture 16" descr="Screen Shot 2015-11-27 at 4.02.53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462" y="5554924"/>
            <a:ext cx="330200" cy="14929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301212" y="5525689"/>
            <a:ext cx="564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/>
                <a:cs typeface="Calibri"/>
              </a:rPr>
              <a:t>West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01212" y="5840432"/>
            <a:ext cx="4886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/>
                <a:cs typeface="Calibri"/>
              </a:rPr>
              <a:t>East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84797" y="5833466"/>
            <a:ext cx="610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/>
                <a:cs typeface="Calibri"/>
              </a:rPr>
              <a:t>South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84797" y="5504369"/>
            <a:ext cx="713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/>
                <a:cs typeface="Calibri"/>
              </a:rPr>
              <a:t>Central</a:t>
            </a: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675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19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SPENDING PER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75" y="1517973"/>
            <a:ext cx="4604780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000" b="1" dirty="0" smtClean="0">
                <a:latin typeface="Calibri"/>
                <a:cs typeface="Calibri"/>
              </a:rPr>
              <a:t>Question: </a:t>
            </a:r>
            <a:r>
              <a:rPr lang="en-US" sz="2000" dirty="0" smtClean="0">
                <a:latin typeface="Calibri"/>
                <a:cs typeface="Calibri"/>
              </a:rPr>
              <a:t>Can we predict the amount per transaction a customer will spend based on other data we have collected about that customer?</a:t>
            </a:r>
          </a:p>
          <a:p>
            <a:pPr marL="36576" indent="0">
              <a:buNone/>
            </a:pPr>
            <a:endParaRPr lang="en-US" sz="2000" b="1" dirty="0">
              <a:latin typeface="Calibri"/>
              <a:cs typeface="Calibri"/>
            </a:endParaRPr>
          </a:p>
          <a:p>
            <a:pPr marL="36576" indent="0">
              <a:buNone/>
            </a:pPr>
            <a:r>
              <a:rPr lang="en-US" sz="2000" b="1" dirty="0" smtClean="0">
                <a:latin typeface="Calibri"/>
                <a:cs typeface="Calibri"/>
              </a:rPr>
              <a:t>Answer:  </a:t>
            </a:r>
            <a:r>
              <a:rPr lang="en-US" sz="2000" b="1" dirty="0" smtClean="0">
                <a:solidFill>
                  <a:srgbClr val="FFFF00"/>
                </a:solidFill>
                <a:latin typeface="Calibri"/>
                <a:cs typeface="Calibri"/>
              </a:rPr>
              <a:t>Yes</a:t>
            </a:r>
            <a:endParaRPr lang="en-US" sz="2000" dirty="0" smtClean="0">
              <a:solidFill>
                <a:srgbClr val="FFFF00"/>
              </a:solidFill>
              <a:latin typeface="Calibri"/>
              <a:cs typeface="Calibri"/>
            </a:endParaRPr>
          </a:p>
          <a:p>
            <a:pPr marL="36576" indent="0">
              <a:buNone/>
            </a:pPr>
            <a:r>
              <a:rPr lang="en-US" sz="2000" b="1" dirty="0" smtClean="0">
                <a:latin typeface="Calibri"/>
                <a:cs typeface="Calibri"/>
              </a:rPr>
              <a:t>Observations:</a:t>
            </a:r>
            <a:endParaRPr lang="en-US" sz="2000" dirty="0" smtClean="0"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Calibri"/>
                <a:cs typeface="Calibri"/>
              </a:rPr>
              <a:t>Region, In-store, and Age attributes help with prediction</a:t>
            </a:r>
          </a:p>
          <a:p>
            <a:pP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Calibri"/>
                <a:cs typeface="Calibri"/>
              </a:rPr>
              <a:t>Model predicted the spending per transaction values 67% of the </a:t>
            </a:r>
            <a:r>
              <a:rPr lang="en-US" sz="2000" dirty="0" smtClean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</a:p>
          <a:p>
            <a:pP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Calibri"/>
                <a:cs typeface="Calibri"/>
              </a:rPr>
              <a:t>Western region only shops online.  </a:t>
            </a:r>
            <a:endParaRPr lang="en-US" sz="2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370E955-7376-0E47-A246-1E305E5538B1}" type="datetime1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BLACKWELL ELECTRONICS</a:t>
            </a:r>
            <a:endParaRPr kumimoji="0" lang="en-US"/>
          </a:p>
        </p:txBody>
      </p:sp>
      <p:pic>
        <p:nvPicPr>
          <p:cNvPr id="9" name="Picture 8" descr="InStoreByRegion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97" y="1688345"/>
            <a:ext cx="4073089" cy="341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0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5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AGE: ONLINE vs. IN-STORE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14" y="1196868"/>
            <a:ext cx="5116460" cy="4929296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000" b="1" dirty="0" smtClean="0">
                <a:latin typeface="Calibri"/>
                <a:cs typeface="Calibri"/>
              </a:rPr>
              <a:t>Question</a:t>
            </a:r>
            <a:r>
              <a:rPr lang="en-US" sz="2000" dirty="0" smtClean="0">
                <a:latin typeface="Calibri"/>
                <a:cs typeface="Calibri"/>
              </a:rPr>
              <a:t>: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Is there any correlation between customer’s age and online or in-store transaction?</a:t>
            </a:r>
          </a:p>
          <a:p>
            <a:pPr marL="36576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36576" indent="0">
              <a:buNone/>
            </a:pPr>
            <a:r>
              <a:rPr lang="en-US" sz="1800" b="1" dirty="0" smtClean="0">
                <a:latin typeface="Calibri"/>
                <a:cs typeface="Calibri"/>
              </a:rPr>
              <a:t>Answer:  </a:t>
            </a:r>
            <a:r>
              <a:rPr lang="en-US" sz="2000" dirty="0" smtClean="0">
                <a:solidFill>
                  <a:srgbClr val="FFFF00"/>
                </a:solidFill>
                <a:latin typeface="Calibri"/>
                <a:cs typeface="Calibri"/>
              </a:rPr>
              <a:t>Correlation for 74-85 age group is strong, but poor for the rest of the age </a:t>
            </a:r>
            <a:r>
              <a:rPr lang="en-US" sz="2000" dirty="0" smtClean="0">
                <a:solidFill>
                  <a:srgbClr val="FFFF00"/>
                </a:solidFill>
                <a:latin typeface="Calibri"/>
                <a:cs typeface="Calibri"/>
              </a:rPr>
              <a:t>groups</a:t>
            </a:r>
            <a:endParaRPr lang="en-US" sz="2000" dirty="0" smtClean="0">
              <a:solidFill>
                <a:srgbClr val="FFFF00"/>
              </a:solidFill>
              <a:latin typeface="Calibri"/>
              <a:cs typeface="Calibri"/>
            </a:endParaRPr>
          </a:p>
          <a:p>
            <a:pPr marL="36576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Calibri"/>
                <a:cs typeface="Calibri"/>
              </a:rPr>
              <a:t>Observations:</a:t>
            </a:r>
          </a:p>
          <a:p>
            <a:pP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Calibri"/>
                <a:cs typeface="Calibri"/>
              </a:rPr>
              <a:t>Predict correctly about 90% of the time for age group 74-85 to make online purchase</a:t>
            </a:r>
          </a:p>
          <a:p>
            <a:pP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Calibri"/>
                <a:cs typeface="Calibri"/>
              </a:rPr>
              <a:t>Even split for online vs. in-store purchase for all regions combined.</a:t>
            </a:r>
            <a:endParaRPr lang="en-US" sz="2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370E955-7376-0E47-A246-1E305E5538B1}" type="datetime1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BLACKWELL ELECTRONICS</a:t>
            </a:r>
            <a:endParaRPr kumimoji="0" lang="en-US"/>
          </a:p>
        </p:txBody>
      </p:sp>
      <p:pic>
        <p:nvPicPr>
          <p:cNvPr id="6" name="Picture 5" descr="Screen Shot 2015-11-27 at 6.12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562" y="1196868"/>
            <a:ext cx="3405871" cy="4073885"/>
          </a:xfrm>
          <a:prstGeom prst="rect">
            <a:avLst/>
          </a:prstGeom>
        </p:spPr>
      </p:pic>
      <p:pic>
        <p:nvPicPr>
          <p:cNvPr id="9" name="Picture 8" descr="Screen Shot 2015-11-27 at 3.32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221" y="6160539"/>
            <a:ext cx="330200" cy="153894"/>
          </a:xfrm>
          <a:prstGeom prst="rect">
            <a:avLst/>
          </a:prstGeom>
        </p:spPr>
      </p:pic>
      <p:pic>
        <p:nvPicPr>
          <p:cNvPr id="10" name="Picture 9" descr="Screen Shot 2015-11-27 at 3.31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221" y="6422064"/>
            <a:ext cx="330200" cy="1353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8342631">
            <a:off x="5392582" y="5341326"/>
            <a:ext cx="5664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18 -28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 rot="18342631">
            <a:off x="5998529" y="5341323"/>
            <a:ext cx="5290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29-39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 rot="18342631">
            <a:off x="6585128" y="5356514"/>
            <a:ext cx="5290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40-50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 rot="18342631">
            <a:off x="7145293" y="5341323"/>
            <a:ext cx="5290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51-61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 rot="18342631">
            <a:off x="7687183" y="5341325"/>
            <a:ext cx="5290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62-73</a:t>
            </a:r>
          </a:p>
        </p:txBody>
      </p:sp>
      <p:sp>
        <p:nvSpPr>
          <p:cNvPr id="17" name="TextBox 16"/>
          <p:cNvSpPr txBox="1"/>
          <p:nvPr/>
        </p:nvSpPr>
        <p:spPr>
          <a:xfrm rot="18342631">
            <a:off x="8202161" y="5356513"/>
            <a:ext cx="5290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74-85</a:t>
            </a:r>
            <a:endParaRPr 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6274421" y="6058038"/>
            <a:ext cx="66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In-store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6295951" y="6344555"/>
            <a:ext cx="5924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Online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6208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smtClean="0"/>
              <a:t>PREDICTION:</a:t>
            </a:r>
            <a:br>
              <a:rPr lang="en-US" sz="3600" dirty="0" smtClean="0"/>
            </a:br>
            <a:r>
              <a:rPr lang="en-US" sz="3600" dirty="0" smtClean="0"/>
              <a:t> ONLINE vs. IN-STORE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60" y="1600200"/>
            <a:ext cx="4591188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000" b="1" dirty="0" smtClean="0">
                <a:latin typeface="Calibri"/>
                <a:cs typeface="Calibri"/>
              </a:rPr>
              <a:t>Question:  </a:t>
            </a:r>
            <a:r>
              <a:rPr lang="en-US" sz="2000" dirty="0" smtClean="0">
                <a:latin typeface="Calibri"/>
                <a:cs typeface="Calibri"/>
              </a:rPr>
              <a:t>Do any other factors predict if a customer will buy online or in our stores?</a:t>
            </a:r>
          </a:p>
          <a:p>
            <a:pPr marL="36576" indent="0"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36576" indent="0">
              <a:buNone/>
            </a:pPr>
            <a:r>
              <a:rPr lang="en-US" sz="2000" b="1" dirty="0" smtClean="0">
                <a:latin typeface="Calibri"/>
                <a:cs typeface="Calibri"/>
              </a:rPr>
              <a:t>Answer</a:t>
            </a:r>
            <a:r>
              <a:rPr lang="en-US" sz="2000" dirty="0" smtClean="0">
                <a:latin typeface="Calibri"/>
                <a:cs typeface="Calibri"/>
              </a:rPr>
              <a:t>:  </a:t>
            </a:r>
            <a:r>
              <a:rPr lang="en-US" sz="2000" dirty="0" smtClean="0">
                <a:solidFill>
                  <a:srgbClr val="FFFF00"/>
                </a:solidFill>
                <a:latin typeface="Calibri"/>
                <a:cs typeface="Calibri"/>
              </a:rPr>
              <a:t>Yes</a:t>
            </a:r>
          </a:p>
          <a:p>
            <a:pPr marL="36576" indent="0">
              <a:buNone/>
            </a:pPr>
            <a:r>
              <a:rPr lang="en-US" sz="2000" b="1" dirty="0" smtClean="0">
                <a:latin typeface="Calibri"/>
                <a:cs typeface="Calibri"/>
              </a:rPr>
              <a:t>Observations:</a:t>
            </a:r>
          </a:p>
          <a:p>
            <a:pPr>
              <a:buFont typeface="Arial"/>
              <a:buChar char="•"/>
            </a:pPr>
            <a:r>
              <a:rPr lang="en-US" sz="2000" dirty="0" smtClean="0">
                <a:latin typeface="Calibri"/>
                <a:cs typeface="Calibri"/>
              </a:rPr>
              <a:t>Rules (on right) have 88% accuracy</a:t>
            </a:r>
          </a:p>
          <a:p>
            <a:pPr>
              <a:buFont typeface="Arial"/>
              <a:buChar char="•"/>
            </a:pPr>
            <a:r>
              <a:rPr lang="en-US" sz="2000" dirty="0" smtClean="0">
                <a:latin typeface="Calibri"/>
                <a:cs typeface="Calibri"/>
              </a:rPr>
              <a:t>Region and Amount, coupled with Age, are strong predictors for shopping in-store vs. online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370E955-7376-0E47-A246-1E305E5538B1}" type="datetime1">
              <a:rPr lang="en-US" smtClean="0"/>
              <a:t>12/1/15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BLACKWELL ELECTRONICS</a:t>
            </a:r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4856334" y="1417638"/>
            <a:ext cx="428766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CFFCC"/>
                </a:solidFill>
                <a:latin typeface="Bradley Hand ITC TT-Bold"/>
                <a:cs typeface="Bradley Hand ITC TT-Bold"/>
              </a:rPr>
              <a:t>Rules:</a:t>
            </a:r>
          </a:p>
          <a:p>
            <a:pPr marL="285750" lvl="0" indent="-285750">
              <a:buFont typeface="Wingdings" charset="2"/>
              <a:buChar char="Ø"/>
            </a:pPr>
            <a:r>
              <a:rPr lang="en-US" sz="1600" dirty="0" smtClean="0">
                <a:solidFill>
                  <a:srgbClr val="CCFFCC"/>
                </a:solidFill>
                <a:latin typeface="Bradley Hand ITC TT-Bold"/>
                <a:cs typeface="Bradley Hand ITC TT-Bold"/>
              </a:rPr>
              <a:t>East </a:t>
            </a:r>
            <a:r>
              <a:rPr lang="en-US" sz="1600" dirty="0">
                <a:solidFill>
                  <a:srgbClr val="CCFFCC"/>
                </a:solidFill>
                <a:latin typeface="Bradley Hand ITC TT-Bold"/>
                <a:cs typeface="Bradley Hand ITC TT-Bold"/>
              </a:rPr>
              <a:t>region: shop in-store</a:t>
            </a:r>
          </a:p>
          <a:p>
            <a:pPr marL="285750" lvl="0" indent="-285750">
              <a:buFont typeface="Wingdings" charset="2"/>
              <a:buChar char="Ø"/>
            </a:pPr>
            <a:r>
              <a:rPr lang="en-US" sz="1600" dirty="0">
                <a:solidFill>
                  <a:srgbClr val="CCFFCC"/>
                </a:solidFill>
                <a:latin typeface="Bradley Hand ITC TT-Bold"/>
                <a:cs typeface="Bradley Hand ITC TT-Bold"/>
              </a:rPr>
              <a:t>West region: shop online</a:t>
            </a:r>
          </a:p>
          <a:p>
            <a:pPr marL="285750" lvl="0" indent="-285750">
              <a:buFont typeface="Wingdings" charset="2"/>
              <a:buChar char="Ø"/>
            </a:pPr>
            <a:r>
              <a:rPr lang="en-US" sz="1600" dirty="0">
                <a:solidFill>
                  <a:srgbClr val="CCFFCC"/>
                </a:solidFill>
                <a:latin typeface="Bradley Hand ITC TT-Bold"/>
                <a:cs typeface="Bradley Hand ITC TT-Bold"/>
              </a:rPr>
              <a:t>South region: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600" dirty="0">
                <a:solidFill>
                  <a:srgbClr val="CCFFCC"/>
                </a:solidFill>
                <a:latin typeface="Bradley Hand ITC TT-Bold"/>
                <a:cs typeface="Bradley Hand ITC TT-Bold"/>
              </a:rPr>
              <a:t>If amount &lt;= $1000, shop in-store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600" dirty="0">
                <a:solidFill>
                  <a:srgbClr val="CCFFCC"/>
                </a:solidFill>
                <a:latin typeface="Bradley Hand ITC TT-Bold"/>
                <a:cs typeface="Bradley Hand ITC TT-Bold"/>
              </a:rPr>
              <a:t>If amount &gt; $1000, shop online</a:t>
            </a:r>
          </a:p>
          <a:p>
            <a:pPr marL="285750" lvl="0" indent="-285750">
              <a:buFont typeface="Wingdings" charset="2"/>
              <a:buChar char="Ø"/>
            </a:pPr>
            <a:r>
              <a:rPr lang="en-US" sz="1600" dirty="0">
                <a:solidFill>
                  <a:srgbClr val="CCFFCC"/>
                </a:solidFill>
                <a:latin typeface="Bradley Hand ITC TT-Bold"/>
                <a:cs typeface="Bradley Hand ITC TT-Bold"/>
              </a:rPr>
              <a:t>Central region: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600" dirty="0">
                <a:solidFill>
                  <a:srgbClr val="CCFFCC"/>
                </a:solidFill>
                <a:latin typeface="Bradley Hand ITC TT-Bold"/>
                <a:cs typeface="Bradley Hand ITC TT-Bold"/>
              </a:rPr>
              <a:t>If amount &lt;= $2000, and</a:t>
            </a:r>
          </a:p>
          <a:p>
            <a:pPr marL="1200150" lvl="2" indent="-285750">
              <a:buFont typeface="Arial"/>
              <a:buChar char="•"/>
            </a:pPr>
            <a:r>
              <a:rPr lang="en-US" sz="1600" dirty="0">
                <a:solidFill>
                  <a:srgbClr val="CCFFCC"/>
                </a:solidFill>
                <a:latin typeface="Bradley Hand ITC TT-Bold"/>
                <a:cs typeface="Bradley Hand ITC TT-Bold"/>
              </a:rPr>
              <a:t>If age is 18 – 51, shop in-store</a:t>
            </a:r>
          </a:p>
          <a:p>
            <a:pPr marL="1200150" lvl="2" indent="-285750">
              <a:buFont typeface="Arial"/>
              <a:buChar char="•"/>
            </a:pPr>
            <a:r>
              <a:rPr lang="en-US" sz="1600" dirty="0">
                <a:solidFill>
                  <a:srgbClr val="CCFFCC"/>
                </a:solidFill>
                <a:latin typeface="Bradley Hand ITC TT-Bold"/>
                <a:cs typeface="Bradley Hand ITC TT-Bold"/>
              </a:rPr>
              <a:t>If age is 73 – 85, shop in-store</a:t>
            </a:r>
          </a:p>
          <a:p>
            <a:pPr marL="1200150" lvl="2" indent="-285750">
              <a:buFont typeface="Arial"/>
              <a:buChar char="•"/>
            </a:pPr>
            <a:r>
              <a:rPr lang="en-US" sz="1600" dirty="0">
                <a:solidFill>
                  <a:srgbClr val="CCFFCC"/>
                </a:solidFill>
                <a:latin typeface="Bradley Hand ITC TT-Bold"/>
                <a:cs typeface="Bradley Hand ITC TT-Bold"/>
              </a:rPr>
              <a:t>If age is 52 – 63, and</a:t>
            </a:r>
          </a:p>
          <a:p>
            <a:pPr marL="1657350" lvl="3" indent="-285750">
              <a:buFont typeface="Wingdings" charset="2"/>
              <a:buChar char="§"/>
            </a:pPr>
            <a:r>
              <a:rPr lang="en-US" sz="1600" dirty="0">
                <a:solidFill>
                  <a:srgbClr val="CCFFCC"/>
                </a:solidFill>
                <a:latin typeface="Bradley Hand ITC TT-Bold"/>
                <a:cs typeface="Bradley Hand ITC TT-Bold"/>
              </a:rPr>
              <a:t>If amount &lt;= $100, shop in-store</a:t>
            </a:r>
          </a:p>
          <a:p>
            <a:pPr marL="1657350" lvl="3" indent="-285750">
              <a:buFont typeface="Wingdings" charset="2"/>
              <a:buChar char="§"/>
            </a:pPr>
            <a:r>
              <a:rPr lang="en-US" sz="1600" dirty="0">
                <a:solidFill>
                  <a:srgbClr val="CCFFCC"/>
                </a:solidFill>
                <a:latin typeface="Bradley Hand ITC TT-Bold"/>
                <a:cs typeface="Bradley Hand ITC TT-Bold"/>
              </a:rPr>
              <a:t>If amount &gt; $100, shop online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600" dirty="0">
                <a:solidFill>
                  <a:srgbClr val="CCFFCC"/>
                </a:solidFill>
                <a:latin typeface="Bradley Hand ITC TT-Bold"/>
                <a:cs typeface="Bradley Hand ITC TT-Bold"/>
              </a:rPr>
              <a:t>If amount &gt; $2000, shop online</a:t>
            </a:r>
          </a:p>
          <a:p>
            <a:pPr marL="285750" indent="-285750">
              <a:buFont typeface="Wingdings" charset="2"/>
              <a:buChar char="Ø"/>
            </a:pPr>
            <a:endParaRPr lang="en-US" dirty="0">
              <a:latin typeface="Bradley Hand ITC TT-Bold"/>
              <a:cs typeface="Bradley Hand ITC TT-Bold"/>
            </a:endParaRPr>
          </a:p>
        </p:txBody>
      </p:sp>
    </p:spTree>
    <p:extLst>
      <p:ext uri="{BB962C8B-B14F-4D97-AF65-F5344CB8AC3E}">
        <p14:creationId xmlns:p14="http://schemas.microsoft.com/office/powerpoint/2010/main" val="224224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074" y="27463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06527" cy="4373291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000" dirty="0" smtClean="0">
                <a:latin typeface="Calibri"/>
                <a:cs typeface="Calibri"/>
              </a:rPr>
              <a:t>Blackwell Electronics data team should consider the following when developing 2016 sales and marketing plan:</a:t>
            </a:r>
          </a:p>
          <a:p>
            <a:pPr>
              <a:buFont typeface="Arial"/>
              <a:buChar char="•"/>
            </a:pPr>
            <a:r>
              <a:rPr lang="en-US" sz="2000" dirty="0" smtClean="0">
                <a:latin typeface="Calibri"/>
                <a:cs typeface="Calibri"/>
              </a:rPr>
              <a:t>Western region spends the least because lack of physical stores in this </a:t>
            </a:r>
            <a:r>
              <a:rPr lang="en-US" sz="2000" dirty="0" smtClean="0">
                <a:latin typeface="Calibri"/>
                <a:cs typeface="Calibri"/>
              </a:rPr>
              <a:t>area</a:t>
            </a:r>
            <a:r>
              <a:rPr lang="en-US" sz="2000" dirty="0" smtClean="0">
                <a:latin typeface="Calibri"/>
                <a:cs typeface="Calibri"/>
              </a:rPr>
              <a:t>.  Should consider: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endParaRPr lang="en-US" sz="2000" dirty="0" smtClean="0">
              <a:latin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1600" dirty="0" smtClean="0">
                <a:latin typeface="Calibri"/>
                <a:cs typeface="Calibri"/>
              </a:rPr>
              <a:t>Adding</a:t>
            </a:r>
            <a:r>
              <a:rPr lang="en-US" sz="1600" dirty="0" smtClean="0">
                <a:latin typeface="Calibri"/>
                <a:cs typeface="Calibri"/>
              </a:rPr>
              <a:t> </a:t>
            </a:r>
            <a:r>
              <a:rPr lang="en-US" sz="1600" dirty="0" smtClean="0">
                <a:latin typeface="Calibri"/>
                <a:cs typeface="Calibri"/>
              </a:rPr>
              <a:t>brick and mortar stores in this region to capture the predicted $1533 per transaction as seen by the East, South and Central regions</a:t>
            </a:r>
          </a:p>
          <a:p>
            <a:pPr>
              <a:buFont typeface="Arial"/>
              <a:buChar char="•"/>
            </a:pPr>
            <a:r>
              <a:rPr lang="en-US" sz="2000" dirty="0">
                <a:latin typeface="Calibri"/>
                <a:cs typeface="Calibri"/>
              </a:rPr>
              <a:t>Most of the 73-85 year olds are from the West region, who did all of their shopping online.  Target this group with more online specials</a:t>
            </a:r>
          </a:p>
          <a:p>
            <a:pPr>
              <a:buFont typeface="Arial"/>
              <a:buChar char="•"/>
            </a:pPr>
            <a:r>
              <a:rPr lang="en-US" sz="2000" dirty="0" smtClean="0">
                <a:latin typeface="Calibri"/>
                <a:cs typeface="Calibri"/>
              </a:rPr>
              <a:t>East, West, and South regions may benefit from online marketing campaign.  Learn from Central region</a:t>
            </a:r>
          </a:p>
          <a:p>
            <a:pPr>
              <a:buFont typeface="Arial"/>
              <a:buChar char="•"/>
            </a:pPr>
            <a:r>
              <a:rPr lang="en-US" sz="2000" dirty="0" smtClean="0">
                <a:latin typeface="Calibri"/>
                <a:cs typeface="Calibri"/>
              </a:rPr>
              <a:t>West region has the smallest group of customer aged 18-28.  Target this age group in Western region with new marketing campaign to increase market share </a:t>
            </a:r>
          </a:p>
          <a:p>
            <a:pPr marL="36576" indent="0">
              <a:buNone/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48B7934-7D74-3847-8F9E-3DB6A40E57F8}" type="datetime1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BLACKWELL ELECTRONICS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63364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5147</TotalTime>
  <Words>1238</Words>
  <Application>Microsoft Macintosh PowerPoint</Application>
  <PresentationFormat>On-screen Show (4:3)</PresentationFormat>
  <Paragraphs>153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Customer Buying Patterns </vt:lpstr>
      <vt:lpstr>OVERVIEW</vt:lpstr>
      <vt:lpstr>SOURCE DATA</vt:lpstr>
      <vt:lpstr>SPENDING BY REGION</vt:lpstr>
      <vt:lpstr>AGE BY REGION</vt:lpstr>
      <vt:lpstr>SPENDING PER TRANSACTION</vt:lpstr>
      <vt:lpstr>AGE: ONLINE vs. IN-STORE </vt:lpstr>
      <vt:lpstr>PREDICTION:  ONLINE vs. IN-STORE</vt:lpstr>
      <vt:lpstr>CONCLUSIONS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Buying Patterns </dc:title>
  <dc:creator>Thuy</dc:creator>
  <cp:lastModifiedBy>Thuy</cp:lastModifiedBy>
  <cp:revision>50</cp:revision>
  <cp:lastPrinted>2015-12-02T20:37:22Z</cp:lastPrinted>
  <dcterms:created xsi:type="dcterms:W3CDTF">2015-11-21T20:41:53Z</dcterms:created>
  <dcterms:modified xsi:type="dcterms:W3CDTF">2015-12-02T20:39:24Z</dcterms:modified>
</cp:coreProperties>
</file>