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4" r:id="rId1"/>
  </p:sldMasterIdLst>
  <p:notesMasterIdLst>
    <p:notesMasterId r:id="rId62"/>
  </p:notesMasterIdLst>
  <p:handoutMasterIdLst>
    <p:handoutMasterId r:id="rId63"/>
  </p:handoutMasterIdLst>
  <p:sldIdLst>
    <p:sldId id="326" r:id="rId2"/>
    <p:sldId id="413" r:id="rId3"/>
    <p:sldId id="352" r:id="rId4"/>
    <p:sldId id="374" r:id="rId5"/>
    <p:sldId id="375" r:id="rId6"/>
    <p:sldId id="383" r:id="rId7"/>
    <p:sldId id="356" r:id="rId8"/>
    <p:sldId id="357" r:id="rId9"/>
    <p:sldId id="325" r:id="rId10"/>
    <p:sldId id="297" r:id="rId11"/>
    <p:sldId id="298" r:id="rId12"/>
    <p:sldId id="358" r:id="rId13"/>
    <p:sldId id="421" r:id="rId14"/>
    <p:sldId id="369" r:id="rId15"/>
    <p:sldId id="370" r:id="rId16"/>
    <p:sldId id="371" r:id="rId17"/>
    <p:sldId id="372" r:id="rId18"/>
    <p:sldId id="373" r:id="rId19"/>
    <p:sldId id="336" r:id="rId20"/>
    <p:sldId id="346" r:id="rId21"/>
    <p:sldId id="333" r:id="rId22"/>
    <p:sldId id="359" r:id="rId23"/>
    <p:sldId id="360" r:id="rId24"/>
    <p:sldId id="367" r:id="rId25"/>
    <p:sldId id="414" r:id="rId26"/>
    <p:sldId id="299" r:id="rId27"/>
    <p:sldId id="351" r:id="rId28"/>
    <p:sldId id="376" r:id="rId29"/>
    <p:sldId id="417" r:id="rId30"/>
    <p:sldId id="418" r:id="rId31"/>
    <p:sldId id="419" r:id="rId32"/>
    <p:sldId id="380" r:id="rId33"/>
    <p:sldId id="420" r:id="rId34"/>
    <p:sldId id="381" r:id="rId35"/>
    <p:sldId id="384" r:id="rId36"/>
    <p:sldId id="385" r:id="rId37"/>
    <p:sldId id="382" r:id="rId38"/>
    <p:sldId id="410" r:id="rId39"/>
    <p:sldId id="300" r:id="rId40"/>
    <p:sldId id="301" r:id="rId41"/>
    <p:sldId id="302" r:id="rId42"/>
    <p:sldId id="355" r:id="rId43"/>
    <p:sldId id="398" r:id="rId44"/>
    <p:sldId id="425" r:id="rId45"/>
    <p:sldId id="423" r:id="rId46"/>
    <p:sldId id="426" r:id="rId47"/>
    <p:sldId id="427" r:id="rId48"/>
    <p:sldId id="429" r:id="rId49"/>
    <p:sldId id="428" r:id="rId50"/>
    <p:sldId id="422" r:id="rId51"/>
    <p:sldId id="337" r:id="rId52"/>
    <p:sldId id="334" r:id="rId53"/>
    <p:sldId id="349" r:id="rId54"/>
    <p:sldId id="387" r:id="rId55"/>
    <p:sldId id="388" r:id="rId56"/>
    <p:sldId id="389" r:id="rId57"/>
    <p:sldId id="390" r:id="rId58"/>
    <p:sldId id="432" r:id="rId59"/>
    <p:sldId id="433" r:id="rId60"/>
    <p:sldId id="430" r:id="rId61"/>
  </p:sldIdLst>
  <p:sldSz cx="9144000" cy="6858000" type="screen4x3"/>
  <p:notesSz cx="10231438" cy="7102475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0" autoAdjust="0"/>
    <p:restoredTop sz="94629" autoAdjust="0"/>
  </p:normalViewPr>
  <p:slideViewPr>
    <p:cSldViewPr>
      <p:cViewPr>
        <p:scale>
          <a:sx n="75" d="100"/>
          <a:sy n="75" d="100"/>
        </p:scale>
        <p:origin x="-1080" y="-9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5813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234" cy="354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794919" y="0"/>
            <a:ext cx="4434234" cy="354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2BC2-E568-4469-B16A-7337250B5818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1" y="6746525"/>
            <a:ext cx="4434234" cy="3548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794919" y="6746525"/>
            <a:ext cx="4434234" cy="3548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6AED1-F764-426D-A424-AD1B03648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3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811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4192" y="3373676"/>
            <a:ext cx="7503055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0100" y="531813"/>
            <a:ext cx="3551238" cy="26638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145" y="3373676"/>
            <a:ext cx="8185150" cy="31961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381582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326760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89461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505493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357744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30491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910635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214910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389695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20226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303921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84E6-E86B-4535-B13B-B3F9743894B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0049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ml/SubtractionQuiz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hyperlink" Target="html/ComputeAndInterpretBMI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ml/ComputeTa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ml/TestBooleanOperator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ml/TestBooleanOperator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ml/LeapYear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ml/Lottery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ml/ChineseZodiac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ml/AdditionQuiz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animation/web/java10e/Listing3_1.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SimpleIfDemo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animation/web/java10e/Listing3_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3095" y="281452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tr-TR" altLang="en-US" sz="4000" dirty="0" smtClean="0"/>
              <a:t>Bölüm </a:t>
            </a:r>
            <a:r>
              <a:rPr lang="en-US" altLang="en-US" sz="4000" dirty="0" smtClean="0"/>
              <a:t>3 </a:t>
            </a:r>
            <a:r>
              <a:rPr lang="tr-TR" altLang="en-US" sz="4000" dirty="0" smtClean="0"/>
              <a:t/>
            </a:r>
            <a:br>
              <a:rPr lang="tr-TR" altLang="en-US" sz="4000" dirty="0" smtClean="0"/>
            </a:br>
            <a:r>
              <a:rPr lang="tr-TR" altLang="en-US" sz="4000" dirty="0" smtClean="0"/>
              <a:t>Seçimler</a:t>
            </a:r>
            <a:endParaRPr lang="en-US" altLang="en-US" dirty="0" smtClean="0"/>
          </a:p>
        </p:txBody>
      </p:sp>
      <p:sp>
        <p:nvSpPr>
          <p:cNvPr id="3075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8C3B39-E444-43BF-9963-C8A3EAF1B88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63840"/>
          </a:xfrm>
        </p:spPr>
        <p:txBody>
          <a:bodyPr>
            <a:noAutofit/>
          </a:bodyPr>
          <a:lstStyle/>
          <a:p>
            <a:r>
              <a:rPr lang="en-US" altLang="en-US" dirty="0" smtClean="0">
                <a:latin typeface="Courier New" pitchFamily="49" charset="0"/>
              </a:rPr>
              <a:t>İf</a:t>
            </a:r>
            <a:r>
              <a:rPr lang="tr-TR" altLang="en-US" dirty="0" smtClean="0">
                <a:latin typeface="Courier New" pitchFamily="49" charset="0"/>
              </a:rPr>
              <a:t>-else</a:t>
            </a:r>
            <a:r>
              <a:rPr lang="en-US" altLang="en-US" sz="4800" dirty="0" smtClean="0"/>
              <a:t> </a:t>
            </a:r>
            <a:r>
              <a:rPr lang="tr-TR" altLang="en-US" sz="4800" dirty="0" smtClean="0"/>
              <a:t>Yapısı (2 durum)</a:t>
            </a:r>
            <a:endParaRPr lang="en-US" altLang="en-US" sz="4800" dirty="0" smtClean="0">
              <a:solidFill>
                <a:schemeClr val="tx1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92150" y="1747000"/>
            <a:ext cx="8001000" cy="20276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lang="tr-TR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durum/şart</a:t>
            </a: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tr-TR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doğru durum için ifade(</a:t>
            </a:r>
            <a:r>
              <a:rPr lang="tr-TR" altLang="tr-TR" sz="1800" b="1" dirty="0" err="1" smtClean="0">
                <a:solidFill>
                  <a:srgbClr val="000000"/>
                </a:solidFill>
                <a:latin typeface="Courier New" pitchFamily="49" charset="0"/>
              </a:rPr>
              <a:t>ler</a:t>
            </a:r>
            <a:r>
              <a:rPr lang="tr-TR" altLang="tr-TR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r>
              <a:rPr lang="tr-TR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 	</a:t>
            </a:r>
            <a:endParaRPr lang="en-US" altLang="tr-TR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else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tr-TR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yanlış durum için ifade(</a:t>
            </a:r>
            <a:r>
              <a:rPr lang="tr-TR" altLang="tr-TR" sz="1800" b="1" dirty="0" err="1" smtClean="0">
                <a:solidFill>
                  <a:srgbClr val="000000"/>
                </a:solidFill>
                <a:latin typeface="Courier New" pitchFamily="49" charset="0"/>
              </a:rPr>
              <a:t>ler</a:t>
            </a:r>
            <a:r>
              <a:rPr lang="tr-TR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18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tr-TR" sz="2400" b="1" dirty="0" smtClean="0">
              <a:solidFill>
                <a:srgbClr val="000000"/>
              </a:solidFill>
            </a:endParaRP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4509E-A99B-4377-AAE2-5A7F00E30173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tr-TR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162175" y="2428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60" y="3706485"/>
            <a:ext cx="6935006" cy="291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390455" y="754563"/>
            <a:ext cx="844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if-else </a:t>
            </a:r>
            <a:r>
              <a:rPr lang="tr-TR" dirty="0" smtClean="0"/>
              <a:t>yapısı, durumun doğru/yanlış olma durumuna göre çalıştıracağı ifadeyi seçer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z="4200" dirty="0" smtClean="0">
                <a:latin typeface="Courier New" pitchFamily="49" charset="0"/>
              </a:rPr>
              <a:t>if-else</a:t>
            </a:r>
            <a:r>
              <a:rPr lang="en-US" altLang="en-US" dirty="0" smtClean="0"/>
              <a:t> </a:t>
            </a:r>
            <a:r>
              <a:rPr lang="tr-TR" altLang="en-US" dirty="0" smtClean="0"/>
              <a:t>Örneği</a:t>
            </a:r>
            <a:endParaRPr lang="en-US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7020" y="1371600"/>
            <a:ext cx="9026979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if (</a:t>
            </a:r>
            <a:r>
              <a:rPr lang="tr-TR" altLang="en-US" sz="2400" b="1" dirty="0" err="1" smtClean="0">
                <a:latin typeface="Courier New" pitchFamily="49" charset="0"/>
              </a:rPr>
              <a:t>yaricap</a:t>
            </a:r>
            <a:r>
              <a:rPr lang="tr-TR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&gt;= 0) {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</a:t>
            </a:r>
            <a:r>
              <a:rPr lang="tr-TR" altLang="en-US" sz="2400" b="1" dirty="0" smtClean="0">
                <a:latin typeface="Courier New" pitchFamily="49" charset="0"/>
              </a:rPr>
              <a:t>alan </a:t>
            </a:r>
            <a:r>
              <a:rPr lang="en-US" altLang="en-US" sz="2400" b="1" dirty="0" smtClean="0">
                <a:latin typeface="Courier New" pitchFamily="49" charset="0"/>
              </a:rPr>
              <a:t>= </a:t>
            </a:r>
            <a:r>
              <a:rPr lang="tr-TR" altLang="en-US" sz="2400" b="1" dirty="0" err="1" smtClean="0">
                <a:latin typeface="Courier New" pitchFamily="49" charset="0"/>
              </a:rPr>
              <a:t>yaricap</a:t>
            </a:r>
            <a:r>
              <a:rPr lang="tr-TR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* </a:t>
            </a:r>
            <a:r>
              <a:rPr lang="tr-TR" altLang="en-US" sz="2400" b="1" dirty="0" err="1" smtClean="0">
                <a:latin typeface="Courier New" pitchFamily="49" charset="0"/>
              </a:rPr>
              <a:t>yaricap</a:t>
            </a:r>
            <a:r>
              <a:rPr lang="tr-TR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b="1" dirty="0" smtClean="0">
                <a:latin typeface="Courier New" pitchFamily="49" charset="0"/>
              </a:rPr>
              <a:t>* 3.14159;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	</a:t>
            </a:r>
            <a:r>
              <a:rPr lang="en-US" altLang="en-US" sz="2400" b="1" dirty="0" err="1" smtClean="0">
                <a:latin typeface="Courier New" pitchFamily="49" charset="0"/>
              </a:rPr>
              <a:t>System.out.println</a:t>
            </a:r>
            <a:r>
              <a:rPr lang="en-US" altLang="en-US" sz="2400" b="1" dirty="0" smtClean="0">
                <a:latin typeface="Courier New" pitchFamily="49" charset="0"/>
              </a:rPr>
              <a:t>("</a:t>
            </a:r>
            <a:r>
              <a:rPr lang="tr-TR" altLang="en-US" sz="2400" b="1" dirty="0">
                <a:latin typeface="Courier New" pitchFamily="49" charset="0"/>
              </a:rPr>
              <a:t>Yarıçapı </a:t>
            </a:r>
            <a:r>
              <a:rPr lang="tr-TR" altLang="en-US" sz="2400" b="1" dirty="0" smtClean="0">
                <a:latin typeface="Courier New" pitchFamily="49" charset="0"/>
              </a:rPr>
              <a:t>" + </a:t>
            </a:r>
            <a:r>
              <a:rPr lang="tr-TR" altLang="en-US" sz="2400" b="1" dirty="0" err="1">
                <a:latin typeface="Courier New" pitchFamily="49" charset="0"/>
              </a:rPr>
              <a:t>yaricap</a:t>
            </a:r>
            <a:r>
              <a:rPr lang="tr-TR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smtClean="0"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  + </a:t>
            </a:r>
            <a:r>
              <a:rPr lang="tr-TR" altLang="en-US" sz="2400" b="1" dirty="0" smtClean="0">
                <a:latin typeface="Courier New" pitchFamily="49" charset="0"/>
              </a:rPr>
              <a:t>" olan dairenin alanı: </a:t>
            </a:r>
            <a:r>
              <a:rPr lang="en-US" altLang="en-US" sz="2400" b="1" dirty="0" smtClean="0">
                <a:latin typeface="Courier New" pitchFamily="49" charset="0"/>
              </a:rPr>
              <a:t>" + </a:t>
            </a:r>
            <a:r>
              <a:rPr lang="tr-TR" altLang="en-US" sz="2400" b="1" dirty="0">
                <a:latin typeface="Courier New" pitchFamily="49" charset="0"/>
              </a:rPr>
              <a:t>alan </a:t>
            </a:r>
            <a:r>
              <a:rPr lang="en-US" altLang="en-US" sz="24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else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  </a:t>
            </a:r>
            <a:r>
              <a:rPr lang="en-US" altLang="en-US" sz="2400" b="1" dirty="0" err="1" smtClean="0">
                <a:latin typeface="Courier New" pitchFamily="49" charset="0"/>
              </a:rPr>
              <a:t>System.out.println</a:t>
            </a:r>
            <a:r>
              <a:rPr lang="en-US" altLang="en-US" sz="2400" b="1" dirty="0" smtClean="0">
                <a:latin typeface="Courier New" pitchFamily="49" charset="0"/>
              </a:rPr>
              <a:t>("</a:t>
            </a:r>
            <a:r>
              <a:rPr lang="tr-TR" altLang="en-US" sz="2400" b="1" dirty="0" smtClean="0">
                <a:latin typeface="Courier New" pitchFamily="49" charset="0"/>
              </a:rPr>
              <a:t>Yarıçap negatif olamaz</a:t>
            </a:r>
            <a:r>
              <a:rPr lang="en-US" altLang="en-US" sz="2400" b="1" dirty="0" smtClean="0">
                <a:latin typeface="Courier New" pitchFamily="49" charset="0"/>
              </a:rPr>
              <a:t>");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3270BE-3D1E-4CC5-9C8C-879B70AAF037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if </a:t>
            </a:r>
            <a:r>
              <a:rPr lang="tr-TR" altLang="en-US" dirty="0" smtClean="0"/>
              <a:t>Yapısı (İkiden fazla durumu kontrol etme)</a:t>
            </a:r>
            <a:endParaRPr lang="en-US" altLang="en-US" dirty="0" smtClean="0"/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2AF66B-0AEB-4083-AB06-8607F9310FBB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tr-TR" sz="1400"/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48198"/>
              </p:ext>
            </p:extLst>
          </p:nvPr>
        </p:nvGraphicFramePr>
        <p:xfrm>
          <a:off x="117475" y="1706563"/>
          <a:ext cx="8909050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Picture" r:id="rId4" imgW="4483080" imgH="1847880" progId="Word.Picture.8">
                  <p:embed/>
                </p:oleObj>
              </mc:Choice>
              <mc:Fallback>
                <p:oleObj name="Picture" r:id="rId4" imgW="4483080" imgH="18478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706563"/>
                        <a:ext cx="8909050" cy="365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E3AD6A-634E-4EF8-B3A5-4C9D18D94BD5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tr-TR" sz="1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1003300"/>
            <a:ext cx="7588250" cy="585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if </a:t>
            </a:r>
            <a:r>
              <a:rPr lang="tr-TR" altLang="en-US" dirty="0" smtClean="0"/>
              <a:t>Yapısı (İkiden fazla durumu kontrol etme)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en-US" altLang="en-US" dirty="0" smtClean="0"/>
              <a:t>if-else </a:t>
            </a:r>
            <a:r>
              <a:rPr lang="tr-TR" altLang="en-US" dirty="0" smtClean="0"/>
              <a:t>yapısını izleme</a:t>
            </a:r>
            <a:endParaRPr lang="en-US" altLang="en-US" dirty="0" smtClean="0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494BE-0106-4C06-8B3E-9A3DDC4BD504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tr-TR" sz="140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if (</a:t>
            </a:r>
            <a:r>
              <a:rPr lang="tr-TR" dirty="0" smtClean="0">
                <a:solidFill>
                  <a:schemeClr val="accent4"/>
                </a:solidFill>
                <a:cs typeface="+mn-cs"/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90.0)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("A");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80.0)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("B");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70.0)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("C");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60.0)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("D");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("F");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0" y="894270"/>
            <a:ext cx="3810000" cy="536575"/>
          </a:xfrm>
          <a:prstGeom prst="wedgeRoundRectCallout">
            <a:avLst>
              <a:gd name="adj1" fmla="val -21421"/>
              <a:gd name="adj2" fmla="val 8136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smtClean="0"/>
              <a:t>puan değeri </a:t>
            </a:r>
            <a:r>
              <a:rPr lang="en-US" altLang="en-US" sz="1800" dirty="0" smtClean="0"/>
              <a:t>70.0</a:t>
            </a:r>
            <a:r>
              <a:rPr lang="tr-TR" altLang="en-US" sz="1800" dirty="0" smtClean="0"/>
              <a:t> olduğu kabul edelim</a:t>
            </a:r>
            <a:endParaRPr lang="en-US" altLang="en-US" sz="1800" dirty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1000" y="16002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822505" y="1527785"/>
            <a:ext cx="2590800" cy="441825"/>
          </a:xfrm>
          <a:prstGeom prst="wedgeRoundRectCallout">
            <a:avLst>
              <a:gd name="adj1" fmla="val -100615"/>
              <a:gd name="adj2" fmla="val -53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smtClean="0"/>
              <a:t>Durum değeri </a:t>
            </a:r>
            <a:r>
              <a:rPr lang="en-US" altLang="en-US" sz="1800" dirty="0" smtClean="0"/>
              <a:t>false</a:t>
            </a:r>
            <a:r>
              <a:rPr lang="tr-TR" altLang="en-US" sz="1800" dirty="0" smtClean="0"/>
              <a:t> olur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en-US" altLang="en-US" dirty="0"/>
              <a:t>if-else </a:t>
            </a:r>
            <a:r>
              <a:rPr lang="tr-TR" altLang="en-US" dirty="0"/>
              <a:t>yapısını izleme</a:t>
            </a:r>
            <a:endParaRPr lang="en-US" altLang="en-US" dirty="0" smtClean="0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11144F-151A-45B7-93D3-8F349664BCE4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tr-TR" sz="14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000" y="1537494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90.0)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("A");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80.0)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("B");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70.0)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("C");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60.0)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("D");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("F");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533399" y="914400"/>
            <a:ext cx="4153815" cy="536575"/>
          </a:xfrm>
          <a:prstGeom prst="wedgeRoundRectCallout">
            <a:avLst>
              <a:gd name="adj1" fmla="val -34766"/>
              <a:gd name="adj2" fmla="val 9083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puan değeri </a:t>
            </a:r>
            <a:r>
              <a:rPr lang="en-US" altLang="en-US" sz="1800" dirty="0"/>
              <a:t>70.0</a:t>
            </a:r>
            <a:r>
              <a:rPr lang="tr-TR" altLang="en-US" sz="1800" dirty="0"/>
              <a:t> olduğu kabul edelim</a:t>
            </a:r>
            <a:endParaRPr lang="en-US" altLang="en-US" sz="1800" dirty="0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072736" y="2085372"/>
            <a:ext cx="2821230" cy="536575"/>
          </a:xfrm>
          <a:prstGeom prst="wedgeRoundRectCallout">
            <a:avLst>
              <a:gd name="adj1" fmla="val -83823"/>
              <a:gd name="adj2" fmla="val 3343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Durum değeri </a:t>
            </a:r>
            <a:r>
              <a:rPr lang="en-US" altLang="en-US" sz="1800" dirty="0"/>
              <a:t>false</a:t>
            </a:r>
            <a:r>
              <a:rPr lang="tr-TR" altLang="en-US" sz="1800" dirty="0"/>
              <a:t> olur</a:t>
            </a:r>
            <a:endParaRPr lang="en-US" altLang="en-US" sz="1800" dirty="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81000" y="235366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en-US" altLang="en-US" dirty="0"/>
              <a:t>if-else </a:t>
            </a:r>
            <a:r>
              <a:rPr lang="tr-TR" altLang="en-US" dirty="0"/>
              <a:t>yapısını izleme</a:t>
            </a:r>
            <a:endParaRPr lang="en-US" altLang="en-US" dirty="0" smtClean="0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F37511-7082-4240-A50B-3594C5A5C2D5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tr-TR" sz="140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90.0)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("A");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80.0)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("B");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70.0)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("C");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60.0)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("D");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("F");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533400" y="914400"/>
            <a:ext cx="4960320" cy="536575"/>
          </a:xfrm>
          <a:prstGeom prst="wedgeRoundRectCallout">
            <a:avLst>
              <a:gd name="adj1" fmla="val -36648"/>
              <a:gd name="adj2" fmla="val 8136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puan değeri </a:t>
            </a:r>
            <a:r>
              <a:rPr lang="en-US" altLang="en-US" sz="1800" dirty="0"/>
              <a:t>70.0</a:t>
            </a:r>
            <a:r>
              <a:rPr lang="tr-TR" altLang="en-US" sz="1800" dirty="0"/>
              <a:t> olduğu kabul edelim</a:t>
            </a:r>
            <a:endParaRPr lang="en-US" altLang="en-US" sz="1800" dirty="0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5124505" y="2499519"/>
            <a:ext cx="2590800" cy="536575"/>
          </a:xfrm>
          <a:prstGeom prst="wedgeRoundRectCallout">
            <a:avLst>
              <a:gd name="adj1" fmla="val -121629"/>
              <a:gd name="adj2" fmla="val 8254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Durum değeri </a:t>
            </a:r>
            <a:r>
              <a:rPr lang="tr-TR" altLang="en-US" sz="1800" dirty="0" err="1" smtClean="0"/>
              <a:t>true</a:t>
            </a:r>
            <a:r>
              <a:rPr lang="tr-TR" altLang="en-US" sz="1800" dirty="0" smtClean="0"/>
              <a:t> olur</a:t>
            </a:r>
            <a:endParaRPr lang="en-US" altLang="en-US" sz="1800" dirty="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71850" y="3036094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en-US" altLang="en-US" dirty="0"/>
              <a:t>if-else </a:t>
            </a:r>
            <a:r>
              <a:rPr lang="tr-TR" altLang="en-US" dirty="0"/>
              <a:t>yapısını izleme</a:t>
            </a:r>
            <a:endParaRPr lang="en-US" altLang="en-US" dirty="0" smtClean="0"/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FE049-062A-4107-9126-9B46BCF368C8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tr-TR" sz="140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90.0)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("A");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80.0)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("B");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70.0)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("C");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60.0)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("D");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("F");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33400" y="914400"/>
            <a:ext cx="4653080" cy="536575"/>
          </a:xfrm>
          <a:prstGeom prst="wedgeRoundRectCallout">
            <a:avLst>
              <a:gd name="adj1" fmla="val -36345"/>
              <a:gd name="adj2" fmla="val 837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puan değeri </a:t>
            </a:r>
            <a:r>
              <a:rPr lang="en-US" altLang="en-US" sz="1800" dirty="0"/>
              <a:t>70.0</a:t>
            </a:r>
            <a:r>
              <a:rPr lang="tr-TR" altLang="en-US" sz="1800" dirty="0"/>
              <a:t> olduğu kabul edelim</a:t>
            </a:r>
            <a:endParaRPr lang="en-US" altLang="en-US" sz="1800" dirty="0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679090" y="3273425"/>
            <a:ext cx="2734880" cy="536575"/>
          </a:xfrm>
          <a:prstGeom prst="wedgeRoundRectCallout">
            <a:avLst>
              <a:gd name="adj1" fmla="val -109558"/>
              <a:gd name="adj2" fmla="val 1568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smtClean="0"/>
              <a:t>Not C olarak görüntülenir</a:t>
            </a:r>
            <a:endParaRPr lang="en-US" altLang="en-US" sz="1800" dirty="0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81000" y="34290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en-US" altLang="en-US" dirty="0"/>
              <a:t>if-else </a:t>
            </a:r>
            <a:r>
              <a:rPr lang="tr-TR" altLang="en-US" dirty="0"/>
              <a:t>yapısını izleme</a:t>
            </a:r>
            <a:endParaRPr lang="en-US" altLang="en-US" dirty="0" smtClean="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F3662-6664-4F35-A697-1F65F2ADADD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tr-TR" sz="140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90.0)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("A");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80.0)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("B");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70.0)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("C");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 if (</a:t>
            </a:r>
            <a:r>
              <a:rPr lang="tr-TR" dirty="0">
                <a:solidFill>
                  <a:schemeClr val="accent4"/>
                </a:solidFill>
              </a:rPr>
              <a:t>puan 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&gt;= 60.0)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("D");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else</a:t>
            </a:r>
          </a:p>
          <a:p>
            <a:pPr eaLnBrk="0" hangingPunct="0">
              <a:defRPr/>
            </a:pPr>
            <a:r>
              <a:rPr lang="en-US" dirty="0" smtClean="0">
                <a:solidFill>
                  <a:schemeClr val="accent4"/>
                </a:solidFill>
                <a:cs typeface="+mn-cs"/>
              </a:rPr>
              <a:t>  </a:t>
            </a:r>
            <a:r>
              <a:rPr lang="en-US" dirty="0" err="1" smtClean="0">
                <a:solidFill>
                  <a:schemeClr val="accent4"/>
                </a:solidFill>
                <a:cs typeface="+mn-cs"/>
              </a:rPr>
              <a:t>System.out.print</a:t>
            </a:r>
            <a:r>
              <a:rPr lang="en-US" dirty="0" smtClean="0">
                <a:solidFill>
                  <a:schemeClr val="accent4"/>
                </a:solidFill>
                <a:cs typeface="+mn-cs"/>
              </a:rPr>
              <a:t>("F");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33400" y="914400"/>
            <a:ext cx="4192220" cy="536575"/>
          </a:xfrm>
          <a:prstGeom prst="wedgeRoundRectCallout">
            <a:avLst>
              <a:gd name="adj1" fmla="val -36718"/>
              <a:gd name="adj2" fmla="val 8609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puan değeri </a:t>
            </a:r>
            <a:r>
              <a:rPr lang="en-US" altLang="en-US" sz="1800" dirty="0"/>
              <a:t>70.0</a:t>
            </a:r>
            <a:r>
              <a:rPr lang="tr-TR" altLang="en-US" sz="1800" dirty="0"/>
              <a:t> olduğu kabul edelim</a:t>
            </a:r>
            <a:endParaRPr lang="en-US" altLang="en-US" sz="1800" dirty="0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381000" y="53340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381000" y="5257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381000" y="5334000"/>
            <a:ext cx="3048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0" name="AutoShape 6"/>
          <p:cNvSpPr>
            <a:spLocks noChangeArrowheads="1"/>
          </p:cNvSpPr>
          <p:nvPr/>
        </p:nvSpPr>
        <p:spPr bwMode="auto">
          <a:xfrm>
            <a:off x="4840833" y="5178425"/>
            <a:ext cx="3955717" cy="536575"/>
          </a:xfrm>
          <a:prstGeom prst="wedgeRoundRectCallout">
            <a:avLst>
              <a:gd name="adj1" fmla="val -109435"/>
              <a:gd name="adj2" fmla="val 195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if </a:t>
            </a:r>
            <a:r>
              <a:rPr lang="tr-TR" altLang="en-US" sz="1800" dirty="0" smtClean="0"/>
              <a:t>yapısından çıkılır, alttan devam edilir.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tr-TR" altLang="en-US" dirty="0" smtClean="0"/>
              <a:t>Not 1</a:t>
            </a: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534400" cy="83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u="sng" dirty="0" smtClean="0">
                <a:cs typeface="Times New Roman" pitchFamily="18" charset="0"/>
              </a:rPr>
              <a:t>else</a:t>
            </a:r>
            <a:r>
              <a:rPr lang="en-US" altLang="en-US" sz="2800" dirty="0" smtClean="0">
                <a:cs typeface="Times New Roman" pitchFamily="18" charset="0"/>
              </a:rPr>
              <a:t> </a:t>
            </a:r>
            <a:r>
              <a:rPr lang="tr-TR" altLang="en-US" sz="2800" dirty="0" smtClean="0">
                <a:cs typeface="Times New Roman" pitchFamily="18" charset="0"/>
              </a:rPr>
              <a:t>aynı blokta kendinden önceki son </a:t>
            </a:r>
            <a:r>
              <a:rPr lang="en-US" altLang="en-US" sz="2800" u="sng" dirty="0" smtClean="0">
                <a:cs typeface="Times New Roman" pitchFamily="18" charset="0"/>
              </a:rPr>
              <a:t>if</a:t>
            </a:r>
            <a:r>
              <a:rPr lang="en-US" altLang="en-US" sz="2800" dirty="0" smtClean="0">
                <a:cs typeface="Times New Roman" pitchFamily="18" charset="0"/>
              </a:rPr>
              <a:t> </a:t>
            </a:r>
            <a:r>
              <a:rPr lang="tr-TR" altLang="en-US" sz="2800" dirty="0" smtClean="0">
                <a:cs typeface="Times New Roman" pitchFamily="18" charset="0"/>
              </a:rPr>
              <a:t>ile eşleşir</a:t>
            </a:r>
            <a:r>
              <a:rPr lang="en-US" altLang="en-US" sz="2800" dirty="0" smtClean="0">
                <a:cs typeface="Times New Roman" pitchFamily="18" charset="0"/>
              </a:rPr>
              <a:t>. </a:t>
            </a:r>
            <a:endParaRPr lang="en-US" altLang="en-US" sz="2800" dirty="0" smtClean="0">
              <a:latin typeface="Courier"/>
              <a:cs typeface="Times New Roman" pitchFamily="18" charset="0"/>
            </a:endParaRP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145D3D-B45F-45FF-9F43-82128B32A7AE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tr-TR" sz="140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466975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333625"/>
            <a:ext cx="8801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</p:spPr>
        <p:txBody>
          <a:bodyPr/>
          <a:lstStyle/>
          <a:p>
            <a:r>
              <a:rPr lang="tr-TR" altLang="en-US" dirty="0" smtClean="0"/>
              <a:t>Giriş</a:t>
            </a:r>
            <a:endParaRPr lang="en-US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114800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 err="1" smtClean="0"/>
              <a:t>KonsoldanGirisleAlanHesapla</a:t>
            </a:r>
            <a:r>
              <a:rPr lang="tr-TR" altLang="en-US" dirty="0" smtClean="0"/>
              <a:t> programında yarıçap değerini negatif girerseniz, ekrana geçersiz bir sonuç yazılır. </a:t>
            </a:r>
          </a:p>
          <a:p>
            <a:pPr marL="0" indent="0">
              <a:buFont typeface="Monotype Sorts" pitchFamily="2" charset="2"/>
              <a:buNone/>
            </a:pPr>
            <a:r>
              <a:rPr lang="tr-TR" altLang="en-US" dirty="0" smtClean="0"/>
              <a:t>Bu durumda, yarıçap değerinin negatif olduğunu kontrol edip hesaplama yaptırmamız gerekir. Bunu nasıl yapabiliriz?</a:t>
            </a:r>
            <a:endParaRPr lang="en-US" altLang="en-US" dirty="0" smtClean="0"/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F82C88-4531-4471-9B0E-5E0ADE9D4F37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tr-TR" altLang="en-US" dirty="0" smtClean="0"/>
              <a:t>Not 2</a:t>
            </a:r>
            <a:endParaRPr lang="en-US" altLang="en-US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5181600"/>
          </a:xfrm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tr-TR" sz="2800" u="sng" dirty="0" smtClean="0">
                <a:cs typeface="Times New Roman" pitchFamily="18" charset="0"/>
              </a:rPr>
              <a:t>else</a:t>
            </a:r>
            <a:r>
              <a:rPr lang="en-US" altLang="tr-TR" sz="2800" dirty="0" smtClean="0">
                <a:cs typeface="Times New Roman" pitchFamily="18" charset="0"/>
              </a:rPr>
              <a:t> </a:t>
            </a:r>
            <a:r>
              <a:rPr lang="tr-TR" altLang="tr-TR" sz="2800" dirty="0" smtClean="0">
                <a:cs typeface="Times New Roman" pitchFamily="18" charset="0"/>
              </a:rPr>
              <a:t>kelimesinin ilk </a:t>
            </a:r>
            <a:r>
              <a:rPr lang="en-US" altLang="tr-TR" sz="2800" u="sng" dirty="0" smtClean="0">
                <a:cs typeface="Times New Roman" pitchFamily="18" charset="0"/>
              </a:rPr>
              <a:t>if</a:t>
            </a:r>
            <a:r>
              <a:rPr lang="en-US" altLang="tr-TR" sz="2800" dirty="0" smtClean="0">
                <a:cs typeface="Times New Roman" pitchFamily="18" charset="0"/>
              </a:rPr>
              <a:t> </a:t>
            </a:r>
            <a:r>
              <a:rPr lang="tr-TR" altLang="tr-TR" sz="2800" dirty="0" smtClean="0">
                <a:cs typeface="Times New Roman" pitchFamily="18" charset="0"/>
              </a:rPr>
              <a:t>ile eşleşmesi için sonraki </a:t>
            </a:r>
            <a:r>
              <a:rPr lang="en-US" altLang="tr-TR" sz="2800" u="sng" dirty="0">
                <a:cs typeface="Times New Roman" pitchFamily="18" charset="0"/>
              </a:rPr>
              <a:t>if</a:t>
            </a:r>
            <a:r>
              <a:rPr lang="tr-TR" altLang="tr-TR" sz="2800" dirty="0" smtClean="0">
                <a:cs typeface="Times New Roman" pitchFamily="18" charset="0"/>
              </a:rPr>
              <a:t> yapısını blok içine almalısınız</a:t>
            </a:r>
            <a:r>
              <a:rPr lang="en-US" altLang="tr-TR" sz="2800" dirty="0" smtClean="0">
                <a:cs typeface="Times New Roman" pitchFamily="18" charset="0"/>
              </a:rPr>
              <a:t>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= 1;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j = 2;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k = 3;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if (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&gt; j) </a:t>
            </a:r>
            <a:r>
              <a:rPr lang="en-US" altLang="tr-TR" sz="20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  if (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&gt; k)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("A");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tr-TR" sz="20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else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tr-TR" sz="2000" b="1" dirty="0" err="1" smtClean="0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</a:rPr>
              <a:t>("B");</a:t>
            </a:r>
          </a:p>
          <a:p>
            <a:pPr marL="0" indent="0">
              <a:buFont typeface="Monotype Sorts" pitchFamily="2" charset="2"/>
              <a:buNone/>
            </a:pPr>
            <a:r>
              <a:rPr lang="tr-TR" altLang="tr-TR" sz="2800" dirty="0" smtClean="0">
                <a:cs typeface="Times New Roman" pitchFamily="18" charset="0"/>
              </a:rPr>
              <a:t>Yukarıdaki ifade </a:t>
            </a:r>
            <a:r>
              <a:rPr lang="en-US" altLang="tr-TR" sz="2800" dirty="0" smtClean="0">
                <a:cs typeface="Times New Roman" pitchFamily="18" charset="0"/>
              </a:rPr>
              <a:t>B</a:t>
            </a:r>
            <a:r>
              <a:rPr lang="tr-TR" altLang="tr-TR" sz="2800" dirty="0" smtClean="0">
                <a:cs typeface="Times New Roman" pitchFamily="18" charset="0"/>
              </a:rPr>
              <a:t> yazar</a:t>
            </a:r>
            <a:r>
              <a:rPr lang="en-US" altLang="tr-TR" sz="2800" dirty="0" smtClean="0">
                <a:cs typeface="Times New Roman" pitchFamily="18" charset="0"/>
              </a:rPr>
              <a:t>.</a:t>
            </a:r>
            <a:endParaRPr lang="tr-TR" altLang="tr-TR" sz="2800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tr-TR" altLang="tr-TR" sz="2800" dirty="0" smtClean="0">
                <a:cs typeface="Times New Roman" pitchFamily="18" charset="0"/>
              </a:rPr>
              <a:t>Blok içine alınmaz ise hiçbir şey yazmaz.</a:t>
            </a:r>
            <a:endParaRPr lang="en-US" altLang="tr-TR" sz="2000" dirty="0" smtClean="0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1E92B-B2B1-42FC-9B17-66E5C349B41B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tr-TR" altLang="en-US" dirty="0" smtClean="0"/>
              <a:t>Yaygın Hatalar</a:t>
            </a:r>
            <a:endParaRPr lang="en-US" alt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u="sng" dirty="0" smtClean="0">
                <a:cs typeface="Times New Roman" pitchFamily="18" charset="0"/>
              </a:rPr>
              <a:t>if</a:t>
            </a:r>
            <a:r>
              <a:rPr lang="en-US" altLang="en-US" sz="2400" dirty="0" smtClean="0">
                <a:cs typeface="Times New Roman" pitchFamily="18" charset="0"/>
              </a:rPr>
              <a:t> </a:t>
            </a:r>
            <a:r>
              <a:rPr lang="tr-TR" altLang="en-US" sz="2400" dirty="0" smtClean="0">
                <a:cs typeface="Times New Roman" pitchFamily="18" charset="0"/>
              </a:rPr>
              <a:t>satırının sonuna noktalı virgül (;) ekleme yaygın bir hatadır.</a:t>
            </a:r>
            <a:endParaRPr lang="en-US" altLang="en-US" sz="2400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if (</a:t>
            </a:r>
            <a:r>
              <a:rPr lang="tr-TR" altLang="en-US" sz="2400" dirty="0" err="1" smtClean="0"/>
              <a:t>yaricap</a:t>
            </a:r>
            <a:r>
              <a:rPr lang="tr-TR" altLang="en-US" sz="2400" dirty="0" smtClean="0"/>
              <a:t> </a:t>
            </a:r>
            <a:r>
              <a:rPr lang="en-US" altLang="en-US" sz="2400" dirty="0" smtClean="0"/>
              <a:t>&gt;= 0);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</a:t>
            </a:r>
            <a:r>
              <a:rPr lang="tr-TR" altLang="en-US" sz="2400" dirty="0" smtClean="0"/>
              <a:t>alan </a:t>
            </a:r>
            <a:r>
              <a:rPr lang="en-US" altLang="en-US" sz="2400" dirty="0" smtClean="0"/>
              <a:t>= </a:t>
            </a:r>
            <a:r>
              <a:rPr lang="tr-TR" altLang="en-US" sz="2400" dirty="0" err="1"/>
              <a:t>yaricap</a:t>
            </a:r>
            <a:r>
              <a:rPr lang="tr-TR" altLang="en-US" sz="2400" dirty="0"/>
              <a:t> </a:t>
            </a:r>
            <a:r>
              <a:rPr lang="en-US" altLang="en-US" sz="2400" dirty="0" smtClean="0"/>
              <a:t>*</a:t>
            </a:r>
            <a:r>
              <a:rPr lang="tr-TR" altLang="en-US" sz="2400" dirty="0"/>
              <a:t> </a:t>
            </a:r>
            <a:r>
              <a:rPr lang="tr-TR" altLang="en-US" sz="2400" dirty="0" err="1"/>
              <a:t>yaricap</a:t>
            </a:r>
            <a:r>
              <a:rPr lang="tr-TR" altLang="en-US" sz="2400" dirty="0"/>
              <a:t> </a:t>
            </a:r>
            <a:r>
              <a:rPr lang="en-US" altLang="en-US" sz="2400" dirty="0" smtClean="0"/>
              <a:t>*PI;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System.out.println</a:t>
            </a:r>
            <a:r>
              <a:rPr lang="en-US" altLang="en-US" sz="2400" dirty="0" smtClean="0"/>
              <a:t>(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  "</a:t>
            </a:r>
            <a:r>
              <a:rPr lang="tr-TR" altLang="en-US" sz="2400" dirty="0" smtClean="0"/>
              <a:t>Yarıçapı  </a:t>
            </a:r>
            <a:r>
              <a:rPr lang="en-US" altLang="en-US" sz="2400" dirty="0" smtClean="0"/>
              <a:t>" +</a:t>
            </a:r>
            <a:r>
              <a:rPr lang="tr-TR" altLang="en-US" sz="2400" dirty="0"/>
              <a:t> </a:t>
            </a:r>
            <a:r>
              <a:rPr lang="tr-TR" altLang="en-US" sz="2400" dirty="0" err="1"/>
              <a:t>yaricap</a:t>
            </a:r>
            <a:r>
              <a:rPr lang="tr-TR" altLang="en-US" sz="2400" dirty="0"/>
              <a:t> </a:t>
            </a:r>
            <a:r>
              <a:rPr lang="tr-TR" altLang="en-US" sz="2400" dirty="0" smtClean="0"/>
              <a:t> +</a:t>
            </a:r>
            <a:endParaRPr lang="en-US" altLang="en-US" sz="2400" dirty="0" smtClean="0"/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    </a:t>
            </a:r>
            <a:r>
              <a:rPr lang="tr-TR" altLang="en-US" sz="2400" dirty="0" smtClean="0"/>
              <a:t>" olan bir dairenin alanı: " </a:t>
            </a:r>
            <a:r>
              <a:rPr lang="en-US" altLang="en-US" sz="2400" dirty="0" smtClean="0"/>
              <a:t>+ </a:t>
            </a:r>
            <a:r>
              <a:rPr lang="tr-TR" altLang="en-US" sz="2400" dirty="0" smtClean="0"/>
              <a:t>alan</a:t>
            </a:r>
            <a:r>
              <a:rPr lang="en-US" altLang="en-US" sz="2400" dirty="0" smtClean="0"/>
              <a:t>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 smtClean="0"/>
              <a:t>}</a:t>
            </a:r>
          </a:p>
          <a:p>
            <a:pPr marL="0" indent="0">
              <a:buFont typeface="Monotype Sorts" pitchFamily="2" charset="2"/>
              <a:buNone/>
            </a:pPr>
            <a:r>
              <a:rPr lang="tr-TR" altLang="en-US" sz="2400" dirty="0" smtClean="0">
                <a:cs typeface="Times New Roman" pitchFamily="18" charset="0"/>
              </a:rPr>
              <a:t>Bu hatayı bulmak zordur; çünkü bu hata, derleme ve çalışma zamanı hatası vermez. Bu bir mantıksal hatadır.</a:t>
            </a:r>
            <a:r>
              <a:rPr lang="en-US" altLang="en-US" sz="2400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A3DB7-0245-401A-9596-4A671E7AD61E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tr-TR" sz="1400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658460" y="166237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657600" y="1470345"/>
            <a:ext cx="129540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dirty="0" smtClean="0"/>
              <a:t>Hata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tr-TR" altLang="en-US" dirty="0" smtClean="0"/>
              <a:t>Tip</a:t>
            </a:r>
            <a:endParaRPr lang="en-US" altLang="en-US" dirty="0" smtClean="0"/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171B42-D312-479E-AC44-B2361414507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tr-TR" sz="1400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928938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33805"/>
              </p:ext>
            </p:extLst>
          </p:nvPr>
        </p:nvGraphicFramePr>
        <p:xfrm>
          <a:off x="381000" y="1139825"/>
          <a:ext cx="84582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Picture" r:id="rId4" imgW="3398400" imgH="745560" progId="Word.Picture.8">
                  <p:embed/>
                </p:oleObj>
              </mc:Choice>
              <mc:Fallback>
                <p:oleObj name="Picture" r:id="rId4" imgW="3398400" imgH="7455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458200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/>
          <a:lstStyle/>
          <a:p>
            <a:r>
              <a:rPr lang="tr-TR" altLang="en-US" dirty="0" smtClean="0"/>
              <a:t>Dikkat!</a:t>
            </a:r>
            <a:endParaRPr lang="en-US" altLang="en-US" dirty="0" smtClean="0"/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89C23-CE50-4CB6-B1EA-1593F0FD244E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tr-TR" sz="140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928938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771775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1189"/>
              </p:ext>
            </p:extLst>
          </p:nvPr>
        </p:nvGraphicFramePr>
        <p:xfrm>
          <a:off x="231775" y="1295400"/>
          <a:ext cx="890746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Picture" r:id="rId4" imgW="3727440" imgH="638640" progId="Word.Picture.8">
                  <p:embed/>
                </p:oleObj>
              </mc:Choice>
              <mc:Fallback>
                <p:oleObj name="Picture" r:id="rId4" imgW="3727440" imgH="6386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295400"/>
                        <a:ext cx="8907463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627063"/>
          </a:xfrm>
        </p:spPr>
        <p:txBody>
          <a:bodyPr>
            <a:noAutofit/>
          </a:bodyPr>
          <a:lstStyle/>
          <a:p>
            <a:r>
              <a:rPr lang="en-US" altLang="en-US" sz="5400" dirty="0" smtClean="0"/>
              <a:t>Problem: </a:t>
            </a:r>
            <a:r>
              <a:rPr lang="tr-TR" altLang="en-US" sz="5400" dirty="0" smtClean="0"/>
              <a:t>Çıkarma Sorusu</a:t>
            </a:r>
            <a:endParaRPr lang="en-US" altLang="en-US" sz="66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3625" cy="3168705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tr-TR" altLang="en-US" sz="3600" dirty="0" smtClean="0"/>
              <a:t>Bu program temel çıkarma işlemi yapar. Önce rasgele sayi1 ve sayi2 üretilir.  sayi2 büyükse sayi1 ile yer değiştirilir. Sonra soru, "</a:t>
            </a:r>
            <a:r>
              <a:rPr lang="en-US" altLang="en-US" sz="3600" dirty="0" smtClean="0"/>
              <a:t>9 – 2</a:t>
            </a:r>
            <a:r>
              <a:rPr lang="tr-TR" altLang="en-US" sz="3600" dirty="0" smtClean="0"/>
              <a:t> = " şeklinde sorulur. Kullanıcıdan cevap alınır ve cevabın doğru olup olmadığı değerlendirilir</a:t>
            </a:r>
            <a:r>
              <a:rPr lang="en-US" altLang="en-US" sz="3600" dirty="0" smtClean="0"/>
              <a:t>.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17990E-9ABB-41C9-BC4C-2AC20FE9ECD2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tr-TR" sz="1400"/>
          </a:p>
        </p:txBody>
      </p:sp>
      <p:sp>
        <p:nvSpPr>
          <p:cNvPr id="12800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4940" y="458115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CikarmaSorusu</a:t>
            </a:r>
            <a:endParaRPr lang="en-US" altLang="tr-T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Problem: </a:t>
            </a:r>
            <a:r>
              <a:rPr lang="tr-TR" altLang="en-US" sz="3600" dirty="0" smtClean="0"/>
              <a:t>Vücut Kitle İndeksini Hesaplama</a:t>
            </a: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931863"/>
            <a:ext cx="8718550" cy="2497137"/>
          </a:xfrm>
        </p:spPr>
        <p:txBody>
          <a:bodyPr>
            <a:normAutofit fontScale="925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tr-TR" altLang="en-US" dirty="0" smtClean="0"/>
              <a:t>Vücut Kitle İndeksi </a:t>
            </a:r>
            <a:r>
              <a:rPr lang="en-US" altLang="en-US" dirty="0" smtClean="0"/>
              <a:t>(</a:t>
            </a:r>
            <a:r>
              <a:rPr lang="tr-TR" altLang="en-US" dirty="0" smtClean="0"/>
              <a:t>VKİ</a:t>
            </a:r>
            <a:r>
              <a:rPr lang="en-US" altLang="en-US" dirty="0" smtClean="0"/>
              <a:t>) </a:t>
            </a:r>
            <a:r>
              <a:rPr lang="tr-TR" altLang="en-US" dirty="0" smtClean="0"/>
              <a:t>sağlığın ağırlık ile ölçülmesini sağlar. Kilogram cinsinden ağırlığın metre cinsinden boyun çarpımına bölünmesi ile bulunur. 16 yaş veya daha yaşlı insanlar için VKİ aşağıdaki gibi yorumlanır</a:t>
            </a:r>
            <a:r>
              <a:rPr lang="en-US" altLang="en-US" dirty="0" smtClean="0"/>
              <a:t>:</a:t>
            </a:r>
            <a:endParaRPr lang="tr-TR" altLang="en-US" dirty="0" smtClean="0"/>
          </a:p>
          <a:p>
            <a:r>
              <a:rPr lang="en-US" dirty="0" err="1"/>
              <a:t>vki</a:t>
            </a:r>
            <a:r>
              <a:rPr lang="en-US" dirty="0"/>
              <a:t> = </a:t>
            </a:r>
            <a:r>
              <a:rPr lang="en-US" dirty="0" err="1"/>
              <a:t>agirlik</a:t>
            </a:r>
            <a:r>
              <a:rPr lang="en-US" dirty="0"/>
              <a:t> / </a:t>
            </a:r>
            <a:r>
              <a:rPr lang="en-US" dirty="0" smtClean="0"/>
              <a:t>(</a:t>
            </a:r>
            <a:r>
              <a:rPr lang="en-US" dirty="0" err="1"/>
              <a:t>boyUzunluk</a:t>
            </a:r>
            <a:r>
              <a:rPr lang="en-US" dirty="0"/>
              <a:t> * </a:t>
            </a:r>
            <a:r>
              <a:rPr lang="en-US" dirty="0" err="1"/>
              <a:t>boyUzunluk</a:t>
            </a:r>
            <a:r>
              <a:rPr lang="en-US" dirty="0"/>
              <a:t>);</a:t>
            </a:r>
            <a:endParaRPr lang="en-US" altLang="en-US" dirty="0" smtClean="0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83CF3E-AFE6-49EE-BD47-9F15C30E5D66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tr-TR" sz="1400"/>
          </a:p>
        </p:txBody>
      </p:sp>
      <p:sp>
        <p:nvSpPr>
          <p:cNvPr id="26522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76387" y="5888038"/>
            <a:ext cx="4416597" cy="455612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tr-TR" dirty="0" err="1" smtClean="0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VucudKitle</a:t>
            </a:r>
            <a:r>
              <a:rPr lang="tr-TR" altLang="tr-TR" dirty="0" smtClean="0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I</a:t>
            </a:r>
            <a:r>
              <a:rPr lang="en-US" altLang="tr-TR" dirty="0" err="1" smtClean="0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ndeksiHesaplama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0" y="2887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graphicFrame>
        <p:nvGraphicFramePr>
          <p:cNvPr id="276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27285"/>
              </p:ext>
            </p:extLst>
          </p:nvPr>
        </p:nvGraphicFramePr>
        <p:xfrm>
          <a:off x="423863" y="3541713"/>
          <a:ext cx="633412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Picture" r:id="rId5" imgW="2705040" imgH="816480" progId="Word.Picture.8">
                  <p:embed/>
                </p:oleObj>
              </mc:Choice>
              <mc:Fallback>
                <p:oleObj name="Picture" r:id="rId5" imgW="2705040" imgH="8164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541713"/>
                        <a:ext cx="6334125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Problem: </a:t>
            </a:r>
            <a:r>
              <a:rPr lang="tr-TR" altLang="en-US" dirty="0" smtClean="0"/>
              <a:t>Vergiyi Hesaplama</a:t>
            </a:r>
            <a:endParaRPr lang="en-US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1009650"/>
            <a:ext cx="8610600" cy="2590800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tr-TR" altLang="en-US" dirty="0" smtClean="0">
                <a:cs typeface="Times New Roman" pitchFamily="18" charset="0"/>
              </a:rPr>
              <a:t>Maaştan vergi, gelire ve kişinin durumuna göre hesaplanır. Bir kişi bekar, evli, evli ayrı yaşıyor ve dul olabilir. Durumu ve geliri girilen bir kişiden kesilen vergiyi hesaplayınız.</a:t>
            </a:r>
            <a:endParaRPr lang="en-US" altLang="en-US" sz="2600" dirty="0" smtClean="0"/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4B6E04-9FC4-4703-AAA2-36686AAC9924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tr-TR" sz="1400"/>
          </a:p>
        </p:txBody>
      </p:sp>
      <p:sp>
        <p:nvSpPr>
          <p:cNvPr id="28677" name="Rectangle 9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3246438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3246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8678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6975"/>
            <a:ext cx="91440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Problem: </a:t>
            </a:r>
            <a:r>
              <a:rPr lang="tr-TR" altLang="en-US" dirty="0"/>
              <a:t>Vergiyi Hesaplama</a:t>
            </a:r>
            <a:endParaRPr lang="en-US" altLang="en-US" dirty="0" smtClean="0"/>
          </a:p>
        </p:txBody>
      </p:sp>
      <p:sp>
        <p:nvSpPr>
          <p:cNvPr id="60423" name="Rectangle 9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3562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tr-TR" altLang="tr-TR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medeniDurum</a:t>
            </a:r>
            <a:r>
              <a:rPr lang="tr-TR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0) {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tr-TR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Bekar için vergi hesapla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if (</a:t>
            </a:r>
            <a:r>
              <a:rPr lang="tr-TR" altLang="tr-T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medeniDurum</a:t>
            </a:r>
            <a:r>
              <a:rPr lang="tr-TR" altLang="tr-T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1) {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tr-TR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Evli için vergi hesapla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if (</a:t>
            </a:r>
            <a:r>
              <a:rPr lang="tr-TR" altLang="tr-T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medeniDurum</a:t>
            </a:r>
            <a:r>
              <a:rPr lang="tr-TR" altLang="tr-T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2) {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tr-TR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Evli ayrı yaşayanlar için vergi hesapla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if (</a:t>
            </a:r>
            <a:r>
              <a:rPr lang="tr-TR" altLang="tr-TR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medeniDurum</a:t>
            </a:r>
            <a:r>
              <a:rPr lang="tr-TR" altLang="tr-T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 3) {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tr-TR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Dullar için vergi hesapla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{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tr-TR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Yanlış girilme durumunu göster</a:t>
            </a:r>
            <a:endParaRPr lang="en-US" altLang="tr-TR" sz="2000" b="1" dirty="0" smtClean="0">
              <a:solidFill>
                <a:srgbClr val="000000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2A60D-AE59-41FB-9F5E-90AA5752FAA7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tr-TR" sz="1400" dirty="0"/>
          </a:p>
        </p:txBody>
      </p:sp>
      <p:sp>
        <p:nvSpPr>
          <p:cNvPr id="10957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6019800"/>
            <a:ext cx="5105400" cy="533400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VergiHesaplama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833563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85" y="0"/>
            <a:ext cx="7772400" cy="831880"/>
          </a:xfrm>
        </p:spPr>
        <p:txBody>
          <a:bodyPr/>
          <a:lstStyle/>
          <a:p>
            <a:r>
              <a:rPr lang="tr-TR" altLang="en-US" dirty="0" smtClean="0"/>
              <a:t>Mantıksal Operatörler</a:t>
            </a:r>
            <a:endParaRPr lang="en-US" altLang="en-US" dirty="0" smtClean="0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E13AC-D48A-4F13-AAE5-EF143E4BE744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tr-TR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8409"/>
              </p:ext>
            </p:extLst>
          </p:nvPr>
        </p:nvGraphicFramePr>
        <p:xfrm>
          <a:off x="40210" y="1614070"/>
          <a:ext cx="8295480" cy="5152392"/>
        </p:xfrm>
        <a:graphic>
          <a:graphicData uri="http://schemas.openxmlformats.org/drawingml/2006/table">
            <a:tbl>
              <a:tblPr/>
              <a:tblGrid>
                <a:gridCol w="2868613"/>
                <a:gridCol w="2867025"/>
                <a:gridCol w="2559842"/>
              </a:tblGrid>
              <a:tr h="92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Operatör</a:t>
                      </a:r>
                      <a:endParaRPr kumimoji="0" lang="en-US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İsim</a:t>
                      </a:r>
                      <a:endParaRPr kumimoji="0" lang="en-US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Açıklaması</a:t>
                      </a:r>
                      <a:endParaRPr kumimoji="0" lang="en-US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2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!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değil (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not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Mantıksal değil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92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&amp;&amp;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ve (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and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Mantıksal kesişim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  <a:tr h="92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||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(veya)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Mantıksal birleşim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92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^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dışlayan ya da (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exclusive or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)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Mantıksal dışlayan</a:t>
                      </a:r>
                      <a:endParaRPr kumimoji="0" lang="en-US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193830" y="702245"/>
            <a:ext cx="8141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Mantıksal operatörler (</a:t>
            </a:r>
            <a:r>
              <a:rPr lang="en-US" dirty="0" smtClean="0"/>
              <a:t>!, </a:t>
            </a:r>
            <a:r>
              <a:rPr lang="en-US" dirty="0"/>
              <a:t>&amp;&amp;, </a:t>
            </a:r>
            <a:r>
              <a:rPr lang="en-US" dirty="0" smtClean="0"/>
              <a:t>||</a:t>
            </a:r>
            <a:r>
              <a:rPr lang="tr-TR" dirty="0" smtClean="0"/>
              <a:t> ve</a:t>
            </a:r>
            <a:r>
              <a:rPr lang="en-US" dirty="0" smtClean="0"/>
              <a:t> ^</a:t>
            </a:r>
            <a:r>
              <a:rPr lang="tr-TR" dirty="0" smtClean="0"/>
              <a:t>) karmaşık </a:t>
            </a:r>
            <a:r>
              <a:rPr lang="en-US" dirty="0" smtClean="0"/>
              <a:t>Boolean</a:t>
            </a:r>
            <a:r>
              <a:rPr lang="tr-TR" dirty="0" smtClean="0"/>
              <a:t> ifadeler oluşturmak için kullanılabilir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tr-TR" altLang="en-US" dirty="0" smtClean="0"/>
              <a:t>Değil (!) operatörü için doğruluk tablosu</a:t>
            </a:r>
            <a:endParaRPr lang="en-US" altLang="en-US" dirty="0" smtClean="0"/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1460E-243E-42B5-89D0-66709C152DF1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tr-TR" sz="140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36220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052638" y="301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302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0" y="3021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81125"/>
              </p:ext>
            </p:extLst>
          </p:nvPr>
        </p:nvGraphicFramePr>
        <p:xfrm>
          <a:off x="155575" y="1431925"/>
          <a:ext cx="8718550" cy="4224339"/>
        </p:xfrm>
        <a:graphic>
          <a:graphicData uri="http://schemas.openxmlformats.org/drawingml/2006/table">
            <a:tbl>
              <a:tblPr/>
              <a:tblGrid>
                <a:gridCol w="966788"/>
                <a:gridCol w="966787"/>
                <a:gridCol w="6784975"/>
              </a:tblGrid>
              <a:tr h="1408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endParaRPr kumimoji="0" lang="en-US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!p</a:t>
                      </a:r>
                      <a:endParaRPr kumimoji="0" lang="en-US" altLang="tr-T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Örnek </a:t>
                      </a:r>
                      <a:r>
                        <a:rPr kumimoji="0" lang="en-US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 24, </a:t>
                      </a:r>
                      <a:r>
                        <a:rPr kumimoji="0" lang="tr-TR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</a:t>
                      </a:r>
                      <a:r>
                        <a:rPr kumimoji="0" lang="en-US" altLang="tr-T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= 140)</a:t>
                      </a:r>
                      <a:endParaRPr kumimoji="0" lang="en-US" altLang="tr-T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408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!(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&gt; 18)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false, 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&gt; 18)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true.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408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!(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== 150)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true, 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== 150)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false.</a:t>
                      </a:r>
                      <a:endParaRPr kumimoji="0" lang="en-US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tr-TR" altLang="en-US" sz="4000" dirty="0" smtClean="0"/>
              <a:t>Hedefler</a:t>
            </a:r>
            <a:endParaRPr lang="en-US" altLang="en-US" sz="4000" dirty="0" smtClean="0"/>
          </a:p>
        </p:txBody>
      </p:sp>
      <p:sp>
        <p:nvSpPr>
          <p:cNvPr id="5123" name="Rectangle 3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33F26B-8D92-4A69-AAEA-EA1A4B9C067B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tr-TR" sz="140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93830" y="914400"/>
            <a:ext cx="88331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000" b="1" dirty="0" smtClean="0"/>
              <a:t>boolean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değişkenler tanımlama ve ilişkisel operatörler ile </a:t>
            </a:r>
            <a:r>
              <a:rPr lang="en-US" altLang="en-US" sz="2000" dirty="0" smtClean="0"/>
              <a:t>Boolean </a:t>
            </a:r>
            <a:r>
              <a:rPr lang="tr-TR" altLang="en-US" sz="2000" dirty="0" smtClean="0"/>
              <a:t>ifadeler yazma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000" b="1" dirty="0" smtClean="0"/>
              <a:t>if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yapısı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000" b="1" dirty="0" smtClean="0"/>
              <a:t>if-else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yapısı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İç içe </a:t>
            </a:r>
            <a:r>
              <a:rPr lang="en-US" altLang="en-US" sz="2000" b="1" dirty="0" smtClean="0"/>
              <a:t>if</a:t>
            </a:r>
            <a:r>
              <a:rPr lang="tr-TR" altLang="en-US" sz="2000" dirty="0" smtClean="0"/>
              <a:t>'</a:t>
            </a:r>
            <a:r>
              <a:rPr lang="tr-TR" altLang="en-US" sz="2000" dirty="0" err="1" smtClean="0"/>
              <a:t>ler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000" b="1" dirty="0" smtClean="0"/>
              <a:t>if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yapısında yaygın hatalar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000" b="1" dirty="0" err="1" smtClean="0"/>
              <a:t>Math.random</a:t>
            </a:r>
            <a:r>
              <a:rPr lang="en-US" altLang="en-US" sz="2000" b="1" dirty="0"/>
              <a:t>()</a:t>
            </a:r>
            <a:r>
              <a:rPr lang="en-US" altLang="en-US" sz="2000" dirty="0"/>
              <a:t> </a:t>
            </a:r>
            <a:r>
              <a:rPr lang="tr-TR" altLang="en-US" sz="2000" dirty="0" smtClean="0"/>
              <a:t>metodunun kullanarak rasgele sayı üretme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Seçim yapıları ile ilgili program örnekleri</a:t>
            </a:r>
            <a:r>
              <a:rPr lang="en-US" altLang="en-US" sz="2000" dirty="0" smtClean="0"/>
              <a:t> (</a:t>
            </a:r>
            <a:r>
              <a:rPr lang="tr-TR" altLang="en-US" sz="2000" b="1" dirty="0" err="1" smtClean="0"/>
              <a:t>CikarmaSorusu</a:t>
            </a:r>
            <a:r>
              <a:rPr lang="en-US" altLang="en-US" sz="2000" dirty="0" smtClean="0"/>
              <a:t>, </a:t>
            </a:r>
            <a:r>
              <a:rPr lang="tr-TR" altLang="en-US" sz="2000" b="1" dirty="0" smtClean="0"/>
              <a:t>VKI</a:t>
            </a:r>
            <a:r>
              <a:rPr lang="en-US" altLang="en-US" sz="2000" dirty="0" smtClean="0"/>
              <a:t>, </a:t>
            </a:r>
            <a:r>
              <a:rPr lang="tr-TR" altLang="en-US" sz="2000" b="1" dirty="0" err="1" smtClean="0"/>
              <a:t>VergiHesaplama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Koşulları mantıksal operatörler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</a:t>
            </a:r>
            <a:r>
              <a:rPr lang="en-US" altLang="en-US" sz="2000" b="1" dirty="0"/>
              <a:t>&amp;&amp;</a:t>
            </a:r>
            <a:r>
              <a:rPr lang="en-US" altLang="en-US" sz="2000" dirty="0"/>
              <a:t>, </a:t>
            </a:r>
            <a:r>
              <a:rPr lang="en-US" altLang="en-US" sz="2000" b="1" dirty="0" smtClean="0"/>
              <a:t>||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ve</a:t>
            </a:r>
            <a:r>
              <a:rPr lang="en-US" altLang="en-US" sz="2000" dirty="0" smtClean="0"/>
              <a:t> </a:t>
            </a:r>
            <a:r>
              <a:rPr lang="en-US" altLang="en-US" sz="2000" b="1" dirty="0"/>
              <a:t>!</a:t>
            </a:r>
            <a:r>
              <a:rPr lang="en-US" altLang="en-US" sz="2000" dirty="0"/>
              <a:t>) </a:t>
            </a:r>
            <a:r>
              <a:rPr lang="tr-TR" altLang="en-US" sz="2000" dirty="0" smtClean="0"/>
              <a:t>kullanarak birleştirme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Mantıksal operatörlerle ilgili örnekler </a:t>
            </a:r>
            <a:r>
              <a:rPr lang="en-US" altLang="en-US" sz="2000" dirty="0" smtClean="0"/>
              <a:t>(</a:t>
            </a:r>
            <a:r>
              <a:rPr lang="tr-TR" altLang="en-US" sz="2000" b="1" dirty="0" err="1" smtClean="0"/>
              <a:t>ArtikYil</a:t>
            </a:r>
            <a:r>
              <a:rPr lang="en-US" altLang="en-US" sz="2000" dirty="0" smtClean="0"/>
              <a:t>, </a:t>
            </a:r>
            <a:r>
              <a:rPr lang="tr-TR" altLang="en-US" sz="2000" b="1" dirty="0" smtClean="0"/>
              <a:t>Piyango</a:t>
            </a:r>
            <a:r>
              <a:rPr lang="en-US" altLang="en-US" sz="2000" dirty="0" smtClean="0"/>
              <a:t>).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000" b="1" dirty="0" smtClean="0"/>
              <a:t>switch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yapısı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Koşullu ifadeler yazma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Operatör önceliği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tr-TR" altLang="en-US" sz="2000" dirty="0" smtClean="0"/>
              <a:t>Hata ayıklama teknikleri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tr-TR" altLang="en-US" dirty="0" smtClean="0"/>
              <a:t>Ve (</a:t>
            </a:r>
            <a:r>
              <a:rPr lang="en-US" altLang="en-US" dirty="0"/>
              <a:t>&amp;&amp;</a:t>
            </a:r>
            <a:r>
              <a:rPr lang="tr-TR" altLang="en-US" dirty="0" smtClean="0"/>
              <a:t>) </a:t>
            </a:r>
            <a:r>
              <a:rPr lang="tr-TR" altLang="en-US" dirty="0"/>
              <a:t>operatörü için doğruluk </a:t>
            </a:r>
            <a:r>
              <a:rPr lang="tr-TR" altLang="en-US" dirty="0" smtClean="0"/>
              <a:t>tablosu</a:t>
            </a:r>
            <a:endParaRPr lang="en-US" altLang="en-US" dirty="0" smtClean="0"/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0EA3F-4FCA-4B0F-A21D-0964192906EE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tr-TR" sz="140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052638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281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58600"/>
              </p:ext>
            </p:extLst>
          </p:nvPr>
        </p:nvGraphicFramePr>
        <p:xfrm>
          <a:off x="250825" y="1239838"/>
          <a:ext cx="8642350" cy="5078414"/>
        </p:xfrm>
        <a:graphic>
          <a:graphicData uri="http://schemas.openxmlformats.org/drawingml/2006/table">
            <a:tbl>
              <a:tblPr/>
              <a:tblGrid>
                <a:gridCol w="828675"/>
                <a:gridCol w="688975"/>
                <a:gridCol w="1212850"/>
                <a:gridCol w="5911850"/>
              </a:tblGrid>
              <a:tr h="728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&amp;&amp; p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Örnek 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= 24, </a:t>
                      </a:r>
                      <a:r>
                        <a:rPr kumimoji="0" lang="tr-TR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 140)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268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&lt;= 18) &amp;&amp; 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&lt; 140)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false, </a:t>
                      </a:r>
                      <a:endParaRPr kumimoji="0" lang="tr-T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18) 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ve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&lt;= 140) 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her ikisi de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64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alt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18) &amp;&amp; 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140)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false, </a:t>
                      </a:r>
                      <a:endParaRPr kumimoji="0" lang="tr-T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140)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false.</a:t>
                      </a:r>
                      <a:endParaRPr kumimoji="0" lang="en-US" alt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18) &amp;&amp; 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&gt;= 140)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true, </a:t>
                      </a:r>
                      <a:endParaRPr kumimoji="0" lang="tr-T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18) 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ve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&gt;= 140) 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her ikisi de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tr-TR" altLang="en-US" dirty="0" smtClean="0"/>
              <a:t>Veya (</a:t>
            </a:r>
            <a:r>
              <a:rPr lang="en-US" altLang="en-US" dirty="0"/>
              <a:t>||</a:t>
            </a:r>
            <a:r>
              <a:rPr lang="tr-TR" altLang="en-US" dirty="0" smtClean="0"/>
              <a:t>) </a:t>
            </a:r>
            <a:r>
              <a:rPr lang="tr-TR" altLang="en-US" dirty="0"/>
              <a:t>operatörü için doğruluk </a:t>
            </a:r>
            <a:r>
              <a:rPr lang="tr-TR" altLang="en-US" dirty="0" smtClean="0"/>
              <a:t>tablosu</a:t>
            </a:r>
            <a:endParaRPr lang="en-US" altLang="en-US" dirty="0" smtClean="0"/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20E688-1307-43F4-8E00-FB758F868098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tr-TR" sz="140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052638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792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46436"/>
              </p:ext>
            </p:extLst>
          </p:nvPr>
        </p:nvGraphicFramePr>
        <p:xfrm>
          <a:off x="0" y="1201510"/>
          <a:ext cx="9144000" cy="5142232"/>
        </p:xfrm>
        <a:graphic>
          <a:graphicData uri="http://schemas.openxmlformats.org/drawingml/2006/table">
            <a:tbl>
              <a:tblPr/>
              <a:tblGrid>
                <a:gridCol w="831472"/>
                <a:gridCol w="813446"/>
                <a:gridCol w="1083831"/>
                <a:gridCol w="6415251"/>
              </a:tblGrid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|| p</a:t>
                      </a:r>
                      <a:r>
                        <a:rPr kumimoji="0" lang="en-US" altLang="tr-TR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Örnek </a:t>
                      </a:r>
                      <a:r>
                        <a:rPr kumimoji="0" lang="en-US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 24, </a:t>
                      </a:r>
                      <a:r>
                        <a:rPr kumimoji="0" lang="tr-TR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 140)</a:t>
                      </a:r>
                      <a:endParaRPr kumimoji="0" lang="en-US" altLang="tr-T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341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34) || (weight &lt;= 140)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true, </a:t>
                      </a:r>
                      <a:endParaRPr kumimoji="0" lang="tr-TR" alt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34)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false, 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fakat 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(weight &lt;= 140)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en-US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true.</a:t>
                      </a:r>
                      <a:endParaRPr kumimoji="0" lang="en-US" alt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544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14) || (weight &gt;= 150)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false, </a:t>
                      </a: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14)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true.</a:t>
                      </a:r>
                      <a:endParaRPr kumimoji="0" lang="en-US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altLang="tr-T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Book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tr-TR" altLang="en-US" dirty="0" smtClean="0"/>
              <a:t>Dışlayan ya da (</a:t>
            </a:r>
            <a:r>
              <a:rPr lang="en-US" altLang="en-US" dirty="0"/>
              <a:t>^</a:t>
            </a:r>
            <a:r>
              <a:rPr lang="tr-TR" altLang="en-US" dirty="0" smtClean="0"/>
              <a:t>) için </a:t>
            </a:r>
            <a:r>
              <a:rPr lang="tr-TR" altLang="en-US" dirty="0"/>
              <a:t>doğruluk </a:t>
            </a:r>
            <a:r>
              <a:rPr lang="tr-TR" altLang="en-US" dirty="0" smtClean="0"/>
              <a:t>tablosu</a:t>
            </a:r>
            <a:endParaRPr lang="en-US" altLang="en-US" dirty="0" smtClean="0"/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64BAE2-7F02-4852-9090-7878673A39E5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tr-TR" sz="140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052638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052638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14336"/>
              </p:ext>
            </p:extLst>
          </p:nvPr>
        </p:nvGraphicFramePr>
        <p:xfrm>
          <a:off x="193675" y="1316038"/>
          <a:ext cx="8680450" cy="5175251"/>
        </p:xfrm>
        <a:graphic>
          <a:graphicData uri="http://schemas.openxmlformats.org/drawingml/2006/table">
            <a:tbl>
              <a:tblPr/>
              <a:tblGrid>
                <a:gridCol w="831850"/>
                <a:gridCol w="830263"/>
                <a:gridCol w="892175"/>
                <a:gridCol w="6126162"/>
              </a:tblGrid>
              <a:tr h="631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^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</a:t>
                      </a:r>
                      <a:r>
                        <a:rPr kumimoji="0" lang="en-US" altLang="tr-T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Örnek 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 24, </a:t>
                      </a:r>
                      <a:r>
                        <a:rPr kumimoji="0" lang="tr-TR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= 140)</a:t>
                      </a:r>
                      <a:endParaRPr kumimoji="0" lang="en-US" alt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76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34) ^ 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140)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tr-TR" alt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34)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 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ve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140)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false.</a:t>
                      </a:r>
                      <a:endParaRPr kumimoji="0" lang="en-US" alt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158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34) ^ 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&gt;= 140)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true, </a:t>
                      </a:r>
                      <a:endParaRPr kumimoji="0" lang="tr-TR" alt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34)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 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fakat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&gt;= 140)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true.</a:t>
                      </a:r>
                      <a:endParaRPr kumimoji="0" lang="en-US" alt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1376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14) ^ 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140)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true,</a:t>
                      </a:r>
                      <a:endParaRPr kumimoji="0" lang="tr-TR" alt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çünkü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yas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 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ve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kilo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&gt; 140)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</a:t>
                      </a:r>
                      <a:r>
                        <a:rPr kumimoji="0" lang="tr-TR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  <a:sym typeface="Wingdings"/>
                        </a:rPr>
                        <a:t> </a:t>
                      </a: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false.</a:t>
                      </a:r>
                      <a:endParaRPr kumimoji="0" lang="en-US" alt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631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true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false</a:t>
                      </a:r>
                      <a:endParaRPr kumimoji="0" lang="en-US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 </a:t>
                      </a:r>
                      <a:endParaRPr kumimoji="0" lang="en-US" altLang="tr-T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/>
          <a:lstStyle/>
          <a:p>
            <a:r>
              <a:rPr lang="tr-TR" altLang="en-US" dirty="0" smtClean="0"/>
              <a:t>Örnekler</a:t>
            </a:r>
            <a:endParaRPr lang="en-US" altLang="en-US" dirty="0" smtClean="0"/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49D109-FD55-4CD0-A66C-BFF71BA59435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tr-TR" sz="140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17020" y="1371600"/>
            <a:ext cx="90269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771650" algn="l"/>
                <a:tab pos="36576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1771650" algn="l"/>
                <a:tab pos="36576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 smtClean="0"/>
              <a:t>Aşağıdaki program, girilen bir sayı için aşağıdaki durumları kontrol eder.</a:t>
            </a:r>
          </a:p>
          <a:p>
            <a:pPr marL="342900" indent="-342900">
              <a:spcBef>
                <a:spcPct val="0"/>
              </a:spcBef>
              <a:buClrTx/>
              <a:buSzTx/>
            </a:pPr>
            <a:r>
              <a:rPr lang="tr-TR" altLang="en-US" dirty="0" smtClean="0"/>
              <a:t>2 ve 3 bölünmesi, (ve) </a:t>
            </a:r>
          </a:p>
          <a:p>
            <a:pPr marL="342900" indent="-342900">
              <a:spcBef>
                <a:spcPct val="0"/>
              </a:spcBef>
              <a:buClrTx/>
              <a:buSzTx/>
            </a:pPr>
            <a:r>
              <a:rPr lang="tr-TR" altLang="en-US" dirty="0" smtClean="0"/>
              <a:t>2 veya 3 bölünmesi (veya)</a:t>
            </a:r>
          </a:p>
          <a:p>
            <a:pPr marL="342900" indent="-342900">
              <a:spcBef>
                <a:spcPct val="0"/>
              </a:spcBef>
              <a:buClrTx/>
              <a:buSzTx/>
            </a:pPr>
            <a:r>
              <a:rPr lang="tr-TR" altLang="en-US" dirty="0" smtClean="0"/>
              <a:t>2 veya 3 bölünmesi fakat ikisine de (dışlayan ya da) bölünmemesini</a:t>
            </a:r>
          </a:p>
        </p:txBody>
      </p:sp>
      <p:sp>
        <p:nvSpPr>
          <p:cNvPr id="2795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22716" y="4959350"/>
            <a:ext cx="3154363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BooleanOperatorTest</a:t>
            </a:r>
            <a:endParaRPr lang="en-US" altLang="tr-T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71080"/>
          </a:xfrm>
        </p:spPr>
        <p:txBody>
          <a:bodyPr/>
          <a:lstStyle/>
          <a:p>
            <a:r>
              <a:rPr lang="tr-TR" altLang="en-US" dirty="0" smtClean="0"/>
              <a:t>Örnekler</a:t>
            </a:r>
            <a:endParaRPr lang="en-US" altLang="en-US" dirty="0" smtClean="0"/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0595A-1DC6-4EB0-BC05-106D876A40F8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tr-TR" sz="140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534400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771650" algn="l"/>
                <a:tab pos="36576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1771650" algn="l"/>
                <a:tab pos="36576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771650" algn="l"/>
                <a:tab pos="36576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 err="1" smtClean="0"/>
              <a:t>System.out.println</a:t>
            </a:r>
            <a:r>
              <a:rPr lang="en-US" altLang="en-US" sz="2200" dirty="0" smtClean="0"/>
              <a:t>(</a:t>
            </a:r>
            <a:r>
              <a:rPr lang="tr-TR" altLang="en-US" sz="2200" dirty="0" err="1" smtClean="0"/>
              <a:t>sayi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+ " </a:t>
            </a:r>
            <a:r>
              <a:rPr lang="en-US" altLang="en-US" sz="2200" dirty="0" smtClean="0"/>
              <a:t>2 </a:t>
            </a:r>
            <a:r>
              <a:rPr lang="tr-TR" altLang="en-US" sz="2200" dirty="0" smtClean="0"/>
              <a:t>ve </a:t>
            </a:r>
            <a:r>
              <a:rPr lang="en-US" altLang="en-US" sz="2200" dirty="0" smtClean="0"/>
              <a:t>3</a:t>
            </a:r>
            <a:r>
              <a:rPr lang="tr-TR" altLang="en-US" sz="2200" dirty="0" smtClean="0"/>
              <a:t>'e bölünebilir mi</a:t>
            </a:r>
            <a:r>
              <a:rPr lang="en-US" altLang="en-US" sz="2200" dirty="0" smtClean="0"/>
              <a:t>? </a:t>
            </a:r>
            <a:r>
              <a:rPr lang="en-US" altLang="en-US" sz="2200" dirty="0"/>
              <a:t>" +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/>
              <a:t>  </a:t>
            </a:r>
            <a:r>
              <a:rPr lang="en-US" altLang="en-US" sz="2200" dirty="0" smtClean="0"/>
              <a:t>((</a:t>
            </a:r>
            <a:r>
              <a:rPr lang="tr-TR" altLang="en-US" sz="2200" dirty="0" err="1" smtClean="0"/>
              <a:t>sayi</a:t>
            </a:r>
            <a:r>
              <a:rPr lang="tr-TR" altLang="en-US" sz="2200" dirty="0" smtClean="0"/>
              <a:t> </a:t>
            </a:r>
            <a:r>
              <a:rPr lang="en-US" altLang="en-US" sz="2200" dirty="0" smtClean="0"/>
              <a:t>% </a:t>
            </a:r>
            <a:r>
              <a:rPr lang="en-US" altLang="en-US" sz="2200" dirty="0"/>
              <a:t>2 == 0) &amp;&amp; </a:t>
            </a:r>
            <a:r>
              <a:rPr lang="en-US" altLang="en-US" sz="2200" dirty="0" smtClean="0"/>
              <a:t>(</a:t>
            </a:r>
            <a:r>
              <a:rPr lang="tr-TR" altLang="en-US" sz="2200" dirty="0" err="1"/>
              <a:t>sayi</a:t>
            </a:r>
            <a:r>
              <a:rPr lang="tr-TR" altLang="en-US" sz="2200" dirty="0"/>
              <a:t> </a:t>
            </a:r>
            <a:r>
              <a:rPr lang="en-US" altLang="en-US" sz="2200" dirty="0" smtClean="0"/>
              <a:t>% </a:t>
            </a:r>
            <a:r>
              <a:rPr lang="en-US" altLang="en-US" sz="2200" dirty="0"/>
              <a:t>3 == 0)));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/>
              <a:t>  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 err="1" smtClean="0"/>
              <a:t>System.out.println</a:t>
            </a:r>
            <a:r>
              <a:rPr lang="en-US" altLang="en-US" sz="2200" dirty="0" smtClean="0"/>
              <a:t>(</a:t>
            </a:r>
            <a:r>
              <a:rPr lang="tr-TR" altLang="en-US" sz="2200" dirty="0" err="1" smtClean="0"/>
              <a:t>sayi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+ " </a:t>
            </a:r>
            <a:r>
              <a:rPr lang="en-US" altLang="en-US" sz="2200" dirty="0" smtClean="0"/>
              <a:t>2 </a:t>
            </a:r>
            <a:r>
              <a:rPr lang="tr-TR" altLang="en-US" sz="2200" dirty="0" smtClean="0"/>
              <a:t>veya</a:t>
            </a:r>
            <a:r>
              <a:rPr lang="en-US" altLang="en-US" sz="2200" dirty="0" smtClean="0"/>
              <a:t> 3</a:t>
            </a:r>
            <a:r>
              <a:rPr lang="tr-TR" altLang="en-US" sz="2200" dirty="0" smtClean="0"/>
              <a:t>'e bölünebilir mi</a:t>
            </a:r>
            <a:r>
              <a:rPr lang="en-US" altLang="en-US" sz="2200" dirty="0" smtClean="0"/>
              <a:t>? </a:t>
            </a:r>
            <a:r>
              <a:rPr lang="en-US" altLang="en-US" sz="2200" dirty="0"/>
              <a:t>" +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/>
              <a:t>  </a:t>
            </a:r>
            <a:r>
              <a:rPr lang="en-US" altLang="en-US" sz="2200" dirty="0" smtClean="0"/>
              <a:t>((</a:t>
            </a:r>
            <a:r>
              <a:rPr lang="tr-TR" altLang="en-US" sz="2200" dirty="0" err="1"/>
              <a:t>sayi</a:t>
            </a:r>
            <a:r>
              <a:rPr lang="tr-TR" altLang="en-US" sz="2200" dirty="0"/>
              <a:t> </a:t>
            </a:r>
            <a:r>
              <a:rPr lang="en-US" altLang="en-US" sz="2200" dirty="0" smtClean="0"/>
              <a:t>% </a:t>
            </a:r>
            <a:r>
              <a:rPr lang="en-US" altLang="en-US" sz="2200" dirty="0"/>
              <a:t>2 == 0) || </a:t>
            </a:r>
            <a:r>
              <a:rPr lang="en-US" altLang="en-US" sz="2200" dirty="0" smtClean="0"/>
              <a:t>(</a:t>
            </a:r>
            <a:r>
              <a:rPr lang="tr-TR" altLang="en-US" sz="2200" dirty="0" err="1"/>
              <a:t>sayi</a:t>
            </a:r>
            <a:r>
              <a:rPr lang="tr-TR" altLang="en-US" sz="2200" dirty="0"/>
              <a:t> </a:t>
            </a:r>
            <a:r>
              <a:rPr lang="en-US" altLang="en-US" sz="2200" dirty="0" smtClean="0"/>
              <a:t>% </a:t>
            </a:r>
            <a:r>
              <a:rPr lang="en-US" altLang="en-US" sz="2200" dirty="0"/>
              <a:t>3 == 0)));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/>
              <a:t> 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 err="1" smtClean="0"/>
              <a:t>System.out.println</a:t>
            </a:r>
            <a:r>
              <a:rPr lang="en-US" altLang="en-US" sz="2200" dirty="0" smtClean="0"/>
              <a:t>(</a:t>
            </a:r>
            <a:r>
              <a:rPr lang="tr-TR" altLang="en-US" sz="2200" dirty="0" err="1" smtClean="0"/>
              <a:t>sayi</a:t>
            </a:r>
            <a:r>
              <a:rPr lang="tr-TR" altLang="en-US" sz="2200" dirty="0" smtClean="0"/>
              <a:t> +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" </a:t>
            </a:r>
            <a:r>
              <a:rPr lang="en-US" altLang="en-US" sz="2200" dirty="0" smtClean="0"/>
              <a:t>2 </a:t>
            </a:r>
            <a:r>
              <a:rPr lang="tr-TR" altLang="en-US" sz="2200" dirty="0" smtClean="0"/>
              <a:t>veya</a:t>
            </a:r>
            <a:r>
              <a:rPr lang="en-US" altLang="en-US" sz="2200" dirty="0" smtClean="0"/>
              <a:t> 3</a:t>
            </a:r>
            <a:r>
              <a:rPr lang="tr-TR" altLang="en-US" sz="2200" dirty="0" smtClean="0"/>
              <a:t>'e bölünebilir</a:t>
            </a:r>
            <a:r>
              <a:rPr lang="en-US" altLang="en-US" sz="2200" dirty="0" smtClean="0"/>
              <a:t>,</a:t>
            </a:r>
            <a:r>
              <a:rPr lang="tr-TR" altLang="en-US" sz="2200" dirty="0" smtClean="0"/>
              <a:t> fakat ikisine de bölünmez mi? </a:t>
            </a:r>
            <a:r>
              <a:rPr lang="en-US" altLang="en-US" sz="2200" dirty="0" smtClean="0"/>
              <a:t>" +</a:t>
            </a:r>
            <a:r>
              <a:rPr lang="tr-TR" altLang="en-US" sz="2200" dirty="0" smtClean="0"/>
              <a:t> </a:t>
            </a:r>
            <a:r>
              <a:rPr lang="en-US" altLang="en-US" sz="2200" dirty="0" smtClean="0"/>
              <a:t>((</a:t>
            </a:r>
            <a:r>
              <a:rPr lang="tr-TR" altLang="en-US" sz="2200" dirty="0" err="1"/>
              <a:t>sayi</a:t>
            </a:r>
            <a:r>
              <a:rPr lang="tr-TR" altLang="en-US" sz="2200" dirty="0"/>
              <a:t> </a:t>
            </a:r>
            <a:r>
              <a:rPr lang="en-US" altLang="en-US" sz="2200" dirty="0" smtClean="0"/>
              <a:t>% </a:t>
            </a:r>
            <a:r>
              <a:rPr lang="en-US" altLang="en-US" sz="2200" dirty="0"/>
              <a:t>2 == 0) ^ </a:t>
            </a:r>
            <a:r>
              <a:rPr lang="en-US" altLang="en-US" sz="2200" dirty="0" smtClean="0"/>
              <a:t>(</a:t>
            </a:r>
            <a:r>
              <a:rPr lang="tr-TR" altLang="en-US" sz="2200" dirty="0" err="1"/>
              <a:t>sayi</a:t>
            </a:r>
            <a:r>
              <a:rPr lang="tr-TR" altLang="en-US" sz="2200" dirty="0"/>
              <a:t> </a:t>
            </a:r>
            <a:r>
              <a:rPr lang="en-US" altLang="en-US" sz="2200" dirty="0" smtClean="0"/>
              <a:t>% </a:t>
            </a:r>
            <a:r>
              <a:rPr lang="en-US" altLang="en-US" sz="2200" dirty="0"/>
              <a:t>3 == 0))); </a:t>
            </a:r>
          </a:p>
        </p:txBody>
      </p:sp>
      <p:sp>
        <p:nvSpPr>
          <p:cNvPr id="16794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59725" y="5387655"/>
            <a:ext cx="3113087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BooleanOperatorTest</a:t>
            </a:r>
            <a:endParaRPr lang="en-US" altLang="tr-T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6285" y="1000"/>
            <a:ext cx="7772400" cy="1047750"/>
          </a:xfrm>
        </p:spPr>
        <p:txBody>
          <a:bodyPr/>
          <a:lstStyle/>
          <a:p>
            <a:r>
              <a:rPr lang="en-US" altLang="en-US" sz="3900" dirty="0" smtClean="0"/>
              <a:t>&amp; </a:t>
            </a:r>
            <a:r>
              <a:rPr lang="tr-TR" altLang="en-US" sz="3900" dirty="0" smtClean="0"/>
              <a:t>ve </a:t>
            </a:r>
            <a:r>
              <a:rPr lang="en-US" altLang="en-US" sz="3900" dirty="0" smtClean="0"/>
              <a:t>| </a:t>
            </a:r>
            <a:r>
              <a:rPr lang="tr-TR" altLang="en-US" sz="3900" dirty="0" smtClean="0"/>
              <a:t>Operatörleri</a:t>
            </a:r>
            <a:endParaRPr lang="en-US" altLang="en-US" dirty="0" smtClean="0"/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23AE82-8408-4BCE-A115-8B9D2890CA68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tr-TR" sz="140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47450" y="971080"/>
            <a:ext cx="8339350" cy="5155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 smtClean="0"/>
              <a:t>&amp;&amp; operatörü soldaki boolean ifade </a:t>
            </a:r>
            <a:r>
              <a:rPr lang="en-US" sz="3600" dirty="0" smtClean="0"/>
              <a:t>false</a:t>
            </a:r>
            <a:r>
              <a:rPr lang="tr-TR" sz="3600" dirty="0" smtClean="0"/>
              <a:t> ise sağdaki boolean ifadeye bakmadan sonucu </a:t>
            </a:r>
            <a:r>
              <a:rPr lang="en-US" sz="3600" dirty="0" smtClean="0"/>
              <a:t>false</a:t>
            </a:r>
            <a:r>
              <a:rPr lang="tr-TR" sz="3600" dirty="0" smtClean="0"/>
              <a:t> olarak hesaplar. &amp; operatörü soldaki ifade </a:t>
            </a:r>
            <a:r>
              <a:rPr lang="en-US" sz="3600" dirty="0" smtClean="0"/>
              <a:t>false</a:t>
            </a:r>
            <a:r>
              <a:rPr lang="tr-TR" sz="3600" dirty="0" smtClean="0"/>
              <a:t> olsa bile sağdaki ifadeye bakar. </a:t>
            </a:r>
          </a:p>
          <a:p>
            <a:pPr marL="0" indent="0">
              <a:buNone/>
            </a:pPr>
            <a:r>
              <a:rPr lang="tr-TR" sz="3600" dirty="0" smtClean="0"/>
              <a:t>|| </a:t>
            </a:r>
            <a:r>
              <a:rPr lang="tr-TR" sz="3600" dirty="0"/>
              <a:t>operatörü soldaki boolean ifade </a:t>
            </a:r>
            <a:r>
              <a:rPr lang="en-US" sz="3600" dirty="0" smtClean="0"/>
              <a:t>true</a:t>
            </a:r>
            <a:r>
              <a:rPr lang="tr-TR" sz="3600" dirty="0" smtClean="0"/>
              <a:t> </a:t>
            </a:r>
            <a:r>
              <a:rPr lang="tr-TR" sz="3600" dirty="0"/>
              <a:t>ise sağdaki boolean ifadeye bakmadan sonucu </a:t>
            </a:r>
            <a:r>
              <a:rPr lang="en-US" sz="3600" dirty="0" smtClean="0"/>
              <a:t>true</a:t>
            </a:r>
            <a:r>
              <a:rPr lang="tr-TR" sz="3600" dirty="0" smtClean="0"/>
              <a:t> </a:t>
            </a:r>
            <a:r>
              <a:rPr lang="tr-TR" sz="3600" dirty="0"/>
              <a:t>olarak hesaplar. </a:t>
            </a:r>
            <a:r>
              <a:rPr lang="tr-TR" sz="3600" dirty="0" smtClean="0"/>
              <a:t>| operatörü </a:t>
            </a:r>
            <a:r>
              <a:rPr lang="tr-TR" sz="3600" dirty="0"/>
              <a:t>soldaki ifade </a:t>
            </a:r>
            <a:r>
              <a:rPr lang="en-US" sz="3600" dirty="0" smtClean="0"/>
              <a:t>true</a:t>
            </a:r>
            <a:r>
              <a:rPr lang="tr-TR" sz="3600" dirty="0" smtClean="0"/>
              <a:t> </a:t>
            </a:r>
            <a:r>
              <a:rPr lang="tr-TR" sz="3600" dirty="0"/>
              <a:t>olsa bile sağdaki ifadeye bakar.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47750"/>
          </a:xfrm>
        </p:spPr>
        <p:txBody>
          <a:bodyPr/>
          <a:lstStyle/>
          <a:p>
            <a:r>
              <a:rPr lang="en-US" altLang="en-US" sz="3900" dirty="0" smtClean="0"/>
              <a:t>&amp; </a:t>
            </a:r>
            <a:r>
              <a:rPr lang="tr-TR" altLang="en-US" sz="3900" dirty="0" smtClean="0"/>
              <a:t>ve</a:t>
            </a:r>
            <a:r>
              <a:rPr lang="en-US" altLang="en-US" sz="3900" dirty="0" smtClean="0"/>
              <a:t> | </a:t>
            </a:r>
            <a:r>
              <a:rPr lang="tr-TR" altLang="en-US" sz="3900" dirty="0" smtClean="0"/>
              <a:t>Operatörleri</a:t>
            </a:r>
            <a:endParaRPr lang="en-US" altLang="en-US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48768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x </a:t>
            </a:r>
            <a:r>
              <a:rPr lang="tr-TR" altLang="en-US" sz="2600" b="1" dirty="0" smtClean="0">
                <a:latin typeface="Courier New" pitchFamily="49" charset="0"/>
              </a:rPr>
              <a:t>=</a:t>
            </a:r>
            <a:r>
              <a:rPr lang="en-US" altLang="en-US" sz="2600" b="1" dirty="0" smtClean="0">
                <a:latin typeface="Courier New" pitchFamily="49" charset="0"/>
              </a:rPr>
              <a:t> 1</a:t>
            </a:r>
            <a:r>
              <a:rPr lang="tr-TR" altLang="en-US" sz="2600" b="1" dirty="0" smtClean="0">
                <a:latin typeface="Courier New" pitchFamily="49" charset="0"/>
              </a:rPr>
              <a:t> ise</a:t>
            </a:r>
            <a:r>
              <a:rPr lang="en-US" altLang="en-US" sz="2600" b="1" dirty="0" smtClean="0">
                <a:latin typeface="Courier New" pitchFamily="49" charset="0"/>
              </a:rPr>
              <a:t>, </a:t>
            </a:r>
            <a:r>
              <a:rPr lang="tr-TR" altLang="en-US" sz="2600" b="1" dirty="0" smtClean="0">
                <a:latin typeface="Courier New" pitchFamily="49" charset="0"/>
              </a:rPr>
              <a:t>aşağıdaki ifadeden sonra </a:t>
            </a:r>
            <a:r>
              <a:rPr lang="en-US" altLang="en-US" sz="2600" b="1" dirty="0" smtClean="0">
                <a:latin typeface="Courier New" pitchFamily="49" charset="0"/>
              </a:rPr>
              <a:t>x </a:t>
            </a:r>
            <a:r>
              <a:rPr lang="tr-TR" altLang="en-US" sz="2600" b="1" dirty="0" smtClean="0">
                <a:latin typeface="Courier New" pitchFamily="49" charset="0"/>
              </a:rPr>
              <a:t>değeri nedir</a:t>
            </a:r>
            <a:r>
              <a:rPr lang="en-US" altLang="en-US" sz="2600" b="1" dirty="0" smtClean="0">
                <a:latin typeface="Courier New" pitchFamily="49" charset="0"/>
              </a:rPr>
              <a:t>?</a:t>
            </a:r>
            <a:r>
              <a:rPr lang="tr-TR" altLang="en-US" sz="2600" b="1" dirty="0" smtClean="0">
                <a:latin typeface="Courier New" pitchFamily="49" charset="0"/>
              </a:rPr>
              <a:t> Cevap: x = 2</a:t>
            </a:r>
            <a:endParaRPr lang="en-US" altLang="en-US" sz="2600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(x &gt; 1) &amp; (x++ &lt; 10)</a:t>
            </a:r>
          </a:p>
          <a:p>
            <a:pPr>
              <a:buFont typeface="Monotype Sorts" pitchFamily="2" charset="2"/>
              <a:buNone/>
            </a:pPr>
            <a:endParaRPr lang="en-US" altLang="en-US" sz="2600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x </a:t>
            </a:r>
            <a:r>
              <a:rPr lang="tr-TR" altLang="en-US" sz="2600" b="1" dirty="0" smtClean="0">
                <a:latin typeface="Courier New" pitchFamily="49" charset="0"/>
              </a:rPr>
              <a:t>= </a:t>
            </a:r>
            <a:r>
              <a:rPr lang="en-US" altLang="en-US" sz="2600" b="1" dirty="0" smtClean="0">
                <a:latin typeface="Courier New" pitchFamily="49" charset="0"/>
              </a:rPr>
              <a:t>1</a:t>
            </a:r>
            <a:r>
              <a:rPr lang="tr-TR" altLang="en-US" sz="2600" b="1" dirty="0" smtClean="0">
                <a:latin typeface="Courier New" pitchFamily="49" charset="0"/>
              </a:rPr>
              <a:t> ise</a:t>
            </a:r>
            <a:r>
              <a:rPr lang="en-US" altLang="en-US" sz="2600" b="1" dirty="0" smtClean="0">
                <a:latin typeface="Courier New" pitchFamily="49" charset="0"/>
              </a:rPr>
              <a:t>, </a:t>
            </a:r>
            <a:r>
              <a:rPr lang="tr-TR" altLang="en-US" sz="2600" b="1" dirty="0">
                <a:latin typeface="Courier New" pitchFamily="49" charset="0"/>
              </a:rPr>
              <a:t>aşağıdaki ifadeden sonra </a:t>
            </a:r>
            <a:r>
              <a:rPr lang="en-US" altLang="en-US" sz="2600" b="1" dirty="0">
                <a:latin typeface="Courier New" pitchFamily="49" charset="0"/>
              </a:rPr>
              <a:t>x </a:t>
            </a:r>
            <a:r>
              <a:rPr lang="tr-TR" altLang="en-US" sz="2600" b="1" dirty="0">
                <a:latin typeface="Courier New" pitchFamily="49" charset="0"/>
              </a:rPr>
              <a:t>değeri nedir</a:t>
            </a:r>
            <a:r>
              <a:rPr lang="en-US" altLang="en-US" sz="2600" b="1" dirty="0" smtClean="0">
                <a:latin typeface="Courier New" pitchFamily="49" charset="0"/>
              </a:rPr>
              <a:t>?</a:t>
            </a:r>
            <a:r>
              <a:rPr lang="tr-TR" altLang="en-US" sz="2600" b="1" dirty="0" smtClean="0">
                <a:latin typeface="Courier New" pitchFamily="49" charset="0"/>
              </a:rPr>
              <a:t> </a:t>
            </a:r>
            <a:r>
              <a:rPr lang="tr-TR" altLang="en-US" sz="2600" b="1" dirty="0">
                <a:latin typeface="Courier New" pitchFamily="49" charset="0"/>
              </a:rPr>
              <a:t>Cevap: x = 1</a:t>
            </a:r>
            <a:endParaRPr lang="en-US" altLang="en-US" sz="2600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(1 &gt; x) &amp;&amp; ( 1 &gt; x++)</a:t>
            </a:r>
            <a:endParaRPr lang="en-US" altLang="en-US" sz="2800" b="1" dirty="0" smtClean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 smtClean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tr-TR" altLang="en-US" sz="2600" b="1" dirty="0" smtClean="0">
                <a:latin typeface="Courier New" pitchFamily="49" charset="0"/>
              </a:rPr>
              <a:t>Aşağıdaki işlemlerin sonucu nedir?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(1 == x) | (10 &gt; x++)?</a:t>
            </a:r>
            <a:r>
              <a:rPr lang="tr-TR" altLang="en-US" sz="2600" b="1" dirty="0">
                <a:latin typeface="Courier New" pitchFamily="49" charset="0"/>
              </a:rPr>
              <a:t> Cevap: </a:t>
            </a:r>
            <a:r>
              <a:rPr lang="tr-TR" altLang="en-US" sz="2600" b="1" dirty="0" smtClean="0">
                <a:latin typeface="Courier New" pitchFamily="49" charset="0"/>
              </a:rPr>
              <a:t>x = 2</a:t>
            </a:r>
            <a:endParaRPr lang="en-US" altLang="en-US" sz="2600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600" b="1" dirty="0" smtClean="0">
                <a:latin typeface="Courier New" pitchFamily="49" charset="0"/>
              </a:rPr>
              <a:t>(1 == x) || (10 &gt; x++)?</a:t>
            </a:r>
            <a:r>
              <a:rPr lang="tr-TR" altLang="en-US" sz="2600" b="1" dirty="0">
                <a:latin typeface="Courier New" pitchFamily="49" charset="0"/>
              </a:rPr>
              <a:t> Cevap: x = 1</a:t>
            </a:r>
            <a:endParaRPr lang="en-US" altLang="en-US" sz="2600" b="1" dirty="0" smtClean="0">
              <a:latin typeface="Courier New" pitchFamily="49" charset="0"/>
            </a:endParaRP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6851D-FFBC-403E-BF56-332B3BB08A3D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838200"/>
          </a:xfrm>
        </p:spPr>
        <p:txBody>
          <a:bodyPr/>
          <a:lstStyle/>
          <a:p>
            <a:r>
              <a:rPr lang="en-US" altLang="en-US" dirty="0" smtClean="0"/>
              <a:t>Problem: </a:t>
            </a:r>
            <a:r>
              <a:rPr lang="tr-TR" altLang="en-US" dirty="0" smtClean="0"/>
              <a:t>Artık Yıl Hesaplama</a:t>
            </a:r>
            <a:r>
              <a:rPr lang="en-US" altLang="en-US" dirty="0" smtClean="0">
                <a:cs typeface="Times New Roman" pitchFamily="18" charset="0"/>
              </a:rPr>
              <a:t>?</a:t>
            </a:r>
            <a:endParaRPr lang="en-US" altLang="en-US" dirty="0" smtClean="0"/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0FAE8-8861-44E7-AE9F-F4A822AC3F62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tr-TR" sz="1400"/>
          </a:p>
        </p:txBody>
      </p:sp>
      <p:sp>
        <p:nvSpPr>
          <p:cNvPr id="16998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114800" y="5715000"/>
            <a:ext cx="1676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ArtikYil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52400" y="1447800"/>
            <a:ext cx="8991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dirty="0" smtClean="0"/>
              <a:t>Program, tamsayı olarak bir yıl girmenizi ister, sonra yılın artık yıl olup olmadığı kontrol eder</a:t>
            </a:r>
            <a:r>
              <a:rPr lang="en-US" altLang="en-US" dirty="0" smtClean="0">
                <a:cs typeface="Times New Roman" pitchFamily="18" charset="0"/>
              </a:rPr>
              <a:t>.</a:t>
            </a:r>
            <a:endParaRPr lang="en-US" altLang="en-US" dirty="0">
              <a:cs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dirty="0" smtClean="0">
                <a:cs typeface="Times New Roman" pitchFamily="18" charset="0"/>
              </a:rPr>
              <a:t>Eğer yıl, </a:t>
            </a:r>
            <a:r>
              <a:rPr lang="tr-TR" altLang="en-US" dirty="0">
                <a:solidFill>
                  <a:srgbClr val="FF5050"/>
                </a:solidFill>
                <a:cs typeface="Times New Roman" pitchFamily="18" charset="0"/>
              </a:rPr>
              <a:t>4 bölünüp </a:t>
            </a:r>
            <a:r>
              <a:rPr lang="tr-TR" altLang="en-US" dirty="0" smtClean="0">
                <a:solidFill>
                  <a:schemeClr val="accent1"/>
                </a:solidFill>
                <a:cs typeface="Times New Roman" pitchFamily="18" charset="0"/>
              </a:rPr>
              <a:t>100'e </a:t>
            </a:r>
            <a:r>
              <a:rPr lang="tr-TR" altLang="en-US" dirty="0">
                <a:solidFill>
                  <a:schemeClr val="accent1"/>
                </a:solidFill>
                <a:cs typeface="Times New Roman" pitchFamily="18" charset="0"/>
              </a:rPr>
              <a:t>bölünmüyorsa </a:t>
            </a:r>
            <a:r>
              <a:rPr lang="tr-TR" altLang="en-US" dirty="0" smtClean="0">
                <a:cs typeface="Times New Roman" pitchFamily="18" charset="0"/>
              </a:rPr>
              <a:t>veya </a:t>
            </a:r>
            <a:r>
              <a:rPr lang="tr-TR" altLang="en-US" dirty="0">
                <a:solidFill>
                  <a:schemeClr val="tx2"/>
                </a:solidFill>
                <a:cs typeface="Times New Roman" pitchFamily="18" charset="0"/>
              </a:rPr>
              <a:t>400'e bölünüyorsa</a:t>
            </a:r>
            <a:r>
              <a:rPr lang="tr-TR" altLang="en-US" dirty="0" smtClean="0">
                <a:cs typeface="Times New Roman" pitchFamily="18" charset="0"/>
              </a:rPr>
              <a:t> artık yıldır.</a:t>
            </a:r>
            <a:endParaRPr lang="en-US" altLang="en-US" dirty="0">
              <a:cs typeface="Times New Roman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tr-TR" altLang="en-US" dirty="0" err="1" smtClean="0">
                <a:solidFill>
                  <a:srgbClr val="FF5050"/>
                </a:solidFill>
                <a:cs typeface="Times New Roman" pitchFamily="18" charset="0"/>
              </a:rPr>
              <a:t>yil</a:t>
            </a:r>
            <a:r>
              <a:rPr lang="tr-TR" altLang="en-US" dirty="0" smtClean="0">
                <a:solidFill>
                  <a:srgbClr val="FF5050"/>
                </a:solidFill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FF5050"/>
                </a:solidFill>
                <a:cs typeface="Times New Roman" pitchFamily="18" charset="0"/>
              </a:rPr>
              <a:t>% </a:t>
            </a:r>
            <a:r>
              <a:rPr lang="en-US" altLang="en-US" dirty="0">
                <a:solidFill>
                  <a:srgbClr val="FF5050"/>
                </a:solidFill>
                <a:cs typeface="Times New Roman" pitchFamily="18" charset="0"/>
              </a:rPr>
              <a:t>4 == 0</a:t>
            </a:r>
            <a:r>
              <a:rPr lang="en-US" altLang="en-US" dirty="0">
                <a:cs typeface="Times New Roman" pitchFamily="18" charset="0"/>
              </a:rPr>
              <a:t> &amp;&amp; </a:t>
            </a:r>
            <a:r>
              <a:rPr lang="en-US" altLang="en-US" dirty="0" smtClean="0">
                <a:solidFill>
                  <a:schemeClr val="accent1"/>
                </a:solidFill>
                <a:cs typeface="Times New Roman" pitchFamily="18" charset="0"/>
              </a:rPr>
              <a:t>y</a:t>
            </a:r>
            <a:r>
              <a:rPr lang="tr-TR" altLang="en-US" dirty="0" smtClean="0">
                <a:solidFill>
                  <a:schemeClr val="accent1"/>
                </a:solidFill>
                <a:cs typeface="Times New Roman" pitchFamily="18" charset="0"/>
              </a:rPr>
              <a:t>il</a:t>
            </a:r>
            <a:r>
              <a:rPr lang="en-US" altLang="en-US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cs typeface="Times New Roman" pitchFamily="18" charset="0"/>
              </a:rPr>
              <a:t>% 100 != 0</a:t>
            </a:r>
            <a:r>
              <a:rPr lang="en-US" altLang="en-US" dirty="0">
                <a:cs typeface="Times New Roman" pitchFamily="18" charset="0"/>
              </a:rPr>
              <a:t>) || (</a:t>
            </a:r>
            <a:r>
              <a:rPr lang="en-US" altLang="en-US" dirty="0" smtClean="0">
                <a:solidFill>
                  <a:schemeClr val="tx2"/>
                </a:solidFill>
                <a:cs typeface="Times New Roman" pitchFamily="18" charset="0"/>
              </a:rPr>
              <a:t>y</a:t>
            </a:r>
            <a:r>
              <a:rPr lang="tr-TR" altLang="en-US" smtClean="0">
                <a:solidFill>
                  <a:schemeClr val="tx2"/>
                </a:solidFill>
                <a:cs typeface="Times New Roman" pitchFamily="18" charset="0"/>
              </a:rPr>
              <a:t>il</a:t>
            </a:r>
            <a:r>
              <a:rPr lang="en-US" altLang="en-US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cs typeface="Times New Roman" pitchFamily="18" charset="0"/>
              </a:rPr>
              <a:t>% 400 == 0</a:t>
            </a:r>
            <a:r>
              <a:rPr lang="en-US" altLang="en-US" dirty="0">
                <a:cs typeface="Times New Roman" pitchFamily="18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Problem: </a:t>
            </a:r>
            <a:r>
              <a:rPr lang="tr-TR" altLang="en-US" sz="3600" dirty="0" smtClean="0"/>
              <a:t>Piyango</a:t>
            </a:r>
            <a:endParaRPr lang="en-US" alt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855663"/>
            <a:ext cx="8683625" cy="1690687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tr-TR" altLang="en-US" sz="2800" dirty="0" smtClean="0"/>
              <a:t>İki rakamlı bir piyango sayısı üreten (57), sonra kullanıcıdan iki rakamlı bir sayı girmesini isteyen ve aşağıdaki kurallara göre kullanıcının kazandığını tespit eden programı yazınız:</a:t>
            </a:r>
            <a:endParaRPr lang="en-US" altLang="en-US" sz="2800" dirty="0" smtClean="0"/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2B068-AB4A-47FE-9DBA-A642BC0CEF98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tr-TR" sz="1400"/>
          </a:p>
        </p:txBody>
      </p:sp>
      <p:sp>
        <p:nvSpPr>
          <p:cNvPr id="20173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66925" y="5656263"/>
            <a:ext cx="3429000" cy="533400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Piyango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231775" y="2698750"/>
            <a:ext cx="83724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800" dirty="0" smtClean="0"/>
              <a:t>Eğer kullanıcı piyango numarasını tam sırasında olarak bilmişse 10.000 TL kazanacak. (57)</a:t>
            </a:r>
            <a:endParaRPr lang="en-US" altLang="en-US" sz="28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800" dirty="0" smtClean="0"/>
              <a:t>Eğer kullanıcı piyango numarasını bilmişse </a:t>
            </a:r>
            <a:r>
              <a:rPr lang="en-US" altLang="en-US" sz="2800" dirty="0" smtClean="0"/>
              <a:t>3</a:t>
            </a:r>
            <a:r>
              <a:rPr lang="tr-TR" altLang="en-US" sz="2800" dirty="0" smtClean="0"/>
              <a:t>.</a:t>
            </a:r>
            <a:r>
              <a:rPr lang="en-US" altLang="en-US" sz="2800" dirty="0" smtClean="0"/>
              <a:t>000</a:t>
            </a:r>
            <a:r>
              <a:rPr lang="tr-TR" altLang="en-US" sz="2800" dirty="0" smtClean="0"/>
              <a:t> TL kazanacak</a:t>
            </a:r>
            <a:r>
              <a:rPr lang="en-US" altLang="en-US" sz="2800" dirty="0" smtClean="0"/>
              <a:t>.</a:t>
            </a:r>
            <a:r>
              <a:rPr lang="tr-TR" altLang="en-US" sz="2800" dirty="0" smtClean="0"/>
              <a:t> (75)</a:t>
            </a:r>
            <a:endParaRPr lang="en-US" altLang="en-US" sz="2800" dirty="0"/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800" dirty="0" smtClean="0"/>
              <a:t>Eğer kullanıcı piyango numarasının tek rakamını bilmişse </a:t>
            </a:r>
            <a:r>
              <a:rPr lang="en-US" altLang="en-US" sz="2800" dirty="0" smtClean="0"/>
              <a:t>1</a:t>
            </a:r>
            <a:r>
              <a:rPr lang="tr-TR" altLang="en-US" sz="2800" dirty="0" smtClean="0"/>
              <a:t>.</a:t>
            </a:r>
            <a:r>
              <a:rPr lang="en-US" altLang="en-US" sz="2800" dirty="0" smtClean="0"/>
              <a:t>000</a:t>
            </a:r>
            <a:r>
              <a:rPr lang="tr-TR" altLang="en-US" sz="2800" dirty="0" smtClean="0"/>
              <a:t> TL kazanacak</a:t>
            </a:r>
            <a:r>
              <a:rPr lang="en-US" altLang="en-US" sz="2800" dirty="0" smtClean="0"/>
              <a:t>.</a:t>
            </a:r>
            <a:r>
              <a:rPr lang="tr-TR" altLang="en-US" sz="2800" dirty="0" smtClean="0"/>
              <a:t> (52)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200" dirty="0" smtClean="0">
                <a:latin typeface="Courier New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tr-TR" altLang="en-US" dirty="0" smtClean="0"/>
              <a:t>Yapısı</a:t>
            </a:r>
            <a:endParaRPr lang="en-US" altLang="en-US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switch (</a:t>
            </a:r>
            <a:r>
              <a:rPr lang="tr-TR" altLang="en-US" sz="2500" dirty="0" smtClean="0">
                <a:cs typeface="Times New Roman" pitchFamily="18" charset="0"/>
              </a:rPr>
              <a:t>durum</a:t>
            </a:r>
            <a:r>
              <a:rPr lang="en-US" altLang="en-US" sz="2500" dirty="0" smtClean="0">
                <a:cs typeface="Times New Roman" pitchFamily="18" charset="0"/>
              </a:rPr>
              <a:t>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case 0:  </a:t>
            </a:r>
            <a:r>
              <a:rPr lang="tr-TR" altLang="en-US" sz="2500" dirty="0" smtClean="0">
                <a:cs typeface="Times New Roman" pitchFamily="18" charset="0"/>
              </a:rPr>
              <a:t>bekar için vergi hesapla</a:t>
            </a:r>
            <a:r>
              <a:rPr lang="en-US" altLang="en-US" sz="2500" dirty="0" smtClean="0">
                <a:cs typeface="Times New Roman" pitchFamily="18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         break;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case 1:  </a:t>
            </a:r>
            <a:r>
              <a:rPr lang="tr-TR" altLang="en-US" sz="2500" dirty="0" smtClean="0">
                <a:cs typeface="Times New Roman" pitchFamily="18" charset="0"/>
              </a:rPr>
              <a:t>evli için vergi hesapla</a:t>
            </a:r>
            <a:r>
              <a:rPr lang="en-US" altLang="en-US" sz="2500" dirty="0" smtClean="0">
                <a:cs typeface="Times New Roman" pitchFamily="18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         break;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case 2:  </a:t>
            </a:r>
            <a:r>
              <a:rPr lang="tr-TR" altLang="en-US" sz="2500" dirty="0" smtClean="0">
                <a:cs typeface="Times New Roman" pitchFamily="18" charset="0"/>
              </a:rPr>
              <a:t>evli ayrı yaşayan için vergi hesapla</a:t>
            </a:r>
            <a:r>
              <a:rPr lang="en-US" altLang="en-US" sz="2500" dirty="0" smtClean="0">
                <a:cs typeface="Times New Roman" pitchFamily="18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         break;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case 3:</a:t>
            </a:r>
            <a:r>
              <a:rPr lang="tr-TR" altLang="en-US" sz="2500" dirty="0" smtClean="0">
                <a:cs typeface="Times New Roman" pitchFamily="18" charset="0"/>
              </a:rPr>
              <a:t> dul içi vergi hesapla</a:t>
            </a:r>
            <a:r>
              <a:rPr lang="en-US" altLang="en-US" sz="2500" dirty="0" smtClean="0">
                <a:cs typeface="Times New Roman" pitchFamily="18" charset="0"/>
              </a:rPr>
              <a:t>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         break;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default: </a:t>
            </a:r>
            <a:r>
              <a:rPr lang="en-US" altLang="en-US" sz="2500" dirty="0" err="1" smtClean="0">
                <a:cs typeface="Times New Roman" pitchFamily="18" charset="0"/>
              </a:rPr>
              <a:t>System.out.println</a:t>
            </a:r>
            <a:r>
              <a:rPr lang="en-US" altLang="en-US" sz="2500" dirty="0" smtClean="0">
                <a:cs typeface="Times New Roman" pitchFamily="18" charset="0"/>
              </a:rPr>
              <a:t>("</a:t>
            </a:r>
            <a:r>
              <a:rPr lang="tr-TR" altLang="en-US" sz="2500" dirty="0" smtClean="0">
                <a:cs typeface="Times New Roman" pitchFamily="18" charset="0"/>
              </a:rPr>
              <a:t>Hata</a:t>
            </a:r>
            <a:r>
              <a:rPr lang="en-US" altLang="en-US" sz="2500" dirty="0" smtClean="0">
                <a:cs typeface="Times New Roman" pitchFamily="18" charset="0"/>
              </a:rPr>
              <a:t>: </a:t>
            </a:r>
            <a:r>
              <a:rPr lang="tr-TR" altLang="en-US" sz="2500" dirty="0" smtClean="0">
                <a:cs typeface="Times New Roman" pitchFamily="18" charset="0"/>
              </a:rPr>
              <a:t>geçersiz durum</a:t>
            </a:r>
            <a:r>
              <a:rPr lang="en-US" altLang="en-US" sz="2500" dirty="0" smtClean="0">
                <a:cs typeface="Times New Roman" pitchFamily="18" charset="0"/>
              </a:rPr>
              <a:t>");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           </a:t>
            </a:r>
            <a:r>
              <a:rPr lang="en-US" altLang="en-US" sz="2500" dirty="0" err="1" smtClean="0">
                <a:cs typeface="Times New Roman" pitchFamily="18" charset="0"/>
              </a:rPr>
              <a:t>System.exit</a:t>
            </a:r>
            <a:r>
              <a:rPr lang="en-US" altLang="en-US" sz="2500" dirty="0" smtClean="0">
                <a:cs typeface="Times New Roman" pitchFamily="18" charset="0"/>
              </a:rPr>
              <a:t>(1);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500" dirty="0" smtClean="0">
                <a:cs typeface="Times New Roman" pitchFamily="18" charset="0"/>
              </a:rPr>
              <a:t>}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9EF07-0F7F-4043-B7C3-711EFE4C1F2D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3900" dirty="0" smtClean="0">
                <a:latin typeface="Courier New" pitchFamily="49" charset="0"/>
              </a:rPr>
              <a:t>boolean</a:t>
            </a:r>
            <a:r>
              <a:rPr lang="en-US" altLang="en-US" sz="3900" dirty="0" smtClean="0"/>
              <a:t> </a:t>
            </a:r>
            <a:r>
              <a:rPr lang="tr-TR" altLang="en-US" sz="3900" dirty="0" smtClean="0"/>
              <a:t>Türü ve Operatörler</a:t>
            </a:r>
            <a:endParaRPr lang="en-US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40513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en-US" dirty="0" smtClean="0"/>
              <a:t>boolean</a:t>
            </a:r>
            <a:r>
              <a:rPr lang="tr-TR" altLang="en-US" dirty="0" smtClean="0"/>
              <a:t> türünde tanımlanan bir değişken </a:t>
            </a:r>
            <a:r>
              <a:rPr lang="en-US" altLang="en-US" dirty="0" smtClean="0"/>
              <a:t>true</a:t>
            </a:r>
            <a:r>
              <a:rPr lang="tr-TR" altLang="en-US" dirty="0" smtClean="0"/>
              <a:t> veya </a:t>
            </a:r>
            <a:r>
              <a:rPr lang="en-US" altLang="en-US" dirty="0" smtClean="0"/>
              <a:t>false</a:t>
            </a:r>
            <a:r>
              <a:rPr lang="tr-TR" altLang="en-US" dirty="0" smtClean="0"/>
              <a:t> değerlerini alır.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tr-TR" altLang="en-US" dirty="0" smtClean="0"/>
              <a:t>Genellikle bir programda i ve j gibi iki değer karşılaştırılır</a:t>
            </a:r>
            <a:r>
              <a:rPr lang="en-US" altLang="en-US" dirty="0" smtClean="0"/>
              <a:t>. Java </a:t>
            </a:r>
            <a:r>
              <a:rPr lang="tr-TR" altLang="en-US" dirty="0" smtClean="0"/>
              <a:t>karşılaştırma için 6 tane </a:t>
            </a:r>
            <a:r>
              <a:rPr lang="tr-TR" altLang="en-US" dirty="0"/>
              <a:t>operatör (bu operatörler ilişkisel operatör olarak da </a:t>
            </a:r>
            <a:r>
              <a:rPr lang="tr-TR" altLang="en-US" dirty="0" smtClean="0"/>
              <a:t>bilinir) sağlar.</a:t>
            </a:r>
            <a:r>
              <a:rPr lang="en-US" altLang="en-US" dirty="0" smtClean="0"/>
              <a:t> </a:t>
            </a:r>
            <a:r>
              <a:rPr lang="tr-TR" altLang="en-US" dirty="0" smtClean="0"/>
              <a:t>Karşılaştırma sonucu </a:t>
            </a:r>
            <a:r>
              <a:rPr lang="en-US" altLang="en-US" dirty="0" smtClean="0"/>
              <a:t>Boolean </a:t>
            </a:r>
            <a:r>
              <a:rPr lang="tr-TR" altLang="en-US" dirty="0" smtClean="0"/>
              <a:t>bir değerdir</a:t>
            </a:r>
            <a:r>
              <a:rPr lang="en-US" altLang="en-US" dirty="0" smtClean="0"/>
              <a:t>: true </a:t>
            </a:r>
            <a:r>
              <a:rPr lang="tr-TR" altLang="en-US" dirty="0" smtClean="0"/>
              <a:t>veya</a:t>
            </a:r>
            <a:r>
              <a:rPr lang="en-US" altLang="en-US" dirty="0" smtClean="0"/>
              <a:t> false. 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en-US" sz="3000" b="1" dirty="0" smtClean="0">
                <a:latin typeface="Courier New" pitchFamily="49" charset="0"/>
              </a:rPr>
              <a:t>boolean b = (1 &gt; 2);</a:t>
            </a:r>
            <a:r>
              <a:rPr lang="en-US" altLang="en-US" b="1" dirty="0" smtClean="0">
                <a:latin typeface="Book Antiqua" pitchFamily="18" charset="0"/>
              </a:rPr>
              <a:t> </a:t>
            </a:r>
            <a:endParaRPr lang="en-US" altLang="en-US" b="1" dirty="0" smtClean="0"/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33C6E-7482-40C9-8F03-200F163BF082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altLang="en-US" sz="3800" dirty="0" smtClean="0">
                <a:latin typeface="Courier New" pitchFamily="49" charset="0"/>
              </a:rPr>
              <a:t>switch</a:t>
            </a:r>
            <a:r>
              <a:rPr lang="en-US" altLang="en-US" sz="4000" dirty="0" smtClean="0"/>
              <a:t> </a:t>
            </a:r>
            <a:r>
              <a:rPr lang="tr-TR" altLang="en-US" sz="4000" dirty="0" smtClean="0"/>
              <a:t>Yapısı Akış Diyagramı</a:t>
            </a:r>
            <a:endParaRPr lang="en-US" altLang="en-US" sz="4000" dirty="0" smtClean="0"/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227A5-5DD4-4C85-AA1D-2D6DB35F177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tr-TR" sz="140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2743200" y="188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035050"/>
            <a:ext cx="8064500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 sz="4200" dirty="0" smtClean="0">
                <a:latin typeface="Courier New" pitchFamily="49" charset="0"/>
              </a:rPr>
              <a:t>switch</a:t>
            </a:r>
            <a:r>
              <a:rPr lang="en-US" altLang="en-US" dirty="0" smtClean="0"/>
              <a:t> </a:t>
            </a:r>
            <a:r>
              <a:rPr lang="tr-TR" altLang="en-US" dirty="0" smtClean="0"/>
              <a:t>Yapısı Kuralları</a:t>
            </a:r>
            <a:endParaRPr lang="en-US" altLang="en-US" dirty="0" smtClean="0"/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022A9A-360E-4451-B2DD-EA50481DAFC9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tr-TR" sz="140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343400" y="13716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switch </a:t>
            </a:r>
            <a:r>
              <a:rPr lang="en-US" altLang="en-US" sz="1900" dirty="0" smtClean="0">
                <a:cs typeface="Times New Roman" pitchFamily="18" charset="0"/>
              </a:rPr>
              <a:t>(switch</a:t>
            </a:r>
            <a:r>
              <a:rPr lang="tr-TR" altLang="en-US" sz="1900" dirty="0" smtClean="0">
                <a:cs typeface="Times New Roman" pitchFamily="18" charset="0"/>
              </a:rPr>
              <a:t> ifade</a:t>
            </a:r>
            <a:r>
              <a:rPr lang="en-US" altLang="en-US" sz="1900" dirty="0" smtClean="0">
                <a:cs typeface="Times New Roman" pitchFamily="18" charset="0"/>
              </a:rPr>
              <a:t>) </a:t>
            </a:r>
            <a:r>
              <a:rPr lang="en-US" altLang="en-US" sz="1900" dirty="0">
                <a:cs typeface="Times New Roman" pitchFamily="18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case </a:t>
            </a:r>
            <a:r>
              <a:rPr lang="tr-TR" altLang="en-US" sz="1900" dirty="0" smtClean="0">
                <a:cs typeface="Times New Roman" pitchFamily="18" charset="0"/>
              </a:rPr>
              <a:t>deger1</a:t>
            </a:r>
            <a:r>
              <a:rPr lang="en-US" altLang="en-US" sz="1900" dirty="0" smtClean="0">
                <a:cs typeface="Times New Roman" pitchFamily="18" charset="0"/>
              </a:rPr>
              <a:t>:  </a:t>
            </a:r>
            <a:r>
              <a:rPr lang="tr-TR" altLang="en-US" sz="1900" dirty="0" smtClean="0">
                <a:cs typeface="Times New Roman" pitchFamily="18" charset="0"/>
              </a:rPr>
              <a:t>ifade</a:t>
            </a:r>
            <a:r>
              <a:rPr lang="en-US" altLang="en-US" sz="1900" dirty="0" smtClean="0">
                <a:cs typeface="Times New Roman" pitchFamily="18" charset="0"/>
              </a:rPr>
              <a:t>(</a:t>
            </a:r>
            <a:r>
              <a:rPr lang="tr-TR" altLang="en-US" sz="1900" dirty="0" err="1" smtClean="0">
                <a:cs typeface="Times New Roman" pitchFamily="18" charset="0"/>
              </a:rPr>
              <a:t>ler</a:t>
            </a:r>
            <a:r>
              <a:rPr lang="en-US" altLang="en-US" sz="1900" dirty="0" smtClean="0">
                <a:cs typeface="Times New Roman" pitchFamily="18" charset="0"/>
              </a:rPr>
              <a:t>)1</a:t>
            </a:r>
            <a:r>
              <a:rPr lang="en-US" altLang="en-US" sz="1900" dirty="0">
                <a:cs typeface="Times New Roman" pitchFamily="18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         break;</a:t>
            </a:r>
          </a:p>
          <a:p>
            <a:pPr>
              <a:buNone/>
            </a:pPr>
            <a:r>
              <a:rPr lang="en-US" altLang="en-US" sz="1900" dirty="0">
                <a:cs typeface="Times New Roman" pitchFamily="18" charset="0"/>
              </a:rPr>
              <a:t>  case </a:t>
            </a:r>
            <a:r>
              <a:rPr lang="tr-TR" altLang="en-US" sz="1900" dirty="0" smtClean="0">
                <a:cs typeface="Times New Roman" pitchFamily="18" charset="0"/>
              </a:rPr>
              <a:t>deger2</a:t>
            </a:r>
            <a:r>
              <a:rPr lang="en-US" altLang="en-US" sz="1900" dirty="0" smtClean="0">
                <a:cs typeface="Times New Roman" pitchFamily="18" charset="0"/>
              </a:rPr>
              <a:t>: </a:t>
            </a:r>
            <a:r>
              <a:rPr lang="tr-TR" altLang="en-US" sz="1900" dirty="0">
                <a:cs typeface="Times New Roman" pitchFamily="18" charset="0"/>
              </a:rPr>
              <a:t>ifade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tr-TR" altLang="en-US" sz="1900" dirty="0" err="1">
                <a:cs typeface="Times New Roman" pitchFamily="18" charset="0"/>
              </a:rPr>
              <a:t>ler</a:t>
            </a:r>
            <a:r>
              <a:rPr lang="en-US" altLang="en-US" sz="1900" dirty="0">
                <a:cs typeface="Times New Roman" pitchFamily="18" charset="0"/>
              </a:rPr>
              <a:t>)2;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        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…</a:t>
            </a:r>
          </a:p>
          <a:p>
            <a:pPr>
              <a:buNone/>
            </a:pPr>
            <a:r>
              <a:rPr lang="en-US" altLang="en-US" sz="1900" dirty="0">
                <a:cs typeface="Times New Roman" pitchFamily="18" charset="0"/>
              </a:rPr>
              <a:t>  case </a:t>
            </a:r>
            <a:r>
              <a:rPr lang="tr-TR" altLang="en-US" sz="1900" dirty="0" err="1" smtClean="0">
                <a:cs typeface="Times New Roman" pitchFamily="18" charset="0"/>
              </a:rPr>
              <a:t>deger</a:t>
            </a:r>
            <a:r>
              <a:rPr lang="en-US" altLang="en-US" sz="1900" dirty="0" smtClean="0">
                <a:cs typeface="Times New Roman" pitchFamily="18" charset="0"/>
              </a:rPr>
              <a:t>N</a:t>
            </a:r>
            <a:r>
              <a:rPr lang="en-US" altLang="en-US" sz="1900" dirty="0">
                <a:cs typeface="Times New Roman" pitchFamily="18" charset="0"/>
              </a:rPr>
              <a:t>: </a:t>
            </a:r>
            <a:r>
              <a:rPr lang="tr-TR" altLang="en-US" sz="1900" dirty="0">
                <a:cs typeface="Times New Roman" pitchFamily="18" charset="0"/>
              </a:rPr>
              <a:t>ifade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tr-TR" altLang="en-US" sz="1900" dirty="0" err="1">
                <a:cs typeface="Times New Roman" pitchFamily="18" charset="0"/>
              </a:rPr>
              <a:t>ler</a:t>
            </a:r>
            <a:r>
              <a:rPr lang="en-US" altLang="en-US" sz="1900" dirty="0">
                <a:cs typeface="Times New Roman" pitchFamily="18" charset="0"/>
              </a:rPr>
              <a:t>)N;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         break;</a:t>
            </a:r>
          </a:p>
          <a:p>
            <a:pPr>
              <a:buNone/>
            </a:pPr>
            <a:r>
              <a:rPr lang="en-US" altLang="en-US" sz="1900" dirty="0">
                <a:cs typeface="Times New Roman" pitchFamily="18" charset="0"/>
              </a:rPr>
              <a:t>  default: default</a:t>
            </a:r>
            <a:r>
              <a:rPr lang="tr-TR" altLang="en-US" sz="1900" dirty="0" smtClean="0">
                <a:cs typeface="Times New Roman" pitchFamily="18" charset="0"/>
              </a:rPr>
              <a:t> için ifade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tr-TR" altLang="en-US" sz="1900" dirty="0" err="1">
                <a:cs typeface="Times New Roman" pitchFamily="18" charset="0"/>
              </a:rPr>
              <a:t>ler</a:t>
            </a:r>
            <a:r>
              <a:rPr lang="en-US" altLang="en-US" sz="1900" dirty="0" smtClean="0">
                <a:cs typeface="Times New Roman" pitchFamily="18" charset="0"/>
              </a:rPr>
              <a:t>);</a:t>
            </a:r>
            <a:endParaRPr lang="en-US" altLang="en-US" sz="1900" dirty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762000" y="1066800"/>
            <a:ext cx="4724400" cy="1295400"/>
            <a:chOff x="96" y="384"/>
            <a:chExt cx="2976" cy="816"/>
          </a:xfrm>
        </p:grpSpPr>
        <p:sp>
          <p:nvSpPr>
            <p:cNvPr id="44043" name="Rectangle 6"/>
            <p:cNvSpPr>
              <a:spLocks noChangeArrowheads="1"/>
            </p:cNvSpPr>
            <p:nvPr/>
          </p:nvSpPr>
          <p:spPr bwMode="auto">
            <a:xfrm>
              <a:off x="96" y="384"/>
              <a:ext cx="2112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55563" indent="-55563" defTabSz="287338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287338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287338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287338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28733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 typeface="Monotype Sorts" pitchFamily="2" charset="2"/>
                <a:buNone/>
              </a:pP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switch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ifade;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char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,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string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,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byte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,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short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veya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int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türünde değer alabilir ve her zaman parantezle kapatılmalıdır.</a:t>
              </a:r>
              <a:endParaRPr lang="en-US" altLang="en-US" sz="2000" dirty="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44044" name="Line 7"/>
            <p:cNvSpPr>
              <a:spLocks noChangeShapeType="1"/>
            </p:cNvSpPr>
            <p:nvPr/>
          </p:nvSpPr>
          <p:spPr bwMode="auto">
            <a:xfrm>
              <a:off x="1536" y="480"/>
              <a:ext cx="1536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 sz="2800"/>
            </a:p>
          </p:txBody>
        </p:sp>
      </p:grp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685800" y="1981200"/>
            <a:ext cx="4419600" cy="3406775"/>
            <a:chOff x="48" y="960"/>
            <a:chExt cx="2784" cy="2146"/>
          </a:xfrm>
        </p:grpSpPr>
        <p:sp>
          <p:nvSpPr>
            <p:cNvPr id="44039" name="Rectangle 8"/>
            <p:cNvSpPr>
              <a:spLocks noChangeArrowheads="1"/>
            </p:cNvSpPr>
            <p:nvPr/>
          </p:nvSpPr>
          <p:spPr bwMode="auto">
            <a:xfrm>
              <a:off x="48" y="1440"/>
              <a:ext cx="2256" cy="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55563" indent="-55563" defTabSz="287338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287338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287338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287338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28733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tr-TR" altLang="en-US" sz="2000" u="sng" dirty="0" err="1" smtClean="0">
                  <a:solidFill>
                    <a:schemeClr val="tx2"/>
                  </a:solidFill>
                  <a:cs typeface="Times New Roman" pitchFamily="18" charset="0"/>
                </a:rPr>
                <a:t>deger</a:t>
              </a:r>
              <a:r>
                <a:rPr lang="en-US" altLang="en-US" sz="2000" u="sng" dirty="0" smtClean="0">
                  <a:solidFill>
                    <a:schemeClr val="tx2"/>
                  </a:solidFill>
                  <a:cs typeface="Times New Roman" pitchFamily="18" charset="0"/>
                </a:rPr>
                <a:t>1</a:t>
              </a:r>
              <a:r>
                <a:rPr lang="en-US" altLang="en-US" sz="2000" dirty="0">
                  <a:solidFill>
                    <a:schemeClr val="tx2"/>
                  </a:solidFill>
                  <a:cs typeface="Times New Roman" pitchFamily="18" charset="0"/>
                </a:rPr>
                <a:t>, ..., 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ve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tr-TR" altLang="en-US" sz="2000" u="sng" dirty="0" err="1" smtClean="0">
                  <a:solidFill>
                    <a:schemeClr val="tx2"/>
                  </a:solidFill>
                  <a:cs typeface="Times New Roman" pitchFamily="18" charset="0"/>
                </a:rPr>
                <a:t>deger</a:t>
              </a:r>
              <a:r>
                <a:rPr lang="en-US" altLang="en-US" sz="2000" u="sng" dirty="0" smtClean="0">
                  <a:solidFill>
                    <a:schemeClr val="tx2"/>
                  </a:solidFill>
                  <a:cs typeface="Times New Roman" pitchFamily="18" charset="0"/>
                </a:rPr>
                <a:t>N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switch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ifade türünde değerler almalıdır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.</a:t>
              </a:r>
              <a:r>
                <a:rPr lang="tr-TR" altLang="en-US" sz="2000" dirty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tr-TR" altLang="en-US" sz="2000" dirty="0" err="1">
                  <a:solidFill>
                    <a:schemeClr val="tx2"/>
                  </a:solidFill>
                  <a:cs typeface="Times New Roman" pitchFamily="18" charset="0"/>
                </a:rPr>
                <a:t>switch</a:t>
              </a:r>
              <a:r>
                <a:rPr lang="tr-TR" altLang="en-US" sz="2000" dirty="0">
                  <a:solidFill>
                    <a:schemeClr val="tx2"/>
                  </a:solidFill>
                  <a:cs typeface="Times New Roman" pitchFamily="18" charset="0"/>
                </a:rPr>
                <a:t> ifade 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değerine karşılık gelen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case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ifadesi çalıştırılır. </a:t>
              </a:r>
              <a:r>
                <a:rPr lang="tr-TR" altLang="en-US" sz="2000" u="sng" dirty="0" err="1" smtClean="0">
                  <a:solidFill>
                    <a:schemeClr val="tx2"/>
                  </a:solidFill>
                  <a:cs typeface="Times New Roman" pitchFamily="18" charset="0"/>
                </a:rPr>
                <a:t>deger</a:t>
              </a:r>
              <a:r>
                <a:rPr lang="en-US" altLang="en-US" sz="2000" u="sng" dirty="0" smtClean="0">
                  <a:solidFill>
                    <a:schemeClr val="tx2"/>
                  </a:solidFill>
                  <a:cs typeface="Times New Roman" pitchFamily="18" charset="0"/>
                </a:rPr>
                <a:t>1</a:t>
              </a:r>
              <a:r>
                <a:rPr lang="en-US" altLang="en-US" sz="2000" dirty="0">
                  <a:solidFill>
                    <a:schemeClr val="tx2"/>
                  </a:solidFill>
                  <a:cs typeface="Times New Roman" pitchFamily="18" charset="0"/>
                </a:rPr>
                <a:t>, 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...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ve 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tr-TR" altLang="en-US" sz="2000" u="sng" dirty="0" err="1" smtClean="0">
                  <a:solidFill>
                    <a:schemeClr val="tx2"/>
                  </a:solidFill>
                  <a:cs typeface="Times New Roman" pitchFamily="18" charset="0"/>
                </a:rPr>
                <a:t>deger</a:t>
              </a:r>
              <a:r>
                <a:rPr lang="en-US" altLang="en-US" sz="2000" u="sng" dirty="0" smtClean="0">
                  <a:solidFill>
                    <a:schemeClr val="tx2"/>
                  </a:solidFill>
                  <a:cs typeface="Times New Roman" pitchFamily="18" charset="0"/>
                </a:rPr>
                <a:t>N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sabittirler. 1 + </a:t>
              </a:r>
              <a:r>
                <a:rPr lang="tr-TR" altLang="en-US" sz="2000" u="sng" dirty="0" smtClean="0">
                  <a:solidFill>
                    <a:schemeClr val="tx2"/>
                  </a:solidFill>
                  <a:cs typeface="Times New Roman" pitchFamily="18" charset="0"/>
                </a:rPr>
                <a:t>x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gibi ifadede değişken içeremez.</a:t>
              </a:r>
              <a:endParaRPr lang="en-US" altLang="en-US" sz="2000" dirty="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 flipV="1">
              <a:off x="2016" y="960"/>
              <a:ext cx="816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 flipV="1">
              <a:off x="2016" y="1392"/>
              <a:ext cx="768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042" name="Line 12"/>
            <p:cNvSpPr>
              <a:spLocks noChangeShapeType="1"/>
            </p:cNvSpPr>
            <p:nvPr/>
          </p:nvSpPr>
          <p:spPr bwMode="auto">
            <a:xfrm>
              <a:off x="2016" y="1632"/>
              <a:ext cx="768" cy="3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 sz="4000" dirty="0">
                <a:latin typeface="Courier New" pitchFamily="49" charset="0"/>
              </a:rPr>
              <a:t>switch</a:t>
            </a:r>
            <a:r>
              <a:rPr lang="en-US" altLang="en-US" sz="4000" dirty="0"/>
              <a:t> </a:t>
            </a:r>
            <a:r>
              <a:rPr lang="tr-TR" altLang="en-US" sz="4000" dirty="0"/>
              <a:t>Yapısı Kuralları</a:t>
            </a:r>
            <a:endParaRPr lang="en-US" altLang="en-US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78615" y="1009485"/>
            <a:ext cx="3229655" cy="2057400"/>
          </a:xfrm>
        </p:spPr>
        <p:txBody>
          <a:bodyPr>
            <a:noAutofit/>
          </a:bodyPr>
          <a:lstStyle/>
          <a:p>
            <a:pPr marL="55563" indent="-55563" defTabSz="287338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kelimesi isteğe bağlıdır, fakat yapıyı terk etmek için her </a:t>
            </a:r>
            <a:r>
              <a:rPr lang="en-US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sonunda kullanılmalıdır. Eğer break kullanılmazsa sonraki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ifadesi </a:t>
            </a:r>
            <a:r>
              <a:rPr lang="tr-TR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çalıştırılır. </a:t>
            </a:r>
            <a:endParaRPr lang="en-US" altLang="en-US" sz="20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653ABE-E1F0-410E-9AD2-1DB56A5FCCA7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tr-TR" sz="1400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3200400" y="1981200"/>
            <a:ext cx="1828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3200400" y="1981200"/>
            <a:ext cx="18288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3200400" y="1981200"/>
            <a:ext cx="1828800" cy="1981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114706" name="Group 18"/>
          <p:cNvGrpSpPr>
            <a:grpSpLocks/>
          </p:cNvGrpSpPr>
          <p:nvPr/>
        </p:nvGrpSpPr>
        <p:grpSpPr bwMode="auto">
          <a:xfrm>
            <a:off x="228600" y="3582402"/>
            <a:ext cx="4114800" cy="2076310"/>
            <a:chOff x="144" y="2282"/>
            <a:chExt cx="2688" cy="960"/>
          </a:xfrm>
        </p:grpSpPr>
        <p:sp>
          <p:nvSpPr>
            <p:cNvPr id="45067" name="Rectangle 15"/>
            <p:cNvSpPr>
              <a:spLocks noChangeArrowheads="1"/>
            </p:cNvSpPr>
            <p:nvPr/>
          </p:nvSpPr>
          <p:spPr bwMode="auto">
            <a:xfrm>
              <a:off x="144" y="2282"/>
              <a:ext cx="2010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55563" indent="-55563" defTabSz="287338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F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287338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287338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287338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287338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28733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en-US" sz="3600" dirty="0">
                  <a:solidFill>
                    <a:schemeClr val="tx2"/>
                  </a:solidFill>
                  <a:latin typeface="Courier"/>
                  <a:cs typeface="Times New Roman" pitchFamily="18" charset="0"/>
                </a:rPr>
                <a:t>	</a:t>
              </a:r>
              <a:r>
                <a:rPr lang="en-US" altLang="en-US" sz="2000" u="sng" dirty="0" smtClean="0">
                  <a:solidFill>
                    <a:schemeClr val="tx2"/>
                  </a:solidFill>
                  <a:cs typeface="Times New Roman" pitchFamily="18" charset="0"/>
                </a:rPr>
                <a:t>default</a:t>
              </a:r>
              <a:r>
                <a:rPr lang="en-US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isteğe bağlıdır. </a:t>
              </a:r>
              <a:r>
                <a:rPr lang="tr-TR" altLang="en-US" sz="2000" dirty="0" err="1" smtClean="0">
                  <a:solidFill>
                    <a:schemeClr val="tx2"/>
                  </a:solidFill>
                  <a:cs typeface="Times New Roman" pitchFamily="18" charset="0"/>
                </a:rPr>
                <a:t>case</a:t>
              </a:r>
              <a:r>
                <a:rPr lang="tr-TR" altLang="en-US" sz="2000" dirty="0" smtClean="0">
                  <a:solidFill>
                    <a:schemeClr val="tx2"/>
                  </a:solidFill>
                  <a:cs typeface="Times New Roman" pitchFamily="18" charset="0"/>
                </a:rPr>
                <a:t> ile belirtilen durumlardan hiçbiri eşleşmediğinde gerçekleştirilecek işlemler için kullanılır.</a:t>
              </a:r>
              <a:endParaRPr lang="en-US" altLang="en-US" sz="2000" dirty="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45068" name="Line 16"/>
            <p:cNvSpPr>
              <a:spLocks noChangeShapeType="1"/>
            </p:cNvSpPr>
            <p:nvPr/>
          </p:nvSpPr>
          <p:spPr bwMode="auto">
            <a:xfrm>
              <a:off x="2016" y="2637"/>
              <a:ext cx="8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 sz="3200"/>
            </a:p>
          </p:txBody>
        </p:sp>
      </p:grp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3581400" y="5003800"/>
            <a:ext cx="5330825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5563" indent="-55563" defTabSz="287338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87338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87338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87338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87338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873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b="1" dirty="0" smtClean="0"/>
              <a:t>switch-</a:t>
            </a:r>
            <a:r>
              <a:rPr lang="tr-TR" altLang="en-US" sz="2000" b="1" dirty="0" smtClean="0"/>
              <a:t>ifade</a:t>
            </a:r>
            <a:r>
              <a:rPr lang="en-US" altLang="en-US" sz="2000" b="1" dirty="0" smtClean="0"/>
              <a:t> </a:t>
            </a:r>
            <a:r>
              <a:rPr lang="tr-TR" altLang="en-US" sz="2000" dirty="0" smtClean="0"/>
              <a:t>değeri ile eşleşen </a:t>
            </a:r>
            <a:r>
              <a:rPr lang="en-US" altLang="en-US" sz="2000" b="1" dirty="0" smtClean="0"/>
              <a:t>case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ifadesi, break ifadesine veya </a:t>
            </a:r>
            <a:r>
              <a:rPr lang="en-US" altLang="en-US" sz="2000" b="1" dirty="0"/>
              <a:t>switch</a:t>
            </a:r>
            <a:r>
              <a:rPr lang="en-US" altLang="en-US" sz="2000" dirty="0"/>
              <a:t> </a:t>
            </a:r>
            <a:r>
              <a:rPr lang="tr-TR" altLang="en-US" sz="2000" dirty="0" smtClean="0"/>
              <a:t>ifadesinin sonuna kadar çalıştırılır.  </a:t>
            </a:r>
            <a:endParaRPr lang="en-US" altLang="en-US" sz="20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43400" y="13716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switch </a:t>
            </a:r>
            <a:r>
              <a:rPr lang="en-US" altLang="en-US" sz="1900" dirty="0" smtClean="0">
                <a:cs typeface="Times New Roman" pitchFamily="18" charset="0"/>
              </a:rPr>
              <a:t>(switch</a:t>
            </a:r>
            <a:r>
              <a:rPr lang="tr-TR" altLang="en-US" sz="1900" dirty="0" smtClean="0">
                <a:cs typeface="Times New Roman" pitchFamily="18" charset="0"/>
              </a:rPr>
              <a:t> ifade</a:t>
            </a:r>
            <a:r>
              <a:rPr lang="en-US" altLang="en-US" sz="1900" dirty="0" smtClean="0">
                <a:cs typeface="Times New Roman" pitchFamily="18" charset="0"/>
              </a:rPr>
              <a:t>) </a:t>
            </a:r>
            <a:r>
              <a:rPr lang="en-US" altLang="en-US" sz="1900" dirty="0">
                <a:cs typeface="Times New Roman" pitchFamily="18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case </a:t>
            </a:r>
            <a:r>
              <a:rPr lang="tr-TR" altLang="en-US" sz="1900" dirty="0" smtClean="0">
                <a:cs typeface="Times New Roman" pitchFamily="18" charset="0"/>
              </a:rPr>
              <a:t>deger1</a:t>
            </a:r>
            <a:r>
              <a:rPr lang="en-US" altLang="en-US" sz="1900" dirty="0" smtClean="0">
                <a:cs typeface="Times New Roman" pitchFamily="18" charset="0"/>
              </a:rPr>
              <a:t>:  </a:t>
            </a:r>
            <a:r>
              <a:rPr lang="tr-TR" altLang="en-US" sz="1900" dirty="0" smtClean="0">
                <a:cs typeface="Times New Roman" pitchFamily="18" charset="0"/>
              </a:rPr>
              <a:t>ifade</a:t>
            </a:r>
            <a:r>
              <a:rPr lang="en-US" altLang="en-US" sz="1900" dirty="0" smtClean="0">
                <a:cs typeface="Times New Roman" pitchFamily="18" charset="0"/>
              </a:rPr>
              <a:t>(</a:t>
            </a:r>
            <a:r>
              <a:rPr lang="tr-TR" altLang="en-US" sz="1900" dirty="0" err="1" smtClean="0">
                <a:cs typeface="Times New Roman" pitchFamily="18" charset="0"/>
              </a:rPr>
              <a:t>ler</a:t>
            </a:r>
            <a:r>
              <a:rPr lang="en-US" altLang="en-US" sz="1900" dirty="0" smtClean="0">
                <a:cs typeface="Times New Roman" pitchFamily="18" charset="0"/>
              </a:rPr>
              <a:t>)1</a:t>
            </a:r>
            <a:r>
              <a:rPr lang="en-US" altLang="en-US" sz="1900" dirty="0">
                <a:cs typeface="Times New Roman" pitchFamily="18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         break;</a:t>
            </a:r>
          </a:p>
          <a:p>
            <a:pPr>
              <a:buNone/>
            </a:pPr>
            <a:r>
              <a:rPr lang="en-US" altLang="en-US" sz="1900" dirty="0">
                <a:cs typeface="Times New Roman" pitchFamily="18" charset="0"/>
              </a:rPr>
              <a:t>  case </a:t>
            </a:r>
            <a:r>
              <a:rPr lang="tr-TR" altLang="en-US" sz="1900" dirty="0" smtClean="0">
                <a:cs typeface="Times New Roman" pitchFamily="18" charset="0"/>
              </a:rPr>
              <a:t>deger2</a:t>
            </a:r>
            <a:r>
              <a:rPr lang="en-US" altLang="en-US" sz="1900" dirty="0" smtClean="0">
                <a:cs typeface="Times New Roman" pitchFamily="18" charset="0"/>
              </a:rPr>
              <a:t>: </a:t>
            </a:r>
            <a:r>
              <a:rPr lang="tr-TR" altLang="en-US" sz="1900" dirty="0">
                <a:cs typeface="Times New Roman" pitchFamily="18" charset="0"/>
              </a:rPr>
              <a:t>ifade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tr-TR" altLang="en-US" sz="1900" dirty="0" err="1">
                <a:cs typeface="Times New Roman" pitchFamily="18" charset="0"/>
              </a:rPr>
              <a:t>ler</a:t>
            </a:r>
            <a:r>
              <a:rPr lang="en-US" altLang="en-US" sz="1900" dirty="0">
                <a:cs typeface="Times New Roman" pitchFamily="18" charset="0"/>
              </a:rPr>
              <a:t>)2;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        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…</a:t>
            </a:r>
          </a:p>
          <a:p>
            <a:pPr>
              <a:buNone/>
            </a:pPr>
            <a:r>
              <a:rPr lang="en-US" altLang="en-US" sz="1900" dirty="0">
                <a:cs typeface="Times New Roman" pitchFamily="18" charset="0"/>
              </a:rPr>
              <a:t>  case </a:t>
            </a:r>
            <a:r>
              <a:rPr lang="tr-TR" altLang="en-US" sz="1900" dirty="0" err="1" smtClean="0">
                <a:cs typeface="Times New Roman" pitchFamily="18" charset="0"/>
              </a:rPr>
              <a:t>deger</a:t>
            </a:r>
            <a:r>
              <a:rPr lang="en-US" altLang="en-US" sz="1900" dirty="0" smtClean="0">
                <a:cs typeface="Times New Roman" pitchFamily="18" charset="0"/>
              </a:rPr>
              <a:t>N</a:t>
            </a:r>
            <a:r>
              <a:rPr lang="en-US" altLang="en-US" sz="1900" dirty="0">
                <a:cs typeface="Times New Roman" pitchFamily="18" charset="0"/>
              </a:rPr>
              <a:t>: </a:t>
            </a:r>
            <a:r>
              <a:rPr lang="tr-TR" altLang="en-US" sz="1900" dirty="0">
                <a:cs typeface="Times New Roman" pitchFamily="18" charset="0"/>
              </a:rPr>
              <a:t>ifade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tr-TR" altLang="en-US" sz="1900" dirty="0" err="1">
                <a:cs typeface="Times New Roman" pitchFamily="18" charset="0"/>
              </a:rPr>
              <a:t>ler</a:t>
            </a:r>
            <a:r>
              <a:rPr lang="en-US" altLang="en-US" sz="1900" dirty="0">
                <a:cs typeface="Times New Roman" pitchFamily="18" charset="0"/>
              </a:rPr>
              <a:t>)N;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           break;</a:t>
            </a:r>
          </a:p>
          <a:p>
            <a:pPr>
              <a:buNone/>
            </a:pPr>
            <a:r>
              <a:rPr lang="en-US" altLang="en-US" sz="1900" dirty="0">
                <a:cs typeface="Times New Roman" pitchFamily="18" charset="0"/>
              </a:rPr>
              <a:t>  default: default</a:t>
            </a:r>
            <a:r>
              <a:rPr lang="tr-TR" altLang="en-US" sz="1900" dirty="0" smtClean="0">
                <a:cs typeface="Times New Roman" pitchFamily="18" charset="0"/>
              </a:rPr>
              <a:t> için ifade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tr-TR" altLang="en-US" sz="1900" dirty="0" err="1">
                <a:cs typeface="Times New Roman" pitchFamily="18" charset="0"/>
              </a:rPr>
              <a:t>ler</a:t>
            </a:r>
            <a:r>
              <a:rPr lang="en-US" altLang="en-US" sz="1900" dirty="0" smtClean="0">
                <a:cs typeface="Times New Roman" pitchFamily="18" charset="0"/>
              </a:rPr>
              <a:t>);</a:t>
            </a:r>
            <a:endParaRPr lang="en-US" altLang="en-US" sz="1900" dirty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9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  <p:bldP spid="114695" grpId="0" animBg="1"/>
      <p:bldP spid="114701" grpId="0" animBg="1"/>
      <p:bldP spid="114702" grpId="0" animBg="1"/>
      <p:bldP spid="11470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switch </a:t>
            </a:r>
            <a:r>
              <a:rPr lang="tr-TR" altLang="en-US" sz="4000" dirty="0" smtClean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A88FAD-8D96-40EF-AAA1-DA4067FFED37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tr-TR" sz="140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</a:t>
            </a:r>
            <a:r>
              <a:rPr lang="tr-TR" altLang="en-US" sz="2400" dirty="0" err="1" smtClean="0"/>
              <a:t>gun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461195" y="2316163"/>
            <a:ext cx="517929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1123950"/>
            <a:ext cx="2573338" cy="536575"/>
          </a:xfrm>
          <a:prstGeom prst="wedgeRoundRectCallout">
            <a:avLst>
              <a:gd name="adj1" fmla="val -6745"/>
              <a:gd name="adj2" fmla="val 17725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err="1" smtClean="0"/>
              <a:t>gun</a:t>
            </a:r>
            <a:r>
              <a:rPr lang="tr-TR" altLang="en-US" sz="1800" dirty="0" smtClean="0"/>
              <a:t> değeri 2 olsun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switch </a:t>
            </a:r>
            <a:r>
              <a:rPr lang="tr-TR" altLang="en-US" sz="4000" dirty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810554-1D9A-4D2B-A202-08A41A46CE5F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tr-TR" sz="140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1123950"/>
            <a:ext cx="2573338" cy="536575"/>
          </a:xfrm>
          <a:prstGeom prst="wedgeRoundRectCallout">
            <a:avLst>
              <a:gd name="adj1" fmla="val -33242"/>
              <a:gd name="adj2" fmla="val 31935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case 2</a:t>
            </a:r>
            <a:r>
              <a:rPr lang="tr-TR" altLang="en-US" sz="1800" dirty="0" smtClean="0"/>
              <a:t> eşleşir</a:t>
            </a:r>
            <a:endParaRPr lang="en-US" altLang="en-US" sz="1800" dirty="0"/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574675" y="3082925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(day) 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switch </a:t>
            </a:r>
            <a:r>
              <a:rPr lang="tr-TR" altLang="en-US" sz="4000" dirty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20C404-9176-46C1-998A-5F52D4180E63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tr-TR" sz="140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972925"/>
            <a:ext cx="2573338" cy="689445"/>
          </a:xfrm>
          <a:prstGeom prst="wedgeRoundRectCallout">
            <a:avLst>
              <a:gd name="adj1" fmla="val -31464"/>
              <a:gd name="adj2" fmla="val 31710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smtClean="0"/>
              <a:t>Bir ifade/break olmadığı için </a:t>
            </a:r>
            <a:r>
              <a:rPr lang="en-US" altLang="en-US" sz="1800" dirty="0" smtClean="0"/>
              <a:t>case 3</a:t>
            </a:r>
            <a:r>
              <a:rPr lang="tr-TR" altLang="en-US" sz="1800" dirty="0" smtClean="0"/>
              <a:t>'e geçer</a:t>
            </a:r>
            <a:endParaRPr lang="en-US" altLang="en-US" sz="1800" dirty="0"/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574675" y="3429000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(day) 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switch </a:t>
            </a:r>
            <a:r>
              <a:rPr lang="tr-TR" altLang="en-US" sz="4000" dirty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950A6C-7CAA-4665-9800-BA2CBA63D09C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tr-TR" sz="140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1009486"/>
            <a:ext cx="2573338" cy="651040"/>
          </a:xfrm>
          <a:prstGeom prst="wedgeRoundRectCallout">
            <a:avLst>
              <a:gd name="adj1" fmla="val -30181"/>
              <a:gd name="adj2" fmla="val 37552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Bir ifade/break olmadığı için </a:t>
            </a:r>
            <a:r>
              <a:rPr lang="en-US" altLang="en-US" sz="1800" dirty="0"/>
              <a:t>case </a:t>
            </a:r>
            <a:r>
              <a:rPr lang="tr-TR" altLang="en-US" sz="1800" dirty="0" smtClean="0"/>
              <a:t>4'e </a:t>
            </a:r>
            <a:r>
              <a:rPr lang="tr-TR" altLang="en-US" sz="1800" dirty="0"/>
              <a:t>geçer</a:t>
            </a:r>
            <a:endParaRPr lang="en-US" altLang="en-US" sz="1800" dirty="0"/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571500" y="3773488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(day) 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switch </a:t>
            </a:r>
            <a:r>
              <a:rPr lang="tr-TR" altLang="en-US" sz="4000" dirty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833F58-B599-4225-8205-D7D5CC995B5B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tr-TR" sz="140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971080"/>
            <a:ext cx="2573338" cy="689445"/>
          </a:xfrm>
          <a:prstGeom prst="wedgeRoundRectCallout">
            <a:avLst>
              <a:gd name="adj1" fmla="val -34578"/>
              <a:gd name="adj2" fmla="val 40515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Bir ifade/break olmadığı için </a:t>
            </a:r>
            <a:r>
              <a:rPr lang="en-US" altLang="en-US" sz="1800" dirty="0"/>
              <a:t>case </a:t>
            </a:r>
            <a:r>
              <a:rPr lang="tr-TR" altLang="en-US" sz="1800" dirty="0" smtClean="0"/>
              <a:t>5'e </a:t>
            </a:r>
            <a:r>
              <a:rPr lang="tr-TR" altLang="en-US" sz="1800" dirty="0"/>
              <a:t>geçer</a:t>
            </a:r>
            <a:endParaRPr lang="en-US" altLang="en-US" sz="1800" dirty="0"/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568325" y="4119563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(day) 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(day) 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switch </a:t>
            </a:r>
            <a:r>
              <a:rPr lang="tr-TR" altLang="en-US" sz="4000" dirty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A85A1-911F-4248-9F5D-305A73012B92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tr-TR" sz="140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1009486"/>
            <a:ext cx="2573338" cy="651040"/>
          </a:xfrm>
          <a:prstGeom prst="wedgeRoundRectCallout">
            <a:avLst>
              <a:gd name="adj1" fmla="val 156601"/>
              <a:gd name="adj2" fmla="val 42226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smtClean="0"/>
              <a:t>Önce </a:t>
            </a:r>
            <a:r>
              <a:rPr lang="tr-TR" altLang="en-US" sz="1800" dirty="0" err="1" smtClean="0"/>
              <a:t>printlln</a:t>
            </a:r>
            <a:r>
              <a:rPr lang="tr-TR" altLang="en-US" sz="1800" dirty="0" smtClean="0"/>
              <a:t> metodu sonra </a:t>
            </a:r>
            <a:r>
              <a:rPr lang="en-US" altLang="en-US" sz="1800" dirty="0" smtClean="0"/>
              <a:t>break</a:t>
            </a:r>
            <a:r>
              <a:rPr lang="tr-TR" altLang="en-US" sz="1800" dirty="0" smtClean="0"/>
              <a:t> çalıştırılır.</a:t>
            </a:r>
            <a:endParaRPr lang="en-US" altLang="en-US" sz="1800" dirty="0"/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5966968" y="4119563"/>
            <a:ext cx="947737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8001000" cy="5000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switch </a:t>
            </a:r>
            <a:r>
              <a:rPr lang="tr-TR" altLang="en-US" sz="4000" dirty="0"/>
              <a:t>İfadesini İzleme</a:t>
            </a:r>
            <a:endParaRPr lang="en-US" altLang="en-US" sz="4000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BC127-F9EB-479E-B36A-A2C65FEC513F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tr-TR" sz="1400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54050" y="1047890"/>
            <a:ext cx="2573338" cy="729695"/>
          </a:xfrm>
          <a:prstGeom prst="wedgeRoundRectCallout">
            <a:avLst>
              <a:gd name="adj1" fmla="val -53219"/>
              <a:gd name="adj2" fmla="val 5990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 smtClean="0"/>
              <a:t>break ile yapı terk edilir ve alttan devam eder</a:t>
            </a:r>
            <a:endParaRPr lang="en-US" alt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5763" y="2238375"/>
            <a:ext cx="829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switch</a:t>
            </a:r>
            <a:r>
              <a:rPr lang="en-US" altLang="en-US" sz="2400" dirty="0"/>
              <a:t> (day) {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1: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2: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3: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4: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5: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içi gün</a:t>
            </a:r>
            <a:r>
              <a:rPr lang="en-US" altLang="en-US" sz="2400" dirty="0" smtClean="0"/>
              <a:t>"); </a:t>
            </a:r>
            <a:r>
              <a:rPr lang="en-US" altLang="en-US" sz="2400" b="1" dirty="0"/>
              <a:t>break</a:t>
            </a:r>
            <a:r>
              <a:rPr lang="en-US" altLang="en-US" sz="2400" dirty="0"/>
              <a:t>;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0: 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b="1" dirty="0"/>
              <a:t>case</a:t>
            </a:r>
            <a:r>
              <a:rPr lang="en-US" altLang="en-US" sz="2400" dirty="0"/>
              <a:t> 6: </a:t>
            </a:r>
            <a:r>
              <a:rPr lang="en-US" altLang="en-US" sz="2400" dirty="0" err="1"/>
              <a:t>System.out.println</a:t>
            </a:r>
            <a:r>
              <a:rPr lang="en-US" altLang="en-US" sz="2400" dirty="0" smtClean="0"/>
              <a:t>("</a:t>
            </a:r>
            <a:r>
              <a:rPr lang="tr-TR" altLang="en-US" sz="2400" dirty="0" smtClean="0"/>
              <a:t>Hafta sonu gün</a:t>
            </a:r>
            <a:r>
              <a:rPr lang="en-US" altLang="en-US" sz="2400" dirty="0" smtClean="0"/>
              <a:t>"); </a:t>
            </a:r>
            <a:endParaRPr lang="en-US" altLang="en-US" sz="2400" u="sng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  </a:t>
            </a:r>
            <a:endParaRPr lang="en-US" alt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/>
          <a:lstStyle/>
          <a:p>
            <a:r>
              <a:rPr lang="tr-TR" altLang="en-US" dirty="0" smtClean="0"/>
              <a:t>İlişkisel Operatörler</a:t>
            </a:r>
            <a:endParaRPr lang="en-US" altLang="en-US" dirty="0" smtClean="0"/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385D7-15D6-45C9-BC7F-23065648C0AC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tr-TR" sz="140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64678"/>
              </p:ext>
            </p:extLst>
          </p:nvPr>
        </p:nvGraphicFramePr>
        <p:xfrm>
          <a:off x="206375" y="1433513"/>
          <a:ext cx="8767763" cy="32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Picture" r:id="rId4" imgW="4216320" imgH="1562040" progId="Word.Picture.8">
                  <p:embed/>
                </p:oleObj>
              </mc:Choice>
              <mc:Fallback>
                <p:oleObj name="Picture" r:id="rId4" imgW="4216320" imgH="15620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433513"/>
                        <a:ext cx="8767763" cy="325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Problem: </a:t>
            </a:r>
            <a:r>
              <a:rPr lang="tr-TR" altLang="en-US" sz="3600" dirty="0" smtClean="0"/>
              <a:t>Çince Burçlar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855663"/>
            <a:ext cx="8683625" cy="1076325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tr-TR" altLang="en-US" sz="2800" dirty="0" smtClean="0"/>
              <a:t>Kullanıcıdan bir yıl girmesini isteyen ve bu yıla karşılık gelen hayvan ismini görüntüleyen programı yazınız.</a:t>
            </a:r>
            <a:endParaRPr lang="en-US" altLang="en-US" dirty="0" smtClean="0"/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1633C-26DA-44ED-8AE1-2A611C17B7EC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tr-TR" sz="1400"/>
          </a:p>
        </p:txBody>
      </p:sp>
      <p:sp>
        <p:nvSpPr>
          <p:cNvPr id="2867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36800" y="581025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CinceBurclar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325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931988"/>
            <a:ext cx="72263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tr-TR" altLang="en-US" dirty="0" smtClean="0"/>
              <a:t>Koşullu İfadeler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 smtClean="0"/>
              <a:t>if (x &gt; 0)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dirty="0" smtClean="0"/>
              <a:t>  y 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dirty="0" smtClean="0"/>
              <a:t>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dirty="0" smtClean="0"/>
              <a:t>  y = -1;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6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tr-TR" altLang="en-US" sz="3600" dirty="0" smtClean="0"/>
              <a:t>Yukarıdaki ifade aşağıdaki ifadeye eşittir.</a:t>
            </a:r>
            <a:endParaRPr lang="en-US" altLang="en-US" sz="36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6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dirty="0" smtClean="0"/>
              <a:t>y = (x &gt; 0) ? 1 : -1;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dirty="0" smtClean="0"/>
              <a:t>(boolean</a:t>
            </a:r>
            <a:r>
              <a:rPr lang="tr-TR" altLang="en-US" sz="3600" dirty="0" smtClean="0"/>
              <a:t> ifade</a:t>
            </a:r>
            <a:r>
              <a:rPr lang="en-US" altLang="en-US" sz="3600" dirty="0" smtClean="0"/>
              <a:t>) ? </a:t>
            </a:r>
            <a:r>
              <a:rPr lang="tr-TR" altLang="en-US" sz="3600" dirty="0" smtClean="0"/>
              <a:t>ifade</a:t>
            </a:r>
            <a:r>
              <a:rPr lang="en-US" altLang="en-US" sz="3600" dirty="0" smtClean="0"/>
              <a:t>1 : </a:t>
            </a:r>
            <a:r>
              <a:rPr lang="tr-TR" altLang="en-US" sz="3600" dirty="0" smtClean="0"/>
              <a:t>ifade</a:t>
            </a:r>
            <a:r>
              <a:rPr lang="en-US" altLang="en-US" sz="3600" dirty="0" smtClean="0"/>
              <a:t>2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600" dirty="0" smtClean="0"/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5EF0EF-D8E7-4089-9930-E6132C2780A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tr-TR" altLang="en-US" dirty="0"/>
              <a:t>Koşullu İfadeler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9154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if (</a:t>
            </a:r>
            <a:r>
              <a:rPr lang="tr-TR" altLang="en-US" sz="2800" b="1" dirty="0" err="1" smtClean="0">
                <a:latin typeface="Courier New" pitchFamily="49" charset="0"/>
              </a:rPr>
              <a:t>sayi</a:t>
            </a:r>
            <a:r>
              <a:rPr lang="tr-TR" altLang="en-US" sz="2800" b="1" dirty="0" smtClean="0">
                <a:latin typeface="Courier New" pitchFamily="49" charset="0"/>
              </a:rPr>
              <a:t> </a:t>
            </a:r>
            <a:r>
              <a:rPr lang="en-US" altLang="en-US" sz="2800" b="1" dirty="0" smtClean="0">
                <a:latin typeface="Courier New" pitchFamily="49" charset="0"/>
              </a:rPr>
              <a:t>% 2 == 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  </a:t>
            </a:r>
            <a:r>
              <a:rPr lang="en-US" altLang="en-US" sz="2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2800" b="1" dirty="0" smtClean="0">
                <a:latin typeface="Courier New" pitchFamily="49" charset="0"/>
              </a:rPr>
              <a:t>(</a:t>
            </a:r>
            <a:r>
              <a:rPr lang="tr-TR" altLang="en-US" sz="2800" b="1" dirty="0" err="1">
                <a:latin typeface="Courier New" pitchFamily="49" charset="0"/>
              </a:rPr>
              <a:t>sayi</a:t>
            </a:r>
            <a:r>
              <a:rPr lang="en-US" altLang="en-US" sz="2800" b="1" dirty="0" smtClean="0">
                <a:latin typeface="Courier New" pitchFamily="49" charset="0"/>
              </a:rPr>
              <a:t> + </a:t>
            </a:r>
            <a:r>
              <a:rPr lang="tr-TR" altLang="en-US" sz="2800" b="1" dirty="0" smtClean="0">
                <a:latin typeface="Courier New" pitchFamily="49" charset="0"/>
              </a:rPr>
              <a:t>" çifttir."</a:t>
            </a:r>
            <a:r>
              <a:rPr lang="en-US" altLang="en-US" sz="28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else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  </a:t>
            </a:r>
            <a:r>
              <a:rPr lang="en-US" altLang="en-US" sz="2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2800" b="1" dirty="0" smtClean="0">
                <a:latin typeface="Courier New" pitchFamily="49" charset="0"/>
              </a:rPr>
              <a:t>(</a:t>
            </a:r>
            <a:r>
              <a:rPr lang="tr-TR" altLang="en-US" sz="2800" b="1" dirty="0" err="1">
                <a:latin typeface="Courier New" pitchFamily="49" charset="0"/>
              </a:rPr>
              <a:t>sayi</a:t>
            </a:r>
            <a:r>
              <a:rPr lang="en-US" altLang="en-US" sz="2800" b="1" dirty="0" smtClean="0">
                <a:latin typeface="Courier New" pitchFamily="49" charset="0"/>
              </a:rPr>
              <a:t> + </a:t>
            </a:r>
            <a:r>
              <a:rPr lang="tr-TR" altLang="en-US" sz="2800" b="1" dirty="0" smtClean="0">
                <a:latin typeface="Courier New" pitchFamily="49" charset="0"/>
              </a:rPr>
              <a:t>" tektir."</a:t>
            </a:r>
            <a:r>
              <a:rPr lang="en-US" altLang="en-US" sz="28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System.out.println</a:t>
            </a:r>
            <a:r>
              <a:rPr lang="en-US" altLang="en-US" sz="2800" b="1" dirty="0" smtClean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  (</a:t>
            </a:r>
            <a:r>
              <a:rPr lang="tr-TR" altLang="en-US" sz="2800" b="1" dirty="0" err="1">
                <a:latin typeface="Courier New" pitchFamily="49" charset="0"/>
              </a:rPr>
              <a:t>sayi</a:t>
            </a:r>
            <a:r>
              <a:rPr lang="en-US" altLang="en-US" sz="2800" b="1" dirty="0" smtClean="0">
                <a:latin typeface="Courier New" pitchFamily="49" charset="0"/>
              </a:rPr>
              <a:t> % 2 == 0)? </a:t>
            </a:r>
            <a:r>
              <a:rPr lang="tr-TR" altLang="en-US" sz="2800" b="1" dirty="0" err="1">
                <a:latin typeface="Courier New" pitchFamily="49" charset="0"/>
              </a:rPr>
              <a:t>sayi</a:t>
            </a:r>
            <a:r>
              <a:rPr lang="en-US" altLang="en-US" sz="2800" b="1" dirty="0" smtClean="0">
                <a:latin typeface="Courier New" pitchFamily="49" charset="0"/>
              </a:rPr>
              <a:t> + </a:t>
            </a:r>
            <a:r>
              <a:rPr lang="tr-TR" altLang="en-US" sz="2800" b="1" dirty="0" smtClean="0">
                <a:latin typeface="Courier New" pitchFamily="49" charset="0"/>
              </a:rPr>
              <a:t>" çifttir"</a:t>
            </a:r>
            <a:r>
              <a:rPr lang="en-US" altLang="en-US" sz="2800" b="1" dirty="0" smtClean="0">
                <a:latin typeface="Courier New" pitchFamily="49" charset="0"/>
              </a:rPr>
              <a:t> 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 </a:t>
            </a:r>
            <a:r>
              <a:rPr lang="tr-TR" altLang="en-US" sz="2800" b="1" dirty="0" err="1">
                <a:latin typeface="Courier New" pitchFamily="49" charset="0"/>
              </a:rPr>
              <a:t>sayi</a:t>
            </a:r>
            <a:r>
              <a:rPr lang="en-US" altLang="en-US" sz="2800" b="1" dirty="0" smtClean="0">
                <a:latin typeface="Courier New" pitchFamily="49" charset="0"/>
              </a:rPr>
              <a:t> + </a:t>
            </a:r>
            <a:r>
              <a:rPr lang="tr-TR" altLang="en-US" sz="2800" b="1" dirty="0" smtClean="0">
                <a:latin typeface="Courier New" pitchFamily="49" charset="0"/>
              </a:rPr>
              <a:t>"tektir."</a:t>
            </a:r>
            <a:r>
              <a:rPr lang="en-US" altLang="en-US" sz="2800" b="1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 smtClean="0">
              <a:latin typeface="Courier New" pitchFamily="49" charset="0"/>
            </a:endParaRP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A54C34-6AE0-44CA-BC4E-602CDF2DB06D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tr-TR" altLang="en-US" dirty="0"/>
              <a:t>Koşullu İfadeler</a:t>
            </a:r>
            <a:endParaRPr lang="en-US" altLang="en-US" b="1" dirty="0" smtClean="0">
              <a:latin typeface="Book Antiqua" pitchFamily="18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347663" y="1524000"/>
            <a:ext cx="8602662" cy="9445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r-TR" altLang="en-US" sz="3000" b="1" dirty="0" smtClean="0">
                <a:latin typeface="Courier New" pitchFamily="49" charset="0"/>
              </a:rPr>
              <a:t>(</a:t>
            </a:r>
            <a:r>
              <a:rPr lang="en-US" altLang="en-US" sz="3000" b="1" dirty="0" smtClean="0">
                <a:latin typeface="Courier New" pitchFamily="49" charset="0"/>
              </a:rPr>
              <a:t>boolean</a:t>
            </a:r>
            <a:r>
              <a:rPr lang="tr-TR" altLang="en-US" sz="3000" b="1" dirty="0" smtClean="0">
                <a:latin typeface="Courier New" pitchFamily="49" charset="0"/>
              </a:rPr>
              <a:t> ifade)</a:t>
            </a:r>
            <a:r>
              <a:rPr lang="en-US" altLang="en-US" sz="3000" b="1" dirty="0" smtClean="0">
                <a:latin typeface="Courier New" pitchFamily="49" charset="0"/>
              </a:rPr>
              <a:t> </a:t>
            </a:r>
            <a:r>
              <a:rPr lang="en-US" altLang="en-US" sz="3000" b="1" dirty="0" smtClean="0">
                <a:latin typeface="Courier New" pitchFamily="49" charset="0"/>
              </a:rPr>
              <a:t>? </a:t>
            </a:r>
            <a:r>
              <a:rPr lang="tr-TR" altLang="en-US" sz="3000" b="1" dirty="0" smtClean="0">
                <a:latin typeface="Courier New" pitchFamily="49" charset="0"/>
              </a:rPr>
              <a:t>ifade</a:t>
            </a:r>
            <a:r>
              <a:rPr lang="en-US" altLang="en-US" sz="3000" b="1" dirty="0" smtClean="0">
                <a:latin typeface="Courier New" pitchFamily="49" charset="0"/>
              </a:rPr>
              <a:t>1 : </a:t>
            </a:r>
            <a:r>
              <a:rPr lang="tr-TR" altLang="en-US" sz="3000" b="1" dirty="0" smtClean="0">
                <a:latin typeface="Courier New" pitchFamily="49" charset="0"/>
              </a:rPr>
              <a:t>ifade</a:t>
            </a:r>
            <a:r>
              <a:rPr lang="en-US" altLang="en-US" sz="3000" b="1" dirty="0" smtClean="0">
                <a:latin typeface="Courier New" pitchFamily="49" charset="0"/>
              </a:rPr>
              <a:t>2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3000" dirty="0" smtClean="0">
              <a:latin typeface="Courier New" pitchFamily="49" charset="0"/>
            </a:endParaRPr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2193F-C90E-4F60-A083-F7EB2DADF221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tr-TR" altLang="en-US" dirty="0" smtClean="0"/>
              <a:t>Operatör Önceliği</a:t>
            </a:r>
            <a:endParaRPr lang="en-US" altLang="en-US" dirty="0" smtClean="0"/>
          </a:p>
        </p:txBody>
      </p:sp>
      <p:sp>
        <p:nvSpPr>
          <p:cNvPr id="1280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algn="just">
              <a:defRPr/>
            </a:pPr>
            <a:r>
              <a:rPr lang="tr-TR" sz="2000" b="1" dirty="0" err="1" smtClean="0">
                <a:solidFill>
                  <a:schemeClr val="accent4"/>
                </a:solidFill>
                <a:latin typeface="Courier New" pitchFamily="49" charset="0"/>
              </a:rPr>
              <a:t>degisken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++, </a:t>
            </a:r>
            <a:r>
              <a:rPr lang="tr-TR" sz="2000" b="1" dirty="0" err="1" smtClean="0">
                <a:solidFill>
                  <a:schemeClr val="accent4"/>
                </a:solidFill>
                <a:latin typeface="Courier New" pitchFamily="49" charset="0"/>
              </a:rPr>
              <a:t>degisken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--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+, -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tek artı ve eksi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), ++</a:t>
            </a:r>
            <a:r>
              <a:rPr lang="tr-TR" sz="2000" b="1" dirty="0" err="1" smtClean="0">
                <a:solidFill>
                  <a:schemeClr val="accent4"/>
                </a:solidFill>
                <a:latin typeface="Courier New" pitchFamily="49" charset="0"/>
              </a:rPr>
              <a:t>degisken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--</a:t>
            </a:r>
            <a:r>
              <a:rPr lang="tr-TR" sz="2000" b="1" dirty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tr-TR" sz="2000" b="1" dirty="0" err="1">
                <a:solidFill>
                  <a:schemeClr val="accent4"/>
                </a:solidFill>
                <a:latin typeface="Courier New" pitchFamily="49" charset="0"/>
              </a:rPr>
              <a:t>degisken</a:t>
            </a:r>
            <a:endParaRPr lang="en-US" sz="20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(type) 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Tür dönüşümü</a:t>
            </a:r>
            <a:endParaRPr lang="en-US" sz="20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!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Değil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*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/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%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Çarpma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, 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bölme ve kalan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+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-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İkili toplama ve çıkarma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&lt;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&lt;=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&gt;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&gt;=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İlişkisel Operatörler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==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!=;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eşittir, eşit değildir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^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Dışlayan ya da,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Exclusive OR) </a:t>
            </a: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&amp;&amp;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Koşullu ve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Kısa devreli ve</a:t>
            </a:r>
            <a:endParaRPr lang="en-US" sz="20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||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Koşullu veya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 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Kısa devreli veya</a:t>
            </a:r>
            <a:endParaRPr lang="en-US" sz="2000" b="1" dirty="0" smtClean="0">
              <a:solidFill>
                <a:schemeClr val="accent4"/>
              </a:solidFill>
              <a:latin typeface="Courier New" pitchFamily="49" charset="0"/>
            </a:endParaRPr>
          </a:p>
          <a:p>
            <a:pPr algn="just"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+=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-=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*=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/=</a:t>
            </a:r>
            <a:r>
              <a:rPr lang="en-US" sz="2000" b="1" dirty="0" smtClean="0">
                <a:solidFill>
                  <a:schemeClr val="accent4"/>
                </a:solidFill>
              </a:rPr>
              <a:t>,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 %= (</a:t>
            </a:r>
            <a:r>
              <a:rPr lang="tr-TR" sz="2000" b="1" dirty="0" smtClean="0">
                <a:solidFill>
                  <a:schemeClr val="accent4"/>
                </a:solidFill>
                <a:latin typeface="Courier New" pitchFamily="49" charset="0"/>
              </a:rPr>
              <a:t>Atama operatörleri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B04B0-4780-45A4-8A60-3E62752324F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09600"/>
          </a:xfrm>
        </p:spPr>
        <p:txBody>
          <a:bodyPr>
            <a:noAutofit/>
          </a:bodyPr>
          <a:lstStyle/>
          <a:p>
            <a:r>
              <a:rPr lang="tr-TR" altLang="en-US" dirty="0" smtClean="0"/>
              <a:t>İç İçe Parantezler</a:t>
            </a:r>
            <a:endParaRPr lang="en-US" altLang="en-US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tr-TR" altLang="en-US" dirty="0" smtClean="0">
                <a:cs typeface="Times New Roman" pitchFamily="18" charset="0"/>
              </a:rPr>
              <a:t>Parantez içindeki ifadeler önce değerlendirilir</a:t>
            </a:r>
            <a:r>
              <a:rPr lang="en-US" altLang="en-US" dirty="0" smtClean="0">
                <a:cs typeface="Times New Roman" pitchFamily="18" charset="0"/>
              </a:rPr>
              <a:t>. </a:t>
            </a:r>
            <a:r>
              <a:rPr lang="tr-TR" altLang="en-US" dirty="0" smtClean="0">
                <a:cs typeface="Times New Roman" pitchFamily="18" charset="0"/>
              </a:rPr>
              <a:t>İç içe parantezler kullanılabilir. Bu durumda içteki parantez önce değerlendirilir.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endParaRPr lang="tr-TR" altLang="en-US" dirty="0" smtClean="0">
              <a:cs typeface="Times New Roman" pitchFamily="18" charset="0"/>
            </a:endParaRP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0D0A26-C19E-49BC-A07F-FE66068037C4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tr-TR" sz="1400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2166938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47450" y="0"/>
            <a:ext cx="8525910" cy="1143000"/>
          </a:xfrm>
        </p:spPr>
        <p:txBody>
          <a:bodyPr>
            <a:noAutofit/>
          </a:bodyPr>
          <a:lstStyle/>
          <a:p>
            <a:r>
              <a:rPr lang="tr-TR" altLang="en-US" sz="4800" dirty="0" smtClean="0"/>
              <a:t>Operatör Önceliğinin Aynı Olması</a:t>
            </a:r>
            <a:endParaRPr lang="en-US" altLang="en-US" sz="4800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800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 smtClean="0">
                <a:cs typeface="Times New Roman" pitchFamily="18" charset="0"/>
              </a:rPr>
              <a:t> </a:t>
            </a:r>
            <a:r>
              <a:rPr lang="en-US" altLang="en-US" sz="3300" dirty="0">
                <a:cs typeface="Times New Roman" pitchFamily="18" charset="0"/>
              </a:rPr>
              <a:t>   </a:t>
            </a:r>
            <a:r>
              <a:rPr lang="tr-TR" altLang="en-US" sz="3300" dirty="0">
                <a:cs typeface="Times New Roman" pitchFamily="18" charset="0"/>
              </a:rPr>
              <a:t>İki operatörün önceliği aynı olursa soldaki operatör önce değerlendirilir</a:t>
            </a:r>
            <a:r>
              <a:rPr lang="en-US" altLang="en-US" sz="3300" dirty="0">
                <a:cs typeface="Times New Roman" pitchFamily="18" charset="0"/>
              </a:rPr>
              <a:t>. </a:t>
            </a:r>
            <a:r>
              <a:rPr lang="tr-TR" altLang="en-US" sz="3300" dirty="0" smtClean="0">
                <a:cs typeface="Times New Roman" pitchFamily="18" charset="0"/>
              </a:rPr>
              <a:t>Atama dışındaki tüm ikili operatörler değerlendirmeyi soldan sağa doğru yapar</a:t>
            </a:r>
            <a:r>
              <a:rPr lang="en-US" altLang="en-US" sz="3300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300" dirty="0" smtClean="0">
                <a:cs typeface="Times New Roman" pitchFamily="18" charset="0"/>
              </a:rPr>
              <a:t>    a – b + c – d </a:t>
            </a:r>
            <a:r>
              <a:rPr lang="tr-TR" altLang="en-US" sz="3300" dirty="0" smtClean="0">
                <a:cs typeface="Times New Roman" pitchFamily="18" charset="0"/>
              </a:rPr>
              <a:t>ifadesinin eşiti</a:t>
            </a:r>
            <a:r>
              <a:rPr lang="en-US" altLang="en-US" sz="3300" dirty="0" smtClean="0">
                <a:cs typeface="Times New Roman" pitchFamily="18" charset="0"/>
              </a:rPr>
              <a:t> ((a – b) + c) – d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tr-TR" altLang="en-US" sz="33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300" dirty="0" smtClean="0">
                <a:cs typeface="Times New Roman" pitchFamily="18" charset="0"/>
              </a:rPr>
              <a:t>    </a:t>
            </a:r>
            <a:r>
              <a:rPr lang="tr-TR" altLang="en-US" sz="3300" dirty="0" smtClean="0">
                <a:cs typeface="Times New Roman" pitchFamily="18" charset="0"/>
              </a:rPr>
              <a:t>Atama operatörü sağdan sola doğru değerlendirir</a:t>
            </a:r>
            <a:r>
              <a:rPr lang="en-US" altLang="en-US" sz="3300" dirty="0" smtClean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300" dirty="0" smtClean="0">
                <a:cs typeface="Times New Roman" pitchFamily="18" charset="0"/>
              </a:rPr>
              <a:t>    a = b += c = 5 is </a:t>
            </a:r>
            <a:r>
              <a:rPr lang="tr-TR" altLang="en-US" sz="3300" dirty="0" smtClean="0">
                <a:cs typeface="Times New Roman" pitchFamily="18" charset="0"/>
              </a:rPr>
              <a:t>eşiti </a:t>
            </a:r>
            <a:r>
              <a:rPr lang="en-US" altLang="en-US" sz="3300" dirty="0" smtClean="0">
                <a:cs typeface="Times New Roman" pitchFamily="18" charset="0"/>
              </a:rPr>
              <a:t>a = (b += (c = 5))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300" dirty="0" smtClean="0">
              <a:cs typeface="Times New Roman" pitchFamily="18" charset="0"/>
            </a:endParaRP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936779-BB8E-416F-ACFE-10D206C3A58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tr-TR" altLang="en-US" dirty="0" smtClean="0"/>
              <a:t>Örnekler</a:t>
            </a:r>
            <a:endParaRPr lang="en-US" altLang="en-US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12192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900" dirty="0" smtClean="0">
                <a:cs typeface="Times New Roman" pitchFamily="18" charset="0"/>
              </a:rPr>
              <a:t>3 + 4 * 4 &gt; 5 * (4 + 3) - 1 </a:t>
            </a:r>
            <a:r>
              <a:rPr lang="tr-TR" altLang="en-US" sz="2900" dirty="0" smtClean="0">
                <a:cs typeface="Times New Roman" pitchFamily="18" charset="0"/>
              </a:rPr>
              <a:t>ifadesi aşağıdaki gibi değerlendirilir</a:t>
            </a:r>
            <a:r>
              <a:rPr lang="en-US" altLang="en-US" sz="2900" dirty="0" smtClean="0">
                <a:cs typeface="Times New Roman" pitchFamily="18" charset="0"/>
              </a:rPr>
              <a:t>: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69D01-AD42-4DD6-AC16-A216278290EF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tr-TR" sz="1400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41458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41458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04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71756"/>
              </p:ext>
            </p:extLst>
          </p:nvPr>
        </p:nvGraphicFramePr>
        <p:xfrm>
          <a:off x="457200" y="2439988"/>
          <a:ext cx="8382000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Picture" r:id="rId4" imgW="4314240" imgH="2034360" progId="Word.Picture.8">
                  <p:embed/>
                </p:oleObj>
              </mc:Choice>
              <mc:Fallback>
                <p:oleObj name="Picture" r:id="rId4" imgW="4314240" imgH="20343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9988"/>
                        <a:ext cx="8382000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tr-TR" altLang="en-US" dirty="0" smtClean="0">
                <a:cs typeface="Times New Roman" pitchFamily="18" charset="0"/>
              </a:rPr>
              <a:t>Hata Ayıklama</a:t>
            </a:r>
            <a:endParaRPr lang="en-US" altLang="en-US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410200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tr-TR" altLang="en-US" sz="2800" dirty="0" smtClean="0">
                <a:cs typeface="Times New Roman" pitchFamily="18" charset="0"/>
              </a:rPr>
              <a:t>Hata bulma ve düzeltme işlemine hata ayıklama denir. Hatayı bulmak için farklı metotların birleşimi kullanılır</a:t>
            </a:r>
            <a:r>
              <a:rPr lang="en-US" altLang="en-US" sz="2800" dirty="0" smtClean="0">
                <a:cs typeface="Times New Roman" pitchFamily="18" charset="0"/>
              </a:rPr>
              <a:t>. </a:t>
            </a:r>
            <a:endParaRPr lang="tr-TR" altLang="en-US" sz="2800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endParaRPr lang="tr-TR" altLang="en-US" sz="2800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tr-TR" altLang="en-US" sz="2800" dirty="0" smtClean="0">
                <a:cs typeface="Times New Roman" pitchFamily="18" charset="0"/>
              </a:rPr>
              <a:t>Hatayı bulmak için program baştan sona doğru okunabilir veya değişkenlerin değerini görmek için ekrana yazdırılabilir. 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tr-TR" altLang="en-US" sz="2800" dirty="0" smtClean="0">
                <a:cs typeface="Times New Roman" pitchFamily="18" charset="0"/>
              </a:rPr>
              <a:t>Bu yöntemler küçük programlarda çalışabilir, </a:t>
            </a:r>
            <a:r>
              <a:rPr lang="tr-TR" altLang="en-US" sz="2800" dirty="0" smtClean="0">
                <a:cs typeface="Times New Roman" pitchFamily="18" charset="0"/>
              </a:rPr>
              <a:t>fakat </a:t>
            </a:r>
            <a:r>
              <a:rPr lang="tr-TR" altLang="en-US" sz="2800" dirty="0" smtClean="0">
                <a:cs typeface="Times New Roman" pitchFamily="18" charset="0"/>
              </a:rPr>
              <a:t>büyük programlarda hata ayıklama aracını kullanmalıyız</a:t>
            </a:r>
            <a:r>
              <a:rPr lang="en-US" altLang="en-US" sz="2800" dirty="0" smtClean="0">
                <a:cs typeface="Times New Roman" pitchFamily="18" charset="0"/>
              </a:rPr>
              <a:t>. 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D3B1C-0AD5-4571-9563-D5C04DCC4950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tr-TR" altLang="en-US" dirty="0" smtClean="0">
                <a:cs typeface="Times New Roman" pitchFamily="18" charset="0"/>
              </a:rPr>
              <a:t>Hata Ayıklayıcı (</a:t>
            </a:r>
            <a:r>
              <a:rPr lang="en-US" altLang="en-US" dirty="0" smtClean="0">
                <a:cs typeface="Times New Roman" pitchFamily="18" charset="0"/>
              </a:rPr>
              <a:t>Debugger</a:t>
            </a:r>
            <a:r>
              <a:rPr lang="tr-TR" altLang="en-US" dirty="0" smtClean="0">
                <a:cs typeface="Times New Roman" pitchFamily="18" charset="0"/>
              </a:rPr>
              <a:t>)</a:t>
            </a:r>
            <a:endParaRPr lang="en-US" altLang="en-US" dirty="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410200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tr-TR" altLang="en-US" dirty="0" smtClean="0">
                <a:cs typeface="Times New Roman" pitchFamily="18" charset="0"/>
              </a:rPr>
              <a:t>Hata Ayıklayıcı, hata bulmamıza yardımcı olan bir programdır</a:t>
            </a:r>
            <a:r>
              <a:rPr lang="en-US" altLang="en-US" dirty="0" smtClean="0">
                <a:cs typeface="Times New Roman" pitchFamily="18" charset="0"/>
              </a:rPr>
              <a:t>. </a:t>
            </a:r>
            <a:r>
              <a:rPr lang="tr-TR" altLang="en-US" dirty="0" smtClean="0">
                <a:cs typeface="Times New Roman" pitchFamily="18" charset="0"/>
              </a:rPr>
              <a:t>Şu işlemler için hata ayıklayıcı kullanılabilir.</a:t>
            </a:r>
            <a:endParaRPr lang="en-US" altLang="en-US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</a:pPr>
            <a:r>
              <a:rPr lang="tr-TR" altLang="en-US" dirty="0" smtClean="0">
                <a:cs typeface="Times New Roman" pitchFamily="18" charset="0"/>
              </a:rPr>
              <a:t>İfadeleri teker teker çalıştırma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</a:pPr>
            <a:r>
              <a:rPr lang="tr-TR" altLang="en-US" dirty="0" smtClean="0">
                <a:cs typeface="Times New Roman" pitchFamily="18" charset="0"/>
              </a:rPr>
              <a:t>Bir metodu adım adım veya tek çalıştırma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</a:pPr>
            <a:r>
              <a:rPr lang="tr-TR" altLang="en-US" dirty="0" smtClean="0">
                <a:cs typeface="Times New Roman" pitchFamily="18" charset="0"/>
              </a:rPr>
              <a:t>Kesme </a:t>
            </a:r>
            <a:r>
              <a:rPr lang="tr-TR" altLang="en-US" dirty="0" smtClean="0">
                <a:cs typeface="Times New Roman" pitchFamily="18" charset="0"/>
              </a:rPr>
              <a:t>noktaları (</a:t>
            </a:r>
            <a:r>
              <a:rPr lang="tr-TR" altLang="en-US" dirty="0" err="1" smtClean="0">
                <a:cs typeface="Times New Roman" pitchFamily="18" charset="0"/>
              </a:rPr>
              <a:t>breakpoint</a:t>
            </a:r>
            <a:r>
              <a:rPr lang="tr-TR" altLang="en-US" dirty="0" smtClean="0">
                <a:cs typeface="Times New Roman" pitchFamily="18" charset="0"/>
              </a:rPr>
              <a:t>) </a:t>
            </a:r>
            <a:r>
              <a:rPr lang="tr-TR" altLang="en-US" dirty="0" smtClean="0">
                <a:cs typeface="Times New Roman" pitchFamily="18" charset="0"/>
              </a:rPr>
              <a:t>ayarlama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</a:pPr>
            <a:r>
              <a:rPr lang="tr-TR" altLang="en-US" dirty="0" smtClean="0">
                <a:cs typeface="Times New Roman" pitchFamily="18" charset="0"/>
              </a:rPr>
              <a:t>Değişken değerlerini görüntüleme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</a:pPr>
            <a:r>
              <a:rPr lang="tr-TR" altLang="en-US" dirty="0" smtClean="0">
                <a:cs typeface="Times New Roman" pitchFamily="18" charset="0"/>
              </a:rPr>
              <a:t>Metot çağırma yığınını (</a:t>
            </a:r>
            <a:r>
              <a:rPr lang="en-US" altLang="en-US" dirty="0" smtClean="0">
                <a:cs typeface="Times New Roman" pitchFamily="18" charset="0"/>
              </a:rPr>
              <a:t>call stack</a:t>
            </a:r>
            <a:r>
              <a:rPr lang="tr-TR" altLang="en-US" dirty="0" smtClean="0">
                <a:cs typeface="Times New Roman" pitchFamily="18" charset="0"/>
              </a:rPr>
              <a:t>) görüntüleme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</a:pPr>
            <a:r>
              <a:rPr lang="tr-TR" altLang="en-US" dirty="0" smtClean="0">
                <a:cs typeface="Times New Roman" pitchFamily="18" charset="0"/>
              </a:rPr>
              <a:t>Değişkenleri değiştirme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EEBD1-8F59-4DAC-BE44-634F5179882F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25" y="304800"/>
            <a:ext cx="8871555" cy="8382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Problem: </a:t>
            </a:r>
            <a:r>
              <a:rPr lang="tr-TR" altLang="en-US" sz="4000" dirty="0" smtClean="0"/>
              <a:t>Temel Toplama İşlemi Soran Program</a:t>
            </a:r>
            <a:endParaRPr lang="en-US" altLang="en-US" sz="4000" dirty="0" smtClean="0"/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D220F0-20A5-4ADD-B205-9CE4E0533505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tr-TR" sz="1400"/>
          </a:p>
        </p:txBody>
      </p:sp>
      <p:sp>
        <p:nvSpPr>
          <p:cNvPr id="1710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9550" y="5618163"/>
            <a:ext cx="28194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ToplamaSorusu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31775" y="1277938"/>
            <a:ext cx="86074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dirty="0" smtClean="0"/>
              <a:t>Bu program rasgele iki tane tek rakamlı sayi1 ve sayi2 üretir ve örneğin 7 + 9 = şeklinde işlemin sonucunu sorar. Kullanıcı cevabı yazar; cevap doğru ise </a:t>
            </a:r>
            <a:r>
              <a:rPr lang="tr-TR" altLang="en-US" dirty="0" err="1" smtClean="0"/>
              <a:t>true</a:t>
            </a:r>
            <a:r>
              <a:rPr lang="tr-TR" altLang="en-US" dirty="0" smtClean="0"/>
              <a:t> yanlış ise </a:t>
            </a:r>
            <a:r>
              <a:rPr lang="tr-TR" altLang="en-US" dirty="0" err="1" smtClean="0"/>
              <a:t>false</a:t>
            </a:r>
            <a:r>
              <a:rPr lang="tr-TR" altLang="en-US" dirty="0" smtClean="0"/>
              <a:t> mesajı görüntüler.</a:t>
            </a:r>
            <a:endParaRPr lang="en-US" altLang="en-US" dirty="0"/>
          </a:p>
        </p:txBody>
      </p:sp>
      <p:sp>
        <p:nvSpPr>
          <p:cNvPr id="9" name="AutoShape 4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5314950" y="5199349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Book Antiqua" pitchFamily="18" charset="0"/>
              </a:rPr>
              <a:t>Animation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90" y="2468875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NetBeans</a:t>
            </a:r>
            <a:r>
              <a:rPr lang="tr-TR" altLang="en-US" dirty="0" smtClean="0">
                <a:cs typeface="Times New Roman" pitchFamily="18" charset="0"/>
              </a:rPr>
              <a:t>/</a:t>
            </a:r>
            <a:r>
              <a:rPr lang="tr-TR" altLang="en-US" dirty="0" err="1" smtClean="0">
                <a:cs typeface="Times New Roman" pitchFamily="18" charset="0"/>
              </a:rPr>
              <a:t>Eclipse'de</a:t>
            </a:r>
            <a:r>
              <a:rPr lang="tr-TR" altLang="en-US" dirty="0" smtClean="0">
                <a:cs typeface="Times New Roman" pitchFamily="18" charset="0"/>
              </a:rPr>
              <a:t> Hata Ayıklama</a:t>
            </a:r>
            <a:endParaRPr lang="en-US" altLang="en-US" dirty="0" smtClean="0">
              <a:latin typeface="Courier"/>
              <a:cs typeface="Times New Roman" pitchFamily="18" charset="0"/>
            </a:endParaRP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4736F2-0072-4FE4-B855-501FB788C215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tr-T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3095" y="16445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200" dirty="0" smtClean="0">
                <a:latin typeface="Courier New" pitchFamily="49" charset="0"/>
              </a:rPr>
              <a:t>if</a:t>
            </a:r>
            <a:r>
              <a:rPr lang="en-US" altLang="en-US" dirty="0" smtClean="0"/>
              <a:t> </a:t>
            </a:r>
            <a:r>
              <a:rPr lang="tr-TR" altLang="en-US" dirty="0" smtClean="0"/>
              <a:t>Yapısı (Tek durum)</a:t>
            </a:r>
            <a:endParaRPr lang="en-US" altLang="en-US" sz="5400" dirty="0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3886200" cy="91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if (</a:t>
            </a:r>
            <a:r>
              <a:rPr lang="tr-TR" altLang="en-US" sz="2400" dirty="0" smtClean="0"/>
              <a:t>durum/şart</a:t>
            </a:r>
            <a:r>
              <a:rPr lang="en-US" altLang="en-US" sz="2400" dirty="0" smtClean="0"/>
              <a:t>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 smtClean="0"/>
              <a:t>  </a:t>
            </a:r>
            <a:r>
              <a:rPr lang="tr-TR" altLang="en-US" sz="2400" dirty="0" smtClean="0"/>
              <a:t>ifade</a:t>
            </a:r>
            <a:r>
              <a:rPr lang="en-US" altLang="en-US" sz="2400" dirty="0" smtClean="0"/>
              <a:t>(</a:t>
            </a:r>
            <a:r>
              <a:rPr lang="tr-TR" altLang="en-US" sz="2400" dirty="0" err="1" smtClean="0"/>
              <a:t>ler</a:t>
            </a:r>
            <a:r>
              <a:rPr lang="en-US" altLang="en-US" sz="2400" dirty="0" smtClean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dirty="0" smtClean="0"/>
              <a:t>}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A649B-8D24-4BDB-9099-B0E9D469B3DE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tr-TR" sz="1400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9954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92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098800"/>
            <a:ext cx="246062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Line 10"/>
          <p:cNvSpPr>
            <a:spLocks noChangeShapeType="1"/>
          </p:cNvSpPr>
          <p:nvPr/>
        </p:nvSpPr>
        <p:spPr bwMode="auto">
          <a:xfrm>
            <a:off x="1038225" y="2590800"/>
            <a:ext cx="65405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92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95" y="3719962"/>
            <a:ext cx="4531790" cy="285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918075" y="2540000"/>
            <a:ext cx="533400" cy="1117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121230" y="1460500"/>
            <a:ext cx="41910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dirty="0">
                <a:cs typeface="Times New Roman" pitchFamily="18" charset="0"/>
              </a:rPr>
              <a:t>if </a:t>
            </a:r>
            <a:r>
              <a:rPr lang="en-US" altLang="en-US" sz="2000" dirty="0" smtClean="0">
                <a:cs typeface="Times New Roman" pitchFamily="18" charset="0"/>
              </a:rPr>
              <a:t>(</a:t>
            </a:r>
            <a:r>
              <a:rPr lang="tr-TR" altLang="en-US" sz="2000" dirty="0" err="1" smtClean="0">
                <a:cs typeface="Times New Roman" pitchFamily="18" charset="0"/>
              </a:rPr>
              <a:t>yaricap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>
                <a:cs typeface="Times New Roman" pitchFamily="18" charset="0"/>
              </a:rPr>
              <a:t>&gt;= 0) {</a:t>
            </a:r>
          </a:p>
          <a:p>
            <a:pPr>
              <a:buNone/>
            </a:pPr>
            <a:r>
              <a:rPr lang="en-US" altLang="en-US" sz="2000" dirty="0">
                <a:cs typeface="Times New Roman" pitchFamily="18" charset="0"/>
              </a:rPr>
              <a:t>  </a:t>
            </a:r>
            <a:r>
              <a:rPr lang="tr-TR" altLang="en-US" sz="2000" dirty="0" smtClean="0">
                <a:cs typeface="Times New Roman" pitchFamily="18" charset="0"/>
              </a:rPr>
              <a:t>alan </a:t>
            </a:r>
            <a:r>
              <a:rPr lang="en-US" altLang="en-US" sz="2000" dirty="0" smtClean="0">
                <a:cs typeface="Times New Roman" pitchFamily="18" charset="0"/>
              </a:rPr>
              <a:t>= </a:t>
            </a:r>
            <a:r>
              <a:rPr lang="tr-TR" altLang="en-US" sz="2000" dirty="0" err="1">
                <a:cs typeface="Times New Roman" pitchFamily="18" charset="0"/>
              </a:rPr>
              <a:t>yaricap</a:t>
            </a:r>
            <a:r>
              <a:rPr lang="en-US" altLang="en-US" sz="2000" dirty="0">
                <a:cs typeface="Times New Roman" pitchFamily="18" charset="0"/>
              </a:rPr>
              <a:t> * </a:t>
            </a:r>
            <a:r>
              <a:rPr lang="tr-TR" altLang="en-US" sz="2000" dirty="0" err="1">
                <a:cs typeface="Times New Roman" pitchFamily="18" charset="0"/>
              </a:rPr>
              <a:t>yaricap</a:t>
            </a:r>
            <a:r>
              <a:rPr lang="en-US" altLang="en-US" sz="2000" dirty="0">
                <a:cs typeface="Times New Roman" pitchFamily="18" charset="0"/>
              </a:rPr>
              <a:t> * PI;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cs typeface="Times New Roman" pitchFamily="18" charset="0"/>
              </a:rPr>
              <a:t>  </a:t>
            </a:r>
            <a:r>
              <a:rPr lang="en-US" altLang="en-US" sz="2000" dirty="0" err="1">
                <a:cs typeface="Times New Roman" pitchFamily="18" charset="0"/>
              </a:rPr>
              <a:t>System.out.println</a:t>
            </a:r>
            <a:r>
              <a:rPr lang="en-US" altLang="en-US" sz="2000" dirty="0" smtClean="0">
                <a:cs typeface="Times New Roman" pitchFamily="18" charset="0"/>
              </a:rPr>
              <a:t>("</a:t>
            </a:r>
            <a:r>
              <a:rPr lang="tr-TR" altLang="en-US" sz="2000" dirty="0" smtClean="0">
                <a:cs typeface="Times New Roman" pitchFamily="18" charset="0"/>
              </a:rPr>
              <a:t>Yarıçapı </a:t>
            </a:r>
            <a:r>
              <a:rPr lang="en-US" altLang="en-US" sz="2000" dirty="0" smtClean="0">
                <a:cs typeface="Times New Roman" pitchFamily="18" charset="0"/>
              </a:rPr>
              <a:t>"     </a:t>
            </a:r>
            <a:endParaRPr lang="en-US" alt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US" altLang="en-US" sz="2000" dirty="0">
                <a:cs typeface="Times New Roman" pitchFamily="18" charset="0"/>
              </a:rPr>
              <a:t>    + </a:t>
            </a:r>
            <a:r>
              <a:rPr lang="tr-TR" altLang="en-US" sz="2000" dirty="0" err="1">
                <a:cs typeface="Times New Roman" pitchFamily="18" charset="0"/>
              </a:rPr>
              <a:t>yaricap</a:t>
            </a:r>
            <a:r>
              <a:rPr lang="tr-TR" altLang="en-US" sz="2000" dirty="0">
                <a:cs typeface="Times New Roman" pitchFamily="18" charset="0"/>
              </a:rPr>
              <a:t> </a:t>
            </a:r>
            <a:r>
              <a:rPr lang="tr-TR" altLang="en-US" sz="2000" dirty="0" smtClean="0">
                <a:cs typeface="Times New Roman" pitchFamily="18" charset="0"/>
              </a:rPr>
              <a:t>+ </a:t>
            </a:r>
            <a:r>
              <a:rPr lang="en-US" altLang="en-US" sz="2000" dirty="0" smtClean="0">
                <a:cs typeface="Times New Roman" pitchFamily="18" charset="0"/>
              </a:rPr>
              <a:t>"</a:t>
            </a:r>
            <a:r>
              <a:rPr lang="tr-TR" altLang="en-US" sz="2000" dirty="0" smtClean="0">
                <a:cs typeface="Times New Roman" pitchFamily="18" charset="0"/>
              </a:rPr>
              <a:t> olan dairenin alanı: "</a:t>
            </a:r>
            <a:endParaRPr lang="en-US" alt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US" altLang="en-US" sz="2000" dirty="0">
                <a:cs typeface="Times New Roman" pitchFamily="18" charset="0"/>
              </a:rPr>
              <a:t>    + </a:t>
            </a:r>
            <a:r>
              <a:rPr lang="tr-TR" altLang="en-US" sz="2000" dirty="0" smtClean="0">
                <a:cs typeface="Times New Roman" pitchFamily="18" charset="0"/>
              </a:rPr>
              <a:t>alan </a:t>
            </a:r>
            <a:r>
              <a:rPr lang="en-US" altLang="en-US" sz="2000" dirty="0" smtClean="0">
                <a:cs typeface="Times New Roman" pitchFamily="18" charset="0"/>
              </a:rPr>
              <a:t>);</a:t>
            </a:r>
            <a:endParaRPr lang="en-US" altLang="en-US" sz="2000" dirty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cs typeface="Times New Roman" pitchFamily="18" charset="0"/>
              </a:rPr>
              <a:t>}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155424" y="510220"/>
            <a:ext cx="898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tr-TR" dirty="0" smtClean="0"/>
              <a:t>yapısında duruma/şarta bakılır; durum doğru ise ifade(</a:t>
            </a:r>
            <a:r>
              <a:rPr lang="tr-TR" dirty="0" err="1" smtClean="0"/>
              <a:t>ler</a:t>
            </a:r>
            <a:r>
              <a:rPr lang="tr-TR" dirty="0" smtClean="0"/>
              <a:t>) çalıştırılır, değilse ifade(</a:t>
            </a:r>
            <a:r>
              <a:rPr lang="tr-TR" dirty="0" err="1" smtClean="0"/>
              <a:t>ler</a:t>
            </a:r>
            <a:r>
              <a:rPr lang="tr-TR" dirty="0" smtClean="0"/>
              <a:t>) çalıştırılmaz. Program alttan çalışmasına devam eder.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tr-TR" altLang="en-US" dirty="0" smtClean="0"/>
              <a:t>Not</a:t>
            </a:r>
            <a:endParaRPr lang="en-US" altLang="en-US" sz="5400" dirty="0" smtClean="0"/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A0BBD-1F37-4816-98FE-EB90DFAA7A1C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tr-TR" sz="14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954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2138363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13"/>
          <p:cNvSpPr>
            <a:spLocks noChangeArrowheads="1"/>
          </p:cNvSpPr>
          <p:nvPr/>
        </p:nvSpPr>
        <p:spPr bwMode="auto">
          <a:xfrm>
            <a:off x="0" y="3113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79217"/>
              </p:ext>
            </p:extLst>
          </p:nvPr>
        </p:nvGraphicFramePr>
        <p:xfrm>
          <a:off x="45945" y="1296987"/>
          <a:ext cx="9057845" cy="140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Picture" r:id="rId4" imgW="5078880" imgH="656640" progId="Word.Picture.8">
                  <p:embed/>
                </p:oleObj>
              </mc:Choice>
              <mc:Fallback>
                <p:oleObj name="Picture" r:id="rId4" imgW="5078880" imgH="6566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5" y="1296987"/>
                        <a:ext cx="9057845" cy="1402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5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4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71560"/>
              </p:ext>
            </p:extLst>
          </p:nvPr>
        </p:nvGraphicFramePr>
        <p:xfrm>
          <a:off x="338138" y="3105150"/>
          <a:ext cx="854233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Picture" r:id="rId6" imgW="5656680" imgH="683280" progId="Word.Picture.8">
                  <p:embed/>
                </p:oleObj>
              </mc:Choice>
              <mc:Fallback>
                <p:oleObj name="Picture" r:id="rId6" imgW="5656680" imgH="68328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3105150"/>
                        <a:ext cx="8542337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tr-TR" altLang="en-US" dirty="0" smtClean="0"/>
              <a:t>Temel </a:t>
            </a:r>
            <a:r>
              <a:rPr lang="en-US" altLang="en-US" dirty="0" smtClean="0"/>
              <a:t>if </a:t>
            </a:r>
            <a:r>
              <a:rPr lang="tr-TR" altLang="en-US" dirty="0" smtClean="0"/>
              <a:t>Örneği</a:t>
            </a:r>
            <a:endParaRPr lang="en-US" altLang="en-US" dirty="0" smtClean="0"/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B757C-5920-4D4D-BA67-C2882E2D7546}" type="slidenum">
              <a:rPr lang="en-US" altLang="tr-T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tr-TR" sz="1400"/>
          </a:p>
        </p:txBody>
      </p:sp>
      <p:sp>
        <p:nvSpPr>
          <p:cNvPr id="7680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9550" y="5618163"/>
            <a:ext cx="28194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tr-TR" altLang="tr-TR" dirty="0" err="1" smtClean="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BasitIfOrnek</a:t>
            </a:r>
            <a:endParaRPr lang="en-US" altLang="tr-TR" dirty="0">
              <a:solidFill>
                <a:schemeClr val="accent1"/>
              </a:solidFill>
            </a:endParaRPr>
          </a:p>
        </p:txBody>
      </p: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423863" y="1816100"/>
            <a:ext cx="84105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dirty="0" smtClean="0"/>
              <a:t>Kullanıcıdan bir tamsayı isteyen; tamsayı çift ise "Sayı 2'ye bölünebilir.", sayı 5'in katı ise "Sayı 5'e bölünebilir." mesajı görüntüleyen programı yazınız.</a:t>
            </a:r>
            <a:endParaRPr lang="en-US" altLang="en-US" sz="2400" dirty="0"/>
          </a:p>
        </p:txBody>
      </p:sp>
      <p:sp>
        <p:nvSpPr>
          <p:cNvPr id="8" name="AutoShape 4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5314950" y="5199349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Book Antiqua" pitchFamily="18" charset="0"/>
              </a:rPr>
              <a:t>Animation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27085</TotalTime>
  <Words>3040</Words>
  <Application>Microsoft Office PowerPoint</Application>
  <PresentationFormat>Ekran Gösterisi (4:3)</PresentationFormat>
  <Paragraphs>558</Paragraphs>
  <Slides>60</Slides>
  <Notes>57</Notes>
  <HiddenSlides>0</HiddenSlides>
  <MMClips>0</MMClips>
  <ScaleCrop>false</ScaleCrop>
  <HeadingPairs>
    <vt:vector size="8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60</vt:i4>
      </vt:variant>
      <vt:variant>
        <vt:lpstr>Özel Gösteriler</vt:lpstr>
      </vt:variant>
      <vt:variant>
        <vt:i4>1</vt:i4>
      </vt:variant>
    </vt:vector>
  </HeadingPairs>
  <TitlesOfParts>
    <vt:vector size="63" baseType="lpstr">
      <vt:lpstr>Ofis Teması</vt:lpstr>
      <vt:lpstr>Picture</vt:lpstr>
      <vt:lpstr>Bölüm 3  Seçimler</vt:lpstr>
      <vt:lpstr>Giriş</vt:lpstr>
      <vt:lpstr>Hedefler</vt:lpstr>
      <vt:lpstr>boolean Türü ve Operatörler</vt:lpstr>
      <vt:lpstr>İlişkisel Operatörler</vt:lpstr>
      <vt:lpstr>Problem: Temel Toplama İşlemi Soran Program</vt:lpstr>
      <vt:lpstr>if Yapısı (Tek durum)</vt:lpstr>
      <vt:lpstr>Not</vt:lpstr>
      <vt:lpstr>Temel if Örneği</vt:lpstr>
      <vt:lpstr>İf-else Yapısı (2 durum)</vt:lpstr>
      <vt:lpstr>if-else Örneği</vt:lpstr>
      <vt:lpstr>if Yapısı (İkiden fazla durumu kontrol etme)</vt:lpstr>
      <vt:lpstr>if Yapısı (İkiden fazla durumu kontrol etme)</vt:lpstr>
      <vt:lpstr>if-else yapısını izleme</vt:lpstr>
      <vt:lpstr>if-else yapısını izleme</vt:lpstr>
      <vt:lpstr>if-else yapısını izleme</vt:lpstr>
      <vt:lpstr>if-else yapısını izleme</vt:lpstr>
      <vt:lpstr>if-else yapısını izleme</vt:lpstr>
      <vt:lpstr>Not 1</vt:lpstr>
      <vt:lpstr>Not 2</vt:lpstr>
      <vt:lpstr>Yaygın Hatalar</vt:lpstr>
      <vt:lpstr>Tip</vt:lpstr>
      <vt:lpstr>Dikkat!</vt:lpstr>
      <vt:lpstr>Problem: Çıkarma Sorusu</vt:lpstr>
      <vt:lpstr>Problem: Vücut Kitle İndeksini Hesaplama</vt:lpstr>
      <vt:lpstr>Problem: Vergiyi Hesaplama</vt:lpstr>
      <vt:lpstr>Problem: Vergiyi Hesaplama</vt:lpstr>
      <vt:lpstr>Mantıksal Operatörler</vt:lpstr>
      <vt:lpstr>Değil (!) operatörü için doğruluk tablosu</vt:lpstr>
      <vt:lpstr>Ve (&amp;&amp;) operatörü için doğruluk tablosu</vt:lpstr>
      <vt:lpstr>Veya (||) operatörü için doğruluk tablosu</vt:lpstr>
      <vt:lpstr>Dışlayan ya da (^) için doğruluk tablosu</vt:lpstr>
      <vt:lpstr>Örnekler</vt:lpstr>
      <vt:lpstr>Örnekler</vt:lpstr>
      <vt:lpstr>&amp; ve | Operatörleri</vt:lpstr>
      <vt:lpstr>&amp; ve | Operatörleri</vt:lpstr>
      <vt:lpstr>Problem: Artık Yıl Hesaplama?</vt:lpstr>
      <vt:lpstr>Problem: Piyango</vt:lpstr>
      <vt:lpstr>switch Yapısı</vt:lpstr>
      <vt:lpstr>switch Yapısı Akış Diyagramı</vt:lpstr>
      <vt:lpstr>switch Yapısı Kuralları</vt:lpstr>
      <vt:lpstr>switch Yapısı Kuralları</vt:lpstr>
      <vt:lpstr>switch İfadesini İzleme</vt:lpstr>
      <vt:lpstr>switch İfadesini İzleme</vt:lpstr>
      <vt:lpstr>switch İfadesini İzleme</vt:lpstr>
      <vt:lpstr>switch İfadesini İzleme</vt:lpstr>
      <vt:lpstr>switch İfadesini İzleme</vt:lpstr>
      <vt:lpstr>switch İfadesini İzleme</vt:lpstr>
      <vt:lpstr>switch İfadesini İzleme</vt:lpstr>
      <vt:lpstr>Problem: Çince Burçlar</vt:lpstr>
      <vt:lpstr>Koşullu İfadeler</vt:lpstr>
      <vt:lpstr>Koşullu İfadeler</vt:lpstr>
      <vt:lpstr>Koşullu İfadeler</vt:lpstr>
      <vt:lpstr>Operatör Önceliği</vt:lpstr>
      <vt:lpstr>İç İçe Parantezler</vt:lpstr>
      <vt:lpstr>Operatör Önceliğinin Aynı Olması</vt:lpstr>
      <vt:lpstr>Örnekler</vt:lpstr>
      <vt:lpstr>Hata Ayıklama</vt:lpstr>
      <vt:lpstr>Hata Ayıklayıcı (Debugger)</vt:lpstr>
      <vt:lpstr>NetBeans/Eclipse'de Hata Ayıklama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Control Methods</dc:title>
  <dc:creator>Y. Daniel Liang</dc:creator>
  <cp:lastModifiedBy>birolt</cp:lastModifiedBy>
  <cp:revision>319</cp:revision>
  <cp:lastPrinted>2015-09-29T08:51:49Z</cp:lastPrinted>
  <dcterms:created xsi:type="dcterms:W3CDTF">1995-06-10T17:31:50Z</dcterms:created>
  <dcterms:modified xsi:type="dcterms:W3CDTF">2015-10-27T09:37:41Z</dcterms:modified>
</cp:coreProperties>
</file>