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High Cost of</a:t>
            </a:r>
          </a:p>
          <a:p>
            <a:r>
              <a:t>Classroom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By Ben Tilly (btilly@gmail.com)</a:t>
            </a:r>
          </a:p>
          <a:p>
            <a:pPr/>
            <a:r>
              <a:rPr sz="2800"/>
              <a:t>Presented at the Irvine Toastmasters Club</a:t>
            </a:r>
          </a:p>
          <a:p>
            <a:pPr/>
            <a:r>
              <a:rPr sz="2800"/>
              <a:t>July 15,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0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Theory of Hidden Verbal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Read *The Gentle Art of Verbal Self-Defense* by Suzette Elgin</a:t>
            </a:r>
          </a:p>
          <a:p>
            <a:pPr/>
            <a:r>
              <a:rPr sz="2800"/>
              <a:t>Reveal the attack with a curiosity question</a:t>
            </a:r>
          </a:p>
          <a:p>
            <a:pPr lvl="1"/>
            <a:r>
              <a:rPr sz="2800" i="1"/>
              <a:t>If you loved me, you'd be doing the dishes already.</a:t>
            </a:r>
          </a:p>
          <a:p>
            <a:pPr lvl="1"/>
            <a:r>
              <a:rPr sz="2800" i="1"/>
              <a:t>For how long have you thought that I might not love you?</a:t>
            </a:r>
          </a:p>
          <a:p>
            <a:pPr/>
            <a:r>
              <a:rPr sz="2800"/>
              <a:t>Attackers won’t want to keep saying it</a:t>
            </a:r>
          </a:p>
          <a:p>
            <a:pPr/>
            <a:r>
              <a:rPr sz="2800"/>
              <a:t>This shows that they were not aware!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(3.a)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Why did I have a mental breakdown? (10%)</a:t>
            </a:r>
          </a:p>
          <a:p>
            <a:pPr lvl="1"/>
            <a:r>
              <a:rPr sz="2800"/>
              <a:t>High school graduation?</a:t>
            </a:r>
          </a:p>
          <a:p>
            <a:pPr lvl="1"/>
            <a:r>
              <a:rPr sz="2800"/>
              <a:t>Teachers use hidden verbal attacks</a:t>
            </a:r>
          </a:p>
          <a:p>
            <a:pPr lvl="1"/>
            <a:r>
              <a:rPr sz="2800"/>
              <a:t>Mother was a school teacher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2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(3.b)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What was that realization? (5%)</a:t>
            </a:r>
          </a:p>
          <a:p>
            <a:pPr lvl="1"/>
            <a:r>
              <a:rPr sz="2800"/>
              <a:t>Something about mother</a:t>
            </a:r>
          </a:p>
          <a:p>
            <a:pPr lvl="1"/>
            <a:r>
              <a:rPr sz="2800"/>
              <a:t>Teachers use hidden verbal attacks</a:t>
            </a:r>
          </a:p>
          <a:p>
            <a:pPr/>
            <a:r>
              <a:rPr sz="2800"/>
              <a:t>What are the implications? (5%)</a:t>
            </a:r>
          </a:p>
          <a:p>
            <a:pPr lvl="1"/>
            <a:r>
              <a:rPr sz="2800"/>
              <a:t>Children receive hidden verbal attacks</a:t>
            </a:r>
          </a:p>
          <a:p>
            <a:pPr lvl="1"/>
            <a:r>
              <a:rPr sz="2800"/>
              <a:t>Teachers aren’t aware of this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3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Classroom Discipline is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Most children get few verbal attacks</a:t>
            </a:r>
          </a:p>
          <a:p>
            <a:pPr/>
            <a:r>
              <a:rPr sz="2800"/>
              <a:t>They quickly learn the rules</a:t>
            </a:r>
          </a:p>
          <a:p>
            <a:pPr/>
            <a:r>
              <a:rPr sz="2800"/>
              <a:t>Lots of praise</a:t>
            </a:r>
          </a:p>
          <a:p>
            <a:pPr/>
            <a:r>
              <a:rPr sz="2800"/>
              <a:t>The environment promotes learning</a:t>
            </a:r>
          </a:p>
          <a:p>
            <a:pPr/>
            <a:r>
              <a:rPr sz="2800"/>
              <a:t>They get an education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4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But NOT For All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Especially hard hit are those with:</a:t>
            </a:r>
          </a:p>
          <a:p>
            <a:pPr lvl="1"/>
            <a:r>
              <a:rPr sz="2800"/>
              <a:t>Emotional problems</a:t>
            </a:r>
          </a:p>
          <a:p>
            <a:pPr lvl="1"/>
            <a:r>
              <a:rPr sz="2800"/>
              <a:t>Intelligent</a:t>
            </a:r>
          </a:p>
          <a:p>
            <a:pPr lvl="1"/>
            <a:r>
              <a:rPr sz="2800"/>
              <a:t>Neurodivergent (ADHD or autistic)</a:t>
            </a:r>
          </a:p>
          <a:p>
            <a:pPr/>
            <a:r>
              <a:rPr sz="2800"/>
              <a:t>Let’s look at each of these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5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Children With Emotional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Act out more</a:t>
            </a:r>
          </a:p>
          <a:p>
            <a:pPr/>
            <a:r>
              <a:rPr sz="2800"/>
              <a:t>Problems are targets for attacks</a:t>
            </a:r>
          </a:p>
          <a:p>
            <a:pPr/>
            <a:r>
              <a:rPr sz="2800"/>
              <a:t>Teachers are unaware</a:t>
            </a:r>
          </a:p>
          <a:p>
            <a:pPr/>
            <a:r>
              <a:rPr sz="2800"/>
              <a:t>Makes their problems worse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6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Intelligent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Are a problem for teachers:</a:t>
            </a:r>
          </a:p>
          <a:p>
            <a:pPr lvl="1"/>
            <a:r>
              <a:rPr sz="2800"/>
              <a:t>Ask inconvenient questions</a:t>
            </a:r>
          </a:p>
          <a:p>
            <a:pPr lvl="1"/>
            <a:r>
              <a:rPr sz="2800"/>
              <a:t>Blurt out answers</a:t>
            </a:r>
          </a:p>
          <a:p>
            <a:pPr/>
            <a:r>
              <a:rPr sz="2800"/>
              <a:t>Intelligence suppressed</a:t>
            </a:r>
          </a:p>
          <a:p>
            <a:pPr/>
            <a:r>
              <a:rPr sz="2800"/>
              <a:t>Contributes to Gifted-At-Risk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7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Neurodivergent Children</a:t>
            </a:r>
          </a:p>
          <a:p>
            <a:r>
              <a:t>(ADHD and Autism)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Lack executive control</a:t>
            </a:r>
          </a:p>
          <a:p>
            <a:pPr/>
            <a:r>
              <a:rPr sz="2800"/>
              <a:t>Forget rules in the moment</a:t>
            </a:r>
          </a:p>
          <a:p>
            <a:pPr/>
            <a:r>
              <a:rPr sz="2800"/>
              <a:t>Constantly reprimanded</a:t>
            </a:r>
          </a:p>
          <a:p>
            <a:pPr/>
            <a:r>
              <a:rPr sz="2800"/>
              <a:t>Son received over 20x average!</a:t>
            </a:r>
          </a:p>
          <a:p>
            <a:pPr/>
            <a:r>
              <a:rPr sz="2800"/>
              <a:t>School becomes a nightmare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8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(4.a)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Why did I have a mental breakdown? (15%)</a:t>
            </a:r>
          </a:p>
          <a:p>
            <a:pPr lvl="1"/>
            <a:r>
              <a:rPr sz="2800"/>
              <a:t>High school graduation?</a:t>
            </a:r>
          </a:p>
          <a:p>
            <a:pPr lvl="1"/>
            <a:r>
              <a:rPr sz="2800"/>
              <a:t>Teachers use hidden verbal attacks</a:t>
            </a:r>
          </a:p>
          <a:p>
            <a:pPr lvl="1"/>
            <a:r>
              <a:rPr sz="2800"/>
              <a:t>Mother was a school teacher</a:t>
            </a:r>
          </a:p>
          <a:p>
            <a:pPr lvl="1"/>
            <a:r>
              <a:rPr sz="2800"/>
              <a:t>School nightmare for 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19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(4.b)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What was that realization? (10%)</a:t>
            </a:r>
          </a:p>
          <a:p>
            <a:pPr lvl="1"/>
            <a:r>
              <a:rPr sz="2800"/>
              <a:t>Teachers use hidden verbal attacks</a:t>
            </a:r>
          </a:p>
          <a:p>
            <a:pPr lvl="1"/>
            <a:r>
              <a:rPr sz="2800"/>
              <a:t>Something about mother</a:t>
            </a:r>
          </a:p>
          <a:p>
            <a:pPr lvl="1"/>
            <a:r>
              <a:rPr sz="2800"/>
              <a:t>Son receives many verbal attacks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2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Troubled Graduation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After my son’s high school graduation</a:t>
            </a:r>
          </a:p>
          <a:p>
            <a:pPr/>
            <a:r>
              <a:rPr sz="2800"/>
              <a:t>I started crying after mentioning public school</a:t>
            </a:r>
          </a:p>
          <a:p>
            <a:pPr/>
            <a:r>
              <a:rPr sz="2800"/>
              <a:t>Remembering a fight caused a realization</a:t>
            </a:r>
          </a:p>
          <a:p>
            <a:pPr/>
            <a:r>
              <a:rPr sz="2800"/>
              <a:t>Which triggered my mental breakdown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0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(4.c)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What are the implications? (5%)</a:t>
            </a:r>
          </a:p>
          <a:p>
            <a:pPr lvl="1"/>
            <a:r>
              <a:rPr sz="2800"/>
              <a:t>Classroom discipline good for most</a:t>
            </a:r>
          </a:p>
          <a:p>
            <a:pPr lvl="1"/>
            <a:r>
              <a:rPr sz="2800"/>
              <a:t>Worse for children with:</a:t>
            </a:r>
          </a:p>
          <a:p>
            <a:pPr lvl="2"/>
            <a:r>
              <a:rPr sz="2800"/>
              <a:t>Emotional problems, intelligence, neurodivergence</a:t>
            </a:r>
          </a:p>
          <a:p>
            <a:pPr lvl="1"/>
            <a:r>
              <a:rPr sz="2800"/>
              <a:t>Contributes to major problems</a:t>
            </a:r>
          </a:p>
          <a:p>
            <a:pPr lvl="1"/>
            <a:r>
              <a:rPr sz="2800" b="1"/>
              <a:t>Teachers don’t know they do this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I am in all three groups</a:t>
            </a:r>
          </a:p>
          <a:p>
            <a:pPr lvl="1"/>
            <a:r>
              <a:rPr sz="2800"/>
              <a:t>Emotional problems - severe abuse</a:t>
            </a:r>
          </a:p>
          <a:p>
            <a:pPr lvl="1"/>
            <a:r>
              <a:rPr sz="2800"/>
              <a:t>Intelligent - do well on IQ tests</a:t>
            </a:r>
          </a:p>
          <a:p>
            <a:pPr lvl="1"/>
            <a:r>
              <a:rPr sz="2800"/>
              <a:t>Neurodivergent - have ADHD</a:t>
            </a:r>
          </a:p>
          <a:p>
            <a:pPr/>
            <a:r>
              <a:rPr sz="2800"/>
              <a:t>School was a nightmare for me</a:t>
            </a:r>
          </a:p>
          <a:p>
            <a:pPr/>
            <a:r>
              <a:rPr sz="2800"/>
              <a:t>Mother took verbal skills home ⇒ even worse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2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 Couldn’t Handle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Overcame most childhood trauma</a:t>
            </a:r>
          </a:p>
          <a:p>
            <a:pPr/>
            <a:r>
              <a:rPr sz="2800"/>
              <a:t>Not my mother’s verbal attacks</a:t>
            </a:r>
          </a:p>
          <a:p>
            <a:pPr lvl="1"/>
            <a:r>
              <a:rPr sz="2800"/>
              <a:t>Her denials were the worst</a:t>
            </a:r>
          </a:p>
          <a:p>
            <a:pPr lvl="1"/>
            <a:r>
              <a:rPr sz="2800"/>
              <a:t>She honestly didn’t know</a:t>
            </a:r>
          </a:p>
          <a:p>
            <a:pPr lvl="1"/>
            <a:r>
              <a:rPr sz="2800"/>
              <a:t>Driven by cognitive dissonance</a:t>
            </a:r>
          </a:p>
          <a:p>
            <a:pPr/>
            <a:r>
              <a:rPr sz="2800"/>
              <a:t>Angry confrontations failed</a:t>
            </a:r>
          </a:p>
          <a:p>
            <a:pPr/>
            <a:r>
              <a:rPr sz="2800"/>
              <a:t>She died, unforgiven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3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Son’s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All three groups again</a:t>
            </a:r>
          </a:p>
          <a:p>
            <a:pPr lvl="1"/>
            <a:r>
              <a:rPr sz="2800"/>
              <a:t>Emotional problems - bad divorce</a:t>
            </a:r>
          </a:p>
          <a:p>
            <a:pPr lvl="1"/>
            <a:r>
              <a:rPr sz="2800"/>
              <a:t>Intelligent - high IQ</a:t>
            </a:r>
          </a:p>
          <a:p>
            <a:pPr lvl="1"/>
            <a:r>
              <a:rPr sz="2800"/>
              <a:t>Neurodivergent - ADHD</a:t>
            </a:r>
          </a:p>
          <a:p>
            <a:pPr lvl="2"/>
            <a:r>
              <a:rPr sz="2800"/>
              <a:t>Can’t handle side-effects of meds</a:t>
            </a:r>
          </a:p>
          <a:p>
            <a:pPr/>
            <a:r>
              <a:rPr sz="2800"/>
              <a:t>School was a nightmare</a:t>
            </a:r>
          </a:p>
          <a:p>
            <a:pPr/>
            <a:r>
              <a:rPr sz="2800"/>
              <a:t>My problems kept me from being there for him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4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(5.a)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Why did I have a mental breakdown? (85%)</a:t>
            </a:r>
          </a:p>
          <a:p>
            <a:pPr lvl="1"/>
            <a:r>
              <a:rPr sz="2800"/>
              <a:t>Unprocessed trauma on hidden verbal attacks:</a:t>
            </a:r>
          </a:p>
          <a:p>
            <a:pPr lvl="1"/>
            <a:r>
              <a:rPr sz="2800"/>
              <a:t>School, mother, son</a:t>
            </a:r>
          </a:p>
          <a:p>
            <a:pPr lvl="1"/>
            <a:r>
              <a:rPr sz="2800"/>
              <a:t>I can’t be there for my son</a:t>
            </a:r>
          </a:p>
          <a:p>
            <a:pPr/>
            <a:r>
              <a:rPr sz="2800"/>
              <a:t>This is my worst failure as a father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5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(5.b)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What was that realization? (30%)</a:t>
            </a:r>
          </a:p>
          <a:p>
            <a:pPr lvl="1"/>
            <a:r>
              <a:rPr sz="2800"/>
              <a:t>Teachers use hidden verbal attacks</a:t>
            </a:r>
          </a:p>
          <a:p>
            <a:pPr lvl="1"/>
            <a:r>
              <a:rPr sz="2800"/>
              <a:t>I could not handle them</a:t>
            </a:r>
          </a:p>
          <a:p>
            <a:pPr lvl="1"/>
            <a:r>
              <a:rPr sz="2800"/>
              <a:t>Son receives many</a:t>
            </a:r>
          </a:p>
          <a:p>
            <a:pPr lvl="1"/>
            <a:r>
              <a:rPr sz="2800"/>
              <a:t>He cannot handle them either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6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(5.c)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What are the implications? (25%)</a:t>
            </a:r>
          </a:p>
          <a:p>
            <a:pPr lvl="1"/>
            <a:r>
              <a:rPr sz="2800"/>
              <a:t>Classroom discipline good for most</a:t>
            </a:r>
          </a:p>
          <a:p>
            <a:pPr lvl="1"/>
            <a:r>
              <a:rPr sz="2800"/>
              <a:t>Worse for children with:</a:t>
            </a:r>
          </a:p>
          <a:p>
            <a:pPr lvl="2"/>
            <a:r>
              <a:rPr sz="2800"/>
              <a:t>Emotional problems, intelligence, neurodivergence</a:t>
            </a:r>
          </a:p>
          <a:p>
            <a:pPr lvl="1"/>
            <a:r>
              <a:rPr sz="2800"/>
              <a:t>Contributes to major problems</a:t>
            </a:r>
          </a:p>
          <a:p>
            <a:pPr lvl="1"/>
            <a:r>
              <a:rPr sz="2800"/>
              <a:t>Traumatic for those with all three</a:t>
            </a:r>
          </a:p>
          <a:p>
            <a:pPr lvl="1"/>
            <a:r>
              <a:rPr sz="2800" b="1"/>
              <a:t>Teachers don't know that they do this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7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for The Fight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My son was struggling in school</a:t>
            </a:r>
          </a:p>
          <a:p>
            <a:pPr/>
            <a:r>
              <a:rPr sz="2800"/>
              <a:t>My future wife and I agreed:</a:t>
            </a:r>
          </a:p>
          <a:p>
            <a:pPr lvl="1"/>
            <a:r>
              <a:rPr sz="2800"/>
              <a:t>Not his fault</a:t>
            </a:r>
          </a:p>
          <a:p>
            <a:pPr lvl="1"/>
            <a:r>
              <a:rPr sz="2800"/>
              <a:t>He needed love and care</a:t>
            </a:r>
          </a:p>
          <a:p>
            <a:pPr lvl="1"/>
            <a:r>
              <a:rPr sz="2800"/>
              <a:t>Poor teacher</a:t>
            </a:r>
          </a:p>
          <a:p>
            <a:pPr/>
            <a:r>
              <a:rPr sz="2800"/>
              <a:t>We were committed on this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8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Bizarre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Grade 5 report card was bad</a:t>
            </a:r>
          </a:p>
          <a:p>
            <a:pPr/>
            <a:r>
              <a:rPr sz="2800"/>
              <a:t>Teacher called</a:t>
            </a:r>
          </a:p>
          <a:p>
            <a:pPr lvl="1"/>
            <a:r>
              <a:rPr sz="2800"/>
              <a:t>Wanted me to get angry</a:t>
            </a:r>
          </a:p>
          <a:p>
            <a:pPr lvl="1"/>
            <a:r>
              <a:rPr sz="2800"/>
              <a:t>So he'd pay more attention</a:t>
            </a:r>
          </a:p>
          <a:p>
            <a:pPr lvl="1"/>
            <a:r>
              <a:rPr sz="2800"/>
              <a:t>Opposite of what I thought</a:t>
            </a:r>
          </a:p>
          <a:p>
            <a:pPr/>
            <a:r>
              <a:rPr sz="2800"/>
              <a:t>Yet, I did 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29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Then-Girlfriend’s Reaction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She was furious</a:t>
            </a:r>
          </a:p>
          <a:p>
            <a:pPr/>
            <a:r>
              <a:rPr sz="2800"/>
              <a:t>Accused me of intellectual dishonesty</a:t>
            </a:r>
          </a:p>
          <a:p>
            <a:pPr/>
            <a:r>
              <a:rPr sz="2800"/>
              <a:t>I stonewalled</a:t>
            </a:r>
          </a:p>
          <a:p>
            <a:pPr/>
            <a:r>
              <a:rPr sz="2800"/>
              <a:t>The fight didn’t end, it simmered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3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Why did I have a mental breakdown?</a:t>
            </a:r>
          </a:p>
          <a:p>
            <a:pPr/>
            <a:r>
              <a:rPr sz="2800"/>
              <a:t>What was that realization?</a:t>
            </a:r>
          </a:p>
          <a:p>
            <a:pPr/>
            <a:r>
              <a:rPr sz="2800"/>
              <a:t>What are the implications?</a:t>
            </a:r>
          </a:p>
          <a:p>
            <a:pPr/>
            <a:r>
              <a:rPr sz="2800" i="1"/>
              <a:t>We will return to these questions.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0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The teacher used a hidden verbal attack</a:t>
            </a:r>
          </a:p>
          <a:p>
            <a:pPr/>
            <a:r>
              <a:rPr sz="2800"/>
              <a:t>It overwhelmed me</a:t>
            </a:r>
          </a:p>
          <a:p>
            <a:pPr lvl="1"/>
            <a:r>
              <a:rPr sz="2800"/>
              <a:t>Will give example when I publish</a:t>
            </a:r>
          </a:p>
          <a:p>
            <a:pPr lvl="1"/>
            <a:r>
              <a:rPr sz="2800"/>
              <a:t>Based on pain of bad divorce</a:t>
            </a:r>
          </a:p>
          <a:p>
            <a:pPr/>
            <a:r>
              <a:rPr sz="2800"/>
              <a:t>Reminded me of my mother</a:t>
            </a:r>
          </a:p>
          <a:p>
            <a:pPr/>
            <a:r>
              <a:rPr sz="2800"/>
              <a:t>My son was receiving the same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Subconscious Intervenes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I couldn’t handle it</a:t>
            </a:r>
          </a:p>
          <a:p>
            <a:pPr/>
            <a:r>
              <a:rPr sz="2800"/>
              <a:t>My subconscious suppressed it</a:t>
            </a:r>
          </a:p>
          <a:p>
            <a:pPr/>
            <a:r>
              <a:rPr sz="2800"/>
              <a:t>Until my son left school</a:t>
            </a:r>
          </a:p>
          <a:p>
            <a:pPr/>
            <a:r>
              <a:rPr sz="2800"/>
              <a:t>That’s why graduation was the trigger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2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(6.a)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Why did I have a mental breakdown? (100%)</a:t>
            </a:r>
          </a:p>
          <a:p>
            <a:pPr lvl="1"/>
            <a:r>
              <a:rPr sz="2800"/>
              <a:t>Unprocessed trauma from hidden verbal attacks:</a:t>
            </a:r>
          </a:p>
          <a:p>
            <a:pPr lvl="2"/>
            <a:r>
              <a:rPr sz="2800"/>
              <a:t>School, mother, son</a:t>
            </a:r>
          </a:p>
          <a:p>
            <a:pPr lvl="1"/>
            <a:r>
              <a:rPr sz="2800"/>
              <a:t>Failure as father</a:t>
            </a:r>
          </a:p>
          <a:p>
            <a:pPr lvl="1"/>
            <a:r>
              <a:rPr sz="2800"/>
              <a:t>Worse than I imagined</a:t>
            </a:r>
          </a:p>
          <a:p>
            <a:pPr lvl="1"/>
            <a:r>
              <a:rPr sz="2800"/>
              <a:t>Graduation connected it all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3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(6.b)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What was that realization? (100%)</a:t>
            </a:r>
          </a:p>
          <a:p>
            <a:pPr lvl="1"/>
            <a:r>
              <a:rPr sz="2800"/>
              <a:t>A hidden verbal attack can override my will</a:t>
            </a:r>
          </a:p>
          <a:p>
            <a:pPr lvl="1"/>
            <a:r>
              <a:rPr sz="2800"/>
              <a:t>This is what my mother did</a:t>
            </a:r>
          </a:p>
          <a:p>
            <a:pPr lvl="1"/>
            <a:r>
              <a:rPr sz="2800"/>
              <a:t>This is what my son went through</a:t>
            </a:r>
          </a:p>
          <a:p>
            <a:pPr lvl="1"/>
            <a:r>
              <a:rPr sz="2800"/>
              <a:t>If I can’t handle it, he can’t either</a:t>
            </a:r>
          </a:p>
          <a:p>
            <a:pPr lvl="1"/>
            <a:r>
              <a:rPr sz="2800"/>
              <a:t>I can't handle knowing this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4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(6.c)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What are the implications? (50%)</a:t>
            </a:r>
          </a:p>
          <a:p>
            <a:pPr lvl="1"/>
            <a:r>
              <a:rPr sz="2800"/>
              <a:t>Classroom discipline is good for most</a:t>
            </a:r>
          </a:p>
          <a:p>
            <a:pPr lvl="1"/>
            <a:r>
              <a:rPr sz="2800"/>
              <a:t>Worse for some:</a:t>
            </a:r>
          </a:p>
          <a:p>
            <a:pPr lvl="2"/>
            <a:r>
              <a:rPr sz="2800"/>
              <a:t>Emotional problems, intelligent, neurodivergent</a:t>
            </a:r>
          </a:p>
          <a:p>
            <a:pPr lvl="1"/>
            <a:r>
              <a:rPr sz="2800"/>
              <a:t>Contributes to major problems</a:t>
            </a:r>
          </a:p>
          <a:p>
            <a:pPr lvl="1"/>
            <a:r>
              <a:rPr sz="2800"/>
              <a:t>Severely traumatic if you have all three</a:t>
            </a:r>
          </a:p>
          <a:p>
            <a:pPr lvl="1"/>
            <a:r>
              <a:rPr sz="2800" b="1"/>
              <a:t>Teachers don’t know that they do this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5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Son in Public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On IEP</a:t>
            </a:r>
          </a:p>
          <a:p>
            <a:pPr/>
            <a:r>
              <a:rPr sz="2800"/>
              <a:t>Many expensive interventions</a:t>
            </a:r>
          </a:p>
          <a:p>
            <a:pPr/>
            <a:r>
              <a:rPr sz="2800"/>
              <a:t>None helped</a:t>
            </a:r>
          </a:p>
          <a:p>
            <a:pPr/>
            <a:r>
              <a:rPr sz="2800"/>
              <a:t>Because of those verbal attacks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6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Effective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Grade 7: UCI Child Development School (The Craig School)</a:t>
            </a:r>
          </a:p>
          <a:p>
            <a:pPr/>
            <a:r>
              <a:rPr sz="2800"/>
              <a:t>Effective for ADHD and Autism</a:t>
            </a:r>
          </a:p>
          <a:p>
            <a:pPr lvl="1"/>
            <a:r>
              <a:rPr sz="2800"/>
              <a:t>Only therapy that I’ve heard of which works</a:t>
            </a:r>
          </a:p>
          <a:p>
            <a:pPr/>
            <a:r>
              <a:rPr sz="2800"/>
              <a:t>Cheaper than IEP</a:t>
            </a:r>
          </a:p>
          <a:p>
            <a:pPr/>
            <a:r>
              <a:rPr sz="2800"/>
              <a:t>Conditions to: *Every should must come reinforced by a want*</a:t>
            </a:r>
          </a:p>
          <a:p>
            <a:pPr/>
            <a:r>
              <a:rPr sz="2800"/>
              <a:t>Maximizes executive control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7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Effective Learning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Pacific Academy high school</a:t>
            </a:r>
          </a:p>
          <a:p>
            <a:pPr lvl="1"/>
            <a:r>
              <a:rPr sz="2800" i="1"/>
              <a:t>The freedom to be me.</a:t>
            </a:r>
          </a:p>
          <a:p>
            <a:pPr/>
            <a:r>
              <a:rPr sz="2800"/>
              <a:t>Offered rigorous academics, fast pace, and individual flexibility</a:t>
            </a:r>
          </a:p>
          <a:p>
            <a:pPr/>
            <a:r>
              <a:rPr sz="2800"/>
              <a:t>Pace kept son’s attention</a:t>
            </a:r>
          </a:p>
          <a:p>
            <a:pPr/>
            <a:r>
              <a:rPr sz="2800"/>
              <a:t>Entered behind, exited with AP college credit</a:t>
            </a:r>
          </a:p>
          <a:p>
            <a:pPr/>
            <a:r>
              <a:rPr sz="2800"/>
              <a:t>Cost similar to public school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8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Schools Can’t Do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Federal law prevents it</a:t>
            </a:r>
          </a:p>
          <a:p>
            <a:pPr/>
            <a:r>
              <a:rPr sz="2800"/>
              <a:t>IDEA places disabled kids in classrooms</a:t>
            </a:r>
          </a:p>
          <a:p>
            <a:pPr/>
            <a:r>
              <a:rPr sz="2800"/>
              <a:t>On expensive IEPs</a:t>
            </a:r>
          </a:p>
          <a:p>
            <a:pPr/>
            <a:r>
              <a:rPr sz="2800"/>
              <a:t>Facing those hidden verbal attacks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39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Classroom discipline is necessary</a:t>
            </a:r>
          </a:p>
          <a:p>
            <a:pPr/>
            <a:r>
              <a:rPr sz="2800"/>
              <a:t>But some kids pay a high price</a:t>
            </a:r>
          </a:p>
          <a:p>
            <a:pPr lvl="1"/>
            <a:r>
              <a:rPr sz="2800"/>
              <a:t>Emotional problems, intelligent, neurodivergent</a:t>
            </a:r>
          </a:p>
          <a:p>
            <a:pPr/>
            <a:r>
              <a:rPr sz="2800"/>
              <a:t>They should be removed from the classroom</a:t>
            </a:r>
          </a:p>
          <a:p>
            <a:pPr/>
            <a:r>
              <a:rPr sz="2800"/>
              <a:t>This requires changing federal law</a:t>
            </a:r>
          </a:p>
          <a:p>
            <a:pPr/>
            <a:r>
              <a:rPr sz="2800" b="1"/>
              <a:t>Only way to reduce the cost of classroom discipline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4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Classroom Discipline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Keeping children in line is hard</a:t>
            </a:r>
          </a:p>
          <a:p>
            <a:pPr/>
            <a:r>
              <a:rPr sz="2800"/>
              <a:t>Harder if children are uninterested</a:t>
            </a:r>
          </a:p>
          <a:p>
            <a:pPr/>
            <a:r>
              <a:rPr sz="2800"/>
              <a:t>Harder in groups</a:t>
            </a:r>
          </a:p>
          <a:p>
            <a:pPr/>
            <a:r>
              <a:rPr sz="2800"/>
              <a:t>Very few can do what teachers 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5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Operant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Reward the behaviors you want</a:t>
            </a:r>
          </a:p>
          <a:p>
            <a:pPr/>
            <a:r>
              <a:rPr sz="2800"/>
              <a:t>Punish the behaviors you don’t</a:t>
            </a:r>
          </a:p>
          <a:p>
            <a:pPr/>
            <a:r>
              <a:rPr sz="2800"/>
              <a:t>Any reward/punishment works</a:t>
            </a:r>
          </a:p>
          <a:p>
            <a:pPr/>
            <a:r>
              <a:rPr sz="2800"/>
              <a:t>Carrots and ice cream for horses</a:t>
            </a:r>
          </a:p>
          <a:p>
            <a:pPr/>
            <a:r>
              <a:rPr sz="2800"/>
              <a:t>Ice cream and beatings for children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6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(2.a)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Why did I have a mental breakdown? (5%)</a:t>
            </a:r>
          </a:p>
          <a:p>
            <a:pPr lvl="1"/>
            <a:r>
              <a:rPr sz="2800"/>
              <a:t>High school graduation?</a:t>
            </a:r>
          </a:p>
          <a:p>
            <a:pPr lvl="1"/>
            <a:r>
              <a:rPr sz="2800"/>
              <a:t>Mother was a school teacher?</a:t>
            </a:r>
          </a:p>
          <a:p>
            <a:pPr lvl="1"/>
            <a:r>
              <a:rPr sz="2800"/>
              <a:t>Punishments?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7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(2.b)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What was that realization? (2%)</a:t>
            </a:r>
          </a:p>
          <a:p>
            <a:pPr lvl="1"/>
            <a:r>
              <a:rPr sz="2800"/>
              <a:t>Something about punishments?</a:t>
            </a:r>
          </a:p>
          <a:p>
            <a:pPr lvl="1"/>
            <a:r>
              <a:rPr sz="2800"/>
              <a:t>Something about mother?</a:t>
            </a:r>
          </a:p>
          <a:p>
            <a:pPr/>
            <a:r>
              <a:rPr sz="2800"/>
              <a:t>What are the implications? (1%)</a:t>
            </a:r>
          </a:p>
          <a:p>
            <a:pPr lvl="1"/>
            <a:r>
              <a:rPr sz="2800"/>
              <a:t>Children get punished in school?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8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Strictly Verbal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Teachers today use words</a:t>
            </a:r>
          </a:p>
          <a:p>
            <a:pPr/>
            <a:r>
              <a:rPr sz="2800"/>
              <a:t>Reward with praise</a:t>
            </a:r>
          </a:p>
          <a:p>
            <a:pPr/>
            <a:r>
              <a:rPr sz="2800"/>
              <a:t>Punish with verbal reprimands</a:t>
            </a:r>
          </a:p>
          <a:p>
            <a:pPr/>
            <a:r>
              <a:rPr sz="2800"/>
              <a:t>Use hidden verbal attacks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_09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Hidden Verbal Attack?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/>
              <a:t>An attack neither attacker nor victim remembers</a:t>
            </a:r>
          </a:p>
          <a:p>
            <a:pPr/>
            <a:r>
              <a:rPr sz="2800"/>
              <a:t>For the attacker, a phrase they don’t think about</a:t>
            </a:r>
          </a:p>
          <a:p>
            <a:pPr/>
            <a:r>
              <a:rPr sz="2800"/>
              <a:t>For the victim:</a:t>
            </a:r>
          </a:p>
          <a:p>
            <a:pPr lvl="1"/>
            <a:r>
              <a:rPr sz="2800"/>
              <a:t>Brings up a painful idea, quickly suppressed</a:t>
            </a:r>
          </a:p>
          <a:p>
            <a:pPr lvl="1"/>
            <a:r>
              <a:rPr sz="2800"/>
              <a:t>The pain remains</a:t>
            </a:r>
          </a:p>
          <a:p>
            <a:pPr/>
            <a:r>
              <a:rPr sz="2800"/>
              <a:t>Suppressing the idea means forgetting the attack</a:t>
            </a:r>
          </a:p>
          <a:p>
            <a:pPr/>
            <a:r>
              <a:rPr sz="2800" i="1"/>
              <a:t>If you loved me, you'd be doing the dishes already.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