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72" r:id="rId5"/>
    <p:sldId id="267" r:id="rId6"/>
    <p:sldId id="270" r:id="rId7"/>
    <p:sldId id="273" r:id="rId8"/>
    <p:sldId id="269" r:id="rId9"/>
    <p:sldId id="260"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dol, Blake" userId="S::blake.tindol@stryker.com::b58458d5-480a-4e7b-93ec-a3be7ef78449" providerId="AD" clId="Web-{7B98AB8F-314A-3588-F81F-5E904C71BAD0}"/>
    <pc:docChg chg="modSld">
      <pc:chgData name="Tindol, Blake" userId="S::blake.tindol@stryker.com::b58458d5-480a-4e7b-93ec-a3be7ef78449" providerId="AD" clId="Web-{7B98AB8F-314A-3588-F81F-5E904C71BAD0}" dt="2024-05-05T16:13:45.598" v="0" actId="1076"/>
      <pc:docMkLst>
        <pc:docMk/>
      </pc:docMkLst>
      <pc:sldChg chg="modSp">
        <pc:chgData name="Tindol, Blake" userId="S::blake.tindol@stryker.com::b58458d5-480a-4e7b-93ec-a3be7ef78449" providerId="AD" clId="Web-{7B98AB8F-314A-3588-F81F-5E904C71BAD0}" dt="2024-05-05T16:13:45.598" v="0" actId="1076"/>
        <pc:sldMkLst>
          <pc:docMk/>
          <pc:sldMk cId="2945847548" sldId="270"/>
        </pc:sldMkLst>
        <pc:graphicFrameChg chg="mod">
          <ac:chgData name="Tindol, Blake" userId="S::blake.tindol@stryker.com::b58458d5-480a-4e7b-93ec-a3be7ef78449" providerId="AD" clId="Web-{7B98AB8F-314A-3588-F81F-5E904C71BAD0}" dt="2024-05-05T16:13:45.598" v="0" actId="1076"/>
          <ac:graphicFrameMkLst>
            <pc:docMk/>
            <pc:sldMk cId="2945847548" sldId="270"/>
            <ac:graphicFrameMk id="9" creationId="{B024D600-4890-9B6D-5166-D43669BAF712}"/>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umailsyr-my.sharepoint.com/personal/vezangen_syr_edu/Documents/Microsoft%20Teams%20Chat%20Files/ClusteringHW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sumailsyr-my.sharepoint.com/personal/vezangen_syr_edu/Documents/Microsoft%20Teams%20Chat%20Files/ClusteringHW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sumailsyr-my.sharepoint.com/personal/vezangen_syr_edu/Documents/Microsoft%20Teams%20Chat%20Files/ClusteringHW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umailsyr-my.sharepoint.com/personal/vezangen_syr_edu/Documents/Microsoft%20Teams%20Chat%20Files/ClusteringHW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sumailsyr-my.sharepoint.com/personal/vezangen_syr_edu/Documents/Microsoft%20Teams%20Chat%20Files/ClusteringHW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sumailsyr-my.sharepoint.com/personal/vezangen_syr_edu/Documents/Microsoft%20Teams%20Chat%20Files/ClusteringHW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sumailsyr-my.sharepoint.com/personal/vezangen_syr_edu/Documents/Microsoft%20Teams%20Chat%20Files/ClusteringHW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sumailsyr-my.sharepoint.com/personal/vezangen_syr_edu/Documents/Microsoft%20Teams%20Chat%20Files/ClusteringHW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sumailsyr-my.sharepoint.com/personal/vezangen_syr_edu/Documents/Microsoft%20Teams%20Chat%20Files/ClusteringHW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sumailsyr-my.sharepoint.com/personal/vezangen_syr_edu/Documents/Microsoft%20Teams%20Chat%20Files/ClusteringHW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8AE-44D2-A356-03EC68DD1C1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8AE-44D2-A356-03EC68DD1C1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8AE-44D2-A356-03EC68DD1C1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[ClusteringHW1.xlsx]Sheet1!$AA$95:$AC$95</c:f>
              <c:strCache>
                <c:ptCount val="3"/>
                <c:pt idx="0">
                  <c:v>Leisure</c:v>
                </c:pt>
                <c:pt idx="1">
                  <c:v>Competitive</c:v>
                </c:pt>
                <c:pt idx="2">
                  <c:v>Social</c:v>
                </c:pt>
              </c:strCache>
            </c:strRef>
          </c:cat>
          <c:val>
            <c:numRef>
              <c:f>[ClusteringHW1.xlsx]Sheet1!$AA$96:$AC$96</c:f>
              <c:numCache>
                <c:formatCode>General</c:formatCode>
                <c:ptCount val="3"/>
                <c:pt idx="0">
                  <c:v>402</c:v>
                </c:pt>
                <c:pt idx="1">
                  <c:v>295</c:v>
                </c:pt>
                <c:pt idx="2">
                  <c:v>103</c:v>
                </c:pt>
              </c:numCache>
            </c:numRef>
          </c:val>
          <c:extLst>
            <c:ext xmlns:c16="http://schemas.microsoft.com/office/drawing/2014/chart" uri="{C3380CC4-5D6E-409C-BE32-E72D297353CC}">
              <c16:uniqueId val="{00000006-B8AE-44D2-A356-03EC68DD1C1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Wahoo</a:t>
            </a:r>
            <a:r>
              <a:rPr lang="en-US" baseline="0"/>
              <a:t> Targeted Activities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[ClusteringHW1.xlsx]Sheet1!$AK$137</c:f>
              <c:strCache>
                <c:ptCount val="1"/>
                <c:pt idx="0">
                  <c:v>Leisure</c:v>
                </c:pt>
              </c:strCache>
            </c:strRef>
          </c:tx>
          <c:spPr>
            <a:solidFill>
              <a:schemeClr val="accent1"/>
            </a:solidFill>
            <a:ln>
              <a:noFill/>
            </a:ln>
            <a:effectLst/>
          </c:spPr>
          <c:invertIfNegative val="0"/>
          <c:cat>
            <c:strRef>
              <c:f>[ClusteringHW1.xlsx]Sheet1!$AJ$138:$AJ$142</c:f>
              <c:strCache>
                <c:ptCount val="5"/>
                <c:pt idx="0">
                  <c:v>Run</c:v>
                </c:pt>
                <c:pt idx="1">
                  <c:v>Cycle</c:v>
                </c:pt>
                <c:pt idx="2">
                  <c:v>Swim</c:v>
                </c:pt>
                <c:pt idx="3">
                  <c:v>Tri</c:v>
                </c:pt>
                <c:pt idx="4">
                  <c:v>Other</c:v>
                </c:pt>
              </c:strCache>
            </c:strRef>
          </c:cat>
          <c:val>
            <c:numRef>
              <c:f>[ClusteringHW1.xlsx]Sheet1!$AK$138:$AK$142</c:f>
              <c:numCache>
                <c:formatCode>0%</c:formatCode>
                <c:ptCount val="5"/>
                <c:pt idx="0">
                  <c:v>0.86567164179104472</c:v>
                </c:pt>
                <c:pt idx="1">
                  <c:v>0.89552238805970152</c:v>
                </c:pt>
                <c:pt idx="2">
                  <c:v>0.81343283582089554</c:v>
                </c:pt>
                <c:pt idx="3">
                  <c:v>0.57960199004975121</c:v>
                </c:pt>
                <c:pt idx="4">
                  <c:v>1</c:v>
                </c:pt>
              </c:numCache>
            </c:numRef>
          </c:val>
          <c:extLst>
            <c:ext xmlns:c16="http://schemas.microsoft.com/office/drawing/2014/chart" uri="{C3380CC4-5D6E-409C-BE32-E72D297353CC}">
              <c16:uniqueId val="{00000000-2A26-4C4A-963E-50F2DF9946A2}"/>
            </c:ext>
          </c:extLst>
        </c:ser>
        <c:ser>
          <c:idx val="1"/>
          <c:order val="1"/>
          <c:tx>
            <c:strRef>
              <c:f>[ClusteringHW1.xlsx]Sheet1!$AL$137</c:f>
              <c:strCache>
                <c:ptCount val="1"/>
                <c:pt idx="0">
                  <c:v>Competitive</c:v>
                </c:pt>
              </c:strCache>
            </c:strRef>
          </c:tx>
          <c:spPr>
            <a:solidFill>
              <a:schemeClr val="accent2"/>
            </a:solidFill>
            <a:ln>
              <a:noFill/>
            </a:ln>
            <a:effectLst/>
          </c:spPr>
          <c:invertIfNegative val="0"/>
          <c:cat>
            <c:strRef>
              <c:f>[ClusteringHW1.xlsx]Sheet1!$AJ$138:$AJ$142</c:f>
              <c:strCache>
                <c:ptCount val="5"/>
                <c:pt idx="0">
                  <c:v>Run</c:v>
                </c:pt>
                <c:pt idx="1">
                  <c:v>Cycle</c:v>
                </c:pt>
                <c:pt idx="2">
                  <c:v>Swim</c:v>
                </c:pt>
                <c:pt idx="3">
                  <c:v>Tri</c:v>
                </c:pt>
                <c:pt idx="4">
                  <c:v>Other</c:v>
                </c:pt>
              </c:strCache>
            </c:strRef>
          </c:cat>
          <c:val>
            <c:numRef>
              <c:f>[ClusteringHW1.xlsx]Sheet1!$AL$138:$AL$142</c:f>
              <c:numCache>
                <c:formatCode>0%</c:formatCode>
                <c:ptCount val="5"/>
                <c:pt idx="0">
                  <c:v>0.91186440677966096</c:v>
                </c:pt>
                <c:pt idx="1">
                  <c:v>0.8915254237288136</c:v>
                </c:pt>
                <c:pt idx="2">
                  <c:v>0.88813559322033897</c:v>
                </c:pt>
                <c:pt idx="3">
                  <c:v>0.6745762711864407</c:v>
                </c:pt>
                <c:pt idx="4">
                  <c:v>1</c:v>
                </c:pt>
              </c:numCache>
            </c:numRef>
          </c:val>
          <c:extLst>
            <c:ext xmlns:c16="http://schemas.microsoft.com/office/drawing/2014/chart" uri="{C3380CC4-5D6E-409C-BE32-E72D297353CC}">
              <c16:uniqueId val="{00000001-2A26-4C4A-963E-50F2DF9946A2}"/>
            </c:ext>
          </c:extLst>
        </c:ser>
        <c:ser>
          <c:idx val="2"/>
          <c:order val="2"/>
          <c:tx>
            <c:strRef>
              <c:f>[ClusteringHW1.xlsx]Sheet1!$AM$137</c:f>
              <c:strCache>
                <c:ptCount val="1"/>
                <c:pt idx="0">
                  <c:v>Social</c:v>
                </c:pt>
              </c:strCache>
            </c:strRef>
          </c:tx>
          <c:spPr>
            <a:solidFill>
              <a:schemeClr val="accent3"/>
            </a:solidFill>
            <a:ln>
              <a:noFill/>
            </a:ln>
            <a:effectLst/>
          </c:spPr>
          <c:invertIfNegative val="0"/>
          <c:cat>
            <c:strRef>
              <c:f>[ClusteringHW1.xlsx]Sheet1!$AJ$138:$AJ$142</c:f>
              <c:strCache>
                <c:ptCount val="5"/>
                <c:pt idx="0">
                  <c:v>Run</c:v>
                </c:pt>
                <c:pt idx="1">
                  <c:v>Cycle</c:v>
                </c:pt>
                <c:pt idx="2">
                  <c:v>Swim</c:v>
                </c:pt>
                <c:pt idx="3">
                  <c:v>Tri</c:v>
                </c:pt>
                <c:pt idx="4">
                  <c:v>Other</c:v>
                </c:pt>
              </c:strCache>
            </c:strRef>
          </c:cat>
          <c:val>
            <c:numRef>
              <c:f>[ClusteringHW1.xlsx]Sheet1!$AM$138:$AM$142</c:f>
              <c:numCache>
                <c:formatCode>0%</c:formatCode>
                <c:ptCount val="5"/>
                <c:pt idx="0">
                  <c:v>0.78640776699029125</c:v>
                </c:pt>
                <c:pt idx="1">
                  <c:v>0.80582524271844658</c:v>
                </c:pt>
                <c:pt idx="2">
                  <c:v>0.68932038834951459</c:v>
                </c:pt>
                <c:pt idx="3">
                  <c:v>0.40776699029126212</c:v>
                </c:pt>
                <c:pt idx="4">
                  <c:v>1</c:v>
                </c:pt>
              </c:numCache>
            </c:numRef>
          </c:val>
          <c:extLst>
            <c:ext xmlns:c16="http://schemas.microsoft.com/office/drawing/2014/chart" uri="{C3380CC4-5D6E-409C-BE32-E72D297353CC}">
              <c16:uniqueId val="{00000002-2A26-4C4A-963E-50F2DF9946A2}"/>
            </c:ext>
          </c:extLst>
        </c:ser>
        <c:dLbls>
          <c:showLegendKey val="0"/>
          <c:showVal val="0"/>
          <c:showCatName val="0"/>
          <c:showSerName val="0"/>
          <c:showPercent val="0"/>
          <c:showBubbleSize val="0"/>
        </c:dLbls>
        <c:gapWidth val="219"/>
        <c:overlap val="-27"/>
        <c:axId val="1257118624"/>
        <c:axId val="1895542784"/>
      </c:barChart>
      <c:catAx>
        <c:axId val="125711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542784"/>
        <c:crosses val="autoZero"/>
        <c:auto val="1"/>
        <c:lblAlgn val="ctr"/>
        <c:lblOffset val="100"/>
        <c:noMultiLvlLbl val="0"/>
      </c:catAx>
      <c:valAx>
        <c:axId val="18955427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118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[ClusteringHW1.xlsx]Sheet1!$X$108</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[ClusteringHW1.xlsx]Sheet1!$Y$107:$AA$107</c:f>
              <c:strCache>
                <c:ptCount val="3"/>
                <c:pt idx="0">
                  <c:v>Leisure</c:v>
                </c:pt>
                <c:pt idx="1">
                  <c:v>Competitive</c:v>
                </c:pt>
                <c:pt idx="2">
                  <c:v>Social</c:v>
                </c:pt>
              </c:strCache>
            </c:strRef>
          </c:cat>
          <c:val>
            <c:numRef>
              <c:f>[ClusteringHW1.xlsx]Sheet1!$Y$108:$AA$108</c:f>
              <c:numCache>
                <c:formatCode>General</c:formatCode>
                <c:ptCount val="3"/>
                <c:pt idx="0">
                  <c:v>291</c:v>
                </c:pt>
                <c:pt idx="1">
                  <c:v>242</c:v>
                </c:pt>
                <c:pt idx="2">
                  <c:v>44</c:v>
                </c:pt>
              </c:numCache>
            </c:numRef>
          </c:val>
          <c:extLst>
            <c:ext xmlns:c16="http://schemas.microsoft.com/office/drawing/2014/chart" uri="{C3380CC4-5D6E-409C-BE32-E72D297353CC}">
              <c16:uniqueId val="{00000000-EAD7-467F-A5ED-2FA192AB38E2}"/>
            </c:ext>
          </c:extLst>
        </c:ser>
        <c:ser>
          <c:idx val="1"/>
          <c:order val="1"/>
          <c:tx>
            <c:strRef>
              <c:f>[ClusteringHW1.xlsx]Sheet1!$X$109</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[ClusteringHW1.xlsx]Sheet1!$Y$107:$AA$107</c:f>
              <c:strCache>
                <c:ptCount val="3"/>
                <c:pt idx="0">
                  <c:v>Leisure</c:v>
                </c:pt>
                <c:pt idx="1">
                  <c:v>Competitive</c:v>
                </c:pt>
                <c:pt idx="2">
                  <c:v>Social</c:v>
                </c:pt>
              </c:strCache>
            </c:strRef>
          </c:cat>
          <c:val>
            <c:numRef>
              <c:f>[ClusteringHW1.xlsx]Sheet1!$Y$109:$AA$109</c:f>
              <c:numCache>
                <c:formatCode>General</c:formatCode>
                <c:ptCount val="3"/>
                <c:pt idx="0">
                  <c:v>111</c:v>
                </c:pt>
                <c:pt idx="1">
                  <c:v>53</c:v>
                </c:pt>
                <c:pt idx="2">
                  <c:v>59</c:v>
                </c:pt>
              </c:numCache>
            </c:numRef>
          </c:val>
          <c:extLst>
            <c:ext xmlns:c16="http://schemas.microsoft.com/office/drawing/2014/chart" uri="{C3380CC4-5D6E-409C-BE32-E72D297353CC}">
              <c16:uniqueId val="{00000001-EAD7-467F-A5ED-2FA192AB38E2}"/>
            </c:ext>
          </c:extLst>
        </c:ser>
        <c:dLbls>
          <c:dLblPos val="ctr"/>
          <c:showLegendKey val="0"/>
          <c:showVal val="1"/>
          <c:showCatName val="0"/>
          <c:showSerName val="0"/>
          <c:showPercent val="0"/>
          <c:showBubbleSize val="0"/>
        </c:dLbls>
        <c:gapWidth val="150"/>
        <c:overlap val="100"/>
        <c:axId val="1960839616"/>
        <c:axId val="1569664544"/>
      </c:barChart>
      <c:catAx>
        <c:axId val="1960839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9664544"/>
        <c:crosses val="autoZero"/>
        <c:auto val="1"/>
        <c:lblAlgn val="ctr"/>
        <c:lblOffset val="100"/>
        <c:noMultiLvlLbl val="0"/>
      </c:catAx>
      <c:valAx>
        <c:axId val="1569664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0839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Spend</a:t>
            </a:r>
            <a:r>
              <a:rPr lang="en-US" baseline="0"/>
              <a:t> Last</a:t>
            </a:r>
            <a:r>
              <a:rPr lang="en-US"/>
              <a:t>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[ClusteringHW1.xlsx]Sheet1!$U$120</c:f>
              <c:strCache>
                <c:ptCount val="1"/>
                <c:pt idx="0">
                  <c:v>&lt; $500</c:v>
                </c:pt>
              </c:strCache>
            </c:strRef>
          </c:tx>
          <c:spPr>
            <a:solidFill>
              <a:schemeClr val="accent1"/>
            </a:solidFill>
            <a:ln>
              <a:noFill/>
            </a:ln>
            <a:effectLst/>
          </c:spPr>
          <c:invertIfNegative val="0"/>
          <c:cat>
            <c:strRef>
              <c:f>[ClusteringHW1.xlsx]Sheet1!$V$119:$X$119</c:f>
              <c:strCache>
                <c:ptCount val="3"/>
                <c:pt idx="0">
                  <c:v>Leisure</c:v>
                </c:pt>
                <c:pt idx="1">
                  <c:v>Competitive</c:v>
                </c:pt>
                <c:pt idx="2">
                  <c:v>Social</c:v>
                </c:pt>
              </c:strCache>
            </c:strRef>
          </c:cat>
          <c:val>
            <c:numRef>
              <c:f>[ClusteringHW1.xlsx]Sheet1!$V$120:$X$120</c:f>
              <c:numCache>
                <c:formatCode>General</c:formatCode>
                <c:ptCount val="3"/>
                <c:pt idx="0">
                  <c:v>119</c:v>
                </c:pt>
                <c:pt idx="1">
                  <c:v>60</c:v>
                </c:pt>
                <c:pt idx="2">
                  <c:v>43</c:v>
                </c:pt>
              </c:numCache>
            </c:numRef>
          </c:val>
          <c:extLst>
            <c:ext xmlns:c16="http://schemas.microsoft.com/office/drawing/2014/chart" uri="{C3380CC4-5D6E-409C-BE32-E72D297353CC}">
              <c16:uniqueId val="{00000000-48C3-4F2B-8111-66DBA24EBB9A}"/>
            </c:ext>
          </c:extLst>
        </c:ser>
        <c:ser>
          <c:idx val="1"/>
          <c:order val="1"/>
          <c:tx>
            <c:strRef>
              <c:f>[ClusteringHW1.xlsx]Sheet1!$U$121</c:f>
              <c:strCache>
                <c:ptCount val="1"/>
                <c:pt idx="0">
                  <c:v>$500 - $2,000</c:v>
                </c:pt>
              </c:strCache>
            </c:strRef>
          </c:tx>
          <c:spPr>
            <a:solidFill>
              <a:schemeClr val="accent2"/>
            </a:solidFill>
            <a:ln>
              <a:noFill/>
            </a:ln>
            <a:effectLst/>
          </c:spPr>
          <c:invertIfNegative val="0"/>
          <c:cat>
            <c:strRef>
              <c:f>[ClusteringHW1.xlsx]Sheet1!$V$119:$X$119</c:f>
              <c:strCache>
                <c:ptCount val="3"/>
                <c:pt idx="0">
                  <c:v>Leisure</c:v>
                </c:pt>
                <c:pt idx="1">
                  <c:v>Competitive</c:v>
                </c:pt>
                <c:pt idx="2">
                  <c:v>Social</c:v>
                </c:pt>
              </c:strCache>
            </c:strRef>
          </c:cat>
          <c:val>
            <c:numRef>
              <c:f>[ClusteringHW1.xlsx]Sheet1!$V$121:$X$121</c:f>
              <c:numCache>
                <c:formatCode>General</c:formatCode>
                <c:ptCount val="3"/>
                <c:pt idx="0">
                  <c:v>173</c:v>
                </c:pt>
                <c:pt idx="1">
                  <c:v>119</c:v>
                </c:pt>
                <c:pt idx="2">
                  <c:v>48</c:v>
                </c:pt>
              </c:numCache>
            </c:numRef>
          </c:val>
          <c:extLst>
            <c:ext xmlns:c16="http://schemas.microsoft.com/office/drawing/2014/chart" uri="{C3380CC4-5D6E-409C-BE32-E72D297353CC}">
              <c16:uniqueId val="{00000001-48C3-4F2B-8111-66DBA24EBB9A}"/>
            </c:ext>
          </c:extLst>
        </c:ser>
        <c:ser>
          <c:idx val="2"/>
          <c:order val="2"/>
          <c:tx>
            <c:strRef>
              <c:f>[ClusteringHW1.xlsx]Sheet1!$U$122</c:f>
              <c:strCache>
                <c:ptCount val="1"/>
                <c:pt idx="0">
                  <c:v>&gt; $2,000</c:v>
                </c:pt>
              </c:strCache>
            </c:strRef>
          </c:tx>
          <c:spPr>
            <a:solidFill>
              <a:schemeClr val="accent3"/>
            </a:solidFill>
            <a:ln>
              <a:noFill/>
            </a:ln>
            <a:effectLst/>
          </c:spPr>
          <c:invertIfNegative val="0"/>
          <c:cat>
            <c:strRef>
              <c:f>[ClusteringHW1.xlsx]Sheet1!$V$119:$X$119</c:f>
              <c:strCache>
                <c:ptCount val="3"/>
                <c:pt idx="0">
                  <c:v>Leisure</c:v>
                </c:pt>
                <c:pt idx="1">
                  <c:v>Competitive</c:v>
                </c:pt>
                <c:pt idx="2">
                  <c:v>Social</c:v>
                </c:pt>
              </c:strCache>
            </c:strRef>
          </c:cat>
          <c:val>
            <c:numRef>
              <c:f>[ClusteringHW1.xlsx]Sheet1!$V$122:$X$122</c:f>
              <c:numCache>
                <c:formatCode>General</c:formatCode>
                <c:ptCount val="3"/>
                <c:pt idx="0">
                  <c:v>110</c:v>
                </c:pt>
                <c:pt idx="1">
                  <c:v>116</c:v>
                </c:pt>
                <c:pt idx="2">
                  <c:v>12</c:v>
                </c:pt>
              </c:numCache>
            </c:numRef>
          </c:val>
          <c:extLst>
            <c:ext xmlns:c16="http://schemas.microsoft.com/office/drawing/2014/chart" uri="{C3380CC4-5D6E-409C-BE32-E72D297353CC}">
              <c16:uniqueId val="{00000002-48C3-4F2B-8111-66DBA24EBB9A}"/>
            </c:ext>
          </c:extLst>
        </c:ser>
        <c:dLbls>
          <c:showLegendKey val="0"/>
          <c:showVal val="0"/>
          <c:showCatName val="0"/>
          <c:showSerName val="0"/>
          <c:showPercent val="0"/>
          <c:showBubbleSize val="0"/>
        </c:dLbls>
        <c:gapWidth val="219"/>
        <c:overlap val="-27"/>
        <c:axId val="1960840096"/>
        <c:axId val="1248358528"/>
      </c:barChart>
      <c:catAx>
        <c:axId val="1960840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8358528"/>
        <c:crosses val="autoZero"/>
        <c:auto val="1"/>
        <c:lblAlgn val="ctr"/>
        <c:lblOffset val="100"/>
        <c:noMultiLvlLbl val="0"/>
      </c:catAx>
      <c:valAx>
        <c:axId val="124835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0840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Sheet1!$H$16</c:f>
              <c:strCache>
                <c:ptCount val="1"/>
                <c:pt idx="0">
                  <c:v>Leisure Segment</c:v>
                </c:pt>
              </c:strCache>
            </c:strRef>
          </c:tx>
          <c:spPr>
            <a:solidFill>
              <a:schemeClr val="accent1"/>
            </a:solidFill>
            <a:ln>
              <a:noFill/>
            </a:ln>
            <a:effectLst/>
          </c:spPr>
          <c:invertIfNegative val="0"/>
          <c:cat>
            <c:strRef>
              <c:f>Sheet1!$G$17:$G$29</c:f>
              <c:strCache>
                <c:ptCount val="13"/>
                <c:pt idx="0">
                  <c:v>Running </c:v>
                </c:pt>
                <c:pt idx="1">
                  <c:v>Cycling </c:v>
                </c:pt>
                <c:pt idx="2">
                  <c:v>Swimming </c:v>
                </c:pt>
                <c:pt idx="3">
                  <c:v>Triathlong/Multisport</c:v>
                </c:pt>
                <c:pt idx="4">
                  <c:v>Walking</c:v>
                </c:pt>
                <c:pt idx="5">
                  <c:v>Hiking</c:v>
                </c:pt>
                <c:pt idx="6">
                  <c:v>Rock Climbing</c:v>
                </c:pt>
                <c:pt idx="7">
                  <c:v>Golf</c:v>
                </c:pt>
                <c:pt idx="8">
                  <c:v>Snow Sports</c:v>
                </c:pt>
                <c:pt idx="9">
                  <c:v>Water Sports</c:v>
                </c:pt>
                <c:pt idx="10">
                  <c:v>Racket Sports</c:v>
                </c:pt>
                <c:pt idx="11">
                  <c:v>Team Sports</c:v>
                </c:pt>
                <c:pt idx="12">
                  <c:v>Other Sports </c:v>
                </c:pt>
              </c:strCache>
            </c:strRef>
          </c:cat>
          <c:val>
            <c:numRef>
              <c:f>Sheet1!$H$17:$H$29</c:f>
              <c:numCache>
                <c:formatCode>0%</c:formatCode>
                <c:ptCount val="13"/>
                <c:pt idx="0">
                  <c:v>0.93781094527363185</c:v>
                </c:pt>
                <c:pt idx="1">
                  <c:v>0.94776119402985071</c:v>
                </c:pt>
                <c:pt idx="2">
                  <c:v>0.95024875621890548</c:v>
                </c:pt>
                <c:pt idx="3">
                  <c:v>0.71144278606965172</c:v>
                </c:pt>
                <c:pt idx="4">
                  <c:v>0.98756218905472637</c:v>
                </c:pt>
                <c:pt idx="5">
                  <c:v>0.87313432835820892</c:v>
                </c:pt>
                <c:pt idx="6">
                  <c:v>0.67164179104477617</c:v>
                </c:pt>
                <c:pt idx="7">
                  <c:v>0.77860696517412931</c:v>
                </c:pt>
                <c:pt idx="8">
                  <c:v>0.77611940298507465</c:v>
                </c:pt>
                <c:pt idx="9">
                  <c:v>0.8308457711442786</c:v>
                </c:pt>
                <c:pt idx="10">
                  <c:v>0.81840796019900497</c:v>
                </c:pt>
                <c:pt idx="11">
                  <c:v>0.87064676616915426</c:v>
                </c:pt>
                <c:pt idx="12">
                  <c:v>0.75124378109452739</c:v>
                </c:pt>
              </c:numCache>
            </c:numRef>
          </c:val>
          <c:extLst>
            <c:ext xmlns:c16="http://schemas.microsoft.com/office/drawing/2014/chart" uri="{C3380CC4-5D6E-409C-BE32-E72D297353CC}">
              <c16:uniqueId val="{00000000-FA16-49B7-B5CD-07AEB9D215A6}"/>
            </c:ext>
          </c:extLst>
        </c:ser>
        <c:ser>
          <c:idx val="1"/>
          <c:order val="1"/>
          <c:tx>
            <c:strRef>
              <c:f>Sheet1!$I$16</c:f>
              <c:strCache>
                <c:ptCount val="1"/>
                <c:pt idx="0">
                  <c:v>Competitive Segment</c:v>
                </c:pt>
              </c:strCache>
            </c:strRef>
          </c:tx>
          <c:spPr>
            <a:solidFill>
              <a:schemeClr val="accent2"/>
            </a:solidFill>
            <a:ln>
              <a:noFill/>
            </a:ln>
            <a:effectLst/>
          </c:spPr>
          <c:invertIfNegative val="0"/>
          <c:cat>
            <c:strRef>
              <c:f>Sheet1!$G$17:$G$29</c:f>
              <c:strCache>
                <c:ptCount val="13"/>
                <c:pt idx="0">
                  <c:v>Running </c:v>
                </c:pt>
                <c:pt idx="1">
                  <c:v>Cycling </c:v>
                </c:pt>
                <c:pt idx="2">
                  <c:v>Swimming </c:v>
                </c:pt>
                <c:pt idx="3">
                  <c:v>Triathlong/Multisport</c:v>
                </c:pt>
                <c:pt idx="4">
                  <c:v>Walking</c:v>
                </c:pt>
                <c:pt idx="5">
                  <c:v>Hiking</c:v>
                </c:pt>
                <c:pt idx="6">
                  <c:v>Rock Climbing</c:v>
                </c:pt>
                <c:pt idx="7">
                  <c:v>Golf</c:v>
                </c:pt>
                <c:pt idx="8">
                  <c:v>Snow Sports</c:v>
                </c:pt>
                <c:pt idx="9">
                  <c:v>Water Sports</c:v>
                </c:pt>
                <c:pt idx="10">
                  <c:v>Racket Sports</c:v>
                </c:pt>
                <c:pt idx="11">
                  <c:v>Team Sports</c:v>
                </c:pt>
                <c:pt idx="12">
                  <c:v>Other Sports </c:v>
                </c:pt>
              </c:strCache>
            </c:strRef>
          </c:cat>
          <c:val>
            <c:numRef>
              <c:f>Sheet1!$I$17:$I$29</c:f>
              <c:numCache>
                <c:formatCode>0%</c:formatCode>
                <c:ptCount val="13"/>
                <c:pt idx="0">
                  <c:v>0.96271186440677969</c:v>
                </c:pt>
                <c:pt idx="1">
                  <c:v>0.96610169491525422</c:v>
                </c:pt>
                <c:pt idx="2">
                  <c:v>0.96610169491525422</c:v>
                </c:pt>
                <c:pt idx="3">
                  <c:v>0.78983050847457625</c:v>
                </c:pt>
                <c:pt idx="4">
                  <c:v>0.98644067796610169</c:v>
                </c:pt>
                <c:pt idx="5">
                  <c:v>0.8915254237288136</c:v>
                </c:pt>
                <c:pt idx="6">
                  <c:v>0.78983050847457625</c:v>
                </c:pt>
                <c:pt idx="7">
                  <c:v>0.8677966101694915</c:v>
                </c:pt>
                <c:pt idx="8">
                  <c:v>0.83389830508474572</c:v>
                </c:pt>
                <c:pt idx="9">
                  <c:v>0.84745762711864403</c:v>
                </c:pt>
                <c:pt idx="10">
                  <c:v>0.87796610169491529</c:v>
                </c:pt>
                <c:pt idx="11">
                  <c:v>0.91864406779661012</c:v>
                </c:pt>
                <c:pt idx="12">
                  <c:v>0.83389830508474572</c:v>
                </c:pt>
              </c:numCache>
            </c:numRef>
          </c:val>
          <c:extLst>
            <c:ext xmlns:c16="http://schemas.microsoft.com/office/drawing/2014/chart" uri="{C3380CC4-5D6E-409C-BE32-E72D297353CC}">
              <c16:uniqueId val="{00000001-FA16-49B7-B5CD-07AEB9D215A6}"/>
            </c:ext>
          </c:extLst>
        </c:ser>
        <c:ser>
          <c:idx val="2"/>
          <c:order val="2"/>
          <c:tx>
            <c:strRef>
              <c:f>Sheet1!$J$16</c:f>
              <c:strCache>
                <c:ptCount val="1"/>
                <c:pt idx="0">
                  <c:v>Social Segment</c:v>
                </c:pt>
              </c:strCache>
            </c:strRef>
          </c:tx>
          <c:spPr>
            <a:solidFill>
              <a:schemeClr val="accent3"/>
            </a:solidFill>
            <a:ln>
              <a:noFill/>
            </a:ln>
            <a:effectLst/>
          </c:spPr>
          <c:invertIfNegative val="0"/>
          <c:cat>
            <c:strRef>
              <c:f>Sheet1!$G$17:$G$29</c:f>
              <c:strCache>
                <c:ptCount val="13"/>
                <c:pt idx="0">
                  <c:v>Running </c:v>
                </c:pt>
                <c:pt idx="1">
                  <c:v>Cycling </c:v>
                </c:pt>
                <c:pt idx="2">
                  <c:v>Swimming </c:v>
                </c:pt>
                <c:pt idx="3">
                  <c:v>Triathlong/Multisport</c:v>
                </c:pt>
                <c:pt idx="4">
                  <c:v>Walking</c:v>
                </c:pt>
                <c:pt idx="5">
                  <c:v>Hiking</c:v>
                </c:pt>
                <c:pt idx="6">
                  <c:v>Rock Climbing</c:v>
                </c:pt>
                <c:pt idx="7">
                  <c:v>Golf</c:v>
                </c:pt>
                <c:pt idx="8">
                  <c:v>Snow Sports</c:v>
                </c:pt>
                <c:pt idx="9">
                  <c:v>Water Sports</c:v>
                </c:pt>
                <c:pt idx="10">
                  <c:v>Racket Sports</c:v>
                </c:pt>
                <c:pt idx="11">
                  <c:v>Team Sports</c:v>
                </c:pt>
                <c:pt idx="12">
                  <c:v>Other Sports </c:v>
                </c:pt>
              </c:strCache>
            </c:strRef>
          </c:cat>
          <c:val>
            <c:numRef>
              <c:f>Sheet1!$J$17:$J$29</c:f>
              <c:numCache>
                <c:formatCode>0%</c:formatCode>
                <c:ptCount val="13"/>
                <c:pt idx="0">
                  <c:v>0.85436893203883491</c:v>
                </c:pt>
                <c:pt idx="1">
                  <c:v>0.90291262135922334</c:v>
                </c:pt>
                <c:pt idx="2">
                  <c:v>0.87378640776699024</c:v>
                </c:pt>
                <c:pt idx="3">
                  <c:v>0.49514563106796117</c:v>
                </c:pt>
                <c:pt idx="4">
                  <c:v>0.94174757281553401</c:v>
                </c:pt>
                <c:pt idx="5">
                  <c:v>0.85436893203883491</c:v>
                </c:pt>
                <c:pt idx="6">
                  <c:v>0.55339805825242716</c:v>
                </c:pt>
                <c:pt idx="7">
                  <c:v>0.5436893203883495</c:v>
                </c:pt>
                <c:pt idx="8">
                  <c:v>0.60194174757281549</c:v>
                </c:pt>
                <c:pt idx="9">
                  <c:v>0.70873786407766992</c:v>
                </c:pt>
                <c:pt idx="10">
                  <c:v>0.61165048543689315</c:v>
                </c:pt>
                <c:pt idx="11">
                  <c:v>0.6310679611650486</c:v>
                </c:pt>
                <c:pt idx="12">
                  <c:v>0.64077669902912626</c:v>
                </c:pt>
              </c:numCache>
            </c:numRef>
          </c:val>
          <c:extLst>
            <c:ext xmlns:c16="http://schemas.microsoft.com/office/drawing/2014/chart" uri="{C3380CC4-5D6E-409C-BE32-E72D297353CC}">
              <c16:uniqueId val="{00000002-FA16-49B7-B5CD-07AEB9D215A6}"/>
            </c:ext>
          </c:extLst>
        </c:ser>
        <c:dLbls>
          <c:showLegendKey val="0"/>
          <c:showVal val="0"/>
          <c:showCatName val="0"/>
          <c:showSerName val="0"/>
          <c:showPercent val="0"/>
          <c:showBubbleSize val="0"/>
        </c:dLbls>
        <c:gapWidth val="219"/>
        <c:overlap val="-27"/>
        <c:axId val="742349711"/>
        <c:axId val="599367231"/>
      </c:barChart>
      <c:catAx>
        <c:axId val="742349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9367231"/>
        <c:crosses val="autoZero"/>
        <c:auto val="1"/>
        <c:lblAlgn val="ctr"/>
        <c:lblOffset val="100"/>
        <c:noMultiLvlLbl val="0"/>
      </c:catAx>
      <c:valAx>
        <c:axId val="59936723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2349711"/>
        <c:crosses val="autoZero"/>
        <c:crossBetween val="between"/>
      </c:valAx>
      <c:spPr>
        <a:noFill/>
        <a:ln>
          <a:noFill/>
        </a:ln>
        <a:effectLst/>
      </c:spPr>
    </c:plotArea>
    <c:legend>
      <c:legendPos val="b"/>
      <c:layout>
        <c:manualLayout>
          <c:xMode val="edge"/>
          <c:yMode val="edge"/>
          <c:x val="0.17419104476709152"/>
          <c:y val="0.86046621524130795"/>
          <c:w val="0.64681676484442396"/>
          <c:h val="6.751659136259932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[ClusteringHW1.xlsx]Sheet1!$G$96</c:f>
              <c:strCache>
                <c:ptCount val="1"/>
                <c:pt idx="0">
                  <c:v>Leisure Segment</c:v>
                </c:pt>
              </c:strCache>
            </c:strRef>
          </c:tx>
          <c:spPr>
            <a:solidFill>
              <a:schemeClr val="accent1"/>
            </a:solidFill>
            <a:ln w="19050">
              <a:solidFill>
                <a:schemeClr val="lt1"/>
              </a:solidFill>
            </a:ln>
            <a:effectLst/>
          </c:spPr>
          <c:invertIfNegative val="0"/>
          <c:cat>
            <c:strRef>
              <c:f>[ClusteringHW1.xlsx]Sheet1!$F$97:$F$99</c:f>
              <c:strCache>
                <c:ptCount val="3"/>
                <c:pt idx="0">
                  <c:v>Run</c:v>
                </c:pt>
                <c:pt idx="1">
                  <c:v>Cycle</c:v>
                </c:pt>
                <c:pt idx="2">
                  <c:v>Tri</c:v>
                </c:pt>
              </c:strCache>
            </c:strRef>
          </c:cat>
          <c:val>
            <c:numRef>
              <c:f>[ClusteringHW1.xlsx]Sheet1!$G$97:$G$99</c:f>
              <c:numCache>
                <c:formatCode>0%</c:formatCode>
                <c:ptCount val="3"/>
                <c:pt idx="0">
                  <c:v>0.71641791044776115</c:v>
                </c:pt>
                <c:pt idx="1">
                  <c:v>0.89552238805970152</c:v>
                </c:pt>
                <c:pt idx="2">
                  <c:v>0.57960199004975121</c:v>
                </c:pt>
              </c:numCache>
            </c:numRef>
          </c:val>
          <c:extLst>
            <c:ext xmlns:c16="http://schemas.microsoft.com/office/drawing/2014/chart" uri="{C3380CC4-5D6E-409C-BE32-E72D297353CC}">
              <c16:uniqueId val="{00000000-4EAD-4340-A0D5-BB7D38506EE6}"/>
            </c:ext>
          </c:extLst>
        </c:ser>
        <c:ser>
          <c:idx val="1"/>
          <c:order val="1"/>
          <c:tx>
            <c:strRef>
              <c:f>[ClusteringHW1.xlsx]Sheet1!$H$96</c:f>
              <c:strCache>
                <c:ptCount val="1"/>
                <c:pt idx="0">
                  <c:v>Competitive Segment</c:v>
                </c:pt>
              </c:strCache>
            </c:strRef>
          </c:tx>
          <c:spPr>
            <a:solidFill>
              <a:schemeClr val="accent2"/>
            </a:solidFill>
            <a:ln w="19050">
              <a:solidFill>
                <a:schemeClr val="lt1"/>
              </a:solidFill>
            </a:ln>
            <a:effectLst/>
          </c:spPr>
          <c:invertIfNegative val="0"/>
          <c:cat>
            <c:strRef>
              <c:f>[ClusteringHW1.xlsx]Sheet1!$F$97:$F$99</c:f>
              <c:strCache>
                <c:ptCount val="3"/>
                <c:pt idx="0">
                  <c:v>Run</c:v>
                </c:pt>
                <c:pt idx="1">
                  <c:v>Cycle</c:v>
                </c:pt>
                <c:pt idx="2">
                  <c:v>Tri</c:v>
                </c:pt>
              </c:strCache>
            </c:strRef>
          </c:cat>
          <c:val>
            <c:numRef>
              <c:f>[ClusteringHW1.xlsx]Sheet1!$H$97:$H$99</c:f>
              <c:numCache>
                <c:formatCode>0%</c:formatCode>
                <c:ptCount val="3"/>
                <c:pt idx="0">
                  <c:v>0.74915254237288131</c:v>
                </c:pt>
                <c:pt idx="1">
                  <c:v>0.8915254237288136</c:v>
                </c:pt>
                <c:pt idx="2">
                  <c:v>0.6745762711864407</c:v>
                </c:pt>
              </c:numCache>
            </c:numRef>
          </c:val>
          <c:extLst>
            <c:ext xmlns:c16="http://schemas.microsoft.com/office/drawing/2014/chart" uri="{C3380CC4-5D6E-409C-BE32-E72D297353CC}">
              <c16:uniqueId val="{00000001-4EAD-4340-A0D5-BB7D38506EE6}"/>
            </c:ext>
          </c:extLst>
        </c:ser>
        <c:ser>
          <c:idx val="2"/>
          <c:order val="2"/>
          <c:tx>
            <c:strRef>
              <c:f>[ClusteringHW1.xlsx]Sheet1!$I$96</c:f>
              <c:strCache>
                <c:ptCount val="1"/>
                <c:pt idx="0">
                  <c:v>Social Segment</c:v>
                </c:pt>
              </c:strCache>
            </c:strRef>
          </c:tx>
          <c:spPr>
            <a:solidFill>
              <a:schemeClr val="accent3"/>
            </a:solidFill>
            <a:ln w="19050">
              <a:solidFill>
                <a:schemeClr val="lt1"/>
              </a:solidFill>
            </a:ln>
            <a:effectLst/>
          </c:spPr>
          <c:invertIfNegative val="0"/>
          <c:cat>
            <c:strRef>
              <c:f>[ClusteringHW1.xlsx]Sheet1!$F$97:$F$99</c:f>
              <c:strCache>
                <c:ptCount val="3"/>
                <c:pt idx="0">
                  <c:v>Run</c:v>
                </c:pt>
                <c:pt idx="1">
                  <c:v>Cycle</c:v>
                </c:pt>
                <c:pt idx="2">
                  <c:v>Tri</c:v>
                </c:pt>
              </c:strCache>
            </c:strRef>
          </c:cat>
          <c:val>
            <c:numRef>
              <c:f>[ClusteringHW1.xlsx]Sheet1!$I$97:$I$99</c:f>
              <c:numCache>
                <c:formatCode>0%</c:formatCode>
                <c:ptCount val="3"/>
                <c:pt idx="0">
                  <c:v>0.60194174757281549</c:v>
                </c:pt>
                <c:pt idx="1">
                  <c:v>0.80582524271844658</c:v>
                </c:pt>
                <c:pt idx="2">
                  <c:v>0.40776699029126212</c:v>
                </c:pt>
              </c:numCache>
            </c:numRef>
          </c:val>
          <c:extLst>
            <c:ext xmlns:c16="http://schemas.microsoft.com/office/drawing/2014/chart" uri="{C3380CC4-5D6E-409C-BE32-E72D297353CC}">
              <c16:uniqueId val="{00000002-4EAD-4340-A0D5-BB7D38506EE6}"/>
            </c:ext>
          </c:extLst>
        </c:ser>
        <c:dLbls>
          <c:showLegendKey val="0"/>
          <c:showVal val="0"/>
          <c:showCatName val="0"/>
          <c:showSerName val="0"/>
          <c:showPercent val="0"/>
          <c:showBubbleSize val="0"/>
        </c:dLbls>
        <c:gapWidth val="150"/>
        <c:axId val="1097607807"/>
        <c:axId val="1096996879"/>
      </c:barChart>
      <c:catAx>
        <c:axId val="109760780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6996879"/>
        <c:crosses val="autoZero"/>
        <c:auto val="1"/>
        <c:lblAlgn val="ctr"/>
        <c:lblOffset val="100"/>
        <c:noMultiLvlLbl val="0"/>
      </c:catAx>
      <c:valAx>
        <c:axId val="10969968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76078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[ClusteringHW1.xlsx]Sheet1!$G$60</c:f>
              <c:strCache>
                <c:ptCount val="1"/>
                <c:pt idx="0">
                  <c:v>Leisure Segment</c:v>
                </c:pt>
              </c:strCache>
            </c:strRef>
          </c:tx>
          <c:spPr>
            <a:solidFill>
              <a:schemeClr val="accent1"/>
            </a:solidFill>
            <a:ln>
              <a:noFill/>
            </a:ln>
            <a:effectLst/>
          </c:spPr>
          <c:invertIfNegative val="0"/>
          <c:cat>
            <c:strRef>
              <c:f>[ClusteringHW1.xlsx]Sheet1!$F$61:$F$72</c:f>
              <c:strCache>
                <c:ptCount val="12"/>
                <c:pt idx="0">
                  <c:v>Do not use any technology</c:v>
                </c:pt>
                <c:pt idx="1">
                  <c:v>GPS Sport Watch</c:v>
                </c:pt>
                <c:pt idx="2">
                  <c:v>Smartwatch (Apple, Samsung)</c:v>
                </c:pt>
                <c:pt idx="3">
                  <c:v>Cycling with GPS</c:v>
                </c:pt>
                <c:pt idx="4">
                  <c:v>Cycing Without GPS</c:v>
                </c:pt>
                <c:pt idx="5">
                  <c:v>Heart Rate Monitor</c:v>
                </c:pt>
                <c:pt idx="6">
                  <c:v>Recovery Tracker</c:v>
                </c:pt>
                <c:pt idx="7">
                  <c:v>Regulart Watch w/ Timer no GPS</c:v>
                </c:pt>
                <c:pt idx="8">
                  <c:v>Step/Counter/Pedometer no GPS</c:v>
                </c:pt>
                <c:pt idx="9">
                  <c:v>iPhone</c:v>
                </c:pt>
                <c:pt idx="10">
                  <c:v>Android</c:v>
                </c:pt>
                <c:pt idx="11">
                  <c:v>Other</c:v>
                </c:pt>
              </c:strCache>
            </c:strRef>
          </c:cat>
          <c:val>
            <c:numRef>
              <c:f>[ClusteringHW1.xlsx]Sheet1!$G$61:$G$72</c:f>
              <c:numCache>
                <c:formatCode>0%</c:formatCode>
                <c:ptCount val="12"/>
                <c:pt idx="0">
                  <c:v>1.2437810945273632E-2</c:v>
                </c:pt>
                <c:pt idx="1">
                  <c:v>0.42537313432835822</c:v>
                </c:pt>
                <c:pt idx="2">
                  <c:v>0.55472636815920395</c:v>
                </c:pt>
                <c:pt idx="3">
                  <c:v>0.30845771144278605</c:v>
                </c:pt>
                <c:pt idx="4">
                  <c:v>0.21641791044776118</c:v>
                </c:pt>
                <c:pt idx="5">
                  <c:v>0.37810945273631841</c:v>
                </c:pt>
                <c:pt idx="6">
                  <c:v>0.18159203980099503</c:v>
                </c:pt>
                <c:pt idx="7">
                  <c:v>0.22885572139303484</c:v>
                </c:pt>
                <c:pt idx="8">
                  <c:v>0.26368159203980102</c:v>
                </c:pt>
                <c:pt idx="9">
                  <c:v>0.47014925373134331</c:v>
                </c:pt>
                <c:pt idx="10">
                  <c:v>0.38557213930348261</c:v>
                </c:pt>
                <c:pt idx="11">
                  <c:v>2.2388059701492536E-2</c:v>
                </c:pt>
              </c:numCache>
            </c:numRef>
          </c:val>
          <c:extLst>
            <c:ext xmlns:c16="http://schemas.microsoft.com/office/drawing/2014/chart" uri="{C3380CC4-5D6E-409C-BE32-E72D297353CC}">
              <c16:uniqueId val="{00000000-64A5-4D61-A6AB-7044A8F04F29}"/>
            </c:ext>
          </c:extLst>
        </c:ser>
        <c:ser>
          <c:idx val="1"/>
          <c:order val="1"/>
          <c:tx>
            <c:strRef>
              <c:f>[ClusteringHW1.xlsx]Sheet1!$H$60</c:f>
              <c:strCache>
                <c:ptCount val="1"/>
                <c:pt idx="0">
                  <c:v>Competitive Segment</c:v>
                </c:pt>
              </c:strCache>
            </c:strRef>
          </c:tx>
          <c:spPr>
            <a:solidFill>
              <a:schemeClr val="accent2"/>
            </a:solidFill>
            <a:ln>
              <a:noFill/>
            </a:ln>
            <a:effectLst/>
          </c:spPr>
          <c:invertIfNegative val="0"/>
          <c:cat>
            <c:strRef>
              <c:f>[ClusteringHW1.xlsx]Sheet1!$F$61:$F$72</c:f>
              <c:strCache>
                <c:ptCount val="12"/>
                <c:pt idx="0">
                  <c:v>Do not use any technology</c:v>
                </c:pt>
                <c:pt idx="1">
                  <c:v>GPS Sport Watch</c:v>
                </c:pt>
                <c:pt idx="2">
                  <c:v>Smartwatch (Apple, Samsung)</c:v>
                </c:pt>
                <c:pt idx="3">
                  <c:v>Cycling with GPS</c:v>
                </c:pt>
                <c:pt idx="4">
                  <c:v>Cycing Without GPS</c:v>
                </c:pt>
                <c:pt idx="5">
                  <c:v>Heart Rate Monitor</c:v>
                </c:pt>
                <c:pt idx="6">
                  <c:v>Recovery Tracker</c:v>
                </c:pt>
                <c:pt idx="7">
                  <c:v>Regulart Watch w/ Timer no GPS</c:v>
                </c:pt>
                <c:pt idx="8">
                  <c:v>Step/Counter/Pedometer no GPS</c:v>
                </c:pt>
                <c:pt idx="9">
                  <c:v>iPhone</c:v>
                </c:pt>
                <c:pt idx="10">
                  <c:v>Android</c:v>
                </c:pt>
                <c:pt idx="11">
                  <c:v>Other</c:v>
                </c:pt>
              </c:strCache>
            </c:strRef>
          </c:cat>
          <c:val>
            <c:numRef>
              <c:f>[ClusteringHW1.xlsx]Sheet1!$H$61:$H$72</c:f>
              <c:numCache>
                <c:formatCode>0%</c:formatCode>
                <c:ptCount val="12"/>
                <c:pt idx="0">
                  <c:v>0</c:v>
                </c:pt>
                <c:pt idx="1">
                  <c:v>0.4033898305084746</c:v>
                </c:pt>
                <c:pt idx="2">
                  <c:v>0.60677966101694913</c:v>
                </c:pt>
                <c:pt idx="3">
                  <c:v>0.36610169491525424</c:v>
                </c:pt>
                <c:pt idx="4">
                  <c:v>0.25423728813559321</c:v>
                </c:pt>
                <c:pt idx="5">
                  <c:v>0.38305084745762713</c:v>
                </c:pt>
                <c:pt idx="6">
                  <c:v>0.23050847457627119</c:v>
                </c:pt>
                <c:pt idx="7">
                  <c:v>0.28474576271186441</c:v>
                </c:pt>
                <c:pt idx="8">
                  <c:v>0.29152542372881357</c:v>
                </c:pt>
                <c:pt idx="9">
                  <c:v>0.55593220338983051</c:v>
                </c:pt>
                <c:pt idx="10">
                  <c:v>0.43728813559322033</c:v>
                </c:pt>
                <c:pt idx="11">
                  <c:v>2.3728813559322035E-2</c:v>
                </c:pt>
              </c:numCache>
            </c:numRef>
          </c:val>
          <c:extLst>
            <c:ext xmlns:c16="http://schemas.microsoft.com/office/drawing/2014/chart" uri="{C3380CC4-5D6E-409C-BE32-E72D297353CC}">
              <c16:uniqueId val="{00000001-64A5-4D61-A6AB-7044A8F04F29}"/>
            </c:ext>
          </c:extLst>
        </c:ser>
        <c:ser>
          <c:idx val="2"/>
          <c:order val="2"/>
          <c:tx>
            <c:strRef>
              <c:f>[ClusteringHW1.xlsx]Sheet1!$I$60</c:f>
              <c:strCache>
                <c:ptCount val="1"/>
                <c:pt idx="0">
                  <c:v>Social Segment</c:v>
                </c:pt>
              </c:strCache>
            </c:strRef>
          </c:tx>
          <c:spPr>
            <a:solidFill>
              <a:schemeClr val="accent3"/>
            </a:solidFill>
            <a:ln>
              <a:noFill/>
            </a:ln>
            <a:effectLst/>
          </c:spPr>
          <c:invertIfNegative val="0"/>
          <c:cat>
            <c:strRef>
              <c:f>[ClusteringHW1.xlsx]Sheet1!$F$61:$F$72</c:f>
              <c:strCache>
                <c:ptCount val="12"/>
                <c:pt idx="0">
                  <c:v>Do not use any technology</c:v>
                </c:pt>
                <c:pt idx="1">
                  <c:v>GPS Sport Watch</c:v>
                </c:pt>
                <c:pt idx="2">
                  <c:v>Smartwatch (Apple, Samsung)</c:v>
                </c:pt>
                <c:pt idx="3">
                  <c:v>Cycling with GPS</c:v>
                </c:pt>
                <c:pt idx="4">
                  <c:v>Cycing Without GPS</c:v>
                </c:pt>
                <c:pt idx="5">
                  <c:v>Heart Rate Monitor</c:v>
                </c:pt>
                <c:pt idx="6">
                  <c:v>Recovery Tracker</c:v>
                </c:pt>
                <c:pt idx="7">
                  <c:v>Regulart Watch w/ Timer no GPS</c:v>
                </c:pt>
                <c:pt idx="8">
                  <c:v>Step/Counter/Pedometer no GPS</c:v>
                </c:pt>
                <c:pt idx="9">
                  <c:v>iPhone</c:v>
                </c:pt>
                <c:pt idx="10">
                  <c:v>Android</c:v>
                </c:pt>
                <c:pt idx="11">
                  <c:v>Other</c:v>
                </c:pt>
              </c:strCache>
            </c:strRef>
          </c:cat>
          <c:val>
            <c:numRef>
              <c:f>[ClusteringHW1.xlsx]Sheet1!$I$61:$I$72</c:f>
              <c:numCache>
                <c:formatCode>0%</c:formatCode>
                <c:ptCount val="12"/>
                <c:pt idx="0">
                  <c:v>3.8834951456310676E-2</c:v>
                </c:pt>
                <c:pt idx="1">
                  <c:v>0.33980582524271846</c:v>
                </c:pt>
                <c:pt idx="2">
                  <c:v>0.37864077669902912</c:v>
                </c:pt>
                <c:pt idx="3">
                  <c:v>0.1553398058252427</c:v>
                </c:pt>
                <c:pt idx="4">
                  <c:v>0.11650485436893204</c:v>
                </c:pt>
                <c:pt idx="5">
                  <c:v>0.26213592233009708</c:v>
                </c:pt>
                <c:pt idx="6">
                  <c:v>6.7961165048543687E-2</c:v>
                </c:pt>
                <c:pt idx="7">
                  <c:v>0.12621359223300971</c:v>
                </c:pt>
                <c:pt idx="8">
                  <c:v>0.1650485436893204</c:v>
                </c:pt>
                <c:pt idx="9">
                  <c:v>0.34951456310679613</c:v>
                </c:pt>
                <c:pt idx="10">
                  <c:v>0.35922330097087379</c:v>
                </c:pt>
                <c:pt idx="11">
                  <c:v>6.7961165048543687E-2</c:v>
                </c:pt>
              </c:numCache>
            </c:numRef>
          </c:val>
          <c:extLst>
            <c:ext xmlns:c16="http://schemas.microsoft.com/office/drawing/2014/chart" uri="{C3380CC4-5D6E-409C-BE32-E72D297353CC}">
              <c16:uniqueId val="{00000002-64A5-4D61-A6AB-7044A8F04F29}"/>
            </c:ext>
          </c:extLst>
        </c:ser>
        <c:dLbls>
          <c:showLegendKey val="0"/>
          <c:showVal val="0"/>
          <c:showCatName val="0"/>
          <c:showSerName val="0"/>
          <c:showPercent val="0"/>
          <c:showBubbleSize val="0"/>
        </c:dLbls>
        <c:gapWidth val="219"/>
        <c:overlap val="-27"/>
        <c:axId val="1246757264"/>
        <c:axId val="1261308112"/>
      </c:barChart>
      <c:catAx>
        <c:axId val="1246757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1308112"/>
        <c:crosses val="autoZero"/>
        <c:auto val="1"/>
        <c:lblAlgn val="ctr"/>
        <c:lblOffset val="100"/>
        <c:noMultiLvlLbl val="0"/>
      </c:catAx>
      <c:valAx>
        <c:axId val="12613081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6757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[ClusteringHW1.xlsx]Sheet1!$G$77</c:f>
              <c:strCache>
                <c:ptCount val="1"/>
                <c:pt idx="0">
                  <c:v>Leisure Segment</c:v>
                </c:pt>
              </c:strCache>
            </c:strRef>
          </c:tx>
          <c:spPr>
            <a:solidFill>
              <a:schemeClr val="accent1"/>
            </a:solidFill>
            <a:ln>
              <a:noFill/>
            </a:ln>
            <a:effectLst/>
          </c:spPr>
          <c:invertIfNegative val="0"/>
          <c:cat>
            <c:strRef>
              <c:f>[ClusteringHW1.xlsx]Sheet1!$F$78:$F$86</c:f>
              <c:strCache>
                <c:ptCount val="9"/>
                <c:pt idx="0">
                  <c:v>Do not own</c:v>
                </c:pt>
                <c:pt idx="1">
                  <c:v>Treadmill</c:v>
                </c:pt>
                <c:pt idx="2">
                  <c:v>Rower</c:v>
                </c:pt>
                <c:pt idx="3">
                  <c:v>Stair Stepper</c:v>
                </c:pt>
                <c:pt idx="4">
                  <c:v>Elliptical</c:v>
                </c:pt>
                <c:pt idx="5">
                  <c:v>Spin/Exercise Bike w/o screen</c:v>
                </c:pt>
                <c:pt idx="6">
                  <c:v>Spin/Exercise Bike w/ screen</c:v>
                </c:pt>
                <c:pt idx="7">
                  <c:v>Bike Trainer (Wahoo, CycleOps, TACX)</c:v>
                </c:pt>
                <c:pt idx="8">
                  <c:v>Smart Bike (Wahoo, TACX)</c:v>
                </c:pt>
              </c:strCache>
            </c:strRef>
          </c:cat>
          <c:val>
            <c:numRef>
              <c:f>[ClusteringHW1.xlsx]Sheet1!$G$78:$G$86</c:f>
              <c:numCache>
                <c:formatCode>0%</c:formatCode>
                <c:ptCount val="9"/>
                <c:pt idx="0">
                  <c:v>1.4925373134328358E-2</c:v>
                </c:pt>
                <c:pt idx="1">
                  <c:v>0.46766169154228854</c:v>
                </c:pt>
                <c:pt idx="2">
                  <c:v>0.19154228855721392</c:v>
                </c:pt>
                <c:pt idx="3">
                  <c:v>0.30597014925373134</c:v>
                </c:pt>
                <c:pt idx="4">
                  <c:v>0.23631840796019901</c:v>
                </c:pt>
                <c:pt idx="5">
                  <c:v>0.35323383084577115</c:v>
                </c:pt>
                <c:pt idx="6">
                  <c:v>0.39552238805970147</c:v>
                </c:pt>
                <c:pt idx="7">
                  <c:v>0.40547263681592038</c:v>
                </c:pt>
                <c:pt idx="8">
                  <c:v>0.37810945273631841</c:v>
                </c:pt>
              </c:numCache>
            </c:numRef>
          </c:val>
          <c:extLst>
            <c:ext xmlns:c16="http://schemas.microsoft.com/office/drawing/2014/chart" uri="{C3380CC4-5D6E-409C-BE32-E72D297353CC}">
              <c16:uniqueId val="{00000000-3D4A-483D-B77C-3D0FEC3EECBA}"/>
            </c:ext>
          </c:extLst>
        </c:ser>
        <c:ser>
          <c:idx val="1"/>
          <c:order val="1"/>
          <c:tx>
            <c:strRef>
              <c:f>[ClusteringHW1.xlsx]Sheet1!$H$77</c:f>
              <c:strCache>
                <c:ptCount val="1"/>
                <c:pt idx="0">
                  <c:v>Competitive Segment</c:v>
                </c:pt>
              </c:strCache>
            </c:strRef>
          </c:tx>
          <c:spPr>
            <a:solidFill>
              <a:schemeClr val="accent2"/>
            </a:solidFill>
            <a:ln>
              <a:noFill/>
            </a:ln>
            <a:effectLst/>
          </c:spPr>
          <c:invertIfNegative val="0"/>
          <c:cat>
            <c:strRef>
              <c:f>[ClusteringHW1.xlsx]Sheet1!$F$78:$F$86</c:f>
              <c:strCache>
                <c:ptCount val="9"/>
                <c:pt idx="0">
                  <c:v>Do not own</c:v>
                </c:pt>
                <c:pt idx="1">
                  <c:v>Treadmill</c:v>
                </c:pt>
                <c:pt idx="2">
                  <c:v>Rower</c:v>
                </c:pt>
                <c:pt idx="3">
                  <c:v>Stair Stepper</c:v>
                </c:pt>
                <c:pt idx="4">
                  <c:v>Elliptical</c:v>
                </c:pt>
                <c:pt idx="5">
                  <c:v>Spin/Exercise Bike w/o screen</c:v>
                </c:pt>
                <c:pt idx="6">
                  <c:v>Spin/Exercise Bike w/ screen</c:v>
                </c:pt>
                <c:pt idx="7">
                  <c:v>Bike Trainer (Wahoo, CycleOps, TACX)</c:v>
                </c:pt>
                <c:pt idx="8">
                  <c:v>Smart Bike (Wahoo, TACX)</c:v>
                </c:pt>
              </c:strCache>
            </c:strRef>
          </c:cat>
          <c:val>
            <c:numRef>
              <c:f>[ClusteringHW1.xlsx]Sheet1!$H$78:$H$86</c:f>
              <c:numCache>
                <c:formatCode>0%</c:formatCode>
                <c:ptCount val="9"/>
                <c:pt idx="0">
                  <c:v>3.3898305084745762E-3</c:v>
                </c:pt>
                <c:pt idx="1">
                  <c:v>0.46779661016949153</c:v>
                </c:pt>
                <c:pt idx="2">
                  <c:v>0.21016949152542372</c:v>
                </c:pt>
                <c:pt idx="3">
                  <c:v>0.3559322033898305</c:v>
                </c:pt>
                <c:pt idx="4">
                  <c:v>0.26779661016949152</c:v>
                </c:pt>
                <c:pt idx="5">
                  <c:v>0.39322033898305087</c:v>
                </c:pt>
                <c:pt idx="6">
                  <c:v>0.43728813559322033</c:v>
                </c:pt>
                <c:pt idx="7">
                  <c:v>0.45084745762711864</c:v>
                </c:pt>
                <c:pt idx="8">
                  <c:v>0.5050847457627119</c:v>
                </c:pt>
              </c:numCache>
            </c:numRef>
          </c:val>
          <c:extLst>
            <c:ext xmlns:c16="http://schemas.microsoft.com/office/drawing/2014/chart" uri="{C3380CC4-5D6E-409C-BE32-E72D297353CC}">
              <c16:uniqueId val="{00000001-3D4A-483D-B77C-3D0FEC3EECBA}"/>
            </c:ext>
          </c:extLst>
        </c:ser>
        <c:ser>
          <c:idx val="2"/>
          <c:order val="2"/>
          <c:tx>
            <c:strRef>
              <c:f>[ClusteringHW1.xlsx]Sheet1!$I$77</c:f>
              <c:strCache>
                <c:ptCount val="1"/>
                <c:pt idx="0">
                  <c:v>Social Segment</c:v>
                </c:pt>
              </c:strCache>
            </c:strRef>
          </c:tx>
          <c:spPr>
            <a:solidFill>
              <a:schemeClr val="accent3"/>
            </a:solidFill>
            <a:ln>
              <a:noFill/>
            </a:ln>
            <a:effectLst/>
          </c:spPr>
          <c:invertIfNegative val="0"/>
          <c:cat>
            <c:strRef>
              <c:f>[ClusteringHW1.xlsx]Sheet1!$F$78:$F$86</c:f>
              <c:strCache>
                <c:ptCount val="9"/>
                <c:pt idx="0">
                  <c:v>Do not own</c:v>
                </c:pt>
                <c:pt idx="1">
                  <c:v>Treadmill</c:v>
                </c:pt>
                <c:pt idx="2">
                  <c:v>Rower</c:v>
                </c:pt>
                <c:pt idx="3">
                  <c:v>Stair Stepper</c:v>
                </c:pt>
                <c:pt idx="4">
                  <c:v>Elliptical</c:v>
                </c:pt>
                <c:pt idx="5">
                  <c:v>Spin/Exercise Bike w/o screen</c:v>
                </c:pt>
                <c:pt idx="6">
                  <c:v>Spin/Exercise Bike w/ screen</c:v>
                </c:pt>
                <c:pt idx="7">
                  <c:v>Bike Trainer (Wahoo, CycleOps, TACX)</c:v>
                </c:pt>
                <c:pt idx="8">
                  <c:v>Smart Bike (Wahoo, TACX)</c:v>
                </c:pt>
              </c:strCache>
            </c:strRef>
          </c:cat>
          <c:val>
            <c:numRef>
              <c:f>[ClusteringHW1.xlsx]Sheet1!$I$78:$I$86</c:f>
              <c:numCache>
                <c:formatCode>0%</c:formatCode>
                <c:ptCount val="9"/>
                <c:pt idx="0">
                  <c:v>2.9126213592233011E-2</c:v>
                </c:pt>
                <c:pt idx="1">
                  <c:v>0.38834951456310679</c:v>
                </c:pt>
                <c:pt idx="2">
                  <c:v>9.7087378640776698E-2</c:v>
                </c:pt>
                <c:pt idx="3">
                  <c:v>0.13592233009708737</c:v>
                </c:pt>
                <c:pt idx="4">
                  <c:v>0.20388349514563106</c:v>
                </c:pt>
                <c:pt idx="5">
                  <c:v>0.41747572815533979</c:v>
                </c:pt>
                <c:pt idx="6">
                  <c:v>0.1941747572815534</c:v>
                </c:pt>
                <c:pt idx="7">
                  <c:v>0.30097087378640774</c:v>
                </c:pt>
                <c:pt idx="8">
                  <c:v>0.25242718446601942</c:v>
                </c:pt>
              </c:numCache>
            </c:numRef>
          </c:val>
          <c:extLst>
            <c:ext xmlns:c16="http://schemas.microsoft.com/office/drawing/2014/chart" uri="{C3380CC4-5D6E-409C-BE32-E72D297353CC}">
              <c16:uniqueId val="{00000002-3D4A-483D-B77C-3D0FEC3EECBA}"/>
            </c:ext>
          </c:extLst>
        </c:ser>
        <c:dLbls>
          <c:showLegendKey val="0"/>
          <c:showVal val="0"/>
          <c:showCatName val="0"/>
          <c:showSerName val="0"/>
          <c:showPercent val="0"/>
          <c:showBubbleSize val="0"/>
        </c:dLbls>
        <c:gapWidth val="219"/>
        <c:overlap val="-27"/>
        <c:axId val="1246740464"/>
        <c:axId val="1695606416"/>
      </c:barChart>
      <c:catAx>
        <c:axId val="124674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5606416"/>
        <c:crosses val="autoZero"/>
        <c:auto val="1"/>
        <c:lblAlgn val="ctr"/>
        <c:lblOffset val="100"/>
        <c:noMultiLvlLbl val="0"/>
      </c:catAx>
      <c:valAx>
        <c:axId val="169560641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6740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046496249955403E-2"/>
          <c:y val="9.7278645395974944E-2"/>
          <c:w val="0.92390700750008914"/>
          <c:h val="0.62540454469940909"/>
        </c:manualLayout>
      </c:layout>
      <c:barChart>
        <c:barDir val="col"/>
        <c:grouping val="stacked"/>
        <c:varyColors val="0"/>
        <c:ser>
          <c:idx val="0"/>
          <c:order val="0"/>
          <c:tx>
            <c:strRef>
              <c:f>[ClusteringHW1.xlsx]Sheet1!$R$65</c:f>
              <c:strCache>
                <c:ptCount val="1"/>
                <c:pt idx="0">
                  <c:v>GPS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[ClusteringHW1.xlsx]Sheet1!$S$64:$U$64</c:f>
              <c:strCache>
                <c:ptCount val="3"/>
                <c:pt idx="0">
                  <c:v>Leisure Segment</c:v>
                </c:pt>
                <c:pt idx="1">
                  <c:v>Competitive Segment</c:v>
                </c:pt>
                <c:pt idx="2">
                  <c:v>Social Segment</c:v>
                </c:pt>
              </c:strCache>
            </c:strRef>
          </c:cat>
          <c:val>
            <c:numRef>
              <c:f>[ClusteringHW1.xlsx]Sheet1!$S$65:$U$65</c:f>
              <c:numCache>
                <c:formatCode>0%</c:formatCode>
                <c:ptCount val="3"/>
                <c:pt idx="0">
                  <c:v>0.42537313432835822</c:v>
                </c:pt>
                <c:pt idx="1">
                  <c:v>0.4033898305084746</c:v>
                </c:pt>
                <c:pt idx="2">
                  <c:v>0.33980582524271846</c:v>
                </c:pt>
              </c:numCache>
            </c:numRef>
          </c:val>
          <c:extLst>
            <c:ext xmlns:c16="http://schemas.microsoft.com/office/drawing/2014/chart" uri="{C3380CC4-5D6E-409C-BE32-E72D297353CC}">
              <c16:uniqueId val="{00000000-AE90-432B-8202-949984CA22FE}"/>
            </c:ext>
          </c:extLst>
        </c:ser>
        <c:ser>
          <c:idx val="1"/>
          <c:order val="1"/>
          <c:tx>
            <c:strRef>
              <c:f>[ClusteringHW1.xlsx]Sheet1!$R$66</c:f>
              <c:strCache>
                <c:ptCount val="1"/>
                <c:pt idx="0">
                  <c:v>No GPS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[ClusteringHW1.xlsx]Sheet1!$S$64:$U$64</c:f>
              <c:strCache>
                <c:ptCount val="3"/>
                <c:pt idx="0">
                  <c:v>Leisure Segment</c:v>
                </c:pt>
                <c:pt idx="1">
                  <c:v>Competitive Segment</c:v>
                </c:pt>
                <c:pt idx="2">
                  <c:v>Social Segment</c:v>
                </c:pt>
              </c:strCache>
            </c:strRef>
          </c:cat>
          <c:val>
            <c:numRef>
              <c:f>[ClusteringHW1.xlsx]Sheet1!$S$66:$U$66</c:f>
              <c:numCache>
                <c:formatCode>0%</c:formatCode>
                <c:ptCount val="3"/>
                <c:pt idx="0">
                  <c:v>0.57462686567164178</c:v>
                </c:pt>
                <c:pt idx="1">
                  <c:v>0.59661016949152545</c:v>
                </c:pt>
                <c:pt idx="2">
                  <c:v>0.66019417475728159</c:v>
                </c:pt>
              </c:numCache>
            </c:numRef>
          </c:val>
          <c:extLst>
            <c:ext xmlns:c16="http://schemas.microsoft.com/office/drawing/2014/chart" uri="{C3380CC4-5D6E-409C-BE32-E72D297353CC}">
              <c16:uniqueId val="{00000001-AE90-432B-8202-949984CA22FE}"/>
            </c:ext>
          </c:extLst>
        </c:ser>
        <c:dLbls>
          <c:dLblPos val="ctr"/>
          <c:showLegendKey val="0"/>
          <c:showVal val="1"/>
          <c:showCatName val="0"/>
          <c:showSerName val="0"/>
          <c:showPercent val="0"/>
          <c:showBubbleSize val="0"/>
        </c:dLbls>
        <c:gapWidth val="79"/>
        <c:overlap val="100"/>
        <c:axId val="1260575152"/>
        <c:axId val="1656976752"/>
      </c:barChart>
      <c:catAx>
        <c:axId val="1260575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56976752"/>
        <c:crosses val="autoZero"/>
        <c:auto val="1"/>
        <c:lblAlgn val="ctr"/>
        <c:lblOffset val="100"/>
        <c:noMultiLvlLbl val="0"/>
      </c:catAx>
      <c:valAx>
        <c:axId val="1656976752"/>
        <c:scaling>
          <c:orientation val="minMax"/>
        </c:scaling>
        <c:delete val="1"/>
        <c:axPos val="l"/>
        <c:numFmt formatCode="0%" sourceLinked="1"/>
        <c:majorTickMark val="none"/>
        <c:minorTickMark val="none"/>
        <c:tickLblPos val="nextTo"/>
        <c:crossAx val="1260575152"/>
        <c:crosses val="autoZero"/>
        <c:crossBetween val="between"/>
      </c:valAx>
      <c:spPr>
        <a:noFill/>
        <a:ln>
          <a:noFill/>
        </a:ln>
        <a:effectLst/>
      </c:spPr>
    </c:plotArea>
    <c:legend>
      <c:legendPos val="t"/>
      <c:layout>
        <c:manualLayout>
          <c:xMode val="edge"/>
          <c:yMode val="edge"/>
          <c:x val="0.37971792213295685"/>
          <c:y val="0.88775149857427782"/>
          <c:w val="0.25439897293524227"/>
          <c:h val="9.72786453959749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784608393560154E-2"/>
          <c:y val="6.8251382999634944E-2"/>
          <c:w val="0.93888888888888888"/>
          <c:h val="0.69192062267607346"/>
        </c:manualLayout>
      </c:layout>
      <c:barChart>
        <c:barDir val="col"/>
        <c:grouping val="stacked"/>
        <c:varyColors val="0"/>
        <c:ser>
          <c:idx val="0"/>
          <c:order val="0"/>
          <c:tx>
            <c:strRef>
              <c:f>[ClusteringHW1.xlsx]Sheet1!$R$61</c:f>
              <c:strCache>
                <c:ptCount val="1"/>
                <c:pt idx="0">
                  <c:v>Track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[ClusteringHW1.xlsx]Sheet1!$S$60:$U$60</c:f>
              <c:strCache>
                <c:ptCount val="3"/>
                <c:pt idx="0">
                  <c:v>Leisure Segment</c:v>
                </c:pt>
                <c:pt idx="1">
                  <c:v>Competitive Segment</c:v>
                </c:pt>
                <c:pt idx="2">
                  <c:v>Social Segment</c:v>
                </c:pt>
              </c:strCache>
            </c:strRef>
          </c:cat>
          <c:val>
            <c:numRef>
              <c:f>[ClusteringHW1.xlsx]Sheet1!$S$61:$U$61</c:f>
              <c:numCache>
                <c:formatCode>0%</c:formatCode>
                <c:ptCount val="3"/>
                <c:pt idx="0">
                  <c:v>0.98756218905472637</c:v>
                </c:pt>
                <c:pt idx="1">
                  <c:v>0.99322033898305084</c:v>
                </c:pt>
                <c:pt idx="2">
                  <c:v>0.96116504854368934</c:v>
                </c:pt>
              </c:numCache>
            </c:numRef>
          </c:val>
          <c:extLst>
            <c:ext xmlns:c16="http://schemas.microsoft.com/office/drawing/2014/chart" uri="{C3380CC4-5D6E-409C-BE32-E72D297353CC}">
              <c16:uniqueId val="{00000000-9ED3-4AFB-8351-68AC1624426D}"/>
            </c:ext>
          </c:extLst>
        </c:ser>
        <c:ser>
          <c:idx val="1"/>
          <c:order val="1"/>
          <c:tx>
            <c:strRef>
              <c:f>[ClusteringHW1.xlsx]Sheet1!$R$62</c:f>
              <c:strCache>
                <c:ptCount val="1"/>
                <c:pt idx="0">
                  <c:v>No Track</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[ClusteringHW1.xlsx]Sheet1!$S$60:$U$60</c:f>
              <c:strCache>
                <c:ptCount val="3"/>
                <c:pt idx="0">
                  <c:v>Leisure Segment</c:v>
                </c:pt>
                <c:pt idx="1">
                  <c:v>Competitive Segment</c:v>
                </c:pt>
                <c:pt idx="2">
                  <c:v>Social Segment</c:v>
                </c:pt>
              </c:strCache>
            </c:strRef>
          </c:cat>
          <c:val>
            <c:numRef>
              <c:f>[ClusteringHW1.xlsx]Sheet1!$S$62:$U$62</c:f>
              <c:numCache>
                <c:formatCode>0%</c:formatCode>
                <c:ptCount val="3"/>
                <c:pt idx="0">
                  <c:v>1.2437810945273632E-2</c:v>
                </c:pt>
                <c:pt idx="1">
                  <c:v>6.7796610169491523E-3</c:v>
                </c:pt>
                <c:pt idx="2">
                  <c:v>3.8834951456310676E-2</c:v>
                </c:pt>
              </c:numCache>
            </c:numRef>
          </c:val>
          <c:extLst>
            <c:ext xmlns:c16="http://schemas.microsoft.com/office/drawing/2014/chart" uri="{C3380CC4-5D6E-409C-BE32-E72D297353CC}">
              <c16:uniqueId val="{00000001-9ED3-4AFB-8351-68AC1624426D}"/>
            </c:ext>
          </c:extLst>
        </c:ser>
        <c:dLbls>
          <c:dLblPos val="ctr"/>
          <c:showLegendKey val="0"/>
          <c:showVal val="1"/>
          <c:showCatName val="0"/>
          <c:showSerName val="0"/>
          <c:showPercent val="0"/>
          <c:showBubbleSize val="0"/>
        </c:dLbls>
        <c:gapWidth val="79"/>
        <c:overlap val="100"/>
        <c:axId val="1260585712"/>
        <c:axId val="1656977744"/>
      </c:barChart>
      <c:catAx>
        <c:axId val="1260585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56977744"/>
        <c:crosses val="autoZero"/>
        <c:auto val="1"/>
        <c:lblAlgn val="ctr"/>
        <c:lblOffset val="100"/>
        <c:noMultiLvlLbl val="0"/>
      </c:catAx>
      <c:valAx>
        <c:axId val="1656977744"/>
        <c:scaling>
          <c:orientation val="minMax"/>
        </c:scaling>
        <c:delete val="1"/>
        <c:axPos val="l"/>
        <c:numFmt formatCode="0%" sourceLinked="1"/>
        <c:majorTickMark val="none"/>
        <c:minorTickMark val="none"/>
        <c:tickLblPos val="nextTo"/>
        <c:crossAx val="1260585712"/>
        <c:crosses val="autoZero"/>
        <c:crossBetween val="between"/>
      </c:valAx>
      <c:spPr>
        <a:noFill/>
        <a:ln>
          <a:noFill/>
        </a:ln>
        <a:effectLst/>
      </c:spPr>
    </c:plotArea>
    <c:legend>
      <c:legendPos val="t"/>
      <c:layout>
        <c:manualLayout>
          <c:xMode val="edge"/>
          <c:yMode val="edge"/>
          <c:x val="0.28731064138939888"/>
          <c:y val="0.92129629629629628"/>
          <c:w val="0.34628351512414463"/>
          <c:h val="7.812554680664916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A995D4-4363-4177-B031-0648C936EF3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9F84070-B3F3-4AD8-B1C2-36A9D7D99E27}">
      <dgm:prSet/>
      <dgm:spPr/>
      <dgm:t>
        <a:bodyPr/>
        <a:lstStyle/>
        <a:p>
          <a:pPr>
            <a:lnSpc>
              <a:spcPct val="100000"/>
            </a:lnSpc>
          </a:pPr>
          <a:endParaRPr lang="en-US" b="1" u="sng"/>
        </a:p>
        <a:p>
          <a:pPr>
            <a:lnSpc>
              <a:spcPct val="100000"/>
            </a:lnSpc>
          </a:pPr>
          <a:endParaRPr lang="en-US" b="1" u="sng"/>
        </a:p>
        <a:p>
          <a:pPr>
            <a:lnSpc>
              <a:spcPct val="100000"/>
            </a:lnSpc>
          </a:pPr>
          <a:endParaRPr lang="en-US" b="1" u="sng"/>
        </a:p>
        <a:p>
          <a:pPr>
            <a:lnSpc>
              <a:spcPct val="100000"/>
            </a:lnSpc>
          </a:pPr>
          <a:endParaRPr lang="en-US" b="1" u="sng"/>
        </a:p>
        <a:p>
          <a:pPr>
            <a:lnSpc>
              <a:spcPct val="100000"/>
            </a:lnSpc>
          </a:pPr>
          <a:endParaRPr lang="en-US" b="1" u="sng"/>
        </a:p>
        <a:p>
          <a:pPr>
            <a:lnSpc>
              <a:spcPct val="100000"/>
            </a:lnSpc>
          </a:pPr>
          <a:endParaRPr lang="en-US" b="1" u="sng"/>
        </a:p>
        <a:p>
          <a:pPr>
            <a:lnSpc>
              <a:spcPct val="100000"/>
            </a:lnSpc>
          </a:pPr>
          <a:endParaRPr lang="en-US" b="1" u="sng"/>
        </a:p>
        <a:p>
          <a:pPr>
            <a:lnSpc>
              <a:spcPct val="100000"/>
            </a:lnSpc>
          </a:pPr>
          <a:endParaRPr lang="en-US" b="1" u="sng"/>
        </a:p>
        <a:p>
          <a:pPr>
            <a:lnSpc>
              <a:spcPct val="100000"/>
            </a:lnSpc>
          </a:pPr>
          <a:endParaRPr lang="en-US" b="1" u="sng"/>
        </a:p>
        <a:p>
          <a:pPr>
            <a:lnSpc>
              <a:spcPct val="100000"/>
            </a:lnSpc>
          </a:pPr>
          <a:r>
            <a:rPr lang="en-US" b="1" u="sng"/>
            <a:t>Target Segments:</a:t>
          </a:r>
        </a:p>
        <a:p>
          <a:pPr>
            <a:lnSpc>
              <a:spcPct val="100000"/>
            </a:lnSpc>
          </a:pPr>
          <a:r>
            <a:rPr lang="en-US" b="0" u="none"/>
            <a:t>- Leisure Group</a:t>
          </a:r>
        </a:p>
        <a:p>
          <a:pPr>
            <a:lnSpc>
              <a:spcPct val="100000"/>
            </a:lnSpc>
          </a:pPr>
          <a:r>
            <a:rPr lang="en-US" b="0" u="none"/>
            <a:t>- Social Group</a:t>
          </a:r>
        </a:p>
        <a:p>
          <a:pPr>
            <a:lnSpc>
              <a:spcPct val="100000"/>
            </a:lnSpc>
          </a:pPr>
          <a:endParaRPr lang="en-US" b="1" u="sng"/>
        </a:p>
        <a:p>
          <a:pPr>
            <a:lnSpc>
              <a:spcPct val="100000"/>
            </a:lnSpc>
          </a:pPr>
          <a:endParaRPr lang="en-US" b="1" u="sng"/>
        </a:p>
        <a:p>
          <a:pPr>
            <a:lnSpc>
              <a:spcPct val="100000"/>
            </a:lnSpc>
          </a:pPr>
          <a:endParaRPr lang="en-US" b="1" u="sng"/>
        </a:p>
        <a:p>
          <a:pPr>
            <a:lnSpc>
              <a:spcPct val="100000"/>
            </a:lnSpc>
          </a:pPr>
          <a:r>
            <a:rPr lang="en-US" b="1" u="sng"/>
            <a:t>Recommendation: </a:t>
          </a:r>
        </a:p>
        <a:p>
          <a:pPr>
            <a:lnSpc>
              <a:spcPct val="100000"/>
            </a:lnSpc>
          </a:pPr>
          <a:r>
            <a:rPr lang="en-US"/>
            <a:t>- Wahoo should strategically focus on expansion towards runners. </a:t>
          </a:r>
        </a:p>
        <a:p>
          <a:pPr>
            <a:lnSpc>
              <a:spcPct val="100000"/>
            </a:lnSpc>
          </a:pPr>
          <a:r>
            <a:rPr lang="en-US"/>
            <a:t>- High interest in running defined in each segment.</a:t>
          </a:r>
        </a:p>
        <a:p>
          <a:pPr>
            <a:lnSpc>
              <a:spcPct val="100000"/>
            </a:lnSpc>
          </a:pPr>
          <a:r>
            <a:rPr lang="en-US"/>
            <a:t>- Development of new software and hardware geared towards treadmills </a:t>
          </a:r>
        </a:p>
        <a:p>
          <a:pPr>
            <a:lnSpc>
              <a:spcPct val="100000"/>
            </a:lnSpc>
          </a:pPr>
          <a:endParaRPr lang="en-US"/>
        </a:p>
        <a:p>
          <a:pPr>
            <a:lnSpc>
              <a:spcPct val="100000"/>
            </a:lnSpc>
          </a:pPr>
          <a:r>
            <a:rPr lang="en-US" b="1"/>
            <a:t>Goal: Enhance customer experience and loyalty, leveraging Wahoo's existing strengths and reputation in the market</a:t>
          </a:r>
          <a:r>
            <a:rPr lang="en-US"/>
            <a:t>.  </a:t>
          </a:r>
        </a:p>
      </dgm:t>
    </dgm:pt>
    <dgm:pt modelId="{B9D087DE-2501-4D33-A5BF-32319D8BAB3F}" type="parTrans" cxnId="{E6C4F5CA-465F-4742-84C5-ADE1A42A32AB}">
      <dgm:prSet/>
      <dgm:spPr/>
      <dgm:t>
        <a:bodyPr/>
        <a:lstStyle/>
        <a:p>
          <a:endParaRPr lang="en-US"/>
        </a:p>
      </dgm:t>
    </dgm:pt>
    <dgm:pt modelId="{267A3A44-41EC-4117-A63A-444F50ED2610}" type="sibTrans" cxnId="{E6C4F5CA-465F-4742-84C5-ADE1A42A32AB}">
      <dgm:prSet/>
      <dgm:spPr/>
      <dgm:t>
        <a:bodyPr/>
        <a:lstStyle/>
        <a:p>
          <a:pPr>
            <a:lnSpc>
              <a:spcPct val="100000"/>
            </a:lnSpc>
          </a:pPr>
          <a:endParaRPr lang="en-US"/>
        </a:p>
      </dgm:t>
    </dgm:pt>
    <dgm:pt modelId="{FA2AEAD1-7AD6-4D16-B0E6-5BEA2BD1E164}">
      <dgm:prSet/>
      <dgm:spPr/>
      <dgm:t>
        <a:bodyPr/>
        <a:lstStyle/>
        <a:p>
          <a:pPr>
            <a:lnSpc>
              <a:spcPct val="100000"/>
            </a:lnSpc>
          </a:pPr>
          <a:r>
            <a:rPr lang="en-US" b="1" u="sng"/>
            <a:t>Data Analyzed: </a:t>
          </a:r>
        </a:p>
        <a:p>
          <a:pPr>
            <a:lnSpc>
              <a:spcPct val="100000"/>
            </a:lnSpc>
          </a:pPr>
          <a:r>
            <a:rPr lang="en-US"/>
            <a:t>Wahoo non-customer survey data:</a:t>
          </a:r>
        </a:p>
        <a:p>
          <a:pPr>
            <a:lnSpc>
              <a:spcPct val="100000"/>
            </a:lnSpc>
          </a:pPr>
          <a:r>
            <a:rPr lang="en-US"/>
            <a:t>	- Psychographic and Benefit    		Needs</a:t>
          </a:r>
        </a:p>
        <a:p>
          <a:pPr>
            <a:lnSpc>
              <a:spcPct val="100000"/>
            </a:lnSpc>
          </a:pPr>
          <a:r>
            <a:rPr lang="en-US"/>
            <a:t>	- Technology Use</a:t>
          </a:r>
        </a:p>
        <a:p>
          <a:pPr>
            <a:lnSpc>
              <a:spcPct val="100000"/>
            </a:lnSpc>
          </a:pPr>
          <a:r>
            <a:rPr lang="en-US"/>
            <a:t>	- Equipment Ownership</a:t>
          </a:r>
        </a:p>
        <a:p>
          <a:pPr>
            <a:lnSpc>
              <a:spcPct val="100000"/>
            </a:lnSpc>
          </a:pPr>
          <a:r>
            <a:rPr lang="en-US"/>
            <a:t>	- Other Athletic Passions </a:t>
          </a:r>
        </a:p>
        <a:p>
          <a:pPr>
            <a:lnSpc>
              <a:spcPct val="100000"/>
            </a:lnSpc>
          </a:pPr>
          <a:endParaRPr lang="en-US"/>
        </a:p>
        <a:p>
          <a:pPr>
            <a:lnSpc>
              <a:spcPct val="100000"/>
            </a:lnSpc>
          </a:pPr>
          <a:r>
            <a:rPr lang="en-US" b="1"/>
            <a:t>Goal: To gain a holistic understanding of customer preferences and behaviors.  </a:t>
          </a:r>
        </a:p>
      </dgm:t>
    </dgm:pt>
    <dgm:pt modelId="{99908E2B-4432-4058-BE36-9BF1A48038E4}" type="parTrans" cxnId="{537DE175-8F7C-4AF8-A992-B8EFE09A886A}">
      <dgm:prSet/>
      <dgm:spPr/>
      <dgm:t>
        <a:bodyPr/>
        <a:lstStyle/>
        <a:p>
          <a:endParaRPr lang="en-US"/>
        </a:p>
      </dgm:t>
    </dgm:pt>
    <dgm:pt modelId="{5C6B4657-6A16-4AAF-9E55-CCB767E8CBD2}" type="sibTrans" cxnId="{537DE175-8F7C-4AF8-A992-B8EFE09A886A}">
      <dgm:prSet/>
      <dgm:spPr/>
      <dgm:t>
        <a:bodyPr/>
        <a:lstStyle/>
        <a:p>
          <a:pPr>
            <a:lnSpc>
              <a:spcPct val="100000"/>
            </a:lnSpc>
          </a:pPr>
          <a:endParaRPr lang="en-US"/>
        </a:p>
      </dgm:t>
    </dgm:pt>
    <dgm:pt modelId="{4623DC78-128F-4910-8302-9B6064D93A08}">
      <dgm:prSet/>
      <dgm:spPr/>
      <dgm:t>
        <a:bodyPr/>
        <a:lstStyle/>
        <a:p>
          <a:pPr>
            <a:lnSpc>
              <a:spcPct val="100000"/>
            </a:lnSpc>
          </a:pPr>
          <a:r>
            <a:rPr lang="en-US" b="1" u="sng"/>
            <a:t>Segment Identification: </a:t>
          </a:r>
        </a:p>
        <a:p>
          <a:pPr>
            <a:lnSpc>
              <a:spcPct val="100000"/>
            </a:lnSpc>
          </a:pPr>
          <a:r>
            <a:rPr lang="en-US"/>
            <a:t>Our k-means clustering analysis identified three distinct customer segments </a:t>
          </a:r>
        </a:p>
        <a:p>
          <a:pPr>
            <a:lnSpc>
              <a:spcPct val="100000"/>
            </a:lnSpc>
          </a:pPr>
          <a:r>
            <a:rPr lang="en-US"/>
            <a:t>	- Leisure Segment</a:t>
          </a:r>
        </a:p>
        <a:p>
          <a:pPr>
            <a:lnSpc>
              <a:spcPct val="100000"/>
            </a:lnSpc>
          </a:pPr>
          <a:r>
            <a:rPr lang="en-US"/>
            <a:t>	- Competitive Segment </a:t>
          </a:r>
        </a:p>
        <a:p>
          <a:pPr>
            <a:lnSpc>
              <a:spcPct val="100000"/>
            </a:lnSpc>
          </a:pPr>
          <a:r>
            <a:rPr lang="en-US"/>
            <a:t>	- Social segment. </a:t>
          </a:r>
        </a:p>
      </dgm:t>
    </dgm:pt>
    <dgm:pt modelId="{3FB1680C-628F-4132-AB78-9B4B032DDD71}" type="parTrans" cxnId="{EBFB83C7-0980-4BBA-A4E5-F15D55F2EFD7}">
      <dgm:prSet/>
      <dgm:spPr/>
      <dgm:t>
        <a:bodyPr/>
        <a:lstStyle/>
        <a:p>
          <a:endParaRPr lang="en-US"/>
        </a:p>
      </dgm:t>
    </dgm:pt>
    <dgm:pt modelId="{C049E219-642A-4175-99F0-BA1E20877FBD}" type="sibTrans" cxnId="{EBFB83C7-0980-4BBA-A4E5-F15D55F2EFD7}">
      <dgm:prSet/>
      <dgm:spPr/>
      <dgm:t>
        <a:bodyPr/>
        <a:lstStyle/>
        <a:p>
          <a:pPr>
            <a:lnSpc>
              <a:spcPct val="100000"/>
            </a:lnSpc>
          </a:pPr>
          <a:endParaRPr lang="en-US"/>
        </a:p>
      </dgm:t>
    </dgm:pt>
    <dgm:pt modelId="{5058ED0E-EA5B-4242-8D74-531A327AEA28}">
      <dgm:prSet/>
      <dgm:spPr/>
      <dgm:t>
        <a:bodyPr/>
        <a:lstStyle/>
        <a:p>
          <a:pPr>
            <a:lnSpc>
              <a:spcPct val="100000"/>
            </a:lnSpc>
          </a:pPr>
          <a:r>
            <a:rPr lang="en-US" b="1" u="sng"/>
            <a:t>Segment Descriptions: </a:t>
          </a:r>
        </a:p>
        <a:p>
          <a:pPr>
            <a:lnSpc>
              <a:spcPct val="100000"/>
            </a:lnSpc>
          </a:pPr>
          <a:r>
            <a:rPr lang="en-US"/>
            <a:t>Leisure Group:</a:t>
          </a:r>
        </a:p>
        <a:p>
          <a:pPr>
            <a:lnSpc>
              <a:spcPct val="100000"/>
            </a:lnSpc>
          </a:pPr>
          <a:r>
            <a:rPr lang="en-US"/>
            <a:t>- Mature, driven members with a penchant for premium sports gear. </a:t>
          </a:r>
        </a:p>
        <a:p>
          <a:pPr>
            <a:lnSpc>
              <a:spcPct val="100000"/>
            </a:lnSpc>
          </a:pPr>
          <a:endParaRPr lang="en-US"/>
        </a:p>
        <a:p>
          <a:pPr>
            <a:lnSpc>
              <a:spcPct val="100000"/>
            </a:lnSpc>
          </a:pPr>
          <a:r>
            <a:rPr lang="en-US"/>
            <a:t>Competitive Group:</a:t>
          </a:r>
        </a:p>
        <a:p>
          <a:pPr>
            <a:lnSpc>
              <a:spcPct val="100000"/>
            </a:lnSpc>
          </a:pPr>
          <a:r>
            <a:rPr lang="en-US"/>
            <a:t>- Marked by intense competition, focused on training, and a deep commitment and tech innovations. </a:t>
          </a:r>
        </a:p>
        <a:p>
          <a:pPr>
            <a:lnSpc>
              <a:spcPct val="100000"/>
            </a:lnSpc>
          </a:pPr>
          <a:endParaRPr lang="en-US"/>
        </a:p>
        <a:p>
          <a:pPr>
            <a:lnSpc>
              <a:spcPct val="100000"/>
            </a:lnSpc>
          </a:pPr>
          <a:r>
            <a:rPr lang="en-US"/>
            <a:t>Social Group:</a:t>
          </a:r>
        </a:p>
        <a:p>
          <a:pPr>
            <a:lnSpc>
              <a:spcPct val="100000"/>
            </a:lnSpc>
          </a:pPr>
          <a:r>
            <a:rPr lang="en-US"/>
            <a:t>- Youthful, budget-aware enthusiasts with a broad spectrum of sports interests.</a:t>
          </a:r>
        </a:p>
      </dgm:t>
    </dgm:pt>
    <dgm:pt modelId="{A077D093-5773-4334-84B8-8DC72412E012}" type="parTrans" cxnId="{DAB42DE9-935D-4677-BC16-1165594CCC50}">
      <dgm:prSet/>
      <dgm:spPr/>
      <dgm:t>
        <a:bodyPr/>
        <a:lstStyle/>
        <a:p>
          <a:endParaRPr lang="en-US"/>
        </a:p>
      </dgm:t>
    </dgm:pt>
    <dgm:pt modelId="{499DA971-F4B3-4B7C-B387-A473F6E91FAB}" type="sibTrans" cxnId="{DAB42DE9-935D-4677-BC16-1165594CCC50}">
      <dgm:prSet/>
      <dgm:spPr/>
      <dgm:t>
        <a:bodyPr/>
        <a:lstStyle/>
        <a:p>
          <a:endParaRPr lang="en-US"/>
        </a:p>
      </dgm:t>
    </dgm:pt>
    <dgm:pt modelId="{6CD7C5D9-C063-4D32-A0DB-4724D05BB705}" type="pres">
      <dgm:prSet presAssocID="{5EA995D4-4363-4177-B031-0648C936EF34}" presName="root" presStyleCnt="0">
        <dgm:presLayoutVars>
          <dgm:dir/>
          <dgm:resizeHandles val="exact"/>
        </dgm:presLayoutVars>
      </dgm:prSet>
      <dgm:spPr/>
    </dgm:pt>
    <dgm:pt modelId="{47638F30-26BA-4ADC-8C7D-CDD6585FAE2E}" type="pres">
      <dgm:prSet presAssocID="{5EA995D4-4363-4177-B031-0648C936EF34}" presName="container" presStyleCnt="0">
        <dgm:presLayoutVars>
          <dgm:dir/>
          <dgm:resizeHandles val="exact"/>
        </dgm:presLayoutVars>
      </dgm:prSet>
      <dgm:spPr/>
    </dgm:pt>
    <dgm:pt modelId="{ADBE490E-A8D7-4D0E-9A89-1F9A1D4184FD}" type="pres">
      <dgm:prSet presAssocID="{29F84070-B3F3-4AD8-B1C2-36A9D7D99E27}" presName="compNode" presStyleCnt="0"/>
      <dgm:spPr/>
    </dgm:pt>
    <dgm:pt modelId="{6377625F-9E94-4F17-AF02-EA7D053AFDF9}" type="pres">
      <dgm:prSet presAssocID="{29F84070-B3F3-4AD8-B1C2-36A9D7D99E27}" presName="iconBgRect" presStyleLbl="bgShp" presStyleIdx="0" presStyleCnt="4" custScaleX="38267" custScaleY="38267" custLinFactX="185444" custLinFactNeighborX="200000" custLinFactNeighborY="64367"/>
      <dgm:spPr/>
    </dgm:pt>
    <dgm:pt modelId="{1A159ADA-2FDA-445B-97BD-C75BD6B26453}" type="pres">
      <dgm:prSet presAssocID="{29F84070-B3F3-4AD8-B1C2-36A9D7D99E27}" presName="iconRect" presStyleLbl="node1" presStyleIdx="0" presStyleCnt="4" custScaleX="40856" custScaleY="40856" custLinFactX="300000" custLinFactY="9249" custLinFactNeighborX="367076"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2AF1F078-E354-46AC-8364-E0063DC0D816}" type="pres">
      <dgm:prSet presAssocID="{29F84070-B3F3-4AD8-B1C2-36A9D7D99E27}" presName="spaceRect" presStyleCnt="0"/>
      <dgm:spPr/>
    </dgm:pt>
    <dgm:pt modelId="{EDB7CF45-D159-4BE2-AC6A-11C098867A2E}" type="pres">
      <dgm:prSet presAssocID="{29F84070-B3F3-4AD8-B1C2-36A9D7D99E27}" presName="textRect" presStyleLbl="revTx" presStyleIdx="0" presStyleCnt="4" custScaleX="71810" custLinFactX="34554" custLinFactNeighborX="100000" custLinFactNeighborY="23431">
        <dgm:presLayoutVars>
          <dgm:chMax val="1"/>
          <dgm:chPref val="1"/>
        </dgm:presLayoutVars>
      </dgm:prSet>
      <dgm:spPr/>
    </dgm:pt>
    <dgm:pt modelId="{FC7FAF11-EBDA-48C3-9D0B-46BDC8A12A7F}" type="pres">
      <dgm:prSet presAssocID="{267A3A44-41EC-4117-A63A-444F50ED2610}" presName="sibTrans" presStyleLbl="sibTrans2D1" presStyleIdx="0" presStyleCnt="0"/>
      <dgm:spPr/>
    </dgm:pt>
    <dgm:pt modelId="{8AFE8588-CAC5-4E89-8D84-02B1BA374657}" type="pres">
      <dgm:prSet presAssocID="{FA2AEAD1-7AD6-4D16-B0E6-5BEA2BD1E164}" presName="compNode" presStyleCnt="0"/>
      <dgm:spPr/>
    </dgm:pt>
    <dgm:pt modelId="{4562F682-F6C5-4590-9016-07C7DDBA4717}" type="pres">
      <dgm:prSet presAssocID="{FA2AEAD1-7AD6-4D16-B0E6-5BEA2BD1E164}" presName="iconBgRect" presStyleLbl="bgShp" presStyleIdx="1" presStyleCnt="4" custScaleX="38137" custScaleY="41038" custLinFactX="-145327" custLinFactNeighborX="-200000" custLinFactNeighborY="-953"/>
      <dgm:spPr/>
    </dgm:pt>
    <dgm:pt modelId="{F2777AED-26BB-4792-B706-122AF0EF3BC3}" type="pres">
      <dgm:prSet presAssocID="{FA2AEAD1-7AD6-4D16-B0E6-5BEA2BD1E164}" presName="iconRect" presStyleLbl="node1" presStyleIdx="1" presStyleCnt="4" custScaleX="38137" custScaleY="41037" custLinFactX="-294979" custLinFactNeighborX="-300000" custLinFactNeighborY="-288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search"/>
        </a:ext>
      </dgm:extLst>
    </dgm:pt>
    <dgm:pt modelId="{8BE06273-97B5-442B-8C58-411C310588E9}" type="pres">
      <dgm:prSet presAssocID="{FA2AEAD1-7AD6-4D16-B0E6-5BEA2BD1E164}" presName="spaceRect" presStyleCnt="0"/>
      <dgm:spPr/>
    </dgm:pt>
    <dgm:pt modelId="{27307B0E-69AF-4EB8-A2B8-A046ABBB1BA8}" type="pres">
      <dgm:prSet presAssocID="{FA2AEAD1-7AD6-4D16-B0E6-5BEA2BD1E164}" presName="textRect" presStyleLbl="revTx" presStyleIdx="1" presStyleCnt="4" custScaleX="50602" custLinFactX="-86590" custLinFactNeighborX="-100000" custLinFactNeighborY="7001">
        <dgm:presLayoutVars>
          <dgm:chMax val="1"/>
          <dgm:chPref val="1"/>
        </dgm:presLayoutVars>
      </dgm:prSet>
      <dgm:spPr/>
    </dgm:pt>
    <dgm:pt modelId="{34D4FBBA-D06E-446C-9BCD-4F8B467D0B93}" type="pres">
      <dgm:prSet presAssocID="{5C6B4657-6A16-4AAF-9E55-CCB767E8CBD2}" presName="sibTrans" presStyleLbl="sibTrans2D1" presStyleIdx="0" presStyleCnt="0"/>
      <dgm:spPr/>
    </dgm:pt>
    <dgm:pt modelId="{BF0E91C8-1BF5-4587-B8D5-D6A6679FA599}" type="pres">
      <dgm:prSet presAssocID="{4623DC78-128F-4910-8302-9B6064D93A08}" presName="compNode" presStyleCnt="0"/>
      <dgm:spPr/>
    </dgm:pt>
    <dgm:pt modelId="{C6E025FD-ADB9-4993-B715-F19AE1793B7E}" type="pres">
      <dgm:prSet presAssocID="{4623DC78-128F-4910-8302-9B6064D93A08}" presName="iconBgRect" presStyleLbl="bgShp" presStyleIdx="2" presStyleCnt="4" custScaleX="40767" custScaleY="42719" custLinFactNeighborX="-5722" custLinFactNeighborY="-1615"/>
      <dgm:spPr/>
    </dgm:pt>
    <dgm:pt modelId="{A0DA5774-827B-48FF-AE64-339F244F000A}" type="pres">
      <dgm:prSet presAssocID="{4623DC78-128F-4910-8302-9B6064D93A08}" presName="iconRect" presStyleLbl="node1" presStyleIdx="2" presStyleCnt="4" custScaleX="40767" custScaleY="42719" custLinFactNeighborX="-9455" custLinFactNeighborY="-408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enn Diagram"/>
        </a:ext>
      </dgm:extLst>
    </dgm:pt>
    <dgm:pt modelId="{EEC028CB-FE8C-419C-92DA-0673F3A742A9}" type="pres">
      <dgm:prSet presAssocID="{4623DC78-128F-4910-8302-9B6064D93A08}" presName="spaceRect" presStyleCnt="0"/>
      <dgm:spPr/>
    </dgm:pt>
    <dgm:pt modelId="{E0482911-F945-4943-B79C-3279657B8676}" type="pres">
      <dgm:prSet presAssocID="{4623DC78-128F-4910-8302-9B6064D93A08}" presName="textRect" presStyleLbl="revTx" presStyleIdx="2" presStyleCnt="4" custScaleX="45191" custLinFactNeighborX="-44590">
        <dgm:presLayoutVars>
          <dgm:chMax val="1"/>
          <dgm:chPref val="1"/>
        </dgm:presLayoutVars>
      </dgm:prSet>
      <dgm:spPr/>
    </dgm:pt>
    <dgm:pt modelId="{50AD2888-C7ED-439F-82C4-AACA0E2B0E5B}" type="pres">
      <dgm:prSet presAssocID="{C049E219-642A-4175-99F0-BA1E20877FBD}" presName="sibTrans" presStyleLbl="sibTrans2D1" presStyleIdx="0" presStyleCnt="0"/>
      <dgm:spPr/>
    </dgm:pt>
    <dgm:pt modelId="{CD7EF9EE-28D7-4ACC-A97F-167EA43EF4E6}" type="pres">
      <dgm:prSet presAssocID="{5058ED0E-EA5B-4242-8D74-531A327AEA28}" presName="compNode" presStyleCnt="0"/>
      <dgm:spPr/>
    </dgm:pt>
    <dgm:pt modelId="{F241946F-7D75-4B88-B29E-0409B24B64AF}" type="pres">
      <dgm:prSet presAssocID="{5058ED0E-EA5B-4242-8D74-531A327AEA28}" presName="iconBgRect" presStyleLbl="bgShp" presStyleIdx="3" presStyleCnt="4" custScaleX="39989" custScaleY="39989" custLinFactX="-28089" custLinFactNeighborX="-100000" custLinFactNeighborY="-78392"/>
      <dgm:spPr/>
    </dgm:pt>
    <dgm:pt modelId="{EE63191C-BAA4-4921-A143-2167A02D4C50}" type="pres">
      <dgm:prSet presAssocID="{5058ED0E-EA5B-4242-8D74-531A327AEA28}" presName="iconRect" presStyleLbl="node1" presStyleIdx="3" presStyleCnt="4" custScaleX="39989" custScaleY="39989" custLinFactX="-100000" custLinFactY="-35284" custLinFactNeighborX="-120073"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umbbell"/>
        </a:ext>
      </dgm:extLst>
    </dgm:pt>
    <dgm:pt modelId="{70CF69C2-FD27-457A-BFDE-73CF96913DD5}" type="pres">
      <dgm:prSet presAssocID="{5058ED0E-EA5B-4242-8D74-531A327AEA28}" presName="spaceRect" presStyleCnt="0"/>
      <dgm:spPr/>
    </dgm:pt>
    <dgm:pt modelId="{6914689F-E31A-4A22-A815-2A084D729A6C}" type="pres">
      <dgm:prSet presAssocID="{5058ED0E-EA5B-4242-8D74-531A327AEA28}" presName="textRect" presStyleLbl="revTx" presStyleIdx="3" presStyleCnt="4" custScaleX="60833" custLinFactNeighborX="-91683" custLinFactNeighborY="-76775">
        <dgm:presLayoutVars>
          <dgm:chMax val="1"/>
          <dgm:chPref val="1"/>
        </dgm:presLayoutVars>
      </dgm:prSet>
      <dgm:spPr/>
    </dgm:pt>
  </dgm:ptLst>
  <dgm:cxnLst>
    <dgm:cxn modelId="{EEAA2B0A-B33A-4EDE-AF1F-404137BB0951}" type="presOf" srcId="{4623DC78-128F-4910-8302-9B6064D93A08}" destId="{E0482911-F945-4943-B79C-3279657B8676}" srcOrd="0" destOrd="0" presId="urn:microsoft.com/office/officeart/2018/2/layout/IconCircleList"/>
    <dgm:cxn modelId="{110EF716-D855-41FB-91F7-A0742F0829E1}" type="presOf" srcId="{5EA995D4-4363-4177-B031-0648C936EF34}" destId="{6CD7C5D9-C063-4D32-A0DB-4724D05BB705}" srcOrd="0" destOrd="0" presId="urn:microsoft.com/office/officeart/2018/2/layout/IconCircleList"/>
    <dgm:cxn modelId="{655DBA21-9F32-427B-BE91-B0C16A81A9F2}" type="presOf" srcId="{FA2AEAD1-7AD6-4D16-B0E6-5BEA2BD1E164}" destId="{27307B0E-69AF-4EB8-A2B8-A046ABBB1BA8}" srcOrd="0" destOrd="0" presId="urn:microsoft.com/office/officeart/2018/2/layout/IconCircleList"/>
    <dgm:cxn modelId="{EA22642F-969A-4B78-8B35-F4E2C4AF1F5B}" type="presOf" srcId="{267A3A44-41EC-4117-A63A-444F50ED2610}" destId="{FC7FAF11-EBDA-48C3-9D0B-46BDC8A12A7F}" srcOrd="0" destOrd="0" presId="urn:microsoft.com/office/officeart/2018/2/layout/IconCircleList"/>
    <dgm:cxn modelId="{537DE175-8F7C-4AF8-A992-B8EFE09A886A}" srcId="{5EA995D4-4363-4177-B031-0648C936EF34}" destId="{FA2AEAD1-7AD6-4D16-B0E6-5BEA2BD1E164}" srcOrd="1" destOrd="0" parTransId="{99908E2B-4432-4058-BE36-9BF1A48038E4}" sibTransId="{5C6B4657-6A16-4AAF-9E55-CCB767E8CBD2}"/>
    <dgm:cxn modelId="{7175D387-89D4-468D-9638-4EF29E345265}" type="presOf" srcId="{29F84070-B3F3-4AD8-B1C2-36A9D7D99E27}" destId="{EDB7CF45-D159-4BE2-AC6A-11C098867A2E}" srcOrd="0" destOrd="0" presId="urn:microsoft.com/office/officeart/2018/2/layout/IconCircleList"/>
    <dgm:cxn modelId="{D7199BA1-2FEE-4551-B57C-B67CAE1A8C80}" type="presOf" srcId="{5C6B4657-6A16-4AAF-9E55-CCB767E8CBD2}" destId="{34D4FBBA-D06E-446C-9BCD-4F8B467D0B93}" srcOrd="0" destOrd="0" presId="urn:microsoft.com/office/officeart/2018/2/layout/IconCircleList"/>
    <dgm:cxn modelId="{EBFB83C7-0980-4BBA-A4E5-F15D55F2EFD7}" srcId="{5EA995D4-4363-4177-B031-0648C936EF34}" destId="{4623DC78-128F-4910-8302-9B6064D93A08}" srcOrd="2" destOrd="0" parTransId="{3FB1680C-628F-4132-AB78-9B4B032DDD71}" sibTransId="{C049E219-642A-4175-99F0-BA1E20877FBD}"/>
    <dgm:cxn modelId="{E6C4F5CA-465F-4742-84C5-ADE1A42A32AB}" srcId="{5EA995D4-4363-4177-B031-0648C936EF34}" destId="{29F84070-B3F3-4AD8-B1C2-36A9D7D99E27}" srcOrd="0" destOrd="0" parTransId="{B9D087DE-2501-4D33-A5BF-32319D8BAB3F}" sibTransId="{267A3A44-41EC-4117-A63A-444F50ED2610}"/>
    <dgm:cxn modelId="{DAB42DE9-935D-4677-BC16-1165594CCC50}" srcId="{5EA995D4-4363-4177-B031-0648C936EF34}" destId="{5058ED0E-EA5B-4242-8D74-531A327AEA28}" srcOrd="3" destOrd="0" parTransId="{A077D093-5773-4334-84B8-8DC72412E012}" sibTransId="{499DA971-F4B3-4B7C-B387-A473F6E91FAB}"/>
    <dgm:cxn modelId="{B8CEEFED-842C-4ED8-9F05-AD54E440AD89}" type="presOf" srcId="{5058ED0E-EA5B-4242-8D74-531A327AEA28}" destId="{6914689F-E31A-4A22-A815-2A084D729A6C}" srcOrd="0" destOrd="0" presId="urn:microsoft.com/office/officeart/2018/2/layout/IconCircleList"/>
    <dgm:cxn modelId="{6E4653FF-3584-45CF-BAC0-5138C446409C}" type="presOf" srcId="{C049E219-642A-4175-99F0-BA1E20877FBD}" destId="{50AD2888-C7ED-439F-82C4-AACA0E2B0E5B}" srcOrd="0" destOrd="0" presId="urn:microsoft.com/office/officeart/2018/2/layout/IconCircleList"/>
    <dgm:cxn modelId="{B13A44EA-A2AB-4308-AEB2-FAC6F5B77394}" type="presParOf" srcId="{6CD7C5D9-C063-4D32-A0DB-4724D05BB705}" destId="{47638F30-26BA-4ADC-8C7D-CDD6585FAE2E}" srcOrd="0" destOrd="0" presId="urn:microsoft.com/office/officeart/2018/2/layout/IconCircleList"/>
    <dgm:cxn modelId="{F98B9D7C-1EF7-4391-B23E-AE6DA7B18875}" type="presParOf" srcId="{47638F30-26BA-4ADC-8C7D-CDD6585FAE2E}" destId="{ADBE490E-A8D7-4D0E-9A89-1F9A1D4184FD}" srcOrd="0" destOrd="0" presId="urn:microsoft.com/office/officeart/2018/2/layout/IconCircleList"/>
    <dgm:cxn modelId="{DA7853F1-E660-475E-9A85-4431931A83B3}" type="presParOf" srcId="{ADBE490E-A8D7-4D0E-9A89-1F9A1D4184FD}" destId="{6377625F-9E94-4F17-AF02-EA7D053AFDF9}" srcOrd="0" destOrd="0" presId="urn:microsoft.com/office/officeart/2018/2/layout/IconCircleList"/>
    <dgm:cxn modelId="{738BF669-F771-435F-97A6-9FD2B250A3C9}" type="presParOf" srcId="{ADBE490E-A8D7-4D0E-9A89-1F9A1D4184FD}" destId="{1A159ADA-2FDA-445B-97BD-C75BD6B26453}" srcOrd="1" destOrd="0" presId="urn:microsoft.com/office/officeart/2018/2/layout/IconCircleList"/>
    <dgm:cxn modelId="{3A2E8AF3-49CC-4325-8244-8008B30902EE}" type="presParOf" srcId="{ADBE490E-A8D7-4D0E-9A89-1F9A1D4184FD}" destId="{2AF1F078-E354-46AC-8364-E0063DC0D816}" srcOrd="2" destOrd="0" presId="urn:microsoft.com/office/officeart/2018/2/layout/IconCircleList"/>
    <dgm:cxn modelId="{1C2EBDC7-78F1-42C5-BC57-72FBC036CDF6}" type="presParOf" srcId="{ADBE490E-A8D7-4D0E-9A89-1F9A1D4184FD}" destId="{EDB7CF45-D159-4BE2-AC6A-11C098867A2E}" srcOrd="3" destOrd="0" presId="urn:microsoft.com/office/officeart/2018/2/layout/IconCircleList"/>
    <dgm:cxn modelId="{60A61778-30B2-4A41-9301-D972257EEDAC}" type="presParOf" srcId="{47638F30-26BA-4ADC-8C7D-CDD6585FAE2E}" destId="{FC7FAF11-EBDA-48C3-9D0B-46BDC8A12A7F}" srcOrd="1" destOrd="0" presId="urn:microsoft.com/office/officeart/2018/2/layout/IconCircleList"/>
    <dgm:cxn modelId="{3546435C-5698-4493-9C1D-769BE6012F3C}" type="presParOf" srcId="{47638F30-26BA-4ADC-8C7D-CDD6585FAE2E}" destId="{8AFE8588-CAC5-4E89-8D84-02B1BA374657}" srcOrd="2" destOrd="0" presId="urn:microsoft.com/office/officeart/2018/2/layout/IconCircleList"/>
    <dgm:cxn modelId="{7BE8F583-DC01-4832-8A29-2DA0DF89B305}" type="presParOf" srcId="{8AFE8588-CAC5-4E89-8D84-02B1BA374657}" destId="{4562F682-F6C5-4590-9016-07C7DDBA4717}" srcOrd="0" destOrd="0" presId="urn:microsoft.com/office/officeart/2018/2/layout/IconCircleList"/>
    <dgm:cxn modelId="{250ACA99-580C-4EA1-B0AB-3DC471BCD428}" type="presParOf" srcId="{8AFE8588-CAC5-4E89-8D84-02B1BA374657}" destId="{F2777AED-26BB-4792-B706-122AF0EF3BC3}" srcOrd="1" destOrd="0" presId="urn:microsoft.com/office/officeart/2018/2/layout/IconCircleList"/>
    <dgm:cxn modelId="{18DC9841-27C2-45CF-BDA8-4DCF5CA42674}" type="presParOf" srcId="{8AFE8588-CAC5-4E89-8D84-02B1BA374657}" destId="{8BE06273-97B5-442B-8C58-411C310588E9}" srcOrd="2" destOrd="0" presId="urn:microsoft.com/office/officeart/2018/2/layout/IconCircleList"/>
    <dgm:cxn modelId="{F7EBDBFB-52C1-450D-A69D-38AFE9B1023C}" type="presParOf" srcId="{8AFE8588-CAC5-4E89-8D84-02B1BA374657}" destId="{27307B0E-69AF-4EB8-A2B8-A046ABBB1BA8}" srcOrd="3" destOrd="0" presId="urn:microsoft.com/office/officeart/2018/2/layout/IconCircleList"/>
    <dgm:cxn modelId="{C0899255-B678-4A09-87D6-27393A72E523}" type="presParOf" srcId="{47638F30-26BA-4ADC-8C7D-CDD6585FAE2E}" destId="{34D4FBBA-D06E-446C-9BCD-4F8B467D0B93}" srcOrd="3" destOrd="0" presId="urn:microsoft.com/office/officeart/2018/2/layout/IconCircleList"/>
    <dgm:cxn modelId="{7D6836D3-14B0-45A5-B50C-BF4B601E4B4B}" type="presParOf" srcId="{47638F30-26BA-4ADC-8C7D-CDD6585FAE2E}" destId="{BF0E91C8-1BF5-4587-B8D5-D6A6679FA599}" srcOrd="4" destOrd="0" presId="urn:microsoft.com/office/officeart/2018/2/layout/IconCircleList"/>
    <dgm:cxn modelId="{F6730F14-9524-4976-A83D-23110DD04B77}" type="presParOf" srcId="{BF0E91C8-1BF5-4587-B8D5-D6A6679FA599}" destId="{C6E025FD-ADB9-4993-B715-F19AE1793B7E}" srcOrd="0" destOrd="0" presId="urn:microsoft.com/office/officeart/2018/2/layout/IconCircleList"/>
    <dgm:cxn modelId="{660F4C6B-0259-47BE-A250-63B5D82FBE99}" type="presParOf" srcId="{BF0E91C8-1BF5-4587-B8D5-D6A6679FA599}" destId="{A0DA5774-827B-48FF-AE64-339F244F000A}" srcOrd="1" destOrd="0" presId="urn:microsoft.com/office/officeart/2018/2/layout/IconCircleList"/>
    <dgm:cxn modelId="{C4A260FA-3116-47F6-929D-DA47144DBCC3}" type="presParOf" srcId="{BF0E91C8-1BF5-4587-B8D5-D6A6679FA599}" destId="{EEC028CB-FE8C-419C-92DA-0673F3A742A9}" srcOrd="2" destOrd="0" presId="urn:microsoft.com/office/officeart/2018/2/layout/IconCircleList"/>
    <dgm:cxn modelId="{737C12EA-A935-44C5-B8DD-5C7B096D81D2}" type="presParOf" srcId="{BF0E91C8-1BF5-4587-B8D5-D6A6679FA599}" destId="{E0482911-F945-4943-B79C-3279657B8676}" srcOrd="3" destOrd="0" presId="urn:microsoft.com/office/officeart/2018/2/layout/IconCircleList"/>
    <dgm:cxn modelId="{6EA2C4C3-1F8E-4D3F-AD54-60C9DFE387DD}" type="presParOf" srcId="{47638F30-26BA-4ADC-8C7D-CDD6585FAE2E}" destId="{50AD2888-C7ED-439F-82C4-AACA0E2B0E5B}" srcOrd="5" destOrd="0" presId="urn:microsoft.com/office/officeart/2018/2/layout/IconCircleList"/>
    <dgm:cxn modelId="{03E62B72-E5A6-4710-A212-211EE94C51C7}" type="presParOf" srcId="{47638F30-26BA-4ADC-8C7D-CDD6585FAE2E}" destId="{CD7EF9EE-28D7-4ACC-A97F-167EA43EF4E6}" srcOrd="6" destOrd="0" presId="urn:microsoft.com/office/officeart/2018/2/layout/IconCircleList"/>
    <dgm:cxn modelId="{35748867-A038-4615-8E00-20B7A0C4656D}" type="presParOf" srcId="{CD7EF9EE-28D7-4ACC-A97F-167EA43EF4E6}" destId="{F241946F-7D75-4B88-B29E-0409B24B64AF}" srcOrd="0" destOrd="0" presId="urn:microsoft.com/office/officeart/2018/2/layout/IconCircleList"/>
    <dgm:cxn modelId="{B0282C57-23E4-4AA4-88A0-F088268F9E6C}" type="presParOf" srcId="{CD7EF9EE-28D7-4ACC-A97F-167EA43EF4E6}" destId="{EE63191C-BAA4-4921-A143-2167A02D4C50}" srcOrd="1" destOrd="0" presId="urn:microsoft.com/office/officeart/2018/2/layout/IconCircleList"/>
    <dgm:cxn modelId="{B0950AE5-D25E-4345-AF32-068346983D86}" type="presParOf" srcId="{CD7EF9EE-28D7-4ACC-A97F-167EA43EF4E6}" destId="{70CF69C2-FD27-457A-BFDE-73CF96913DD5}" srcOrd="2" destOrd="0" presId="urn:microsoft.com/office/officeart/2018/2/layout/IconCircleList"/>
    <dgm:cxn modelId="{60F7551E-9CB8-4B1A-8471-706661D050DC}" type="presParOf" srcId="{CD7EF9EE-28D7-4ACC-A97F-167EA43EF4E6}" destId="{6914689F-E31A-4A22-A815-2A084D729A6C}" srcOrd="3" destOrd="0" presId="urn:microsoft.com/office/officeart/2018/2/layout/IconCircle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7FE487-FF8D-4898-B55F-3E2154D2089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D840B17-A63E-46A3-82FE-761BAC2FF918}">
      <dgm:prSet/>
      <dgm:spPr/>
      <dgm:t>
        <a:bodyPr/>
        <a:lstStyle/>
        <a:p>
          <a:r>
            <a:rPr lang="en-US" b="1" i="0"/>
            <a:t>Leisure Segment:</a:t>
          </a:r>
          <a:endParaRPr lang="en-US"/>
        </a:p>
      </dgm:t>
    </dgm:pt>
    <dgm:pt modelId="{4AD525C6-7E23-43B1-A453-CC8CC164BAA9}" type="parTrans" cxnId="{1178E9C7-F02C-40F2-BD98-198331D2E7AA}">
      <dgm:prSet/>
      <dgm:spPr/>
      <dgm:t>
        <a:bodyPr/>
        <a:lstStyle/>
        <a:p>
          <a:endParaRPr lang="en-US"/>
        </a:p>
      </dgm:t>
    </dgm:pt>
    <dgm:pt modelId="{CF09BFD0-5805-4515-A0A9-DE4276898E3A}" type="sibTrans" cxnId="{1178E9C7-F02C-40F2-BD98-198331D2E7AA}">
      <dgm:prSet/>
      <dgm:spPr/>
      <dgm:t>
        <a:bodyPr/>
        <a:lstStyle/>
        <a:p>
          <a:endParaRPr lang="en-US"/>
        </a:p>
      </dgm:t>
    </dgm:pt>
    <dgm:pt modelId="{E01F0C92-3D54-463B-9326-BFA916E37A0D}">
      <dgm:prSet/>
      <dgm:spPr/>
      <dgm:t>
        <a:bodyPr/>
        <a:lstStyle/>
        <a:p>
          <a:pPr>
            <a:buNone/>
          </a:pPr>
          <a:r>
            <a:rPr lang="en-US" b="1" i="0"/>
            <a:t>Behavior: Fitness Conscious</a:t>
          </a:r>
          <a:endParaRPr lang="en-US"/>
        </a:p>
      </dgm:t>
    </dgm:pt>
    <dgm:pt modelId="{880B46E7-4725-4D57-B28A-F6330336EC5E}" type="parTrans" cxnId="{E1D7E885-D950-4F4B-B7CA-20D6DCBD6219}">
      <dgm:prSet/>
      <dgm:spPr/>
      <dgm:t>
        <a:bodyPr/>
        <a:lstStyle/>
        <a:p>
          <a:endParaRPr lang="en-US"/>
        </a:p>
      </dgm:t>
    </dgm:pt>
    <dgm:pt modelId="{5CA7B488-5E4C-4D9C-91BA-9A6169CDF040}" type="sibTrans" cxnId="{E1D7E885-D950-4F4B-B7CA-20D6DCBD6219}">
      <dgm:prSet/>
      <dgm:spPr/>
      <dgm:t>
        <a:bodyPr/>
        <a:lstStyle/>
        <a:p>
          <a:endParaRPr lang="en-US"/>
        </a:p>
      </dgm:t>
    </dgm:pt>
    <dgm:pt modelId="{F23360FE-4E76-4D6F-9A89-6B8B455FF3A1}">
      <dgm:prSet/>
      <dgm:spPr/>
      <dgm:t>
        <a:bodyPr/>
        <a:lstStyle/>
        <a:p>
          <a:r>
            <a:rPr lang="en-US" b="1" i="0"/>
            <a:t>Competitive Segment:</a:t>
          </a:r>
          <a:endParaRPr lang="en-US"/>
        </a:p>
      </dgm:t>
    </dgm:pt>
    <dgm:pt modelId="{2E62B135-825B-41B8-A594-686BD4A42064}" type="parTrans" cxnId="{34C500E2-D216-42FE-A288-6783D2FEB2D9}">
      <dgm:prSet/>
      <dgm:spPr/>
      <dgm:t>
        <a:bodyPr/>
        <a:lstStyle/>
        <a:p>
          <a:endParaRPr lang="en-US"/>
        </a:p>
      </dgm:t>
    </dgm:pt>
    <dgm:pt modelId="{9465D160-9EB2-4BD1-9589-45FC9002C6D3}" type="sibTrans" cxnId="{34C500E2-D216-42FE-A288-6783D2FEB2D9}">
      <dgm:prSet/>
      <dgm:spPr/>
      <dgm:t>
        <a:bodyPr/>
        <a:lstStyle/>
        <a:p>
          <a:endParaRPr lang="en-US"/>
        </a:p>
      </dgm:t>
    </dgm:pt>
    <dgm:pt modelId="{7C092F76-BC96-4548-B3D8-99B8C3E9107D}">
      <dgm:prSet/>
      <dgm:spPr/>
      <dgm:t>
        <a:bodyPr/>
        <a:lstStyle/>
        <a:p>
          <a:pPr>
            <a:buNone/>
          </a:pPr>
          <a:r>
            <a:rPr lang="en-US" b="1" i="0"/>
            <a:t>Behavior: Athletic Focused</a:t>
          </a:r>
          <a:endParaRPr lang="en-US"/>
        </a:p>
      </dgm:t>
    </dgm:pt>
    <dgm:pt modelId="{3AAC35E0-945D-4236-8FEB-2EA2C926CBA1}" type="parTrans" cxnId="{6C53A478-1FB6-4CF2-86D9-806E07743921}">
      <dgm:prSet/>
      <dgm:spPr/>
      <dgm:t>
        <a:bodyPr/>
        <a:lstStyle/>
        <a:p>
          <a:endParaRPr lang="en-US"/>
        </a:p>
      </dgm:t>
    </dgm:pt>
    <dgm:pt modelId="{8489A73F-BC69-4F46-9A57-02AB3C1B8643}" type="sibTrans" cxnId="{6C53A478-1FB6-4CF2-86D9-806E07743921}">
      <dgm:prSet/>
      <dgm:spPr/>
      <dgm:t>
        <a:bodyPr/>
        <a:lstStyle/>
        <a:p>
          <a:endParaRPr lang="en-US"/>
        </a:p>
      </dgm:t>
    </dgm:pt>
    <dgm:pt modelId="{CBD1D8D5-2EA4-429C-839F-64CD900447AF}">
      <dgm:prSet/>
      <dgm:spPr/>
      <dgm:t>
        <a:bodyPr/>
        <a:lstStyle/>
        <a:p>
          <a:r>
            <a:rPr lang="en-US" b="1" i="0"/>
            <a:t>Social Segment:</a:t>
          </a:r>
          <a:endParaRPr lang="en-US"/>
        </a:p>
      </dgm:t>
    </dgm:pt>
    <dgm:pt modelId="{77C60404-B0CA-4C35-8ECD-76B7DD8D316D}" type="parTrans" cxnId="{2B8BB55A-1512-49A4-996E-CF2B7C4FF4FC}">
      <dgm:prSet/>
      <dgm:spPr/>
      <dgm:t>
        <a:bodyPr/>
        <a:lstStyle/>
        <a:p>
          <a:endParaRPr lang="en-US"/>
        </a:p>
      </dgm:t>
    </dgm:pt>
    <dgm:pt modelId="{689C7111-E2FB-4651-B5B7-CBFCCFA7F6A0}" type="sibTrans" cxnId="{2B8BB55A-1512-49A4-996E-CF2B7C4FF4FC}">
      <dgm:prSet/>
      <dgm:spPr/>
      <dgm:t>
        <a:bodyPr/>
        <a:lstStyle/>
        <a:p>
          <a:endParaRPr lang="en-US"/>
        </a:p>
      </dgm:t>
    </dgm:pt>
    <dgm:pt modelId="{4E44F2E7-5A3D-499E-945D-81BF02DACEFA}">
      <dgm:prSet/>
      <dgm:spPr/>
      <dgm:t>
        <a:bodyPr/>
        <a:lstStyle/>
        <a:p>
          <a:pPr>
            <a:buNone/>
          </a:pPr>
          <a:r>
            <a:rPr lang="en-US" b="1" i="0"/>
            <a:t>Behavior: Community Engagement</a:t>
          </a:r>
          <a:endParaRPr lang="en-US"/>
        </a:p>
      </dgm:t>
    </dgm:pt>
    <dgm:pt modelId="{F771F4F0-7FBB-416E-A174-7376A60559C4}" type="parTrans" cxnId="{1D66904E-66A7-4AAB-9C7D-2375FB68B7E9}">
      <dgm:prSet/>
      <dgm:spPr/>
      <dgm:t>
        <a:bodyPr/>
        <a:lstStyle/>
        <a:p>
          <a:endParaRPr lang="en-US"/>
        </a:p>
      </dgm:t>
    </dgm:pt>
    <dgm:pt modelId="{2D76E635-CE96-446F-976F-0D05052769AE}" type="sibTrans" cxnId="{1D66904E-66A7-4AAB-9C7D-2375FB68B7E9}">
      <dgm:prSet/>
      <dgm:spPr/>
      <dgm:t>
        <a:bodyPr/>
        <a:lstStyle/>
        <a:p>
          <a:endParaRPr lang="en-US"/>
        </a:p>
      </dgm:t>
    </dgm:pt>
    <dgm:pt modelId="{8977E265-AD22-4AE4-9A07-495E2376BCFF}">
      <dgm:prSet/>
      <dgm:spPr/>
      <dgm:t>
        <a:bodyPr/>
        <a:lstStyle/>
        <a:p>
          <a:r>
            <a:rPr lang="en-US"/>
            <a:t>Researches online, focused on pricing and quality of equipment</a:t>
          </a:r>
          <a:endParaRPr lang="en-US">
            <a:ea typeface="Calibri"/>
            <a:cs typeface="Calibri"/>
          </a:endParaRPr>
        </a:p>
      </dgm:t>
    </dgm:pt>
    <dgm:pt modelId="{46A2AD2E-E76B-4A38-B1F3-21B7C59D308E}" type="parTrans" cxnId="{0D9DD6FD-B5C3-6B4C-8688-A6303B79369C}">
      <dgm:prSet/>
      <dgm:spPr/>
      <dgm:t>
        <a:bodyPr/>
        <a:lstStyle/>
        <a:p>
          <a:endParaRPr lang="en-US"/>
        </a:p>
      </dgm:t>
    </dgm:pt>
    <dgm:pt modelId="{E6252806-AD21-49E9-9C3A-26DE64313037}" type="sibTrans" cxnId="{0D9DD6FD-B5C3-6B4C-8688-A6303B79369C}">
      <dgm:prSet/>
      <dgm:spPr/>
      <dgm:t>
        <a:bodyPr/>
        <a:lstStyle/>
        <a:p>
          <a:endParaRPr lang="en-US"/>
        </a:p>
      </dgm:t>
    </dgm:pt>
    <dgm:pt modelId="{2D2143A4-21A2-4500-A8C9-93D40EF3DEC0}">
      <dgm:prSet/>
      <dgm:spPr/>
      <dgm:t>
        <a:bodyPr/>
        <a:lstStyle/>
        <a:p>
          <a:r>
            <a:rPr lang="en-US">
              <a:ea typeface="Calibri"/>
              <a:cs typeface="Calibri"/>
            </a:rPr>
            <a:t>Looks forward to training and trying new activities</a:t>
          </a:r>
        </a:p>
      </dgm:t>
    </dgm:pt>
    <dgm:pt modelId="{2D0D893F-1A30-46A5-8C02-4CE87AAF3943}" type="parTrans" cxnId="{94B1422D-A5E7-9948-819C-D2B5DD17C9EB}">
      <dgm:prSet/>
      <dgm:spPr/>
      <dgm:t>
        <a:bodyPr/>
        <a:lstStyle/>
        <a:p>
          <a:endParaRPr lang="en-US"/>
        </a:p>
      </dgm:t>
    </dgm:pt>
    <dgm:pt modelId="{FA1236F1-7AC1-4FC4-ADC7-E131D1F59530}" type="sibTrans" cxnId="{94B1422D-A5E7-9948-819C-D2B5DD17C9EB}">
      <dgm:prSet/>
      <dgm:spPr/>
      <dgm:t>
        <a:bodyPr/>
        <a:lstStyle/>
        <a:p>
          <a:endParaRPr lang="en-US"/>
        </a:p>
      </dgm:t>
    </dgm:pt>
    <dgm:pt modelId="{C2CF52C3-7983-47E3-80A1-3C1A3AAF31E6}">
      <dgm:prSet/>
      <dgm:spPr/>
      <dgm:t>
        <a:bodyPr/>
        <a:lstStyle/>
        <a:p>
          <a:r>
            <a:rPr lang="en-US">
              <a:ea typeface="Calibri"/>
              <a:cs typeface="Calibri"/>
            </a:rPr>
            <a:t>Gather information from Friends/Family</a:t>
          </a:r>
        </a:p>
      </dgm:t>
    </dgm:pt>
    <dgm:pt modelId="{4A9E426C-5CC8-4935-83F5-8EFDFFF9AC6A}" type="parTrans" cxnId="{43D2AC8C-2343-5346-BDA0-B2AB27607377}">
      <dgm:prSet/>
      <dgm:spPr/>
      <dgm:t>
        <a:bodyPr/>
        <a:lstStyle/>
        <a:p>
          <a:endParaRPr lang="en-US"/>
        </a:p>
      </dgm:t>
    </dgm:pt>
    <dgm:pt modelId="{57B6BC0A-39A8-40E7-89D0-88DD4B5BBDA7}" type="sibTrans" cxnId="{43D2AC8C-2343-5346-BDA0-B2AB27607377}">
      <dgm:prSet/>
      <dgm:spPr/>
      <dgm:t>
        <a:bodyPr/>
        <a:lstStyle/>
        <a:p>
          <a:endParaRPr lang="en-US"/>
        </a:p>
      </dgm:t>
    </dgm:pt>
    <dgm:pt modelId="{5034DB01-40B6-4EBD-90BE-953E7C3BADDC}">
      <dgm:prSet/>
      <dgm:spPr/>
      <dgm:t>
        <a:bodyPr/>
        <a:lstStyle/>
        <a:p>
          <a:r>
            <a:rPr lang="en-US">
              <a:ea typeface="Calibri"/>
              <a:cs typeface="Calibri"/>
            </a:rPr>
            <a:t>Manage nutrition and diet carefully</a:t>
          </a:r>
        </a:p>
      </dgm:t>
    </dgm:pt>
    <dgm:pt modelId="{86B23152-C370-4A90-A7E2-3F7948A81637}" type="parTrans" cxnId="{476807EA-427D-7342-8341-483B8C690066}">
      <dgm:prSet/>
      <dgm:spPr/>
      <dgm:t>
        <a:bodyPr/>
        <a:lstStyle/>
        <a:p>
          <a:endParaRPr lang="en-US"/>
        </a:p>
      </dgm:t>
    </dgm:pt>
    <dgm:pt modelId="{70C40E22-43A0-4BFB-BFE1-C55170B34488}" type="sibTrans" cxnId="{476807EA-427D-7342-8341-483B8C690066}">
      <dgm:prSet/>
      <dgm:spPr/>
      <dgm:t>
        <a:bodyPr/>
        <a:lstStyle/>
        <a:p>
          <a:endParaRPr lang="en-US"/>
        </a:p>
      </dgm:t>
    </dgm:pt>
    <dgm:pt modelId="{4DE885C7-6182-41E8-9812-A5F4AA22E511}">
      <dgm:prSet/>
      <dgm:spPr/>
      <dgm:t>
        <a:bodyPr/>
        <a:lstStyle/>
        <a:p>
          <a:r>
            <a:rPr lang="en-US">
              <a:ea typeface="Calibri"/>
              <a:cs typeface="Calibri"/>
            </a:rPr>
            <a:t>Focused on improving performance and recovery</a:t>
          </a:r>
        </a:p>
      </dgm:t>
    </dgm:pt>
    <dgm:pt modelId="{94D6B518-3815-4B10-BAD6-2987EB65C832}" type="parTrans" cxnId="{6DDB500B-0755-9144-84C7-30F22BAE183C}">
      <dgm:prSet/>
      <dgm:spPr/>
      <dgm:t>
        <a:bodyPr/>
        <a:lstStyle/>
        <a:p>
          <a:endParaRPr lang="en-US"/>
        </a:p>
      </dgm:t>
    </dgm:pt>
    <dgm:pt modelId="{E582C054-4427-4900-B514-FF7DF7FBB936}" type="sibTrans" cxnId="{6DDB500B-0755-9144-84C7-30F22BAE183C}">
      <dgm:prSet/>
      <dgm:spPr/>
      <dgm:t>
        <a:bodyPr/>
        <a:lstStyle/>
        <a:p>
          <a:endParaRPr lang="en-US"/>
        </a:p>
      </dgm:t>
    </dgm:pt>
    <dgm:pt modelId="{AA1AA693-1578-41F9-B387-67AE441D0DC4}">
      <dgm:prSet/>
      <dgm:spPr/>
      <dgm:t>
        <a:bodyPr/>
        <a:lstStyle/>
        <a:p>
          <a:r>
            <a:rPr lang="en-US">
              <a:ea typeface="Calibri"/>
              <a:cs typeface="Calibri"/>
            </a:rPr>
            <a:t>Spending time with friends makes their sport activity more fun</a:t>
          </a:r>
        </a:p>
      </dgm:t>
    </dgm:pt>
    <dgm:pt modelId="{9D7F2DDA-09E1-4F54-ADC0-8D3300963CD2}" type="parTrans" cxnId="{39E4656A-8BAB-A040-BCE5-0081B3DA162A}">
      <dgm:prSet/>
      <dgm:spPr/>
      <dgm:t>
        <a:bodyPr/>
        <a:lstStyle/>
        <a:p>
          <a:endParaRPr lang="en-US"/>
        </a:p>
      </dgm:t>
    </dgm:pt>
    <dgm:pt modelId="{93A760EB-DC00-459F-A9AC-87A9110CFF82}" type="sibTrans" cxnId="{39E4656A-8BAB-A040-BCE5-0081B3DA162A}">
      <dgm:prSet/>
      <dgm:spPr/>
      <dgm:t>
        <a:bodyPr/>
        <a:lstStyle/>
        <a:p>
          <a:endParaRPr lang="en-US"/>
        </a:p>
      </dgm:t>
    </dgm:pt>
    <dgm:pt modelId="{9E96E0BF-C340-4751-ADBB-5EB74D6797F5}">
      <dgm:prSet/>
      <dgm:spPr/>
      <dgm:t>
        <a:bodyPr/>
        <a:lstStyle/>
        <a:p>
          <a:r>
            <a:rPr lang="en-US">
              <a:ea typeface="Calibri"/>
              <a:cs typeface="Calibri"/>
            </a:rPr>
            <a:t>Enjoy time relaxing away from their sport activity/training</a:t>
          </a:r>
        </a:p>
      </dgm:t>
    </dgm:pt>
    <dgm:pt modelId="{CCB7B6F9-0587-4317-9ABC-2A5E6002FF0E}" type="parTrans" cxnId="{A50F5D98-C641-5D47-B8B2-015B81CD2904}">
      <dgm:prSet/>
      <dgm:spPr/>
      <dgm:t>
        <a:bodyPr/>
        <a:lstStyle/>
        <a:p>
          <a:endParaRPr lang="en-US"/>
        </a:p>
      </dgm:t>
    </dgm:pt>
    <dgm:pt modelId="{A2E28A85-71FF-400A-96CA-E853A86B12AD}" type="sibTrans" cxnId="{A50F5D98-C641-5D47-B8B2-015B81CD2904}">
      <dgm:prSet/>
      <dgm:spPr/>
      <dgm:t>
        <a:bodyPr/>
        <a:lstStyle/>
        <a:p>
          <a:endParaRPr lang="en-US"/>
        </a:p>
      </dgm:t>
    </dgm:pt>
    <dgm:pt modelId="{F8196949-0B8C-426E-A77F-6619A01A35DE}">
      <dgm:prSet/>
      <dgm:spPr/>
      <dgm:t>
        <a:bodyPr/>
        <a:lstStyle/>
        <a:p>
          <a:r>
            <a:rPr lang="en-US">
              <a:ea typeface="Calibri"/>
              <a:cs typeface="Calibri"/>
            </a:rPr>
            <a:t>Expert on sporting equipment and training.</a:t>
          </a:r>
        </a:p>
      </dgm:t>
    </dgm:pt>
    <dgm:pt modelId="{F0A1D367-7553-4B99-AD39-675663CEC060}" type="parTrans" cxnId="{BCA73D4A-C243-C64A-880B-B9A075C37307}">
      <dgm:prSet/>
      <dgm:spPr/>
      <dgm:t>
        <a:bodyPr/>
        <a:lstStyle/>
        <a:p>
          <a:endParaRPr lang="en-US"/>
        </a:p>
      </dgm:t>
    </dgm:pt>
    <dgm:pt modelId="{7722EEDD-BEF5-406C-BF28-0A76DD34CA3D}" type="sibTrans" cxnId="{BCA73D4A-C243-C64A-880B-B9A075C37307}">
      <dgm:prSet/>
      <dgm:spPr/>
      <dgm:t>
        <a:bodyPr/>
        <a:lstStyle/>
        <a:p>
          <a:endParaRPr lang="en-US"/>
        </a:p>
      </dgm:t>
    </dgm:pt>
    <dgm:pt modelId="{BC4EFE28-B99C-4A61-BC99-61231EF121D0}">
      <dgm:prSet/>
      <dgm:spPr/>
      <dgm:t>
        <a:bodyPr/>
        <a:lstStyle/>
        <a:p>
          <a:r>
            <a:rPr lang="en-US">
              <a:ea typeface="Calibri"/>
              <a:cs typeface="Calibri"/>
            </a:rPr>
            <a:t>Less active and work out a few times per month up to 3-4 times per week.</a:t>
          </a:r>
        </a:p>
      </dgm:t>
    </dgm:pt>
    <dgm:pt modelId="{F1B82F4C-1BB4-41EE-84AE-5F4B681D6090}" type="parTrans" cxnId="{4BA9BE94-7C62-4B4D-B475-4E9B16867AB0}">
      <dgm:prSet/>
      <dgm:spPr/>
      <dgm:t>
        <a:bodyPr/>
        <a:lstStyle/>
        <a:p>
          <a:endParaRPr lang="en-US"/>
        </a:p>
      </dgm:t>
    </dgm:pt>
    <dgm:pt modelId="{5FEFE4BE-19B5-4664-83E6-E95C43B24FA2}" type="sibTrans" cxnId="{4BA9BE94-7C62-4B4D-B475-4E9B16867AB0}">
      <dgm:prSet/>
      <dgm:spPr/>
      <dgm:t>
        <a:bodyPr/>
        <a:lstStyle/>
        <a:p>
          <a:endParaRPr lang="en-US"/>
        </a:p>
      </dgm:t>
    </dgm:pt>
    <dgm:pt modelId="{FBFC2319-AECD-4C55-BA96-763B42D9FF27}">
      <dgm:prSet/>
      <dgm:spPr/>
      <dgm:t>
        <a:bodyPr/>
        <a:lstStyle/>
        <a:p>
          <a:r>
            <a:rPr lang="en-US">
              <a:ea typeface="Calibri"/>
              <a:cs typeface="Calibri"/>
            </a:rPr>
            <a:t>Don’t follow a structured training plan</a:t>
          </a:r>
        </a:p>
      </dgm:t>
    </dgm:pt>
    <dgm:pt modelId="{A8283202-D58C-4205-8D94-A53BA33D2DAB}" type="parTrans" cxnId="{0096978B-7BA2-6F4F-9AF0-98FEECEF8FEF}">
      <dgm:prSet/>
      <dgm:spPr/>
      <dgm:t>
        <a:bodyPr/>
        <a:lstStyle/>
        <a:p>
          <a:endParaRPr lang="en-US"/>
        </a:p>
      </dgm:t>
    </dgm:pt>
    <dgm:pt modelId="{EACC473B-7AAC-4CF3-889A-828C1A52D4DF}" type="sibTrans" cxnId="{0096978B-7BA2-6F4F-9AF0-98FEECEF8FEF}">
      <dgm:prSet/>
      <dgm:spPr/>
      <dgm:t>
        <a:bodyPr/>
        <a:lstStyle/>
        <a:p>
          <a:endParaRPr lang="en-US"/>
        </a:p>
      </dgm:t>
    </dgm:pt>
    <dgm:pt modelId="{1A748983-E030-4816-B1C8-49D600DDAEDD}">
      <dgm:prSet/>
      <dgm:spPr/>
      <dgm:t>
        <a:bodyPr/>
        <a:lstStyle/>
        <a:p>
          <a:r>
            <a:rPr lang="en-US">
              <a:ea typeface="Calibri"/>
              <a:cs typeface="Calibri"/>
            </a:rPr>
            <a:t>Don’t track or use data often to measure performance </a:t>
          </a:r>
        </a:p>
      </dgm:t>
    </dgm:pt>
    <dgm:pt modelId="{711E01B3-806E-4624-9AAF-5113A354F41E}" type="parTrans" cxnId="{8B8FAE44-69AF-8B4A-A661-D0645411F394}">
      <dgm:prSet/>
      <dgm:spPr/>
      <dgm:t>
        <a:bodyPr/>
        <a:lstStyle/>
        <a:p>
          <a:endParaRPr lang="en-US"/>
        </a:p>
      </dgm:t>
    </dgm:pt>
    <dgm:pt modelId="{CB296820-074E-4F09-9773-65466CD3F2A6}" type="sibTrans" cxnId="{8B8FAE44-69AF-8B4A-A661-D0645411F394}">
      <dgm:prSet/>
      <dgm:spPr/>
      <dgm:t>
        <a:bodyPr/>
        <a:lstStyle/>
        <a:p>
          <a:endParaRPr lang="en-US"/>
        </a:p>
      </dgm:t>
    </dgm:pt>
    <dgm:pt modelId="{72A431AB-23CA-4024-8DCA-F10F1FB07A36}">
      <dgm:prSet/>
      <dgm:spPr/>
      <dgm:t>
        <a:bodyPr/>
        <a:lstStyle/>
        <a:p>
          <a:r>
            <a:rPr lang="en-US">
              <a:ea typeface="Calibri"/>
              <a:cs typeface="Calibri"/>
            </a:rPr>
            <a:t>Friends don’t typically participate in their sports activity</a:t>
          </a:r>
        </a:p>
      </dgm:t>
    </dgm:pt>
    <dgm:pt modelId="{B99499B6-58D2-4D43-A0A6-6B7683841AD8}" type="parTrans" cxnId="{F0FB2D49-EB46-7A40-B7B9-E96EBD7ECD9B}">
      <dgm:prSet/>
      <dgm:spPr/>
      <dgm:t>
        <a:bodyPr/>
        <a:lstStyle/>
        <a:p>
          <a:endParaRPr lang="en-US"/>
        </a:p>
      </dgm:t>
    </dgm:pt>
    <dgm:pt modelId="{B7E907AF-533A-49EF-94C2-735F181F2250}" type="sibTrans" cxnId="{F0FB2D49-EB46-7A40-B7B9-E96EBD7ECD9B}">
      <dgm:prSet/>
      <dgm:spPr/>
      <dgm:t>
        <a:bodyPr/>
        <a:lstStyle/>
        <a:p>
          <a:endParaRPr lang="en-US"/>
        </a:p>
      </dgm:t>
    </dgm:pt>
    <dgm:pt modelId="{32ECBF3D-08A5-40FF-8871-2A53A7A82AC1}">
      <dgm:prSet/>
      <dgm:spPr/>
      <dgm:t>
        <a:bodyPr/>
        <a:lstStyle/>
        <a:p>
          <a:r>
            <a:rPr lang="en-US">
              <a:ea typeface="Calibri"/>
              <a:cs typeface="Calibri"/>
            </a:rPr>
            <a:t>Don’t set performance goals</a:t>
          </a:r>
        </a:p>
      </dgm:t>
    </dgm:pt>
    <dgm:pt modelId="{C384E689-9DF3-47E1-BB1C-5FDE09468A2D}" type="parTrans" cxnId="{A922A746-F8B0-6C43-8019-37DC2E7B8E33}">
      <dgm:prSet/>
      <dgm:spPr/>
      <dgm:t>
        <a:bodyPr/>
        <a:lstStyle/>
        <a:p>
          <a:endParaRPr lang="en-US"/>
        </a:p>
      </dgm:t>
    </dgm:pt>
    <dgm:pt modelId="{056B5923-4B0F-4F9F-B459-997B6ED4D4F5}" type="sibTrans" cxnId="{A922A746-F8B0-6C43-8019-37DC2E7B8E33}">
      <dgm:prSet/>
      <dgm:spPr/>
      <dgm:t>
        <a:bodyPr/>
        <a:lstStyle/>
        <a:p>
          <a:endParaRPr lang="en-US"/>
        </a:p>
      </dgm:t>
    </dgm:pt>
    <dgm:pt modelId="{35D3E109-C4E2-4BDE-8BC9-0EAF63029827}">
      <dgm:prSet/>
      <dgm:spPr/>
      <dgm:t>
        <a:bodyPr/>
        <a:lstStyle/>
        <a:p>
          <a:r>
            <a:rPr lang="en-US">
              <a:ea typeface="Calibri"/>
              <a:cs typeface="Calibri"/>
            </a:rPr>
            <a:t>Don’t spend lots of time outside of training on their sport</a:t>
          </a:r>
        </a:p>
      </dgm:t>
    </dgm:pt>
    <dgm:pt modelId="{B0B26D3B-6824-46A8-854E-111AFD1C534C}" type="parTrans" cxnId="{05A5627E-8402-E649-9C7A-27B04F8B4F03}">
      <dgm:prSet/>
      <dgm:spPr/>
      <dgm:t>
        <a:bodyPr/>
        <a:lstStyle/>
        <a:p>
          <a:endParaRPr lang="en-US"/>
        </a:p>
      </dgm:t>
    </dgm:pt>
    <dgm:pt modelId="{989EA5FE-69B0-4B1B-BE93-943756706295}" type="sibTrans" cxnId="{05A5627E-8402-E649-9C7A-27B04F8B4F03}">
      <dgm:prSet/>
      <dgm:spPr/>
      <dgm:t>
        <a:bodyPr/>
        <a:lstStyle/>
        <a:p>
          <a:endParaRPr lang="en-US"/>
        </a:p>
      </dgm:t>
    </dgm:pt>
    <dgm:pt modelId="{4558DCBC-51B9-4889-971A-0ABB4CFDAC4E}">
      <dgm:prSet/>
      <dgm:spPr/>
      <dgm:t>
        <a:bodyPr/>
        <a:lstStyle/>
        <a:p>
          <a:endParaRPr lang="en-US">
            <a:ea typeface="Calibri"/>
            <a:cs typeface="Calibri"/>
          </a:endParaRPr>
        </a:p>
      </dgm:t>
    </dgm:pt>
    <dgm:pt modelId="{69331B60-F9B4-4335-80B5-1951170C27E0}" type="parTrans" cxnId="{DC998DE3-825D-4F5D-B8FA-2B6CADA7477F}">
      <dgm:prSet/>
      <dgm:spPr/>
      <dgm:t>
        <a:bodyPr/>
        <a:lstStyle/>
        <a:p>
          <a:endParaRPr lang="en-US"/>
        </a:p>
      </dgm:t>
    </dgm:pt>
    <dgm:pt modelId="{3F9C2337-30A0-416D-B2E5-2CB36E4FD85D}" type="sibTrans" cxnId="{DC998DE3-825D-4F5D-B8FA-2B6CADA7477F}">
      <dgm:prSet/>
      <dgm:spPr/>
      <dgm:t>
        <a:bodyPr/>
        <a:lstStyle/>
        <a:p>
          <a:endParaRPr lang="en-US"/>
        </a:p>
      </dgm:t>
    </dgm:pt>
    <dgm:pt modelId="{4532D661-A2FD-4FD0-936B-94A3A0113FC9}">
      <dgm:prSet/>
      <dgm:spPr/>
      <dgm:t>
        <a:bodyPr/>
        <a:lstStyle/>
        <a:p>
          <a:r>
            <a:rPr lang="en-US">
              <a:ea typeface="Calibri"/>
              <a:cs typeface="Calibri"/>
            </a:rPr>
            <a:t>Enjoying the activity is important as it is a way to get away from stress</a:t>
          </a:r>
        </a:p>
      </dgm:t>
    </dgm:pt>
    <dgm:pt modelId="{EC1223FB-A378-46E8-9F76-2F39BF6D4D52}" type="parTrans" cxnId="{33133E33-0886-4D11-A1D1-AF79FE8FE6FF}">
      <dgm:prSet/>
      <dgm:spPr/>
      <dgm:t>
        <a:bodyPr/>
        <a:lstStyle/>
        <a:p>
          <a:endParaRPr lang="en-US"/>
        </a:p>
      </dgm:t>
    </dgm:pt>
    <dgm:pt modelId="{AABDDB5C-F3C9-40D7-BA3B-43FA1D8191BB}" type="sibTrans" cxnId="{33133E33-0886-4D11-A1D1-AF79FE8FE6FF}">
      <dgm:prSet/>
      <dgm:spPr/>
      <dgm:t>
        <a:bodyPr/>
        <a:lstStyle/>
        <a:p>
          <a:endParaRPr lang="en-US"/>
        </a:p>
      </dgm:t>
    </dgm:pt>
    <dgm:pt modelId="{B9E4B1DF-D7DE-4BAE-967B-4D39945DBEE8}">
      <dgm:prSet/>
      <dgm:spPr/>
      <dgm:t>
        <a:bodyPr/>
        <a:lstStyle/>
        <a:p>
          <a:r>
            <a:rPr lang="en-US">
              <a:ea typeface="Calibri"/>
              <a:cs typeface="Calibri"/>
            </a:rPr>
            <a:t>Make’s time to be active</a:t>
          </a:r>
        </a:p>
      </dgm:t>
    </dgm:pt>
    <dgm:pt modelId="{EA963F3A-69CC-44C6-83C6-FECD8B4F3BAF}" type="parTrans" cxnId="{DFC9D21C-3782-4D8A-976B-96919E9AAE71}">
      <dgm:prSet/>
      <dgm:spPr/>
      <dgm:t>
        <a:bodyPr/>
        <a:lstStyle/>
        <a:p>
          <a:endParaRPr lang="en-US"/>
        </a:p>
      </dgm:t>
    </dgm:pt>
    <dgm:pt modelId="{7AB89E30-99CF-461F-8458-3CD62631D607}" type="sibTrans" cxnId="{DFC9D21C-3782-4D8A-976B-96919E9AAE71}">
      <dgm:prSet/>
      <dgm:spPr/>
      <dgm:t>
        <a:bodyPr/>
        <a:lstStyle/>
        <a:p>
          <a:endParaRPr lang="en-US"/>
        </a:p>
      </dgm:t>
    </dgm:pt>
    <dgm:pt modelId="{4FFF07DB-A7BB-7A49-BFF8-F45D65F22A0F}" type="pres">
      <dgm:prSet presAssocID="{A87FE487-FF8D-4898-B55F-3E2154D20896}" presName="Name0" presStyleCnt="0">
        <dgm:presLayoutVars>
          <dgm:dir/>
          <dgm:animLvl val="lvl"/>
          <dgm:resizeHandles val="exact"/>
        </dgm:presLayoutVars>
      </dgm:prSet>
      <dgm:spPr/>
    </dgm:pt>
    <dgm:pt modelId="{894CBCE2-F182-C244-BDA3-36E867DFA258}" type="pres">
      <dgm:prSet presAssocID="{3D840B17-A63E-46A3-82FE-761BAC2FF918}" presName="composite" presStyleCnt="0"/>
      <dgm:spPr/>
    </dgm:pt>
    <dgm:pt modelId="{2604B292-6BDA-7740-9F90-033F9A14A2B3}" type="pres">
      <dgm:prSet presAssocID="{3D840B17-A63E-46A3-82FE-761BAC2FF918}" presName="parTx" presStyleLbl="alignNode1" presStyleIdx="0" presStyleCnt="3">
        <dgm:presLayoutVars>
          <dgm:chMax val="0"/>
          <dgm:chPref val="0"/>
          <dgm:bulletEnabled val="1"/>
        </dgm:presLayoutVars>
      </dgm:prSet>
      <dgm:spPr/>
    </dgm:pt>
    <dgm:pt modelId="{65E83968-CFEC-DC40-89CC-D2E66046C61F}" type="pres">
      <dgm:prSet presAssocID="{3D840B17-A63E-46A3-82FE-761BAC2FF918}" presName="desTx" presStyleLbl="alignAccFollowNode1" presStyleIdx="0" presStyleCnt="3">
        <dgm:presLayoutVars>
          <dgm:bulletEnabled val="1"/>
        </dgm:presLayoutVars>
      </dgm:prSet>
      <dgm:spPr/>
    </dgm:pt>
    <dgm:pt modelId="{19D93012-8381-5A47-9367-705E8E6B3199}" type="pres">
      <dgm:prSet presAssocID="{CF09BFD0-5805-4515-A0A9-DE4276898E3A}" presName="space" presStyleCnt="0"/>
      <dgm:spPr/>
    </dgm:pt>
    <dgm:pt modelId="{9B84F066-8025-1E4D-A70C-C1537C772B0D}" type="pres">
      <dgm:prSet presAssocID="{F23360FE-4E76-4D6F-9A89-6B8B455FF3A1}" presName="composite" presStyleCnt="0"/>
      <dgm:spPr/>
    </dgm:pt>
    <dgm:pt modelId="{3AC283B2-D953-8545-973F-0F9763CD0248}" type="pres">
      <dgm:prSet presAssocID="{F23360FE-4E76-4D6F-9A89-6B8B455FF3A1}" presName="parTx" presStyleLbl="alignNode1" presStyleIdx="1" presStyleCnt="3" custLinFactNeighborX="0">
        <dgm:presLayoutVars>
          <dgm:chMax val="0"/>
          <dgm:chPref val="0"/>
          <dgm:bulletEnabled val="1"/>
        </dgm:presLayoutVars>
      </dgm:prSet>
      <dgm:spPr/>
    </dgm:pt>
    <dgm:pt modelId="{3048744C-BA40-374D-9F8C-310CD5C6F89A}" type="pres">
      <dgm:prSet presAssocID="{F23360FE-4E76-4D6F-9A89-6B8B455FF3A1}" presName="desTx" presStyleLbl="alignAccFollowNode1" presStyleIdx="1" presStyleCnt="3">
        <dgm:presLayoutVars>
          <dgm:bulletEnabled val="1"/>
        </dgm:presLayoutVars>
      </dgm:prSet>
      <dgm:spPr/>
    </dgm:pt>
    <dgm:pt modelId="{F691FDB1-C9EF-AA4A-B36A-7B524F186277}" type="pres">
      <dgm:prSet presAssocID="{9465D160-9EB2-4BD1-9589-45FC9002C6D3}" presName="space" presStyleCnt="0"/>
      <dgm:spPr/>
    </dgm:pt>
    <dgm:pt modelId="{0217B4EF-D4E7-6048-A461-438BD6B60551}" type="pres">
      <dgm:prSet presAssocID="{CBD1D8D5-2EA4-429C-839F-64CD900447AF}" presName="composite" presStyleCnt="0"/>
      <dgm:spPr/>
    </dgm:pt>
    <dgm:pt modelId="{A42CB3D5-8602-494E-B08F-CFB2E8BE4131}" type="pres">
      <dgm:prSet presAssocID="{CBD1D8D5-2EA4-429C-839F-64CD900447AF}" presName="parTx" presStyleLbl="alignNode1" presStyleIdx="2" presStyleCnt="3">
        <dgm:presLayoutVars>
          <dgm:chMax val="0"/>
          <dgm:chPref val="0"/>
          <dgm:bulletEnabled val="1"/>
        </dgm:presLayoutVars>
      </dgm:prSet>
      <dgm:spPr/>
    </dgm:pt>
    <dgm:pt modelId="{233BBD43-7ABD-8C4A-9824-2F6B30D20C1A}" type="pres">
      <dgm:prSet presAssocID="{CBD1D8D5-2EA4-429C-839F-64CD900447AF}" presName="desTx" presStyleLbl="alignAccFollowNode1" presStyleIdx="2" presStyleCnt="3">
        <dgm:presLayoutVars>
          <dgm:bulletEnabled val="1"/>
        </dgm:presLayoutVars>
      </dgm:prSet>
      <dgm:spPr/>
    </dgm:pt>
  </dgm:ptLst>
  <dgm:cxnLst>
    <dgm:cxn modelId="{BDB50607-90CE-4D32-8B88-1C577DCFD1BA}" type="presOf" srcId="{B9E4B1DF-D7DE-4BAE-967B-4D39945DBEE8}" destId="{65E83968-CFEC-DC40-89CC-D2E66046C61F}" srcOrd="0" destOrd="4" presId="urn:microsoft.com/office/officeart/2005/8/layout/hList1"/>
    <dgm:cxn modelId="{6DDB500B-0755-9144-84C7-30F22BAE183C}" srcId="{F23360FE-4E76-4D6F-9A89-6B8B455FF3A1}" destId="{4DE885C7-6182-41E8-9812-A5F4AA22E511}" srcOrd="3" destOrd="0" parTransId="{94D6B518-3815-4B10-BAD6-2987EB65C832}" sibTransId="{E582C054-4427-4900-B514-FF7DF7FBB936}"/>
    <dgm:cxn modelId="{953C9C16-1FC2-5542-A149-6C3504D94BD2}" type="presOf" srcId="{32ECBF3D-08A5-40FF-8871-2A53A7A82AC1}" destId="{233BBD43-7ABD-8C4A-9824-2F6B30D20C1A}" srcOrd="0" destOrd="5" presId="urn:microsoft.com/office/officeart/2005/8/layout/hList1"/>
    <dgm:cxn modelId="{BA529F17-46EA-A045-A395-4B9E582E52CE}" type="presOf" srcId="{F8196949-0B8C-426E-A77F-6619A01A35DE}" destId="{3048744C-BA40-374D-9F8C-310CD5C6F89A}" srcOrd="0" destOrd="6" presId="urn:microsoft.com/office/officeart/2005/8/layout/hList1"/>
    <dgm:cxn modelId="{DFC9D21C-3782-4D8A-976B-96919E9AAE71}" srcId="{3D840B17-A63E-46A3-82FE-761BAC2FF918}" destId="{B9E4B1DF-D7DE-4BAE-967B-4D39945DBEE8}" srcOrd="4" destOrd="0" parTransId="{EA963F3A-69CC-44C6-83C6-FECD8B4F3BAF}" sibTransId="{7AB89E30-99CF-461F-8458-3CD62631D607}"/>
    <dgm:cxn modelId="{463B2829-1C2F-7C4D-8AC4-15AB343D4AA2}" type="presOf" srcId="{3D840B17-A63E-46A3-82FE-761BAC2FF918}" destId="{2604B292-6BDA-7740-9F90-033F9A14A2B3}" srcOrd="0" destOrd="0" presId="urn:microsoft.com/office/officeart/2005/8/layout/hList1"/>
    <dgm:cxn modelId="{94B1422D-A5E7-9948-819C-D2B5DD17C9EB}" srcId="{3D840B17-A63E-46A3-82FE-761BAC2FF918}" destId="{2D2143A4-21A2-4500-A8C9-93D40EF3DEC0}" srcOrd="2" destOrd="0" parTransId="{2D0D893F-1A30-46A5-8C02-4CE87AAF3943}" sibTransId="{FA1236F1-7AC1-4FC4-ADC7-E131D1F59530}"/>
    <dgm:cxn modelId="{33133E33-0886-4D11-A1D1-AF79FE8FE6FF}" srcId="{3D840B17-A63E-46A3-82FE-761BAC2FF918}" destId="{4532D661-A2FD-4FD0-936B-94A3A0113FC9}" srcOrd="3" destOrd="0" parTransId="{EC1223FB-A378-46E8-9F76-2F39BF6D4D52}" sibTransId="{AABDDB5C-F3C9-40D7-BA3B-43FA1D8191BB}"/>
    <dgm:cxn modelId="{C0958D3E-B29C-43BB-A843-0F4D01012BF3}" type="presOf" srcId="{4558DCBC-51B9-4889-971A-0ABB4CFDAC4E}" destId="{233BBD43-7ABD-8C4A-9824-2F6B30D20C1A}" srcOrd="0" destOrd="7" presId="urn:microsoft.com/office/officeart/2005/8/layout/hList1"/>
    <dgm:cxn modelId="{8B8FAE44-69AF-8B4A-A661-D0645411F394}" srcId="{CBD1D8D5-2EA4-429C-839F-64CD900447AF}" destId="{1A748983-E030-4816-B1C8-49D600DDAEDD}" srcOrd="3" destOrd="0" parTransId="{711E01B3-806E-4624-9AAF-5113A354F41E}" sibTransId="{CB296820-074E-4F09-9773-65466CD3F2A6}"/>
    <dgm:cxn modelId="{A922A746-F8B0-6C43-8019-37DC2E7B8E33}" srcId="{CBD1D8D5-2EA4-429C-839F-64CD900447AF}" destId="{32ECBF3D-08A5-40FF-8871-2A53A7A82AC1}" srcOrd="5" destOrd="0" parTransId="{C384E689-9DF3-47E1-BB1C-5FDE09468A2D}" sibTransId="{056B5923-4B0F-4F9F-B459-997B6ED4D4F5}"/>
    <dgm:cxn modelId="{48A70468-55A8-8A4D-AD38-A8F83E8BA3B5}" type="presOf" srcId="{E01F0C92-3D54-463B-9326-BFA916E37A0D}" destId="{65E83968-CFEC-DC40-89CC-D2E66046C61F}" srcOrd="0" destOrd="0" presId="urn:microsoft.com/office/officeart/2005/8/layout/hList1"/>
    <dgm:cxn modelId="{F0FB2D49-EB46-7A40-B7B9-E96EBD7ECD9B}" srcId="{CBD1D8D5-2EA4-429C-839F-64CD900447AF}" destId="{72A431AB-23CA-4024-8DCA-F10F1FB07A36}" srcOrd="4" destOrd="0" parTransId="{B99499B6-58D2-4D43-A0A6-6B7683841AD8}" sibTransId="{B7E907AF-533A-49EF-94C2-735F181F2250}"/>
    <dgm:cxn modelId="{BCA73D4A-C243-C64A-880B-B9A075C37307}" srcId="{F23360FE-4E76-4D6F-9A89-6B8B455FF3A1}" destId="{F8196949-0B8C-426E-A77F-6619A01A35DE}" srcOrd="6" destOrd="0" parTransId="{F0A1D367-7553-4B99-AD39-675663CEC060}" sibTransId="{7722EEDD-BEF5-406C-BF28-0A76DD34CA3D}"/>
    <dgm:cxn modelId="{39E4656A-8BAB-A040-BCE5-0081B3DA162A}" srcId="{F23360FE-4E76-4D6F-9A89-6B8B455FF3A1}" destId="{AA1AA693-1578-41F9-B387-67AE441D0DC4}" srcOrd="4" destOrd="0" parTransId="{9D7F2DDA-09E1-4F54-ADC0-8D3300963CD2}" sibTransId="{93A760EB-DC00-459F-A9AC-87A9110CFF82}"/>
    <dgm:cxn modelId="{5117A34A-30D1-4ECC-845F-565D52E6A49D}" type="presOf" srcId="{4532D661-A2FD-4FD0-936B-94A3A0113FC9}" destId="{65E83968-CFEC-DC40-89CC-D2E66046C61F}" srcOrd="0" destOrd="3" presId="urn:microsoft.com/office/officeart/2005/8/layout/hList1"/>
    <dgm:cxn modelId="{1D66904E-66A7-4AAB-9C7D-2375FB68B7E9}" srcId="{CBD1D8D5-2EA4-429C-839F-64CD900447AF}" destId="{4E44F2E7-5A3D-499E-945D-81BF02DACEFA}" srcOrd="0" destOrd="0" parTransId="{F771F4F0-7FBB-416E-A174-7376A60559C4}" sibTransId="{2D76E635-CE96-446F-976F-0D05052769AE}"/>
    <dgm:cxn modelId="{7261156F-65E2-A34D-86E1-9945FA135154}" type="presOf" srcId="{35D3E109-C4E2-4BDE-8BC9-0EAF63029827}" destId="{233BBD43-7ABD-8C4A-9824-2F6B30D20C1A}" srcOrd="0" destOrd="6" presId="urn:microsoft.com/office/officeart/2005/8/layout/hList1"/>
    <dgm:cxn modelId="{C2FFB856-1AA6-4A4D-B13F-03EE90BC77AB}" type="presOf" srcId="{4DE885C7-6182-41E8-9812-A5F4AA22E511}" destId="{3048744C-BA40-374D-9F8C-310CD5C6F89A}" srcOrd="0" destOrd="3" presId="urn:microsoft.com/office/officeart/2005/8/layout/hList1"/>
    <dgm:cxn modelId="{6C53A478-1FB6-4CF2-86D9-806E07743921}" srcId="{F23360FE-4E76-4D6F-9A89-6B8B455FF3A1}" destId="{7C092F76-BC96-4548-B3D8-99B8C3E9107D}" srcOrd="0" destOrd="0" parTransId="{3AAC35E0-945D-4236-8FEB-2EA2C926CBA1}" sibTransId="{8489A73F-BC69-4F46-9A57-02AB3C1B8643}"/>
    <dgm:cxn modelId="{25ACDF58-A9B1-7746-96FA-C28AA4B9FD20}" type="presOf" srcId="{FBFC2319-AECD-4C55-BA96-763B42D9FF27}" destId="{233BBD43-7ABD-8C4A-9824-2F6B30D20C1A}" srcOrd="0" destOrd="2" presId="urn:microsoft.com/office/officeart/2005/8/layout/hList1"/>
    <dgm:cxn modelId="{2B8BB55A-1512-49A4-996E-CF2B7C4FF4FC}" srcId="{A87FE487-FF8D-4898-B55F-3E2154D20896}" destId="{CBD1D8D5-2EA4-429C-839F-64CD900447AF}" srcOrd="2" destOrd="0" parTransId="{77C60404-B0CA-4C35-8ECD-76B7DD8D316D}" sibTransId="{689C7111-E2FB-4651-B5B7-CBFCCFA7F6A0}"/>
    <dgm:cxn modelId="{05A5627E-8402-E649-9C7A-27B04F8B4F03}" srcId="{CBD1D8D5-2EA4-429C-839F-64CD900447AF}" destId="{35D3E109-C4E2-4BDE-8BC9-0EAF63029827}" srcOrd="6" destOrd="0" parTransId="{B0B26D3B-6824-46A8-854E-111AFD1C534C}" sibTransId="{989EA5FE-69B0-4B1B-BE93-943756706295}"/>
    <dgm:cxn modelId="{C245BB7E-3A8E-214A-95F5-6CF0C6CB8043}" type="presOf" srcId="{7C092F76-BC96-4548-B3D8-99B8C3E9107D}" destId="{3048744C-BA40-374D-9F8C-310CD5C6F89A}" srcOrd="0" destOrd="0" presId="urn:microsoft.com/office/officeart/2005/8/layout/hList1"/>
    <dgm:cxn modelId="{A06CD77E-0451-4046-8FE2-67393ED7A876}" type="presOf" srcId="{CBD1D8D5-2EA4-429C-839F-64CD900447AF}" destId="{A42CB3D5-8602-494E-B08F-CFB2E8BE4131}" srcOrd="0" destOrd="0" presId="urn:microsoft.com/office/officeart/2005/8/layout/hList1"/>
    <dgm:cxn modelId="{001ADE82-470C-D24F-941C-F87F47830FF1}" type="presOf" srcId="{8977E265-AD22-4AE4-9A07-495E2376BCFF}" destId="{65E83968-CFEC-DC40-89CC-D2E66046C61F}" srcOrd="0" destOrd="1" presId="urn:microsoft.com/office/officeart/2005/8/layout/hList1"/>
    <dgm:cxn modelId="{E1D7E885-D950-4F4B-B7CA-20D6DCBD6219}" srcId="{3D840B17-A63E-46A3-82FE-761BAC2FF918}" destId="{E01F0C92-3D54-463B-9326-BFA916E37A0D}" srcOrd="0" destOrd="0" parTransId="{880B46E7-4725-4D57-B28A-F6330336EC5E}" sibTransId="{5CA7B488-5E4C-4D9C-91BA-9A6169CDF040}"/>
    <dgm:cxn modelId="{0096978B-7BA2-6F4F-9AF0-98FEECEF8FEF}" srcId="{CBD1D8D5-2EA4-429C-839F-64CD900447AF}" destId="{FBFC2319-AECD-4C55-BA96-763B42D9FF27}" srcOrd="2" destOrd="0" parTransId="{A8283202-D58C-4205-8D94-A53BA33D2DAB}" sibTransId="{EACC473B-7AAC-4CF3-889A-828C1A52D4DF}"/>
    <dgm:cxn modelId="{43A6848C-3675-EA4F-9BFE-13A67A41E5F5}" type="presOf" srcId="{A87FE487-FF8D-4898-B55F-3E2154D20896}" destId="{4FFF07DB-A7BB-7A49-BFF8-F45D65F22A0F}" srcOrd="0" destOrd="0" presId="urn:microsoft.com/office/officeart/2005/8/layout/hList1"/>
    <dgm:cxn modelId="{43D2AC8C-2343-5346-BDA0-B2AB27607377}" srcId="{F23360FE-4E76-4D6F-9A89-6B8B455FF3A1}" destId="{C2CF52C3-7983-47E3-80A1-3C1A3AAF31E6}" srcOrd="1" destOrd="0" parTransId="{4A9E426C-5CC8-4935-83F5-8EFDFFF9AC6A}" sibTransId="{57B6BC0A-39A8-40E7-89D0-88DD4B5BBDA7}"/>
    <dgm:cxn modelId="{3F37CF8D-12A1-B44A-A8A5-B14F1473E112}" type="presOf" srcId="{2D2143A4-21A2-4500-A8C9-93D40EF3DEC0}" destId="{65E83968-CFEC-DC40-89CC-D2E66046C61F}" srcOrd="0" destOrd="2" presId="urn:microsoft.com/office/officeart/2005/8/layout/hList1"/>
    <dgm:cxn modelId="{4BA9BE94-7C62-4B4D-B475-4E9B16867AB0}" srcId="{CBD1D8D5-2EA4-429C-839F-64CD900447AF}" destId="{BC4EFE28-B99C-4A61-BC99-61231EF121D0}" srcOrd="1" destOrd="0" parTransId="{F1B82F4C-1BB4-41EE-84AE-5F4B681D6090}" sibTransId="{5FEFE4BE-19B5-4664-83E6-E95C43B24FA2}"/>
    <dgm:cxn modelId="{A50F5D98-C641-5D47-B8B2-015B81CD2904}" srcId="{F23360FE-4E76-4D6F-9A89-6B8B455FF3A1}" destId="{9E96E0BF-C340-4751-ADBB-5EB74D6797F5}" srcOrd="5" destOrd="0" parTransId="{CCB7B6F9-0587-4317-9ABC-2A5E6002FF0E}" sibTransId="{A2E28A85-71FF-400A-96CA-E853A86B12AD}"/>
    <dgm:cxn modelId="{8265D9B0-4EEF-9E4F-BA98-0D0173A871EE}" type="presOf" srcId="{BC4EFE28-B99C-4A61-BC99-61231EF121D0}" destId="{233BBD43-7ABD-8C4A-9824-2F6B30D20C1A}" srcOrd="0" destOrd="1" presId="urn:microsoft.com/office/officeart/2005/8/layout/hList1"/>
    <dgm:cxn modelId="{E16FF5B0-EB92-A14B-BF88-F09D272CD0F8}" type="presOf" srcId="{4E44F2E7-5A3D-499E-945D-81BF02DACEFA}" destId="{233BBD43-7ABD-8C4A-9824-2F6B30D20C1A}" srcOrd="0" destOrd="0" presId="urn:microsoft.com/office/officeart/2005/8/layout/hList1"/>
    <dgm:cxn modelId="{FEED27B6-6887-D345-9F1B-3DE006EA8A2E}" type="presOf" srcId="{AA1AA693-1578-41F9-B387-67AE441D0DC4}" destId="{3048744C-BA40-374D-9F8C-310CD5C6F89A}" srcOrd="0" destOrd="4" presId="urn:microsoft.com/office/officeart/2005/8/layout/hList1"/>
    <dgm:cxn modelId="{18F3A2BC-11E3-5141-A4E6-1AAD388F2AEE}" type="presOf" srcId="{72A431AB-23CA-4024-8DCA-F10F1FB07A36}" destId="{233BBD43-7ABD-8C4A-9824-2F6B30D20C1A}" srcOrd="0" destOrd="4" presId="urn:microsoft.com/office/officeart/2005/8/layout/hList1"/>
    <dgm:cxn modelId="{147615C0-5F65-2647-B612-285675841B46}" type="presOf" srcId="{9E96E0BF-C340-4751-ADBB-5EB74D6797F5}" destId="{3048744C-BA40-374D-9F8C-310CD5C6F89A}" srcOrd="0" destOrd="5" presId="urn:microsoft.com/office/officeart/2005/8/layout/hList1"/>
    <dgm:cxn modelId="{1178E9C7-F02C-40F2-BD98-198331D2E7AA}" srcId="{A87FE487-FF8D-4898-B55F-3E2154D20896}" destId="{3D840B17-A63E-46A3-82FE-761BAC2FF918}" srcOrd="0" destOrd="0" parTransId="{4AD525C6-7E23-43B1-A453-CC8CC164BAA9}" sibTransId="{CF09BFD0-5805-4515-A0A9-DE4276898E3A}"/>
    <dgm:cxn modelId="{7A88F3D6-92AB-E64F-AB4E-FA869CA82417}" type="presOf" srcId="{1A748983-E030-4816-B1C8-49D600DDAEDD}" destId="{233BBD43-7ABD-8C4A-9824-2F6B30D20C1A}" srcOrd="0" destOrd="3" presId="urn:microsoft.com/office/officeart/2005/8/layout/hList1"/>
    <dgm:cxn modelId="{F2DA61D7-8638-8543-81E8-629C4758ADD3}" type="presOf" srcId="{5034DB01-40B6-4EBD-90BE-953E7C3BADDC}" destId="{3048744C-BA40-374D-9F8C-310CD5C6F89A}" srcOrd="0" destOrd="2" presId="urn:microsoft.com/office/officeart/2005/8/layout/hList1"/>
    <dgm:cxn modelId="{34C500E2-D216-42FE-A288-6783D2FEB2D9}" srcId="{A87FE487-FF8D-4898-B55F-3E2154D20896}" destId="{F23360FE-4E76-4D6F-9A89-6B8B455FF3A1}" srcOrd="1" destOrd="0" parTransId="{2E62B135-825B-41B8-A594-686BD4A42064}" sibTransId="{9465D160-9EB2-4BD1-9589-45FC9002C6D3}"/>
    <dgm:cxn modelId="{DC998DE3-825D-4F5D-B8FA-2B6CADA7477F}" srcId="{CBD1D8D5-2EA4-429C-839F-64CD900447AF}" destId="{4558DCBC-51B9-4889-971A-0ABB4CFDAC4E}" srcOrd="7" destOrd="0" parTransId="{69331B60-F9B4-4335-80B5-1951170C27E0}" sibTransId="{3F9C2337-30A0-416D-B2E5-2CB36E4FD85D}"/>
    <dgm:cxn modelId="{476807EA-427D-7342-8341-483B8C690066}" srcId="{F23360FE-4E76-4D6F-9A89-6B8B455FF3A1}" destId="{5034DB01-40B6-4EBD-90BE-953E7C3BADDC}" srcOrd="2" destOrd="0" parTransId="{86B23152-C370-4A90-A7E2-3F7948A81637}" sibTransId="{70C40E22-43A0-4BFB-BFE1-C55170B34488}"/>
    <dgm:cxn modelId="{FA180DEA-42BC-0D4F-AD6E-5734C95EA519}" type="presOf" srcId="{F23360FE-4E76-4D6F-9A89-6B8B455FF3A1}" destId="{3AC283B2-D953-8545-973F-0F9763CD0248}" srcOrd="0" destOrd="0" presId="urn:microsoft.com/office/officeart/2005/8/layout/hList1"/>
    <dgm:cxn modelId="{332B1EEA-AB75-F04E-8F01-A2AE6AE5F897}" type="presOf" srcId="{C2CF52C3-7983-47E3-80A1-3C1A3AAF31E6}" destId="{3048744C-BA40-374D-9F8C-310CD5C6F89A}" srcOrd="0" destOrd="1" presId="urn:microsoft.com/office/officeart/2005/8/layout/hList1"/>
    <dgm:cxn modelId="{0D9DD6FD-B5C3-6B4C-8688-A6303B79369C}" srcId="{3D840B17-A63E-46A3-82FE-761BAC2FF918}" destId="{8977E265-AD22-4AE4-9A07-495E2376BCFF}" srcOrd="1" destOrd="0" parTransId="{46A2AD2E-E76B-4A38-B1F3-21B7C59D308E}" sibTransId="{E6252806-AD21-49E9-9C3A-26DE64313037}"/>
    <dgm:cxn modelId="{AC6A38DA-128E-084C-88CE-BCA1539CCD9E}" type="presParOf" srcId="{4FFF07DB-A7BB-7A49-BFF8-F45D65F22A0F}" destId="{894CBCE2-F182-C244-BDA3-36E867DFA258}" srcOrd="0" destOrd="0" presId="urn:microsoft.com/office/officeart/2005/8/layout/hList1"/>
    <dgm:cxn modelId="{200F318F-46D5-1E49-80B4-C9A03AC09B48}" type="presParOf" srcId="{894CBCE2-F182-C244-BDA3-36E867DFA258}" destId="{2604B292-6BDA-7740-9F90-033F9A14A2B3}" srcOrd="0" destOrd="0" presId="urn:microsoft.com/office/officeart/2005/8/layout/hList1"/>
    <dgm:cxn modelId="{4BCA7E5C-657A-844C-99AE-89368F0F0F1F}" type="presParOf" srcId="{894CBCE2-F182-C244-BDA3-36E867DFA258}" destId="{65E83968-CFEC-DC40-89CC-D2E66046C61F}" srcOrd="1" destOrd="0" presId="urn:microsoft.com/office/officeart/2005/8/layout/hList1"/>
    <dgm:cxn modelId="{9993D3F6-F1EB-6F4A-B0D5-4BC7F3002743}" type="presParOf" srcId="{4FFF07DB-A7BB-7A49-BFF8-F45D65F22A0F}" destId="{19D93012-8381-5A47-9367-705E8E6B3199}" srcOrd="1" destOrd="0" presId="urn:microsoft.com/office/officeart/2005/8/layout/hList1"/>
    <dgm:cxn modelId="{EE464495-C61A-614C-BDB1-1DCD1DEFB773}" type="presParOf" srcId="{4FFF07DB-A7BB-7A49-BFF8-F45D65F22A0F}" destId="{9B84F066-8025-1E4D-A70C-C1537C772B0D}" srcOrd="2" destOrd="0" presId="urn:microsoft.com/office/officeart/2005/8/layout/hList1"/>
    <dgm:cxn modelId="{675DD3CC-859D-D84B-A0AD-5358208C831D}" type="presParOf" srcId="{9B84F066-8025-1E4D-A70C-C1537C772B0D}" destId="{3AC283B2-D953-8545-973F-0F9763CD0248}" srcOrd="0" destOrd="0" presId="urn:microsoft.com/office/officeart/2005/8/layout/hList1"/>
    <dgm:cxn modelId="{211EF27B-739C-7B48-B889-F14D59FB1095}" type="presParOf" srcId="{9B84F066-8025-1E4D-A70C-C1537C772B0D}" destId="{3048744C-BA40-374D-9F8C-310CD5C6F89A}" srcOrd="1" destOrd="0" presId="urn:microsoft.com/office/officeart/2005/8/layout/hList1"/>
    <dgm:cxn modelId="{0CF1E7AD-0901-1049-A789-074774C956A8}" type="presParOf" srcId="{4FFF07DB-A7BB-7A49-BFF8-F45D65F22A0F}" destId="{F691FDB1-C9EF-AA4A-B36A-7B524F186277}" srcOrd="3" destOrd="0" presId="urn:microsoft.com/office/officeart/2005/8/layout/hList1"/>
    <dgm:cxn modelId="{C805CE75-54A3-9F44-8C1D-CE5C22D8E4E3}" type="presParOf" srcId="{4FFF07DB-A7BB-7A49-BFF8-F45D65F22A0F}" destId="{0217B4EF-D4E7-6048-A461-438BD6B60551}" srcOrd="4" destOrd="0" presId="urn:microsoft.com/office/officeart/2005/8/layout/hList1"/>
    <dgm:cxn modelId="{FD0D83FA-B25E-744C-8DCF-C238E1246C20}" type="presParOf" srcId="{0217B4EF-D4E7-6048-A461-438BD6B60551}" destId="{A42CB3D5-8602-494E-B08F-CFB2E8BE4131}" srcOrd="0" destOrd="0" presId="urn:microsoft.com/office/officeart/2005/8/layout/hList1"/>
    <dgm:cxn modelId="{132CD7AD-706B-8C4E-BE17-F140A33C81BF}" type="presParOf" srcId="{0217B4EF-D4E7-6048-A461-438BD6B60551}" destId="{233BBD43-7ABD-8C4A-9824-2F6B30D20C1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7FE487-FF8D-4898-B55F-3E2154D2089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D840B17-A63E-46A3-82FE-761BAC2FF918}">
      <dgm:prSet/>
      <dgm:spPr/>
      <dgm:t>
        <a:bodyPr/>
        <a:lstStyle/>
        <a:p>
          <a:r>
            <a:rPr lang="en-US" b="1" i="0"/>
            <a:t>Leisure Segment:</a:t>
          </a:r>
          <a:endParaRPr lang="en-US"/>
        </a:p>
      </dgm:t>
    </dgm:pt>
    <dgm:pt modelId="{4AD525C6-7E23-43B1-A453-CC8CC164BAA9}" type="parTrans" cxnId="{1178E9C7-F02C-40F2-BD98-198331D2E7AA}">
      <dgm:prSet/>
      <dgm:spPr/>
      <dgm:t>
        <a:bodyPr/>
        <a:lstStyle/>
        <a:p>
          <a:endParaRPr lang="en-US"/>
        </a:p>
      </dgm:t>
    </dgm:pt>
    <dgm:pt modelId="{CF09BFD0-5805-4515-A0A9-DE4276898E3A}" type="sibTrans" cxnId="{1178E9C7-F02C-40F2-BD98-198331D2E7AA}">
      <dgm:prSet/>
      <dgm:spPr/>
      <dgm:t>
        <a:bodyPr/>
        <a:lstStyle/>
        <a:p>
          <a:endParaRPr lang="en-US"/>
        </a:p>
      </dgm:t>
    </dgm:pt>
    <dgm:pt modelId="{E01F0C92-3D54-463B-9326-BFA916E37A0D}">
      <dgm:prSet/>
      <dgm:spPr/>
      <dgm:t>
        <a:bodyPr/>
        <a:lstStyle/>
        <a:p>
          <a:r>
            <a:rPr lang="en-US" b="0" i="0"/>
            <a:t>Predominantly male.</a:t>
          </a:r>
          <a:endParaRPr lang="en-US"/>
        </a:p>
      </dgm:t>
    </dgm:pt>
    <dgm:pt modelId="{880B46E7-4725-4D57-B28A-F6330336EC5E}" type="parTrans" cxnId="{E1D7E885-D950-4F4B-B7CA-20D6DCBD6219}">
      <dgm:prSet/>
      <dgm:spPr/>
      <dgm:t>
        <a:bodyPr/>
        <a:lstStyle/>
        <a:p>
          <a:endParaRPr lang="en-US"/>
        </a:p>
      </dgm:t>
    </dgm:pt>
    <dgm:pt modelId="{5CA7B488-5E4C-4D9C-91BA-9A6169CDF040}" type="sibTrans" cxnId="{E1D7E885-D950-4F4B-B7CA-20D6DCBD6219}">
      <dgm:prSet/>
      <dgm:spPr/>
      <dgm:t>
        <a:bodyPr/>
        <a:lstStyle/>
        <a:p>
          <a:endParaRPr lang="en-US"/>
        </a:p>
      </dgm:t>
    </dgm:pt>
    <dgm:pt modelId="{4BA25133-9D38-4CFD-92CA-78BCA0B41339}">
      <dgm:prSet/>
      <dgm:spPr/>
      <dgm:t>
        <a:bodyPr/>
        <a:lstStyle/>
        <a:p>
          <a:r>
            <a:rPr lang="en-US" b="0" i="0"/>
            <a:t>Oldest group (avg. birth year: 1981).</a:t>
          </a:r>
          <a:endParaRPr lang="en-US"/>
        </a:p>
      </dgm:t>
    </dgm:pt>
    <dgm:pt modelId="{AC57CC0C-D27D-404C-9A96-FCB4BBD44AF2}" type="parTrans" cxnId="{C9F28953-4A41-4E0E-8F82-C88051F14B17}">
      <dgm:prSet/>
      <dgm:spPr/>
      <dgm:t>
        <a:bodyPr/>
        <a:lstStyle/>
        <a:p>
          <a:endParaRPr lang="en-US"/>
        </a:p>
      </dgm:t>
    </dgm:pt>
    <dgm:pt modelId="{76D4350F-9BF4-4CD6-AE51-61A76720D65D}" type="sibTrans" cxnId="{C9F28953-4A41-4E0E-8F82-C88051F14B17}">
      <dgm:prSet/>
      <dgm:spPr/>
      <dgm:t>
        <a:bodyPr/>
        <a:lstStyle/>
        <a:p>
          <a:endParaRPr lang="en-US"/>
        </a:p>
      </dgm:t>
    </dgm:pt>
    <dgm:pt modelId="{BBBE045F-64EE-4D0C-AF26-BF982CC13377}">
      <dgm:prSet/>
      <dgm:spPr/>
      <dgm:t>
        <a:bodyPr/>
        <a:lstStyle/>
        <a:p>
          <a:r>
            <a:rPr lang="en-US" b="0" i="0"/>
            <a:t>Main interests: Walking, Run/Cycle/Tri.</a:t>
          </a:r>
          <a:endParaRPr lang="en-US"/>
        </a:p>
      </dgm:t>
    </dgm:pt>
    <dgm:pt modelId="{E3B81498-528D-41EA-83B1-F5D38CF6C36F}" type="parTrans" cxnId="{C2DFBFCE-AF00-43AA-8277-C34C193146CA}">
      <dgm:prSet/>
      <dgm:spPr/>
      <dgm:t>
        <a:bodyPr/>
        <a:lstStyle/>
        <a:p>
          <a:endParaRPr lang="en-US"/>
        </a:p>
      </dgm:t>
    </dgm:pt>
    <dgm:pt modelId="{5D784C5A-29EA-47AC-A933-16FC3B22B895}" type="sibTrans" cxnId="{C2DFBFCE-AF00-43AA-8277-C34C193146CA}">
      <dgm:prSet/>
      <dgm:spPr/>
      <dgm:t>
        <a:bodyPr/>
        <a:lstStyle/>
        <a:p>
          <a:endParaRPr lang="en-US"/>
        </a:p>
      </dgm:t>
    </dgm:pt>
    <dgm:pt modelId="{98DBBD9F-7633-4BA3-93B3-CDCF199A585E}">
      <dgm:prSet/>
      <dgm:spPr/>
      <dgm:t>
        <a:bodyPr/>
        <a:lstStyle/>
        <a:p>
          <a:r>
            <a:rPr lang="en-US" b="0" i="0"/>
            <a:t>Spending: $500-$2000 in past year.</a:t>
          </a:r>
          <a:endParaRPr lang="en-US"/>
        </a:p>
      </dgm:t>
    </dgm:pt>
    <dgm:pt modelId="{398566B3-18C3-4D23-80BE-8DE1C90E2C8F}" type="parTrans" cxnId="{C594D9C6-4527-4527-B416-664C25640FE3}">
      <dgm:prSet/>
      <dgm:spPr/>
      <dgm:t>
        <a:bodyPr/>
        <a:lstStyle/>
        <a:p>
          <a:endParaRPr lang="en-US"/>
        </a:p>
      </dgm:t>
    </dgm:pt>
    <dgm:pt modelId="{CD08350F-2A54-471C-8881-EDEEA31D7699}" type="sibTrans" cxnId="{C594D9C6-4527-4527-B416-664C25640FE3}">
      <dgm:prSet/>
      <dgm:spPr/>
      <dgm:t>
        <a:bodyPr/>
        <a:lstStyle/>
        <a:p>
          <a:endParaRPr lang="en-US"/>
        </a:p>
      </dgm:t>
    </dgm:pt>
    <dgm:pt modelId="{F23360FE-4E76-4D6F-9A89-6B8B455FF3A1}">
      <dgm:prSet/>
      <dgm:spPr/>
      <dgm:t>
        <a:bodyPr/>
        <a:lstStyle/>
        <a:p>
          <a:r>
            <a:rPr lang="en-US" b="1" i="0"/>
            <a:t>Competitive Segment:</a:t>
          </a:r>
          <a:endParaRPr lang="en-US"/>
        </a:p>
      </dgm:t>
    </dgm:pt>
    <dgm:pt modelId="{2E62B135-825B-41B8-A594-686BD4A42064}" type="parTrans" cxnId="{34C500E2-D216-42FE-A288-6783D2FEB2D9}">
      <dgm:prSet/>
      <dgm:spPr/>
      <dgm:t>
        <a:bodyPr/>
        <a:lstStyle/>
        <a:p>
          <a:endParaRPr lang="en-US"/>
        </a:p>
      </dgm:t>
    </dgm:pt>
    <dgm:pt modelId="{9465D160-9EB2-4BD1-9589-45FC9002C6D3}" type="sibTrans" cxnId="{34C500E2-D216-42FE-A288-6783D2FEB2D9}">
      <dgm:prSet/>
      <dgm:spPr/>
      <dgm:t>
        <a:bodyPr/>
        <a:lstStyle/>
        <a:p>
          <a:endParaRPr lang="en-US"/>
        </a:p>
      </dgm:t>
    </dgm:pt>
    <dgm:pt modelId="{7C092F76-BC96-4548-B3D8-99B8C3E9107D}">
      <dgm:prSet/>
      <dgm:spPr/>
      <dgm:t>
        <a:bodyPr/>
        <a:lstStyle/>
        <a:p>
          <a:r>
            <a:rPr lang="en-US" b="0" i="0"/>
            <a:t>Majority male.</a:t>
          </a:r>
          <a:endParaRPr lang="en-US"/>
        </a:p>
      </dgm:t>
    </dgm:pt>
    <dgm:pt modelId="{3AAC35E0-945D-4236-8FEB-2EA2C926CBA1}" type="parTrans" cxnId="{6C53A478-1FB6-4CF2-86D9-806E07743921}">
      <dgm:prSet/>
      <dgm:spPr/>
      <dgm:t>
        <a:bodyPr/>
        <a:lstStyle/>
        <a:p>
          <a:endParaRPr lang="en-US"/>
        </a:p>
      </dgm:t>
    </dgm:pt>
    <dgm:pt modelId="{8489A73F-BC69-4F46-9A57-02AB3C1B8643}" type="sibTrans" cxnId="{6C53A478-1FB6-4CF2-86D9-806E07743921}">
      <dgm:prSet/>
      <dgm:spPr/>
      <dgm:t>
        <a:bodyPr/>
        <a:lstStyle/>
        <a:p>
          <a:endParaRPr lang="en-US"/>
        </a:p>
      </dgm:t>
    </dgm:pt>
    <dgm:pt modelId="{C922ADFD-8EA8-4A80-BFF6-7DF8FB4477FF}">
      <dgm:prSet/>
      <dgm:spPr/>
      <dgm:t>
        <a:bodyPr/>
        <a:lstStyle/>
        <a:p>
          <a:r>
            <a:rPr lang="en-US" b="0" i="0"/>
            <a:t>Middle-aged group (avg. birth year: 1982).</a:t>
          </a:r>
          <a:endParaRPr lang="en-US"/>
        </a:p>
      </dgm:t>
    </dgm:pt>
    <dgm:pt modelId="{EA06DD49-F2D4-4FE6-BC6B-1672A1D9C787}" type="parTrans" cxnId="{BB4F0117-9676-45AF-A347-DD5E44757C4F}">
      <dgm:prSet/>
      <dgm:spPr/>
      <dgm:t>
        <a:bodyPr/>
        <a:lstStyle/>
        <a:p>
          <a:endParaRPr lang="en-US"/>
        </a:p>
      </dgm:t>
    </dgm:pt>
    <dgm:pt modelId="{D3093600-1C84-4C79-BB47-B412AAED6DFA}" type="sibTrans" cxnId="{BB4F0117-9676-45AF-A347-DD5E44757C4F}">
      <dgm:prSet/>
      <dgm:spPr/>
      <dgm:t>
        <a:bodyPr/>
        <a:lstStyle/>
        <a:p>
          <a:endParaRPr lang="en-US"/>
        </a:p>
      </dgm:t>
    </dgm:pt>
    <dgm:pt modelId="{F2C6BB60-0BF9-4D77-9B2E-8DE78D8D0017}">
      <dgm:prSet/>
      <dgm:spPr/>
      <dgm:t>
        <a:bodyPr/>
        <a:lstStyle/>
        <a:p>
          <a:r>
            <a:rPr lang="en-US" b="0" i="0"/>
            <a:t>Main interests: Swimming, Cycling, Running, Run/Cycle/Tri.</a:t>
          </a:r>
          <a:endParaRPr lang="en-US"/>
        </a:p>
      </dgm:t>
    </dgm:pt>
    <dgm:pt modelId="{B3104624-A668-40A9-A6AA-1A96961BF473}" type="parTrans" cxnId="{908618B4-F8F5-4159-AF47-2AE53E23E3BE}">
      <dgm:prSet/>
      <dgm:spPr/>
      <dgm:t>
        <a:bodyPr/>
        <a:lstStyle/>
        <a:p>
          <a:endParaRPr lang="en-US"/>
        </a:p>
      </dgm:t>
    </dgm:pt>
    <dgm:pt modelId="{415A24D8-6A92-4754-B0E6-104FECC59C66}" type="sibTrans" cxnId="{908618B4-F8F5-4159-AF47-2AE53E23E3BE}">
      <dgm:prSet/>
      <dgm:spPr/>
      <dgm:t>
        <a:bodyPr/>
        <a:lstStyle/>
        <a:p>
          <a:endParaRPr lang="en-US"/>
        </a:p>
      </dgm:t>
    </dgm:pt>
    <dgm:pt modelId="{369F1A9A-7493-4068-895D-672DF149BEC8}">
      <dgm:prSet/>
      <dgm:spPr/>
      <dgm:t>
        <a:bodyPr/>
        <a:lstStyle/>
        <a:p>
          <a:r>
            <a:rPr lang="en-US" b="0" i="0"/>
            <a:t>Spending: $500-$2000, some &gt;$2000 in past year.</a:t>
          </a:r>
          <a:endParaRPr lang="en-US"/>
        </a:p>
      </dgm:t>
    </dgm:pt>
    <dgm:pt modelId="{F8BA54A3-F9D9-461A-8480-7D0CCF844A44}" type="parTrans" cxnId="{9552C8C8-F317-45B5-B5DC-7AC7938F039F}">
      <dgm:prSet/>
      <dgm:spPr/>
      <dgm:t>
        <a:bodyPr/>
        <a:lstStyle/>
        <a:p>
          <a:endParaRPr lang="en-US"/>
        </a:p>
      </dgm:t>
    </dgm:pt>
    <dgm:pt modelId="{26693E18-685F-4003-97D2-B6109FBE4F42}" type="sibTrans" cxnId="{9552C8C8-F317-45B5-B5DC-7AC7938F039F}">
      <dgm:prSet/>
      <dgm:spPr/>
      <dgm:t>
        <a:bodyPr/>
        <a:lstStyle/>
        <a:p>
          <a:endParaRPr lang="en-US"/>
        </a:p>
      </dgm:t>
    </dgm:pt>
    <dgm:pt modelId="{CBD1D8D5-2EA4-429C-839F-64CD900447AF}">
      <dgm:prSet/>
      <dgm:spPr/>
      <dgm:t>
        <a:bodyPr/>
        <a:lstStyle/>
        <a:p>
          <a:r>
            <a:rPr lang="en-US" b="1" i="0"/>
            <a:t>Social Segment:</a:t>
          </a:r>
          <a:endParaRPr lang="en-US"/>
        </a:p>
      </dgm:t>
    </dgm:pt>
    <dgm:pt modelId="{77C60404-B0CA-4C35-8ECD-76B7DD8D316D}" type="parTrans" cxnId="{2B8BB55A-1512-49A4-996E-CF2B7C4FF4FC}">
      <dgm:prSet/>
      <dgm:spPr/>
      <dgm:t>
        <a:bodyPr/>
        <a:lstStyle/>
        <a:p>
          <a:endParaRPr lang="en-US"/>
        </a:p>
      </dgm:t>
    </dgm:pt>
    <dgm:pt modelId="{689C7111-E2FB-4651-B5B7-CBFCCFA7F6A0}" type="sibTrans" cxnId="{2B8BB55A-1512-49A4-996E-CF2B7C4FF4FC}">
      <dgm:prSet/>
      <dgm:spPr/>
      <dgm:t>
        <a:bodyPr/>
        <a:lstStyle/>
        <a:p>
          <a:endParaRPr lang="en-US"/>
        </a:p>
      </dgm:t>
    </dgm:pt>
    <dgm:pt modelId="{4E44F2E7-5A3D-499E-945D-81BF02DACEFA}">
      <dgm:prSet/>
      <dgm:spPr/>
      <dgm:t>
        <a:bodyPr/>
        <a:lstStyle/>
        <a:p>
          <a:r>
            <a:rPr lang="en-US" b="0" i="0"/>
            <a:t>Even gender split.</a:t>
          </a:r>
          <a:endParaRPr lang="en-US"/>
        </a:p>
      </dgm:t>
    </dgm:pt>
    <dgm:pt modelId="{F771F4F0-7FBB-416E-A174-7376A60559C4}" type="parTrans" cxnId="{1D66904E-66A7-4AAB-9C7D-2375FB68B7E9}">
      <dgm:prSet/>
      <dgm:spPr/>
      <dgm:t>
        <a:bodyPr/>
        <a:lstStyle/>
        <a:p>
          <a:endParaRPr lang="en-US"/>
        </a:p>
      </dgm:t>
    </dgm:pt>
    <dgm:pt modelId="{2D76E635-CE96-446F-976F-0D05052769AE}" type="sibTrans" cxnId="{1D66904E-66A7-4AAB-9C7D-2375FB68B7E9}">
      <dgm:prSet/>
      <dgm:spPr/>
      <dgm:t>
        <a:bodyPr/>
        <a:lstStyle/>
        <a:p>
          <a:endParaRPr lang="en-US"/>
        </a:p>
      </dgm:t>
    </dgm:pt>
    <dgm:pt modelId="{BD813BB9-34BD-4B6E-9702-0A1A680AA98F}">
      <dgm:prSet/>
      <dgm:spPr/>
      <dgm:t>
        <a:bodyPr/>
        <a:lstStyle/>
        <a:p>
          <a:r>
            <a:rPr lang="en-US" b="0" i="0"/>
            <a:t>Youngest group (avg. birth year: 1983).</a:t>
          </a:r>
          <a:endParaRPr lang="en-US"/>
        </a:p>
      </dgm:t>
    </dgm:pt>
    <dgm:pt modelId="{E8AD5202-DB4D-40C4-8AAB-31FE9C2D3584}" type="parTrans" cxnId="{CEDA06AF-5F55-40B2-8703-87FB2E941EAF}">
      <dgm:prSet/>
      <dgm:spPr/>
      <dgm:t>
        <a:bodyPr/>
        <a:lstStyle/>
        <a:p>
          <a:endParaRPr lang="en-US"/>
        </a:p>
      </dgm:t>
    </dgm:pt>
    <dgm:pt modelId="{E06A8731-DEBB-441E-819B-D8C06C454563}" type="sibTrans" cxnId="{CEDA06AF-5F55-40B2-8703-87FB2E941EAF}">
      <dgm:prSet/>
      <dgm:spPr/>
      <dgm:t>
        <a:bodyPr/>
        <a:lstStyle/>
        <a:p>
          <a:endParaRPr lang="en-US"/>
        </a:p>
      </dgm:t>
    </dgm:pt>
    <dgm:pt modelId="{BCD26159-CFF5-4DD1-828E-A6E749658973}">
      <dgm:prSet/>
      <dgm:spPr/>
      <dgm:t>
        <a:bodyPr/>
        <a:lstStyle/>
        <a:p>
          <a:r>
            <a:rPr lang="en-US" b="0" i="0"/>
            <a:t>Main interest: Walking.</a:t>
          </a:r>
          <a:endParaRPr lang="en-US"/>
        </a:p>
      </dgm:t>
    </dgm:pt>
    <dgm:pt modelId="{E9B643D2-3830-48E1-AA6F-A664C1393983}" type="parTrans" cxnId="{96783654-99CF-495E-8EF0-CD5CD7B3497C}">
      <dgm:prSet/>
      <dgm:spPr/>
      <dgm:t>
        <a:bodyPr/>
        <a:lstStyle/>
        <a:p>
          <a:endParaRPr lang="en-US"/>
        </a:p>
      </dgm:t>
    </dgm:pt>
    <dgm:pt modelId="{73E7DE42-34B3-4067-93F1-6BFF39B48BC0}" type="sibTrans" cxnId="{96783654-99CF-495E-8EF0-CD5CD7B3497C}">
      <dgm:prSet/>
      <dgm:spPr/>
      <dgm:t>
        <a:bodyPr/>
        <a:lstStyle/>
        <a:p>
          <a:endParaRPr lang="en-US"/>
        </a:p>
      </dgm:t>
    </dgm:pt>
    <dgm:pt modelId="{76314C15-BADD-4D0A-AA93-BD998D8FF5A3}">
      <dgm:prSet/>
      <dgm:spPr/>
      <dgm:t>
        <a:bodyPr/>
        <a:lstStyle/>
        <a:p>
          <a:r>
            <a:rPr lang="en-US" b="0" i="0"/>
            <a:t>Lower spending compared to other groups.</a:t>
          </a:r>
          <a:endParaRPr lang="en-US"/>
        </a:p>
      </dgm:t>
    </dgm:pt>
    <dgm:pt modelId="{04192F90-8EED-4BBD-9458-D6B5F154B49E}" type="parTrans" cxnId="{EA23F633-1D08-424D-B3FE-8740791E6A85}">
      <dgm:prSet/>
      <dgm:spPr/>
      <dgm:t>
        <a:bodyPr/>
        <a:lstStyle/>
        <a:p>
          <a:endParaRPr lang="en-US"/>
        </a:p>
      </dgm:t>
    </dgm:pt>
    <dgm:pt modelId="{4499ACCA-C674-4C31-BCEC-65FF93E340D3}" type="sibTrans" cxnId="{EA23F633-1D08-424D-B3FE-8740791E6A85}">
      <dgm:prSet/>
      <dgm:spPr/>
      <dgm:t>
        <a:bodyPr/>
        <a:lstStyle/>
        <a:p>
          <a:endParaRPr lang="en-US"/>
        </a:p>
      </dgm:t>
    </dgm:pt>
    <dgm:pt modelId="{0F7F8825-0D13-4B99-A0B1-15C40E4A2FDD}">
      <dgm:prSet/>
      <dgm:spPr/>
      <dgm:t>
        <a:bodyPr/>
        <a:lstStyle/>
        <a:p>
          <a:r>
            <a:rPr lang="en-US" b="0" i="0"/>
            <a:t>Values social and enjoyment aspects.</a:t>
          </a:r>
          <a:endParaRPr lang="en-US"/>
        </a:p>
      </dgm:t>
    </dgm:pt>
    <dgm:pt modelId="{AF8E217F-50E7-477B-A86A-9E86AAA2A458}" type="parTrans" cxnId="{DE458032-C584-4094-BD83-FF8A283B73FE}">
      <dgm:prSet/>
      <dgm:spPr/>
      <dgm:t>
        <a:bodyPr/>
        <a:lstStyle/>
        <a:p>
          <a:endParaRPr lang="en-US"/>
        </a:p>
      </dgm:t>
    </dgm:pt>
    <dgm:pt modelId="{B4A553DD-77C6-4CCC-8A07-2149642FB2E8}" type="sibTrans" cxnId="{DE458032-C584-4094-BD83-FF8A283B73FE}">
      <dgm:prSet/>
      <dgm:spPr/>
      <dgm:t>
        <a:bodyPr/>
        <a:lstStyle/>
        <a:p>
          <a:endParaRPr lang="en-US"/>
        </a:p>
      </dgm:t>
    </dgm:pt>
    <dgm:pt modelId="{7033866C-336B-8442-A508-E7C567C35DF9}">
      <dgm:prSet/>
      <dgm:spPr/>
      <dgm:t>
        <a:bodyPr/>
        <a:lstStyle/>
        <a:p>
          <a:r>
            <a:rPr lang="en-US"/>
            <a:t>Largest segment</a:t>
          </a:r>
        </a:p>
      </dgm:t>
    </dgm:pt>
    <dgm:pt modelId="{0C159011-310F-524B-A115-21695148625E}" type="parTrans" cxnId="{CA993BD5-D966-41B8-B34C-35BEA8263B0B}">
      <dgm:prSet/>
      <dgm:spPr/>
    </dgm:pt>
    <dgm:pt modelId="{5F477666-29EE-554A-BDCA-FCE6187B9C00}" type="sibTrans" cxnId="{CA993BD5-D966-41B8-B34C-35BEA8263B0B}">
      <dgm:prSet/>
      <dgm:spPr/>
    </dgm:pt>
    <dgm:pt modelId="{4FFF07DB-A7BB-7A49-BFF8-F45D65F22A0F}" type="pres">
      <dgm:prSet presAssocID="{A87FE487-FF8D-4898-B55F-3E2154D20896}" presName="Name0" presStyleCnt="0">
        <dgm:presLayoutVars>
          <dgm:dir/>
          <dgm:animLvl val="lvl"/>
          <dgm:resizeHandles val="exact"/>
        </dgm:presLayoutVars>
      </dgm:prSet>
      <dgm:spPr/>
    </dgm:pt>
    <dgm:pt modelId="{894CBCE2-F182-C244-BDA3-36E867DFA258}" type="pres">
      <dgm:prSet presAssocID="{3D840B17-A63E-46A3-82FE-761BAC2FF918}" presName="composite" presStyleCnt="0"/>
      <dgm:spPr/>
    </dgm:pt>
    <dgm:pt modelId="{2604B292-6BDA-7740-9F90-033F9A14A2B3}" type="pres">
      <dgm:prSet presAssocID="{3D840B17-A63E-46A3-82FE-761BAC2FF918}" presName="parTx" presStyleLbl="alignNode1" presStyleIdx="0" presStyleCnt="3">
        <dgm:presLayoutVars>
          <dgm:chMax val="0"/>
          <dgm:chPref val="0"/>
          <dgm:bulletEnabled val="1"/>
        </dgm:presLayoutVars>
      </dgm:prSet>
      <dgm:spPr/>
    </dgm:pt>
    <dgm:pt modelId="{65E83968-CFEC-DC40-89CC-D2E66046C61F}" type="pres">
      <dgm:prSet presAssocID="{3D840B17-A63E-46A3-82FE-761BAC2FF918}" presName="desTx" presStyleLbl="alignAccFollowNode1" presStyleIdx="0" presStyleCnt="3">
        <dgm:presLayoutVars>
          <dgm:bulletEnabled val="1"/>
        </dgm:presLayoutVars>
      </dgm:prSet>
      <dgm:spPr/>
    </dgm:pt>
    <dgm:pt modelId="{19D93012-8381-5A47-9367-705E8E6B3199}" type="pres">
      <dgm:prSet presAssocID="{CF09BFD0-5805-4515-A0A9-DE4276898E3A}" presName="space" presStyleCnt="0"/>
      <dgm:spPr/>
    </dgm:pt>
    <dgm:pt modelId="{9B84F066-8025-1E4D-A70C-C1537C772B0D}" type="pres">
      <dgm:prSet presAssocID="{F23360FE-4E76-4D6F-9A89-6B8B455FF3A1}" presName="composite" presStyleCnt="0"/>
      <dgm:spPr/>
    </dgm:pt>
    <dgm:pt modelId="{3AC283B2-D953-8545-973F-0F9763CD0248}" type="pres">
      <dgm:prSet presAssocID="{F23360FE-4E76-4D6F-9A89-6B8B455FF3A1}" presName="parTx" presStyleLbl="alignNode1" presStyleIdx="1" presStyleCnt="3">
        <dgm:presLayoutVars>
          <dgm:chMax val="0"/>
          <dgm:chPref val="0"/>
          <dgm:bulletEnabled val="1"/>
        </dgm:presLayoutVars>
      </dgm:prSet>
      <dgm:spPr/>
    </dgm:pt>
    <dgm:pt modelId="{3048744C-BA40-374D-9F8C-310CD5C6F89A}" type="pres">
      <dgm:prSet presAssocID="{F23360FE-4E76-4D6F-9A89-6B8B455FF3A1}" presName="desTx" presStyleLbl="alignAccFollowNode1" presStyleIdx="1" presStyleCnt="3">
        <dgm:presLayoutVars>
          <dgm:bulletEnabled val="1"/>
        </dgm:presLayoutVars>
      </dgm:prSet>
      <dgm:spPr/>
    </dgm:pt>
    <dgm:pt modelId="{F691FDB1-C9EF-AA4A-B36A-7B524F186277}" type="pres">
      <dgm:prSet presAssocID="{9465D160-9EB2-4BD1-9589-45FC9002C6D3}" presName="space" presStyleCnt="0"/>
      <dgm:spPr/>
    </dgm:pt>
    <dgm:pt modelId="{0217B4EF-D4E7-6048-A461-438BD6B60551}" type="pres">
      <dgm:prSet presAssocID="{CBD1D8D5-2EA4-429C-839F-64CD900447AF}" presName="composite" presStyleCnt="0"/>
      <dgm:spPr/>
    </dgm:pt>
    <dgm:pt modelId="{A42CB3D5-8602-494E-B08F-CFB2E8BE4131}" type="pres">
      <dgm:prSet presAssocID="{CBD1D8D5-2EA4-429C-839F-64CD900447AF}" presName="parTx" presStyleLbl="alignNode1" presStyleIdx="2" presStyleCnt="3">
        <dgm:presLayoutVars>
          <dgm:chMax val="0"/>
          <dgm:chPref val="0"/>
          <dgm:bulletEnabled val="1"/>
        </dgm:presLayoutVars>
      </dgm:prSet>
      <dgm:spPr/>
    </dgm:pt>
    <dgm:pt modelId="{233BBD43-7ABD-8C4A-9824-2F6B30D20C1A}" type="pres">
      <dgm:prSet presAssocID="{CBD1D8D5-2EA4-429C-839F-64CD900447AF}" presName="desTx" presStyleLbl="alignAccFollowNode1" presStyleIdx="2" presStyleCnt="3">
        <dgm:presLayoutVars>
          <dgm:bulletEnabled val="1"/>
        </dgm:presLayoutVars>
      </dgm:prSet>
      <dgm:spPr/>
    </dgm:pt>
  </dgm:ptLst>
  <dgm:cxnLst>
    <dgm:cxn modelId="{BB4F0117-9676-45AF-A347-DD5E44757C4F}" srcId="{F23360FE-4E76-4D6F-9A89-6B8B455FF3A1}" destId="{C922ADFD-8EA8-4A80-BFF6-7DF8FB4477FF}" srcOrd="1" destOrd="0" parTransId="{EA06DD49-F2D4-4FE6-BC6B-1672A1D9C787}" sibTransId="{D3093600-1C84-4C79-BB47-B412AAED6DFA}"/>
    <dgm:cxn modelId="{463B2829-1C2F-7C4D-8AC4-15AB343D4AA2}" type="presOf" srcId="{3D840B17-A63E-46A3-82FE-761BAC2FF918}" destId="{2604B292-6BDA-7740-9F90-033F9A14A2B3}" srcOrd="0" destOrd="0" presId="urn:microsoft.com/office/officeart/2005/8/layout/hList1"/>
    <dgm:cxn modelId="{A9011232-A1C0-EA4D-A7CE-896A6CD8489F}" type="presOf" srcId="{0F7F8825-0D13-4B99-A0B1-15C40E4A2FDD}" destId="{233BBD43-7ABD-8C4A-9824-2F6B30D20C1A}" srcOrd="0" destOrd="4" presId="urn:microsoft.com/office/officeart/2005/8/layout/hList1"/>
    <dgm:cxn modelId="{DE458032-C584-4094-BD83-FF8A283B73FE}" srcId="{CBD1D8D5-2EA4-429C-839F-64CD900447AF}" destId="{0F7F8825-0D13-4B99-A0B1-15C40E4A2FDD}" srcOrd="4" destOrd="0" parTransId="{AF8E217F-50E7-477B-A86A-9E86AAA2A458}" sibTransId="{B4A553DD-77C6-4CCC-8A07-2149642FB2E8}"/>
    <dgm:cxn modelId="{EA23F633-1D08-424D-B3FE-8740791E6A85}" srcId="{CBD1D8D5-2EA4-429C-839F-64CD900447AF}" destId="{76314C15-BADD-4D0A-AA93-BD998D8FF5A3}" srcOrd="3" destOrd="0" parTransId="{04192F90-8EED-4BBD-9458-D6B5F154B49E}" sibTransId="{4499ACCA-C674-4C31-BCEC-65FF93E340D3}"/>
    <dgm:cxn modelId="{DC101F5C-5636-46AC-9DC2-2CE0D031C2DF}" type="presOf" srcId="{7033866C-336B-8442-A508-E7C567C35DF9}" destId="{65E83968-CFEC-DC40-89CC-D2E66046C61F}" srcOrd="0" destOrd="4" presId="urn:microsoft.com/office/officeart/2005/8/layout/hList1"/>
    <dgm:cxn modelId="{C2D1DB63-0D90-F74C-A8F4-919BD0186F3B}" type="presOf" srcId="{4BA25133-9D38-4CFD-92CA-78BCA0B41339}" destId="{65E83968-CFEC-DC40-89CC-D2E66046C61F}" srcOrd="0" destOrd="1" presId="urn:microsoft.com/office/officeart/2005/8/layout/hList1"/>
    <dgm:cxn modelId="{48A70468-55A8-8A4D-AD38-A8F83E8BA3B5}" type="presOf" srcId="{E01F0C92-3D54-463B-9326-BFA916E37A0D}" destId="{65E83968-CFEC-DC40-89CC-D2E66046C61F}" srcOrd="0" destOrd="0" presId="urn:microsoft.com/office/officeart/2005/8/layout/hList1"/>
    <dgm:cxn modelId="{1D66904E-66A7-4AAB-9C7D-2375FB68B7E9}" srcId="{CBD1D8D5-2EA4-429C-839F-64CD900447AF}" destId="{4E44F2E7-5A3D-499E-945D-81BF02DACEFA}" srcOrd="0" destOrd="0" parTransId="{F771F4F0-7FBB-416E-A174-7376A60559C4}" sibTransId="{2D76E635-CE96-446F-976F-0D05052769AE}"/>
    <dgm:cxn modelId="{C9F28953-4A41-4E0E-8F82-C88051F14B17}" srcId="{3D840B17-A63E-46A3-82FE-761BAC2FF918}" destId="{4BA25133-9D38-4CFD-92CA-78BCA0B41339}" srcOrd="1" destOrd="0" parTransId="{AC57CC0C-D27D-404C-9A96-FCB4BBD44AF2}" sibTransId="{76D4350F-9BF4-4CD6-AE51-61A76720D65D}"/>
    <dgm:cxn modelId="{96783654-99CF-495E-8EF0-CD5CD7B3497C}" srcId="{CBD1D8D5-2EA4-429C-839F-64CD900447AF}" destId="{BCD26159-CFF5-4DD1-828E-A6E749658973}" srcOrd="2" destOrd="0" parTransId="{E9B643D2-3830-48E1-AA6F-A664C1393983}" sibTransId="{73E7DE42-34B3-4067-93F1-6BFF39B48BC0}"/>
    <dgm:cxn modelId="{6C53A478-1FB6-4CF2-86D9-806E07743921}" srcId="{F23360FE-4E76-4D6F-9A89-6B8B455FF3A1}" destId="{7C092F76-BC96-4548-B3D8-99B8C3E9107D}" srcOrd="0" destOrd="0" parTransId="{3AAC35E0-945D-4236-8FEB-2EA2C926CBA1}" sibTransId="{8489A73F-BC69-4F46-9A57-02AB3C1B8643}"/>
    <dgm:cxn modelId="{2B8BB55A-1512-49A4-996E-CF2B7C4FF4FC}" srcId="{A87FE487-FF8D-4898-B55F-3E2154D20896}" destId="{CBD1D8D5-2EA4-429C-839F-64CD900447AF}" srcOrd="2" destOrd="0" parTransId="{77C60404-B0CA-4C35-8ECD-76B7DD8D316D}" sibTransId="{689C7111-E2FB-4651-B5B7-CBFCCFA7F6A0}"/>
    <dgm:cxn modelId="{C245BB7E-3A8E-214A-95F5-6CF0C6CB8043}" type="presOf" srcId="{7C092F76-BC96-4548-B3D8-99B8C3E9107D}" destId="{3048744C-BA40-374D-9F8C-310CD5C6F89A}" srcOrd="0" destOrd="0" presId="urn:microsoft.com/office/officeart/2005/8/layout/hList1"/>
    <dgm:cxn modelId="{A06CD77E-0451-4046-8FE2-67393ED7A876}" type="presOf" srcId="{CBD1D8D5-2EA4-429C-839F-64CD900447AF}" destId="{A42CB3D5-8602-494E-B08F-CFB2E8BE4131}" srcOrd="0" destOrd="0" presId="urn:microsoft.com/office/officeart/2005/8/layout/hList1"/>
    <dgm:cxn modelId="{E1D7E885-D950-4F4B-B7CA-20D6DCBD6219}" srcId="{3D840B17-A63E-46A3-82FE-761BAC2FF918}" destId="{E01F0C92-3D54-463B-9326-BFA916E37A0D}" srcOrd="0" destOrd="0" parTransId="{880B46E7-4725-4D57-B28A-F6330336EC5E}" sibTransId="{5CA7B488-5E4C-4D9C-91BA-9A6169CDF040}"/>
    <dgm:cxn modelId="{43A6848C-3675-EA4F-9BFE-13A67A41E5F5}" type="presOf" srcId="{A87FE487-FF8D-4898-B55F-3E2154D20896}" destId="{4FFF07DB-A7BB-7A49-BFF8-F45D65F22A0F}" srcOrd="0" destOrd="0" presId="urn:microsoft.com/office/officeart/2005/8/layout/hList1"/>
    <dgm:cxn modelId="{76E9969D-E313-814E-8036-E1567D4A689C}" type="presOf" srcId="{BD813BB9-34BD-4B6E-9702-0A1A680AA98F}" destId="{233BBD43-7ABD-8C4A-9824-2F6B30D20C1A}" srcOrd="0" destOrd="1" presId="urn:microsoft.com/office/officeart/2005/8/layout/hList1"/>
    <dgm:cxn modelId="{DE3ECE9D-908E-6044-A0C4-33EC27746C99}" type="presOf" srcId="{98DBBD9F-7633-4BA3-93B3-CDCF199A585E}" destId="{65E83968-CFEC-DC40-89CC-D2E66046C61F}" srcOrd="0" destOrd="3" presId="urn:microsoft.com/office/officeart/2005/8/layout/hList1"/>
    <dgm:cxn modelId="{E98691A1-6980-EE49-B749-C0D4235083EA}" type="presOf" srcId="{C922ADFD-8EA8-4A80-BFF6-7DF8FB4477FF}" destId="{3048744C-BA40-374D-9F8C-310CD5C6F89A}" srcOrd="0" destOrd="1" presId="urn:microsoft.com/office/officeart/2005/8/layout/hList1"/>
    <dgm:cxn modelId="{7ADAC1A8-A9E7-DD43-8B5F-DBE161FB3A9F}" type="presOf" srcId="{BBBE045F-64EE-4D0C-AF26-BF982CC13377}" destId="{65E83968-CFEC-DC40-89CC-D2E66046C61F}" srcOrd="0" destOrd="2" presId="urn:microsoft.com/office/officeart/2005/8/layout/hList1"/>
    <dgm:cxn modelId="{CEDA06AF-5F55-40B2-8703-87FB2E941EAF}" srcId="{CBD1D8D5-2EA4-429C-839F-64CD900447AF}" destId="{BD813BB9-34BD-4B6E-9702-0A1A680AA98F}" srcOrd="1" destOrd="0" parTransId="{E8AD5202-DB4D-40C4-8AAB-31FE9C2D3584}" sibTransId="{E06A8731-DEBB-441E-819B-D8C06C454563}"/>
    <dgm:cxn modelId="{E16FF5B0-EB92-A14B-BF88-F09D272CD0F8}" type="presOf" srcId="{4E44F2E7-5A3D-499E-945D-81BF02DACEFA}" destId="{233BBD43-7ABD-8C4A-9824-2F6B30D20C1A}" srcOrd="0" destOrd="0" presId="urn:microsoft.com/office/officeart/2005/8/layout/hList1"/>
    <dgm:cxn modelId="{050209B3-EE0F-5047-8556-3A0351FC4FD1}" type="presOf" srcId="{369F1A9A-7493-4068-895D-672DF149BEC8}" destId="{3048744C-BA40-374D-9F8C-310CD5C6F89A}" srcOrd="0" destOrd="3" presId="urn:microsoft.com/office/officeart/2005/8/layout/hList1"/>
    <dgm:cxn modelId="{908618B4-F8F5-4159-AF47-2AE53E23E3BE}" srcId="{F23360FE-4E76-4D6F-9A89-6B8B455FF3A1}" destId="{F2C6BB60-0BF9-4D77-9B2E-8DE78D8D0017}" srcOrd="2" destOrd="0" parTransId="{B3104624-A668-40A9-A6AA-1A96961BF473}" sibTransId="{415A24D8-6A92-4754-B0E6-104FECC59C66}"/>
    <dgm:cxn modelId="{C594D9C6-4527-4527-B416-664C25640FE3}" srcId="{3D840B17-A63E-46A3-82FE-761BAC2FF918}" destId="{98DBBD9F-7633-4BA3-93B3-CDCF199A585E}" srcOrd="3" destOrd="0" parTransId="{398566B3-18C3-4D23-80BE-8DE1C90E2C8F}" sibTransId="{CD08350F-2A54-471C-8881-EDEEA31D7699}"/>
    <dgm:cxn modelId="{1178E9C7-F02C-40F2-BD98-198331D2E7AA}" srcId="{A87FE487-FF8D-4898-B55F-3E2154D20896}" destId="{3D840B17-A63E-46A3-82FE-761BAC2FF918}" srcOrd="0" destOrd="0" parTransId="{4AD525C6-7E23-43B1-A453-CC8CC164BAA9}" sibTransId="{CF09BFD0-5805-4515-A0A9-DE4276898E3A}"/>
    <dgm:cxn modelId="{9552C8C8-F317-45B5-B5DC-7AC7938F039F}" srcId="{F23360FE-4E76-4D6F-9A89-6B8B455FF3A1}" destId="{369F1A9A-7493-4068-895D-672DF149BEC8}" srcOrd="3" destOrd="0" parTransId="{F8BA54A3-F9D9-461A-8480-7D0CCF844A44}" sibTransId="{26693E18-685F-4003-97D2-B6109FBE4F42}"/>
    <dgm:cxn modelId="{C2DFBFCE-AF00-43AA-8277-C34C193146CA}" srcId="{3D840B17-A63E-46A3-82FE-761BAC2FF918}" destId="{BBBE045F-64EE-4D0C-AF26-BF982CC13377}" srcOrd="2" destOrd="0" parTransId="{E3B81498-528D-41EA-83B1-F5D38CF6C36F}" sibTransId="{5D784C5A-29EA-47AC-A933-16FC3B22B895}"/>
    <dgm:cxn modelId="{4E9EC4D0-6B0D-8646-B7D3-FC4808411E0C}" type="presOf" srcId="{F2C6BB60-0BF9-4D77-9B2E-8DE78D8D0017}" destId="{3048744C-BA40-374D-9F8C-310CD5C6F89A}" srcOrd="0" destOrd="2" presId="urn:microsoft.com/office/officeart/2005/8/layout/hList1"/>
    <dgm:cxn modelId="{CA993BD5-D966-41B8-B34C-35BEA8263B0B}" srcId="{3D840B17-A63E-46A3-82FE-761BAC2FF918}" destId="{7033866C-336B-8442-A508-E7C567C35DF9}" srcOrd="4" destOrd="0" parTransId="{0C159011-310F-524B-A115-21695148625E}" sibTransId="{5F477666-29EE-554A-BDCA-FCE6187B9C00}"/>
    <dgm:cxn modelId="{34C500E2-D216-42FE-A288-6783D2FEB2D9}" srcId="{A87FE487-FF8D-4898-B55F-3E2154D20896}" destId="{F23360FE-4E76-4D6F-9A89-6B8B455FF3A1}" srcOrd="1" destOrd="0" parTransId="{2E62B135-825B-41B8-A594-686BD4A42064}" sibTransId="{9465D160-9EB2-4BD1-9589-45FC9002C6D3}"/>
    <dgm:cxn modelId="{D80258E4-A426-DE40-89AD-D5BF016936EF}" type="presOf" srcId="{BCD26159-CFF5-4DD1-828E-A6E749658973}" destId="{233BBD43-7ABD-8C4A-9824-2F6B30D20C1A}" srcOrd="0" destOrd="2" presId="urn:microsoft.com/office/officeart/2005/8/layout/hList1"/>
    <dgm:cxn modelId="{FA180DEA-42BC-0D4F-AD6E-5734C95EA519}" type="presOf" srcId="{F23360FE-4E76-4D6F-9A89-6B8B455FF3A1}" destId="{3AC283B2-D953-8545-973F-0F9763CD0248}" srcOrd="0" destOrd="0" presId="urn:microsoft.com/office/officeart/2005/8/layout/hList1"/>
    <dgm:cxn modelId="{3CA8AAF1-D5EA-8944-A81B-1850C7AF6734}" type="presOf" srcId="{76314C15-BADD-4D0A-AA93-BD998D8FF5A3}" destId="{233BBD43-7ABD-8C4A-9824-2F6B30D20C1A}" srcOrd="0" destOrd="3" presId="urn:microsoft.com/office/officeart/2005/8/layout/hList1"/>
    <dgm:cxn modelId="{AC6A38DA-128E-084C-88CE-BCA1539CCD9E}" type="presParOf" srcId="{4FFF07DB-A7BB-7A49-BFF8-F45D65F22A0F}" destId="{894CBCE2-F182-C244-BDA3-36E867DFA258}" srcOrd="0" destOrd="0" presId="urn:microsoft.com/office/officeart/2005/8/layout/hList1"/>
    <dgm:cxn modelId="{200F318F-46D5-1E49-80B4-C9A03AC09B48}" type="presParOf" srcId="{894CBCE2-F182-C244-BDA3-36E867DFA258}" destId="{2604B292-6BDA-7740-9F90-033F9A14A2B3}" srcOrd="0" destOrd="0" presId="urn:microsoft.com/office/officeart/2005/8/layout/hList1"/>
    <dgm:cxn modelId="{4BCA7E5C-657A-844C-99AE-89368F0F0F1F}" type="presParOf" srcId="{894CBCE2-F182-C244-BDA3-36E867DFA258}" destId="{65E83968-CFEC-DC40-89CC-D2E66046C61F}" srcOrd="1" destOrd="0" presId="urn:microsoft.com/office/officeart/2005/8/layout/hList1"/>
    <dgm:cxn modelId="{9993D3F6-F1EB-6F4A-B0D5-4BC7F3002743}" type="presParOf" srcId="{4FFF07DB-A7BB-7A49-BFF8-F45D65F22A0F}" destId="{19D93012-8381-5A47-9367-705E8E6B3199}" srcOrd="1" destOrd="0" presId="urn:microsoft.com/office/officeart/2005/8/layout/hList1"/>
    <dgm:cxn modelId="{EE464495-C61A-614C-BDB1-1DCD1DEFB773}" type="presParOf" srcId="{4FFF07DB-A7BB-7A49-BFF8-F45D65F22A0F}" destId="{9B84F066-8025-1E4D-A70C-C1537C772B0D}" srcOrd="2" destOrd="0" presId="urn:microsoft.com/office/officeart/2005/8/layout/hList1"/>
    <dgm:cxn modelId="{675DD3CC-859D-D84B-A0AD-5358208C831D}" type="presParOf" srcId="{9B84F066-8025-1E4D-A70C-C1537C772B0D}" destId="{3AC283B2-D953-8545-973F-0F9763CD0248}" srcOrd="0" destOrd="0" presId="urn:microsoft.com/office/officeart/2005/8/layout/hList1"/>
    <dgm:cxn modelId="{211EF27B-739C-7B48-B889-F14D59FB1095}" type="presParOf" srcId="{9B84F066-8025-1E4D-A70C-C1537C772B0D}" destId="{3048744C-BA40-374D-9F8C-310CD5C6F89A}" srcOrd="1" destOrd="0" presId="urn:microsoft.com/office/officeart/2005/8/layout/hList1"/>
    <dgm:cxn modelId="{0CF1E7AD-0901-1049-A789-074774C956A8}" type="presParOf" srcId="{4FFF07DB-A7BB-7A49-BFF8-F45D65F22A0F}" destId="{F691FDB1-C9EF-AA4A-B36A-7B524F186277}" srcOrd="3" destOrd="0" presId="urn:microsoft.com/office/officeart/2005/8/layout/hList1"/>
    <dgm:cxn modelId="{C805CE75-54A3-9F44-8C1D-CE5C22D8E4E3}" type="presParOf" srcId="{4FFF07DB-A7BB-7A49-BFF8-F45D65F22A0F}" destId="{0217B4EF-D4E7-6048-A461-438BD6B60551}" srcOrd="4" destOrd="0" presId="urn:microsoft.com/office/officeart/2005/8/layout/hList1"/>
    <dgm:cxn modelId="{FD0D83FA-B25E-744C-8DCF-C238E1246C20}" type="presParOf" srcId="{0217B4EF-D4E7-6048-A461-438BD6B60551}" destId="{A42CB3D5-8602-494E-B08F-CFB2E8BE4131}" srcOrd="0" destOrd="0" presId="urn:microsoft.com/office/officeart/2005/8/layout/hList1"/>
    <dgm:cxn modelId="{132CD7AD-706B-8C4E-BE17-F140A33C81BF}" type="presParOf" srcId="{0217B4EF-D4E7-6048-A461-438BD6B60551}" destId="{233BBD43-7ABD-8C4A-9824-2F6B30D20C1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7FE487-FF8D-4898-B55F-3E2154D2089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D840B17-A63E-46A3-82FE-761BAC2FF918}">
      <dgm:prSet/>
      <dgm:spPr/>
      <dgm:t>
        <a:bodyPr/>
        <a:lstStyle/>
        <a:p>
          <a:r>
            <a:rPr lang="en-US" b="1" i="0"/>
            <a:t>Leisure Segment:</a:t>
          </a:r>
          <a:endParaRPr lang="en-US"/>
        </a:p>
      </dgm:t>
    </dgm:pt>
    <dgm:pt modelId="{4AD525C6-7E23-43B1-A453-CC8CC164BAA9}" type="parTrans" cxnId="{1178E9C7-F02C-40F2-BD98-198331D2E7AA}">
      <dgm:prSet/>
      <dgm:spPr/>
      <dgm:t>
        <a:bodyPr/>
        <a:lstStyle/>
        <a:p>
          <a:endParaRPr lang="en-US"/>
        </a:p>
      </dgm:t>
    </dgm:pt>
    <dgm:pt modelId="{CF09BFD0-5805-4515-A0A9-DE4276898E3A}" type="sibTrans" cxnId="{1178E9C7-F02C-40F2-BD98-198331D2E7AA}">
      <dgm:prSet/>
      <dgm:spPr/>
      <dgm:t>
        <a:bodyPr/>
        <a:lstStyle/>
        <a:p>
          <a:endParaRPr lang="en-US"/>
        </a:p>
      </dgm:t>
    </dgm:pt>
    <dgm:pt modelId="{E01F0C92-3D54-463B-9326-BFA916E37A0D}">
      <dgm:prSet/>
      <dgm:spPr/>
      <dgm:t>
        <a:bodyPr/>
        <a:lstStyle/>
        <a:p>
          <a:endParaRPr lang="en-US"/>
        </a:p>
      </dgm:t>
    </dgm:pt>
    <dgm:pt modelId="{880B46E7-4725-4D57-B28A-F6330336EC5E}" type="parTrans" cxnId="{E1D7E885-D950-4F4B-B7CA-20D6DCBD6219}">
      <dgm:prSet/>
      <dgm:spPr/>
      <dgm:t>
        <a:bodyPr/>
        <a:lstStyle/>
        <a:p>
          <a:endParaRPr lang="en-US"/>
        </a:p>
      </dgm:t>
    </dgm:pt>
    <dgm:pt modelId="{5CA7B488-5E4C-4D9C-91BA-9A6169CDF040}" type="sibTrans" cxnId="{E1D7E885-D950-4F4B-B7CA-20D6DCBD6219}">
      <dgm:prSet/>
      <dgm:spPr/>
      <dgm:t>
        <a:bodyPr/>
        <a:lstStyle/>
        <a:p>
          <a:endParaRPr lang="en-US"/>
        </a:p>
      </dgm:t>
    </dgm:pt>
    <dgm:pt modelId="{F23360FE-4E76-4D6F-9A89-6B8B455FF3A1}">
      <dgm:prSet/>
      <dgm:spPr/>
      <dgm:t>
        <a:bodyPr/>
        <a:lstStyle/>
        <a:p>
          <a:r>
            <a:rPr lang="en-US" b="1" i="0"/>
            <a:t>Competitive Segment:</a:t>
          </a:r>
          <a:endParaRPr lang="en-US"/>
        </a:p>
      </dgm:t>
    </dgm:pt>
    <dgm:pt modelId="{2E62B135-825B-41B8-A594-686BD4A42064}" type="parTrans" cxnId="{34C500E2-D216-42FE-A288-6783D2FEB2D9}">
      <dgm:prSet/>
      <dgm:spPr/>
      <dgm:t>
        <a:bodyPr/>
        <a:lstStyle/>
        <a:p>
          <a:endParaRPr lang="en-US"/>
        </a:p>
      </dgm:t>
    </dgm:pt>
    <dgm:pt modelId="{9465D160-9EB2-4BD1-9589-45FC9002C6D3}" type="sibTrans" cxnId="{34C500E2-D216-42FE-A288-6783D2FEB2D9}">
      <dgm:prSet/>
      <dgm:spPr/>
      <dgm:t>
        <a:bodyPr/>
        <a:lstStyle/>
        <a:p>
          <a:endParaRPr lang="en-US"/>
        </a:p>
      </dgm:t>
    </dgm:pt>
    <dgm:pt modelId="{7C092F76-BC96-4548-B3D8-99B8C3E9107D}">
      <dgm:prSet/>
      <dgm:spPr/>
      <dgm:t>
        <a:bodyPr/>
        <a:lstStyle/>
        <a:p>
          <a:endParaRPr lang="en-US"/>
        </a:p>
      </dgm:t>
    </dgm:pt>
    <dgm:pt modelId="{3AAC35E0-945D-4236-8FEB-2EA2C926CBA1}" type="parTrans" cxnId="{6C53A478-1FB6-4CF2-86D9-806E07743921}">
      <dgm:prSet/>
      <dgm:spPr/>
      <dgm:t>
        <a:bodyPr/>
        <a:lstStyle/>
        <a:p>
          <a:endParaRPr lang="en-US"/>
        </a:p>
      </dgm:t>
    </dgm:pt>
    <dgm:pt modelId="{8489A73F-BC69-4F46-9A57-02AB3C1B8643}" type="sibTrans" cxnId="{6C53A478-1FB6-4CF2-86D9-806E07743921}">
      <dgm:prSet/>
      <dgm:spPr/>
      <dgm:t>
        <a:bodyPr/>
        <a:lstStyle/>
        <a:p>
          <a:endParaRPr lang="en-US"/>
        </a:p>
      </dgm:t>
    </dgm:pt>
    <dgm:pt modelId="{CBD1D8D5-2EA4-429C-839F-64CD900447AF}">
      <dgm:prSet/>
      <dgm:spPr/>
      <dgm:t>
        <a:bodyPr/>
        <a:lstStyle/>
        <a:p>
          <a:r>
            <a:rPr lang="en-US" b="1" i="0"/>
            <a:t>Social Segment:</a:t>
          </a:r>
          <a:endParaRPr lang="en-US"/>
        </a:p>
      </dgm:t>
    </dgm:pt>
    <dgm:pt modelId="{77C60404-B0CA-4C35-8ECD-76B7DD8D316D}" type="parTrans" cxnId="{2B8BB55A-1512-49A4-996E-CF2B7C4FF4FC}">
      <dgm:prSet/>
      <dgm:spPr/>
      <dgm:t>
        <a:bodyPr/>
        <a:lstStyle/>
        <a:p>
          <a:endParaRPr lang="en-US"/>
        </a:p>
      </dgm:t>
    </dgm:pt>
    <dgm:pt modelId="{689C7111-E2FB-4651-B5B7-CBFCCFA7F6A0}" type="sibTrans" cxnId="{2B8BB55A-1512-49A4-996E-CF2B7C4FF4FC}">
      <dgm:prSet/>
      <dgm:spPr/>
      <dgm:t>
        <a:bodyPr/>
        <a:lstStyle/>
        <a:p>
          <a:endParaRPr lang="en-US"/>
        </a:p>
      </dgm:t>
    </dgm:pt>
    <dgm:pt modelId="{4E44F2E7-5A3D-499E-945D-81BF02DACEFA}">
      <dgm:prSet/>
      <dgm:spPr/>
      <dgm:t>
        <a:bodyPr/>
        <a:lstStyle/>
        <a:p>
          <a:endParaRPr lang="en-US"/>
        </a:p>
      </dgm:t>
    </dgm:pt>
    <dgm:pt modelId="{F771F4F0-7FBB-416E-A174-7376A60559C4}" type="parTrans" cxnId="{1D66904E-66A7-4AAB-9C7D-2375FB68B7E9}">
      <dgm:prSet/>
      <dgm:spPr/>
      <dgm:t>
        <a:bodyPr/>
        <a:lstStyle/>
        <a:p>
          <a:endParaRPr lang="en-US"/>
        </a:p>
      </dgm:t>
    </dgm:pt>
    <dgm:pt modelId="{2D76E635-CE96-446F-976F-0D05052769AE}" type="sibTrans" cxnId="{1D66904E-66A7-4AAB-9C7D-2375FB68B7E9}">
      <dgm:prSet/>
      <dgm:spPr/>
      <dgm:t>
        <a:bodyPr/>
        <a:lstStyle/>
        <a:p>
          <a:endParaRPr lang="en-US"/>
        </a:p>
      </dgm:t>
    </dgm:pt>
    <dgm:pt modelId="{8977E265-AD22-4AE4-9A07-495E2376BCFF}">
      <dgm:prSet/>
      <dgm:spPr/>
      <dgm:t>
        <a:bodyPr/>
        <a:lstStyle/>
        <a:p>
          <a:r>
            <a:rPr lang="en-US"/>
            <a:t>Highest Usage of Smartwatches: At 55%, this group has the highest percentage of users utilizing Smartwatches (Apple, Samsung) compared to the other groups.</a:t>
          </a:r>
          <a:endParaRPr lang="en-US">
            <a:ea typeface="Calibri"/>
            <a:cs typeface="Calibri"/>
          </a:endParaRPr>
        </a:p>
      </dgm:t>
    </dgm:pt>
    <dgm:pt modelId="{46A2AD2E-E76B-4A38-B1F3-21B7C59D308E}" type="parTrans" cxnId="{967B0E16-6F74-400D-8150-EE8B1C6E97EE}">
      <dgm:prSet/>
      <dgm:spPr/>
      <dgm:t>
        <a:bodyPr/>
        <a:lstStyle/>
        <a:p>
          <a:endParaRPr lang="en-US"/>
        </a:p>
      </dgm:t>
    </dgm:pt>
    <dgm:pt modelId="{E6252806-AD21-49E9-9C3A-26DE64313037}" type="sibTrans" cxnId="{967B0E16-6F74-400D-8150-EE8B1C6E97EE}">
      <dgm:prSet/>
      <dgm:spPr/>
      <dgm:t>
        <a:bodyPr/>
        <a:lstStyle/>
        <a:p>
          <a:endParaRPr lang="en-US"/>
        </a:p>
      </dgm:t>
    </dgm:pt>
    <dgm:pt modelId="{C2CF52C3-7983-47E3-80A1-3C1A3AAF31E6}">
      <dgm:prSet/>
      <dgm:spPr/>
      <dgm:t>
        <a:bodyPr/>
        <a:lstStyle/>
        <a:p>
          <a:r>
            <a:rPr lang="en-US"/>
            <a:t>Most Tech-Savvy: This group boasts the highest percentage of users for both Smartwatches (60.68%) and iPhones (55.59%).</a:t>
          </a:r>
          <a:endParaRPr lang="en-US">
            <a:ea typeface="Calibri"/>
            <a:cs typeface="Calibri"/>
          </a:endParaRPr>
        </a:p>
      </dgm:t>
    </dgm:pt>
    <dgm:pt modelId="{4A9E426C-5CC8-4935-83F5-8EFDFFF9AC6A}" type="parTrans" cxnId="{6F742C73-480C-4F6C-BA69-2AA0DC672762}">
      <dgm:prSet/>
      <dgm:spPr/>
      <dgm:t>
        <a:bodyPr/>
        <a:lstStyle/>
        <a:p>
          <a:endParaRPr lang="en-US"/>
        </a:p>
      </dgm:t>
    </dgm:pt>
    <dgm:pt modelId="{57B6BC0A-39A8-40E7-89D0-88DD4B5BBDA7}" type="sibTrans" cxnId="{6F742C73-480C-4F6C-BA69-2AA0DC672762}">
      <dgm:prSet/>
      <dgm:spPr/>
      <dgm:t>
        <a:bodyPr/>
        <a:lstStyle/>
        <a:p>
          <a:endParaRPr lang="en-US"/>
        </a:p>
      </dgm:t>
    </dgm:pt>
    <dgm:pt modelId="{BC4EFE28-B99C-4A61-BC99-61231EF121D0}">
      <dgm:prSet/>
      <dgm:spPr/>
      <dgm:t>
        <a:bodyPr/>
        <a:lstStyle/>
        <a:p>
          <a:r>
            <a:rPr lang="en-US"/>
            <a:t>Least Tech-Dependent: This group has the highest percentage (4%) of members who do not use any technology.</a:t>
          </a:r>
          <a:endParaRPr lang="en-US">
            <a:ea typeface="Calibri"/>
            <a:cs typeface="Calibri"/>
          </a:endParaRPr>
        </a:p>
      </dgm:t>
    </dgm:pt>
    <dgm:pt modelId="{F1B82F4C-1BB4-41EE-84AE-5F4B681D6090}" type="parTrans" cxnId="{47ABC473-AA4A-4630-94E4-D7F947707B36}">
      <dgm:prSet/>
      <dgm:spPr/>
      <dgm:t>
        <a:bodyPr/>
        <a:lstStyle/>
        <a:p>
          <a:endParaRPr lang="en-US"/>
        </a:p>
      </dgm:t>
    </dgm:pt>
    <dgm:pt modelId="{5FEFE4BE-19B5-4664-83E6-E95C43B24FA2}" type="sibTrans" cxnId="{47ABC473-AA4A-4630-94E4-D7F947707B36}">
      <dgm:prSet/>
      <dgm:spPr/>
      <dgm:t>
        <a:bodyPr/>
        <a:lstStyle/>
        <a:p>
          <a:endParaRPr lang="en-US"/>
        </a:p>
      </dgm:t>
    </dgm:pt>
    <dgm:pt modelId="{34FA8299-C57C-0B49-B831-086DFC8506A5}">
      <dgm:prSet/>
      <dgm:spPr/>
      <dgm:t>
        <a:bodyPr/>
        <a:lstStyle/>
        <a:p>
          <a:r>
            <a:rPr lang="en-US"/>
            <a:t>High iPhone Users: 47% use an iPhone, making it a significant technology preference.</a:t>
          </a:r>
        </a:p>
      </dgm:t>
    </dgm:pt>
    <dgm:pt modelId="{4008CFC9-8021-354F-BE85-7630AED9EF5A}" type="parTrans" cxnId="{2E4AA4BC-53EF-4720-86CB-812F0C42E561}">
      <dgm:prSet/>
      <dgm:spPr/>
      <dgm:t>
        <a:bodyPr/>
        <a:lstStyle/>
        <a:p>
          <a:endParaRPr lang="en-US"/>
        </a:p>
      </dgm:t>
    </dgm:pt>
    <dgm:pt modelId="{AD3CAE70-EC2B-BE46-B584-4BF1B1A3FED2}" type="sibTrans" cxnId="{2E4AA4BC-53EF-4720-86CB-812F0C42E561}">
      <dgm:prSet/>
      <dgm:spPr/>
      <dgm:t>
        <a:bodyPr/>
        <a:lstStyle/>
        <a:p>
          <a:endParaRPr lang="en-US"/>
        </a:p>
      </dgm:t>
    </dgm:pt>
    <dgm:pt modelId="{F55C8530-D7C4-8B42-A0DC-B1A667CF4750}">
      <dgm:prSet/>
      <dgm:spPr/>
      <dgm:t>
        <a:bodyPr/>
        <a:lstStyle/>
        <a:p>
          <a:r>
            <a:rPr lang="en-US"/>
            <a:t>99 % Track Performance</a:t>
          </a:r>
        </a:p>
      </dgm:t>
    </dgm:pt>
    <dgm:pt modelId="{48DB4BE7-4F5B-2947-A7AF-BE9A41BC3D4E}" type="parTrans" cxnId="{7F28689E-6400-43D8-9B84-EC4F0417E648}">
      <dgm:prSet/>
      <dgm:spPr/>
      <dgm:t>
        <a:bodyPr/>
        <a:lstStyle/>
        <a:p>
          <a:endParaRPr lang="en-US"/>
        </a:p>
      </dgm:t>
    </dgm:pt>
    <dgm:pt modelId="{C10A5564-0620-234E-854F-BADB6FC7BD67}" type="sibTrans" cxnId="{7F28689E-6400-43D8-9B84-EC4F0417E648}">
      <dgm:prSet/>
      <dgm:spPr/>
      <dgm:t>
        <a:bodyPr/>
        <a:lstStyle/>
        <a:p>
          <a:endParaRPr lang="en-US"/>
        </a:p>
      </dgm:t>
    </dgm:pt>
    <dgm:pt modelId="{00E17E6D-F06D-7649-89D5-484B15302205}">
      <dgm:prSet/>
      <dgm:spPr/>
      <dgm:t>
        <a:bodyPr/>
        <a:lstStyle/>
        <a:p>
          <a:r>
            <a:rPr lang="en-US"/>
            <a:t>Diverse Indoor Fitness Preferences: This group has a balanced distribution of indoor fitness equipment usage, with treadmills (47%) and bike trainers (41%) being the top choices.</a:t>
          </a:r>
        </a:p>
      </dgm:t>
    </dgm:pt>
    <dgm:pt modelId="{59BB3D83-F184-2149-903F-19455307BC12}" type="parTrans" cxnId="{3E10AD4C-2137-40B3-B4C7-00E111A48CBE}">
      <dgm:prSet/>
      <dgm:spPr/>
      <dgm:t>
        <a:bodyPr/>
        <a:lstStyle/>
        <a:p>
          <a:endParaRPr lang="en-US"/>
        </a:p>
      </dgm:t>
    </dgm:pt>
    <dgm:pt modelId="{DCB23EFB-F5AE-3D4D-9D4F-941911E54965}" type="sibTrans" cxnId="{3E10AD4C-2137-40B3-B4C7-00E111A48CBE}">
      <dgm:prSet/>
      <dgm:spPr/>
      <dgm:t>
        <a:bodyPr/>
        <a:lstStyle/>
        <a:p>
          <a:endParaRPr lang="en-US"/>
        </a:p>
      </dgm:t>
    </dgm:pt>
    <dgm:pt modelId="{C60AF0F3-F72D-C546-B9DC-9DCDE6AB45CF}">
      <dgm:prSet/>
      <dgm:spPr/>
      <dgm:t>
        <a:bodyPr/>
        <a:lstStyle/>
        <a:p>
          <a:r>
            <a:rPr lang="en-US"/>
            <a:t>Less Reliant on GPS for Cycling: Only 36.61% go cycling with GPS, compared to 40.34% who use a GPS sport watch.</a:t>
          </a:r>
        </a:p>
      </dgm:t>
    </dgm:pt>
    <dgm:pt modelId="{4571D7D0-FD62-8D41-B53F-FBD5332743DC}" type="parTrans" cxnId="{AD28191D-2EE9-4C84-83DB-602B4AAFBA55}">
      <dgm:prSet/>
      <dgm:spPr/>
      <dgm:t>
        <a:bodyPr/>
        <a:lstStyle/>
        <a:p>
          <a:endParaRPr lang="en-US"/>
        </a:p>
      </dgm:t>
    </dgm:pt>
    <dgm:pt modelId="{D4F56405-1DCD-8C4D-B707-6386AF34D24C}" type="sibTrans" cxnId="{AD28191D-2EE9-4C84-83DB-602B4AAFBA55}">
      <dgm:prSet/>
      <dgm:spPr/>
      <dgm:t>
        <a:bodyPr/>
        <a:lstStyle/>
        <a:p>
          <a:endParaRPr lang="en-US"/>
        </a:p>
      </dgm:t>
    </dgm:pt>
    <dgm:pt modelId="{C8DA8993-D936-5049-A14F-8151CC62DBE1}">
      <dgm:prSet/>
      <dgm:spPr/>
      <dgm:t>
        <a:bodyPr/>
        <a:lstStyle/>
        <a:p>
          <a:r>
            <a:rPr lang="en-US"/>
            <a:t>Preference for Smart Bikes: This group has the highest percentage (50.51%) of users who own a Smart Bike (e.g., Wahoo, TACX) compared to the other groups.</a:t>
          </a:r>
        </a:p>
      </dgm:t>
    </dgm:pt>
    <dgm:pt modelId="{2A41B1EE-54C3-F143-BB70-32D471F9A7A6}" type="parTrans" cxnId="{B75E19A9-00D5-4D06-B418-3A027A63815B}">
      <dgm:prSet/>
      <dgm:spPr/>
      <dgm:t>
        <a:bodyPr/>
        <a:lstStyle/>
        <a:p>
          <a:endParaRPr lang="en-US"/>
        </a:p>
      </dgm:t>
    </dgm:pt>
    <dgm:pt modelId="{4A1B1CF9-6F9B-124F-B500-A92D007BF0B0}" type="sibTrans" cxnId="{B75E19A9-00D5-4D06-B418-3A027A63815B}">
      <dgm:prSet/>
      <dgm:spPr/>
      <dgm:t>
        <a:bodyPr/>
        <a:lstStyle/>
        <a:p>
          <a:endParaRPr lang="en-US"/>
        </a:p>
      </dgm:t>
    </dgm:pt>
    <dgm:pt modelId="{C0721BA2-7448-2340-AC96-A61F9C6DA188}">
      <dgm:prSet/>
      <dgm:spPr/>
      <dgm:t>
        <a:bodyPr/>
        <a:lstStyle/>
        <a:p>
          <a:r>
            <a:rPr lang="en-US"/>
            <a:t>Lower No-Technology Users: Virtually none (0.00%) reported not using any technology.</a:t>
          </a:r>
        </a:p>
      </dgm:t>
    </dgm:pt>
    <dgm:pt modelId="{B0D12294-8422-3346-9FC5-7184C286613C}" type="parTrans" cxnId="{CD95C2ED-E250-46FC-A98E-55262226FF24}">
      <dgm:prSet/>
      <dgm:spPr/>
      <dgm:t>
        <a:bodyPr/>
        <a:lstStyle/>
        <a:p>
          <a:endParaRPr lang="en-US"/>
        </a:p>
      </dgm:t>
    </dgm:pt>
    <dgm:pt modelId="{09E409BD-4134-FD4C-9047-A898008EAF9D}" type="sibTrans" cxnId="{CD95C2ED-E250-46FC-A98E-55262226FF24}">
      <dgm:prSet/>
      <dgm:spPr/>
      <dgm:t>
        <a:bodyPr/>
        <a:lstStyle/>
        <a:p>
          <a:endParaRPr lang="en-US"/>
        </a:p>
      </dgm:t>
    </dgm:pt>
    <dgm:pt modelId="{A23F77E8-129F-8A4D-B500-531A332FE360}">
      <dgm:prSet/>
      <dgm:spPr/>
      <dgm:t>
        <a:bodyPr/>
        <a:lstStyle/>
        <a:p>
          <a:r>
            <a:rPr lang="en-US"/>
            <a:t>Balanced Smartphone Usage: Android (36%) and iPhone (35%) usage is almost evenly split.</a:t>
          </a:r>
        </a:p>
      </dgm:t>
    </dgm:pt>
    <dgm:pt modelId="{CE42B0E9-7AB7-7744-A37F-F96438120319}" type="parTrans" cxnId="{A247BAE2-BD72-4633-826F-C9E9048598FF}">
      <dgm:prSet/>
      <dgm:spPr/>
      <dgm:t>
        <a:bodyPr/>
        <a:lstStyle/>
        <a:p>
          <a:endParaRPr lang="en-US"/>
        </a:p>
      </dgm:t>
    </dgm:pt>
    <dgm:pt modelId="{CC8E414F-14B5-2B45-9628-813273488954}" type="sibTrans" cxnId="{A247BAE2-BD72-4633-826F-C9E9048598FF}">
      <dgm:prSet/>
      <dgm:spPr/>
      <dgm:t>
        <a:bodyPr/>
        <a:lstStyle/>
        <a:p>
          <a:endParaRPr lang="en-US"/>
        </a:p>
      </dgm:t>
    </dgm:pt>
    <dgm:pt modelId="{F9A622B0-8FDF-3D49-909F-BD14C34C1D8E}">
      <dgm:prSet/>
      <dgm:spPr/>
      <dgm:t>
        <a:bodyPr/>
        <a:lstStyle/>
        <a:p>
          <a:r>
            <a:rPr lang="en-US"/>
            <a:t>Less Use of Advanced Tech: Only 7% use a Recovery Tracker, and 16% go cycling with GPS.</a:t>
          </a:r>
        </a:p>
      </dgm:t>
    </dgm:pt>
    <dgm:pt modelId="{E6D40B45-BBAD-6E45-A8EB-99FBE6B5F50E}" type="parTrans" cxnId="{06EB9E93-973E-48DB-9E1D-2A323535DE22}">
      <dgm:prSet/>
      <dgm:spPr/>
      <dgm:t>
        <a:bodyPr/>
        <a:lstStyle/>
        <a:p>
          <a:endParaRPr lang="en-US"/>
        </a:p>
      </dgm:t>
    </dgm:pt>
    <dgm:pt modelId="{3EE9F164-BD11-FB48-92E2-136AD8878B6C}" type="sibTrans" cxnId="{06EB9E93-973E-48DB-9E1D-2A323535DE22}">
      <dgm:prSet/>
      <dgm:spPr/>
      <dgm:t>
        <a:bodyPr/>
        <a:lstStyle/>
        <a:p>
          <a:endParaRPr lang="en-US"/>
        </a:p>
      </dgm:t>
    </dgm:pt>
    <dgm:pt modelId="{871479A0-AB57-CE43-A263-45B3F3CEED38}">
      <dgm:prSet/>
      <dgm:spPr/>
      <dgm:t>
        <a:bodyPr/>
        <a:lstStyle/>
        <a:p>
          <a:r>
            <a:rPr lang="en-US"/>
            <a:t>Preference for Non-Screen Exercise Bikes: A notable 42% own a Spin/Exercise Bike without a screen, which is the highest among all groups.</a:t>
          </a:r>
        </a:p>
      </dgm:t>
    </dgm:pt>
    <dgm:pt modelId="{5E8523BF-6F4C-384E-AA3F-7E58315F1F4D}" type="parTrans" cxnId="{44542A63-2893-4172-8010-C6A9165CBFCF}">
      <dgm:prSet/>
      <dgm:spPr/>
      <dgm:t>
        <a:bodyPr/>
        <a:lstStyle/>
        <a:p>
          <a:endParaRPr lang="en-US"/>
        </a:p>
      </dgm:t>
    </dgm:pt>
    <dgm:pt modelId="{9C867475-2398-0241-A28A-B779797B3279}" type="sibTrans" cxnId="{44542A63-2893-4172-8010-C6A9165CBFCF}">
      <dgm:prSet/>
      <dgm:spPr/>
      <dgm:t>
        <a:bodyPr/>
        <a:lstStyle/>
        <a:p>
          <a:endParaRPr lang="en-US"/>
        </a:p>
      </dgm:t>
    </dgm:pt>
    <dgm:pt modelId="{6C1E03BE-CE0B-4D10-BC6F-41ADA09156B6}">
      <dgm:prSet/>
      <dgm:spPr/>
      <dgm:t>
        <a:bodyPr/>
        <a:lstStyle/>
        <a:p>
          <a:r>
            <a:rPr lang="en-US"/>
            <a:t>Highest percentage of users who partake in other type of athletic activities.</a:t>
          </a:r>
        </a:p>
      </dgm:t>
    </dgm:pt>
    <dgm:pt modelId="{271E637A-8A51-408F-88AA-A856C72FE6DA}" type="parTrans" cxnId="{002093D8-DA8C-4E63-9B01-973A70927054}">
      <dgm:prSet/>
      <dgm:spPr/>
      <dgm:t>
        <a:bodyPr/>
        <a:lstStyle/>
        <a:p>
          <a:endParaRPr lang="en-US"/>
        </a:p>
      </dgm:t>
    </dgm:pt>
    <dgm:pt modelId="{F9481B27-F1D8-4C85-999F-B0ED98798725}" type="sibTrans" cxnId="{002093D8-DA8C-4E63-9B01-973A70927054}">
      <dgm:prSet/>
      <dgm:spPr/>
      <dgm:t>
        <a:bodyPr/>
        <a:lstStyle/>
        <a:p>
          <a:endParaRPr lang="en-US"/>
        </a:p>
      </dgm:t>
    </dgm:pt>
    <dgm:pt modelId="{2EC99B99-D246-44E4-B4CD-63E45A3209EB}">
      <dgm:prSet/>
      <dgm:spPr/>
      <dgm:t>
        <a:bodyPr/>
        <a:lstStyle/>
        <a:p>
          <a:r>
            <a:rPr lang="en-US"/>
            <a:t>Lowest percentage of users who partake in other types of athletic activities.</a:t>
          </a:r>
        </a:p>
      </dgm:t>
    </dgm:pt>
    <dgm:pt modelId="{E641136C-89F3-4F20-B741-DD7C9489C4DA}" type="parTrans" cxnId="{68EFDA9F-0FCC-48AC-95CA-8B4BF0F303C0}">
      <dgm:prSet/>
      <dgm:spPr/>
      <dgm:t>
        <a:bodyPr/>
        <a:lstStyle/>
        <a:p>
          <a:endParaRPr lang="en-US"/>
        </a:p>
      </dgm:t>
    </dgm:pt>
    <dgm:pt modelId="{84C58102-BD6A-423F-AED5-AEE225D95585}" type="sibTrans" cxnId="{68EFDA9F-0FCC-48AC-95CA-8B4BF0F303C0}">
      <dgm:prSet/>
      <dgm:spPr/>
      <dgm:t>
        <a:bodyPr/>
        <a:lstStyle/>
        <a:p>
          <a:endParaRPr lang="en-US"/>
        </a:p>
      </dgm:t>
    </dgm:pt>
    <dgm:pt modelId="{CF83819C-ED08-4B17-AE5A-A4B2ACD15C34}">
      <dgm:prSet/>
      <dgm:spPr/>
      <dgm:t>
        <a:bodyPr/>
        <a:lstStyle/>
        <a:p>
          <a:r>
            <a:rPr lang="en-US"/>
            <a:t>Rock climbing and Triathlons were the least popular athletic activities</a:t>
          </a:r>
        </a:p>
      </dgm:t>
    </dgm:pt>
    <dgm:pt modelId="{2DD32F66-3A46-4C7F-BFA3-D987CB11B040}" type="parTrans" cxnId="{6CE97150-928F-4AF5-AB55-C3D56EB6E657}">
      <dgm:prSet/>
      <dgm:spPr/>
      <dgm:t>
        <a:bodyPr/>
        <a:lstStyle/>
        <a:p>
          <a:endParaRPr lang="en-US"/>
        </a:p>
      </dgm:t>
    </dgm:pt>
    <dgm:pt modelId="{545FEF9C-8F4A-45BB-84B7-3980441A11E1}" type="sibTrans" cxnId="{6CE97150-928F-4AF5-AB55-C3D56EB6E657}">
      <dgm:prSet/>
      <dgm:spPr/>
      <dgm:t>
        <a:bodyPr/>
        <a:lstStyle/>
        <a:p>
          <a:endParaRPr lang="en-US"/>
        </a:p>
      </dgm:t>
    </dgm:pt>
    <dgm:pt modelId="{D60D26D9-BDA0-49D8-93B5-9BAAC5F0CC45}">
      <dgm:prSet/>
      <dgm:spPr/>
      <dgm:t>
        <a:bodyPr/>
        <a:lstStyle/>
        <a:p>
          <a:r>
            <a:rPr lang="en-US"/>
            <a:t>Rock climbing and Triathlons were the least popular </a:t>
          </a:r>
        </a:p>
      </dgm:t>
    </dgm:pt>
    <dgm:pt modelId="{7AB5D9C1-19F8-4D5C-AC81-B3E1EAC43996}" type="parTrans" cxnId="{378A2959-851E-454A-9678-F8D73E8F3789}">
      <dgm:prSet/>
      <dgm:spPr/>
      <dgm:t>
        <a:bodyPr/>
        <a:lstStyle/>
        <a:p>
          <a:endParaRPr lang="en-US"/>
        </a:p>
      </dgm:t>
    </dgm:pt>
    <dgm:pt modelId="{B7DCBC2F-62BE-474A-A970-CBB322731A50}" type="sibTrans" cxnId="{378A2959-851E-454A-9678-F8D73E8F3789}">
      <dgm:prSet/>
      <dgm:spPr/>
      <dgm:t>
        <a:bodyPr/>
        <a:lstStyle/>
        <a:p>
          <a:endParaRPr lang="en-US"/>
        </a:p>
      </dgm:t>
    </dgm:pt>
    <dgm:pt modelId="{E2772523-D5EC-4AAE-B0DC-78A4FCD8611E}">
      <dgm:prSet/>
      <dgm:spPr/>
      <dgm:t>
        <a:bodyPr/>
        <a:lstStyle/>
        <a:p>
          <a:r>
            <a:rPr lang="en-US"/>
            <a:t>Rock climbing, Triathlons and Golf were the least popular </a:t>
          </a:r>
        </a:p>
      </dgm:t>
    </dgm:pt>
    <dgm:pt modelId="{4A22768E-E0BF-4D2B-BC7D-6B4F068B1DB9}" type="parTrans" cxnId="{72D17D98-B1AB-44FC-A1C9-36265961E841}">
      <dgm:prSet/>
      <dgm:spPr/>
      <dgm:t>
        <a:bodyPr/>
        <a:lstStyle/>
        <a:p>
          <a:endParaRPr lang="en-US"/>
        </a:p>
      </dgm:t>
    </dgm:pt>
    <dgm:pt modelId="{F4324ADB-78B6-49EB-999D-578B5CEFB45C}" type="sibTrans" cxnId="{72D17D98-B1AB-44FC-A1C9-36265961E841}">
      <dgm:prSet/>
      <dgm:spPr/>
      <dgm:t>
        <a:bodyPr/>
        <a:lstStyle/>
        <a:p>
          <a:endParaRPr lang="en-US"/>
        </a:p>
      </dgm:t>
    </dgm:pt>
    <dgm:pt modelId="{F3C27976-7F55-4520-B7FA-194EDC76F19B}">
      <dgm:prSet/>
      <dgm:spPr/>
      <dgm:t>
        <a:bodyPr/>
        <a:lstStyle/>
        <a:p>
          <a:r>
            <a:rPr lang="en-US"/>
            <a:t>For Wahoo focused activities, Cycling was the most popular for this group, followed by running, and triathlon participation was the least popular. </a:t>
          </a:r>
        </a:p>
      </dgm:t>
    </dgm:pt>
    <dgm:pt modelId="{1F23F78F-5A2B-41CE-87E1-7EEE9D820DC7}" type="parTrans" cxnId="{F46E2AC0-A843-4F10-9B00-2B40B83EFB51}">
      <dgm:prSet/>
      <dgm:spPr/>
    </dgm:pt>
    <dgm:pt modelId="{430C549C-8114-4B56-8E23-281F5AC076CA}" type="sibTrans" cxnId="{F46E2AC0-A843-4F10-9B00-2B40B83EFB51}">
      <dgm:prSet/>
      <dgm:spPr/>
    </dgm:pt>
    <dgm:pt modelId="{0FE4BD48-BEB7-4EA7-AE50-39446C851EB1}">
      <dgm:prSet/>
      <dgm:spPr/>
      <dgm:t>
        <a:bodyPr/>
        <a:lstStyle/>
        <a:p>
          <a:r>
            <a:rPr lang="en-US"/>
            <a:t>For Wahoo focused activities, Cycling was the most popular, followed by running, and triathlon participation was the least popular. </a:t>
          </a:r>
        </a:p>
      </dgm:t>
    </dgm:pt>
    <dgm:pt modelId="{FAFD5435-746A-4B17-9427-A49EC98B9AAA}" type="parTrans" cxnId="{69E6491C-CB30-44D8-B1EA-17431D2F803B}">
      <dgm:prSet/>
      <dgm:spPr/>
    </dgm:pt>
    <dgm:pt modelId="{357FE484-94A5-41AC-A3BB-4AE63A87869D}" type="sibTrans" cxnId="{69E6491C-CB30-44D8-B1EA-17431D2F803B}">
      <dgm:prSet/>
      <dgm:spPr/>
    </dgm:pt>
    <dgm:pt modelId="{19026763-F1E8-48F2-9A22-2B54EE4AA6DC}">
      <dgm:prSet/>
      <dgm:spPr/>
      <dgm:t>
        <a:bodyPr/>
        <a:lstStyle/>
        <a:p>
          <a:r>
            <a:rPr lang="en-US"/>
            <a:t>For Wahoo focused activities, Cycling was the most popular for this group, followed by running, and triathlon participation was the least popular. </a:t>
          </a:r>
        </a:p>
      </dgm:t>
    </dgm:pt>
    <dgm:pt modelId="{A03CA9D2-DCA9-4C98-937A-70140308ED71}" type="parTrans" cxnId="{F678F0CC-F15F-4808-AA7A-FEA30465C21D}">
      <dgm:prSet/>
      <dgm:spPr/>
    </dgm:pt>
    <dgm:pt modelId="{2C007C0D-71F2-4BBB-BAA9-BDB328AEB47B}" type="sibTrans" cxnId="{F678F0CC-F15F-4808-AA7A-FEA30465C21D}">
      <dgm:prSet/>
      <dgm:spPr/>
    </dgm:pt>
    <dgm:pt modelId="{4FFF07DB-A7BB-7A49-BFF8-F45D65F22A0F}" type="pres">
      <dgm:prSet presAssocID="{A87FE487-FF8D-4898-B55F-3E2154D20896}" presName="Name0" presStyleCnt="0">
        <dgm:presLayoutVars>
          <dgm:dir/>
          <dgm:animLvl val="lvl"/>
          <dgm:resizeHandles val="exact"/>
        </dgm:presLayoutVars>
      </dgm:prSet>
      <dgm:spPr/>
    </dgm:pt>
    <dgm:pt modelId="{894CBCE2-F182-C244-BDA3-36E867DFA258}" type="pres">
      <dgm:prSet presAssocID="{3D840B17-A63E-46A3-82FE-761BAC2FF918}" presName="composite" presStyleCnt="0"/>
      <dgm:spPr/>
    </dgm:pt>
    <dgm:pt modelId="{2604B292-6BDA-7740-9F90-033F9A14A2B3}" type="pres">
      <dgm:prSet presAssocID="{3D840B17-A63E-46A3-82FE-761BAC2FF918}" presName="parTx" presStyleLbl="alignNode1" presStyleIdx="0" presStyleCnt="3">
        <dgm:presLayoutVars>
          <dgm:chMax val="0"/>
          <dgm:chPref val="0"/>
          <dgm:bulletEnabled val="1"/>
        </dgm:presLayoutVars>
      </dgm:prSet>
      <dgm:spPr/>
    </dgm:pt>
    <dgm:pt modelId="{65E83968-CFEC-DC40-89CC-D2E66046C61F}" type="pres">
      <dgm:prSet presAssocID="{3D840B17-A63E-46A3-82FE-761BAC2FF918}" presName="desTx" presStyleLbl="alignAccFollowNode1" presStyleIdx="0" presStyleCnt="3">
        <dgm:presLayoutVars>
          <dgm:bulletEnabled val="1"/>
        </dgm:presLayoutVars>
      </dgm:prSet>
      <dgm:spPr/>
    </dgm:pt>
    <dgm:pt modelId="{19D93012-8381-5A47-9367-705E8E6B3199}" type="pres">
      <dgm:prSet presAssocID="{CF09BFD0-5805-4515-A0A9-DE4276898E3A}" presName="space" presStyleCnt="0"/>
      <dgm:spPr/>
    </dgm:pt>
    <dgm:pt modelId="{9B84F066-8025-1E4D-A70C-C1537C772B0D}" type="pres">
      <dgm:prSet presAssocID="{F23360FE-4E76-4D6F-9A89-6B8B455FF3A1}" presName="composite" presStyleCnt="0"/>
      <dgm:spPr/>
    </dgm:pt>
    <dgm:pt modelId="{3AC283B2-D953-8545-973F-0F9763CD0248}" type="pres">
      <dgm:prSet presAssocID="{F23360FE-4E76-4D6F-9A89-6B8B455FF3A1}" presName="parTx" presStyleLbl="alignNode1" presStyleIdx="1" presStyleCnt="3">
        <dgm:presLayoutVars>
          <dgm:chMax val="0"/>
          <dgm:chPref val="0"/>
          <dgm:bulletEnabled val="1"/>
        </dgm:presLayoutVars>
      </dgm:prSet>
      <dgm:spPr/>
    </dgm:pt>
    <dgm:pt modelId="{3048744C-BA40-374D-9F8C-310CD5C6F89A}" type="pres">
      <dgm:prSet presAssocID="{F23360FE-4E76-4D6F-9A89-6B8B455FF3A1}" presName="desTx" presStyleLbl="alignAccFollowNode1" presStyleIdx="1" presStyleCnt="3">
        <dgm:presLayoutVars>
          <dgm:bulletEnabled val="1"/>
        </dgm:presLayoutVars>
      </dgm:prSet>
      <dgm:spPr/>
    </dgm:pt>
    <dgm:pt modelId="{F691FDB1-C9EF-AA4A-B36A-7B524F186277}" type="pres">
      <dgm:prSet presAssocID="{9465D160-9EB2-4BD1-9589-45FC9002C6D3}" presName="space" presStyleCnt="0"/>
      <dgm:spPr/>
    </dgm:pt>
    <dgm:pt modelId="{0217B4EF-D4E7-6048-A461-438BD6B60551}" type="pres">
      <dgm:prSet presAssocID="{CBD1D8D5-2EA4-429C-839F-64CD900447AF}" presName="composite" presStyleCnt="0"/>
      <dgm:spPr/>
    </dgm:pt>
    <dgm:pt modelId="{A42CB3D5-8602-494E-B08F-CFB2E8BE4131}" type="pres">
      <dgm:prSet presAssocID="{CBD1D8D5-2EA4-429C-839F-64CD900447AF}" presName="parTx" presStyleLbl="alignNode1" presStyleIdx="2" presStyleCnt="3">
        <dgm:presLayoutVars>
          <dgm:chMax val="0"/>
          <dgm:chPref val="0"/>
          <dgm:bulletEnabled val="1"/>
        </dgm:presLayoutVars>
      </dgm:prSet>
      <dgm:spPr/>
    </dgm:pt>
    <dgm:pt modelId="{233BBD43-7ABD-8C4A-9824-2F6B30D20C1A}" type="pres">
      <dgm:prSet presAssocID="{CBD1D8D5-2EA4-429C-839F-64CD900447AF}" presName="desTx" presStyleLbl="alignAccFollowNode1" presStyleIdx="2" presStyleCnt="3">
        <dgm:presLayoutVars>
          <dgm:bulletEnabled val="1"/>
        </dgm:presLayoutVars>
      </dgm:prSet>
      <dgm:spPr/>
    </dgm:pt>
  </dgm:ptLst>
  <dgm:cxnLst>
    <dgm:cxn modelId="{A50C9712-56DD-4116-879D-B6B50A3B9865}" type="presOf" srcId="{F55C8530-D7C4-8B42-A0DC-B1A667CF4750}" destId="{65E83968-CFEC-DC40-89CC-D2E66046C61F}" srcOrd="0" destOrd="3" presId="urn:microsoft.com/office/officeart/2005/8/layout/hList1"/>
    <dgm:cxn modelId="{648E7C13-AC36-4FB2-B881-9671544839AB}" type="presOf" srcId="{C2CF52C3-7983-47E3-80A1-3C1A3AAF31E6}" destId="{3048744C-BA40-374D-9F8C-310CD5C6F89A}" srcOrd="0" destOrd="1" presId="urn:microsoft.com/office/officeart/2005/8/layout/hList1"/>
    <dgm:cxn modelId="{967B0E16-6F74-400D-8150-EE8B1C6E97EE}" srcId="{3D840B17-A63E-46A3-82FE-761BAC2FF918}" destId="{8977E265-AD22-4AE4-9A07-495E2376BCFF}" srcOrd="1" destOrd="0" parTransId="{46A2AD2E-E76B-4A38-B1F3-21B7C59D308E}" sibTransId="{E6252806-AD21-49E9-9C3A-26DE64313037}"/>
    <dgm:cxn modelId="{C110E416-0A04-496D-882E-4A6035707C01}" type="presOf" srcId="{C60AF0F3-F72D-C546-B9DC-9DCDE6AB45CF}" destId="{3048744C-BA40-374D-9F8C-310CD5C6F89A}" srcOrd="0" destOrd="2" presId="urn:microsoft.com/office/officeart/2005/8/layout/hList1"/>
    <dgm:cxn modelId="{69E6491C-CB30-44D8-B1EA-17431D2F803B}" srcId="{F23360FE-4E76-4D6F-9A89-6B8B455FF3A1}" destId="{0FE4BD48-BEB7-4EA7-AE50-39446C851EB1}" srcOrd="7" destOrd="0" parTransId="{FAFD5435-746A-4B17-9427-A49EC98B9AAA}" sibTransId="{357FE484-94A5-41AC-A3BB-4AE63A87869D}"/>
    <dgm:cxn modelId="{AD28191D-2EE9-4C84-83DB-602B4AAFBA55}" srcId="{F23360FE-4E76-4D6F-9A89-6B8B455FF3A1}" destId="{C60AF0F3-F72D-C546-B9DC-9DCDE6AB45CF}" srcOrd="2" destOrd="0" parTransId="{4571D7D0-FD62-8D41-B53F-FBD5332743DC}" sibTransId="{D4F56405-1DCD-8C4D-B707-6386AF34D24C}"/>
    <dgm:cxn modelId="{F4D15227-4535-45FD-9D57-AB6BD46B5B13}" type="presOf" srcId="{BC4EFE28-B99C-4A61-BC99-61231EF121D0}" destId="{233BBD43-7ABD-8C4A-9824-2F6B30D20C1A}" srcOrd="0" destOrd="1" presId="urn:microsoft.com/office/officeart/2005/8/layout/hList1"/>
    <dgm:cxn modelId="{463B2829-1C2F-7C4D-8AC4-15AB343D4AA2}" type="presOf" srcId="{3D840B17-A63E-46A3-82FE-761BAC2FF918}" destId="{2604B292-6BDA-7740-9F90-033F9A14A2B3}" srcOrd="0" destOrd="0" presId="urn:microsoft.com/office/officeart/2005/8/layout/hList1"/>
    <dgm:cxn modelId="{AB145C29-2244-4C74-B856-CBC6E72A4425}" type="presOf" srcId="{CF83819C-ED08-4B17-AE5A-A4B2ACD15C34}" destId="{65E83968-CFEC-DC40-89CC-D2E66046C61F}" srcOrd="0" destOrd="5" presId="urn:microsoft.com/office/officeart/2005/8/layout/hList1"/>
    <dgm:cxn modelId="{8A49252E-24EC-41A3-A4EA-987D68377F44}" type="presOf" srcId="{871479A0-AB57-CE43-A263-45B3F3CEED38}" destId="{233BBD43-7ABD-8C4A-9824-2F6B30D20C1A}" srcOrd="0" destOrd="4" presId="urn:microsoft.com/office/officeart/2005/8/layout/hList1"/>
    <dgm:cxn modelId="{86B83332-A8CB-48B9-A6D0-6FD2FBAD10C5}" type="presOf" srcId="{A23F77E8-129F-8A4D-B500-531A332FE360}" destId="{233BBD43-7ABD-8C4A-9824-2F6B30D20C1A}" srcOrd="0" destOrd="2" presId="urn:microsoft.com/office/officeart/2005/8/layout/hList1"/>
    <dgm:cxn modelId="{584A233C-36F0-4A9E-9506-689AC520763B}" type="presOf" srcId="{C0721BA2-7448-2340-AC96-A61F9C6DA188}" destId="{3048744C-BA40-374D-9F8C-310CD5C6F89A}" srcOrd="0" destOrd="4" presId="urn:microsoft.com/office/officeart/2005/8/layout/hList1"/>
    <dgm:cxn modelId="{CFA61E5F-EBA2-4792-9F15-2084D75D6378}" type="presOf" srcId="{0FE4BD48-BEB7-4EA7-AE50-39446C851EB1}" destId="{3048744C-BA40-374D-9F8C-310CD5C6F89A}" srcOrd="0" destOrd="7" presId="urn:microsoft.com/office/officeart/2005/8/layout/hList1"/>
    <dgm:cxn modelId="{44542A63-2893-4172-8010-C6A9165CBFCF}" srcId="{CBD1D8D5-2EA4-429C-839F-64CD900447AF}" destId="{871479A0-AB57-CE43-A263-45B3F3CEED38}" srcOrd="4" destOrd="0" parTransId="{5E8523BF-6F4C-384E-AA3F-7E58315F1F4D}" sibTransId="{9C867475-2398-0241-A28A-B779797B3279}"/>
    <dgm:cxn modelId="{48A70468-55A8-8A4D-AD38-A8F83E8BA3B5}" type="presOf" srcId="{E01F0C92-3D54-463B-9326-BFA916E37A0D}" destId="{65E83968-CFEC-DC40-89CC-D2E66046C61F}" srcOrd="0" destOrd="0" presId="urn:microsoft.com/office/officeart/2005/8/layout/hList1"/>
    <dgm:cxn modelId="{3E10AD4C-2137-40B3-B4C7-00E111A48CBE}" srcId="{3D840B17-A63E-46A3-82FE-761BAC2FF918}" destId="{00E17E6D-F06D-7649-89D5-484B15302205}" srcOrd="4" destOrd="0" parTransId="{59BB3D83-F184-2149-903F-19455307BC12}" sibTransId="{DCB23EFB-F5AE-3D4D-9D4F-941911E54965}"/>
    <dgm:cxn modelId="{1D66904E-66A7-4AAB-9C7D-2375FB68B7E9}" srcId="{CBD1D8D5-2EA4-429C-839F-64CD900447AF}" destId="{4E44F2E7-5A3D-499E-945D-81BF02DACEFA}" srcOrd="0" destOrd="0" parTransId="{F771F4F0-7FBB-416E-A174-7376A60559C4}" sibTransId="{2D76E635-CE96-446F-976F-0D05052769AE}"/>
    <dgm:cxn modelId="{EA88294F-0EA7-427E-B2B3-F57F8FBEEA2E}" type="presOf" srcId="{8977E265-AD22-4AE4-9A07-495E2376BCFF}" destId="{65E83968-CFEC-DC40-89CC-D2E66046C61F}" srcOrd="0" destOrd="1" presId="urn:microsoft.com/office/officeart/2005/8/layout/hList1"/>
    <dgm:cxn modelId="{6CE97150-928F-4AF5-AB55-C3D56EB6E657}" srcId="{3D840B17-A63E-46A3-82FE-761BAC2FF918}" destId="{CF83819C-ED08-4B17-AE5A-A4B2ACD15C34}" srcOrd="5" destOrd="0" parTransId="{2DD32F66-3A46-4C7F-BFA3-D987CB11B040}" sibTransId="{545FEF9C-8F4A-45BB-84B7-3980441A11E1}"/>
    <dgm:cxn modelId="{FC09DC52-DCBC-49BA-A9BB-736104C8D24D}" type="presOf" srcId="{34FA8299-C57C-0B49-B831-086DFC8506A5}" destId="{65E83968-CFEC-DC40-89CC-D2E66046C61F}" srcOrd="0" destOrd="2" presId="urn:microsoft.com/office/officeart/2005/8/layout/hList1"/>
    <dgm:cxn modelId="{6F742C73-480C-4F6C-BA69-2AA0DC672762}" srcId="{F23360FE-4E76-4D6F-9A89-6B8B455FF3A1}" destId="{C2CF52C3-7983-47E3-80A1-3C1A3AAF31E6}" srcOrd="1" destOrd="0" parTransId="{4A9E426C-5CC8-4935-83F5-8EFDFFF9AC6A}" sibTransId="{57B6BC0A-39A8-40E7-89D0-88DD4B5BBDA7}"/>
    <dgm:cxn modelId="{47ABC473-AA4A-4630-94E4-D7F947707B36}" srcId="{CBD1D8D5-2EA4-429C-839F-64CD900447AF}" destId="{BC4EFE28-B99C-4A61-BC99-61231EF121D0}" srcOrd="1" destOrd="0" parTransId="{F1B82F4C-1BB4-41EE-84AE-5F4B681D6090}" sibTransId="{5FEFE4BE-19B5-4664-83E6-E95C43B24FA2}"/>
    <dgm:cxn modelId="{18633A76-F31E-4909-A109-E65799955443}" type="presOf" srcId="{00E17E6D-F06D-7649-89D5-484B15302205}" destId="{65E83968-CFEC-DC40-89CC-D2E66046C61F}" srcOrd="0" destOrd="4" presId="urn:microsoft.com/office/officeart/2005/8/layout/hList1"/>
    <dgm:cxn modelId="{6AAFAE77-0118-45DF-A4AC-8D2FC1B62FF1}" type="presOf" srcId="{D60D26D9-BDA0-49D8-93B5-9BAAC5F0CC45}" destId="{3048744C-BA40-374D-9F8C-310CD5C6F89A}" srcOrd="0" destOrd="6" presId="urn:microsoft.com/office/officeart/2005/8/layout/hList1"/>
    <dgm:cxn modelId="{6C53A478-1FB6-4CF2-86D9-806E07743921}" srcId="{F23360FE-4E76-4D6F-9A89-6B8B455FF3A1}" destId="{7C092F76-BC96-4548-B3D8-99B8C3E9107D}" srcOrd="0" destOrd="0" parTransId="{3AAC35E0-945D-4236-8FEB-2EA2C926CBA1}" sibTransId="{8489A73F-BC69-4F46-9A57-02AB3C1B8643}"/>
    <dgm:cxn modelId="{378A2959-851E-454A-9678-F8D73E8F3789}" srcId="{F23360FE-4E76-4D6F-9A89-6B8B455FF3A1}" destId="{D60D26D9-BDA0-49D8-93B5-9BAAC5F0CC45}" srcOrd="6" destOrd="0" parTransId="{7AB5D9C1-19F8-4D5C-AC81-B3E1EAC43996}" sibTransId="{B7DCBC2F-62BE-474A-A970-CBB322731A50}"/>
    <dgm:cxn modelId="{2B8BB55A-1512-49A4-996E-CF2B7C4FF4FC}" srcId="{A87FE487-FF8D-4898-B55F-3E2154D20896}" destId="{CBD1D8D5-2EA4-429C-839F-64CD900447AF}" srcOrd="2" destOrd="0" parTransId="{77C60404-B0CA-4C35-8ECD-76B7DD8D316D}" sibTransId="{689C7111-E2FB-4651-B5B7-CBFCCFA7F6A0}"/>
    <dgm:cxn modelId="{C245BB7E-3A8E-214A-95F5-6CF0C6CB8043}" type="presOf" srcId="{7C092F76-BC96-4548-B3D8-99B8C3E9107D}" destId="{3048744C-BA40-374D-9F8C-310CD5C6F89A}" srcOrd="0" destOrd="0" presId="urn:microsoft.com/office/officeart/2005/8/layout/hList1"/>
    <dgm:cxn modelId="{A06CD77E-0451-4046-8FE2-67393ED7A876}" type="presOf" srcId="{CBD1D8D5-2EA4-429C-839F-64CD900447AF}" destId="{A42CB3D5-8602-494E-B08F-CFB2E8BE4131}" srcOrd="0" destOrd="0" presId="urn:microsoft.com/office/officeart/2005/8/layout/hList1"/>
    <dgm:cxn modelId="{E1D7E885-D950-4F4B-B7CA-20D6DCBD6219}" srcId="{3D840B17-A63E-46A3-82FE-761BAC2FF918}" destId="{E01F0C92-3D54-463B-9326-BFA916E37A0D}" srcOrd="0" destOrd="0" parTransId="{880B46E7-4725-4D57-B28A-F6330336EC5E}" sibTransId="{5CA7B488-5E4C-4D9C-91BA-9A6169CDF040}"/>
    <dgm:cxn modelId="{43A6848C-3675-EA4F-9BFE-13A67A41E5F5}" type="presOf" srcId="{A87FE487-FF8D-4898-B55F-3E2154D20896}" destId="{4FFF07DB-A7BB-7A49-BFF8-F45D65F22A0F}" srcOrd="0" destOrd="0" presId="urn:microsoft.com/office/officeart/2005/8/layout/hList1"/>
    <dgm:cxn modelId="{39BAD58C-B171-4A5F-AC20-885EAA624156}" type="presOf" srcId="{6C1E03BE-CE0B-4D10-BC6F-41ADA09156B6}" destId="{3048744C-BA40-374D-9F8C-310CD5C6F89A}" srcOrd="0" destOrd="5" presId="urn:microsoft.com/office/officeart/2005/8/layout/hList1"/>
    <dgm:cxn modelId="{06EB9E93-973E-48DB-9E1D-2A323535DE22}" srcId="{CBD1D8D5-2EA4-429C-839F-64CD900447AF}" destId="{F9A622B0-8FDF-3D49-909F-BD14C34C1D8E}" srcOrd="3" destOrd="0" parTransId="{E6D40B45-BBAD-6E45-A8EB-99FBE6B5F50E}" sibTransId="{3EE9F164-BD11-FB48-92E2-136AD8878B6C}"/>
    <dgm:cxn modelId="{72D17D98-B1AB-44FC-A1C9-36265961E841}" srcId="{CBD1D8D5-2EA4-429C-839F-64CD900447AF}" destId="{E2772523-D5EC-4AAE-B0DC-78A4FCD8611E}" srcOrd="6" destOrd="0" parTransId="{4A22768E-E0BF-4D2B-BC7D-6B4F068B1DB9}" sibTransId="{F4324ADB-78B6-49EB-999D-578B5CEFB45C}"/>
    <dgm:cxn modelId="{9F294F9A-95CB-4A1C-B608-2ECB1E62C8E5}" type="presOf" srcId="{19026763-F1E8-48F2-9A22-2B54EE4AA6DC}" destId="{233BBD43-7ABD-8C4A-9824-2F6B30D20C1A}" srcOrd="0" destOrd="7" presId="urn:microsoft.com/office/officeart/2005/8/layout/hList1"/>
    <dgm:cxn modelId="{356A299D-139D-4C89-BFE6-6FAB3822859B}" type="presOf" srcId="{C8DA8993-D936-5049-A14F-8151CC62DBE1}" destId="{3048744C-BA40-374D-9F8C-310CD5C6F89A}" srcOrd="0" destOrd="3" presId="urn:microsoft.com/office/officeart/2005/8/layout/hList1"/>
    <dgm:cxn modelId="{7F28689E-6400-43D8-9B84-EC4F0417E648}" srcId="{3D840B17-A63E-46A3-82FE-761BAC2FF918}" destId="{F55C8530-D7C4-8B42-A0DC-B1A667CF4750}" srcOrd="3" destOrd="0" parTransId="{48DB4BE7-4F5B-2947-A7AF-BE9A41BC3D4E}" sibTransId="{C10A5564-0620-234E-854F-BADB6FC7BD67}"/>
    <dgm:cxn modelId="{68EFDA9F-0FCC-48AC-95CA-8B4BF0F303C0}" srcId="{CBD1D8D5-2EA4-429C-839F-64CD900447AF}" destId="{2EC99B99-D246-44E4-B4CD-63E45A3209EB}" srcOrd="5" destOrd="0" parTransId="{E641136C-89F3-4F20-B741-DD7C9489C4DA}" sibTransId="{84C58102-BD6A-423F-AED5-AEE225D95585}"/>
    <dgm:cxn modelId="{B75E19A9-00D5-4D06-B418-3A027A63815B}" srcId="{F23360FE-4E76-4D6F-9A89-6B8B455FF3A1}" destId="{C8DA8993-D936-5049-A14F-8151CC62DBE1}" srcOrd="3" destOrd="0" parTransId="{2A41B1EE-54C3-F143-BB70-32D471F9A7A6}" sibTransId="{4A1B1CF9-6F9B-124F-B500-A92D007BF0B0}"/>
    <dgm:cxn modelId="{E16FF5B0-EB92-A14B-BF88-F09D272CD0F8}" type="presOf" srcId="{4E44F2E7-5A3D-499E-945D-81BF02DACEFA}" destId="{233BBD43-7ABD-8C4A-9824-2F6B30D20C1A}" srcOrd="0" destOrd="0" presId="urn:microsoft.com/office/officeart/2005/8/layout/hList1"/>
    <dgm:cxn modelId="{72C7DDB5-B673-47B0-883F-968E5F64C911}" type="presOf" srcId="{F9A622B0-8FDF-3D49-909F-BD14C34C1D8E}" destId="{233BBD43-7ABD-8C4A-9824-2F6B30D20C1A}" srcOrd="0" destOrd="3" presId="urn:microsoft.com/office/officeart/2005/8/layout/hList1"/>
    <dgm:cxn modelId="{31AB95B9-7F8D-48D5-B4B9-01349B032CBB}" type="presOf" srcId="{2EC99B99-D246-44E4-B4CD-63E45A3209EB}" destId="{233BBD43-7ABD-8C4A-9824-2F6B30D20C1A}" srcOrd="0" destOrd="5" presId="urn:microsoft.com/office/officeart/2005/8/layout/hList1"/>
    <dgm:cxn modelId="{2E4AA4BC-53EF-4720-86CB-812F0C42E561}" srcId="{3D840B17-A63E-46A3-82FE-761BAC2FF918}" destId="{34FA8299-C57C-0B49-B831-086DFC8506A5}" srcOrd="2" destOrd="0" parTransId="{4008CFC9-8021-354F-BE85-7630AED9EF5A}" sibTransId="{AD3CAE70-EC2B-BE46-B584-4BF1B1A3FED2}"/>
    <dgm:cxn modelId="{F46E2AC0-A843-4F10-9B00-2B40B83EFB51}" srcId="{3D840B17-A63E-46A3-82FE-761BAC2FF918}" destId="{F3C27976-7F55-4520-B7FA-194EDC76F19B}" srcOrd="6" destOrd="0" parTransId="{1F23F78F-5A2B-41CE-87E1-7EEE9D820DC7}" sibTransId="{430C549C-8114-4B56-8E23-281F5AC076CA}"/>
    <dgm:cxn modelId="{1178E9C7-F02C-40F2-BD98-198331D2E7AA}" srcId="{A87FE487-FF8D-4898-B55F-3E2154D20896}" destId="{3D840B17-A63E-46A3-82FE-761BAC2FF918}" srcOrd="0" destOrd="0" parTransId="{4AD525C6-7E23-43B1-A453-CC8CC164BAA9}" sibTransId="{CF09BFD0-5805-4515-A0A9-DE4276898E3A}"/>
    <dgm:cxn modelId="{F678F0CC-F15F-4808-AA7A-FEA30465C21D}" srcId="{CBD1D8D5-2EA4-429C-839F-64CD900447AF}" destId="{19026763-F1E8-48F2-9A22-2B54EE4AA6DC}" srcOrd="7" destOrd="0" parTransId="{A03CA9D2-DCA9-4C98-937A-70140308ED71}" sibTransId="{2C007C0D-71F2-4BBB-BAA9-BDB328AEB47B}"/>
    <dgm:cxn modelId="{2C11FCD2-9760-43D9-8E52-B37192B971D0}" type="presOf" srcId="{F3C27976-7F55-4520-B7FA-194EDC76F19B}" destId="{65E83968-CFEC-DC40-89CC-D2E66046C61F}" srcOrd="0" destOrd="6" presId="urn:microsoft.com/office/officeart/2005/8/layout/hList1"/>
    <dgm:cxn modelId="{002093D8-DA8C-4E63-9B01-973A70927054}" srcId="{F23360FE-4E76-4D6F-9A89-6B8B455FF3A1}" destId="{6C1E03BE-CE0B-4D10-BC6F-41ADA09156B6}" srcOrd="5" destOrd="0" parTransId="{271E637A-8A51-408F-88AA-A856C72FE6DA}" sibTransId="{F9481B27-F1D8-4C85-999F-B0ED98798725}"/>
    <dgm:cxn modelId="{34C500E2-D216-42FE-A288-6783D2FEB2D9}" srcId="{A87FE487-FF8D-4898-B55F-3E2154D20896}" destId="{F23360FE-4E76-4D6F-9A89-6B8B455FF3A1}" srcOrd="1" destOrd="0" parTransId="{2E62B135-825B-41B8-A594-686BD4A42064}" sibTransId="{9465D160-9EB2-4BD1-9589-45FC9002C6D3}"/>
    <dgm:cxn modelId="{A247BAE2-BD72-4633-826F-C9E9048598FF}" srcId="{CBD1D8D5-2EA4-429C-839F-64CD900447AF}" destId="{A23F77E8-129F-8A4D-B500-531A332FE360}" srcOrd="2" destOrd="0" parTransId="{CE42B0E9-7AB7-7744-A37F-F96438120319}" sibTransId="{CC8E414F-14B5-2B45-9628-813273488954}"/>
    <dgm:cxn modelId="{FA180DEA-42BC-0D4F-AD6E-5734C95EA519}" type="presOf" srcId="{F23360FE-4E76-4D6F-9A89-6B8B455FF3A1}" destId="{3AC283B2-D953-8545-973F-0F9763CD0248}" srcOrd="0" destOrd="0" presId="urn:microsoft.com/office/officeart/2005/8/layout/hList1"/>
    <dgm:cxn modelId="{CD95C2ED-E250-46FC-A98E-55262226FF24}" srcId="{F23360FE-4E76-4D6F-9A89-6B8B455FF3A1}" destId="{C0721BA2-7448-2340-AC96-A61F9C6DA188}" srcOrd="4" destOrd="0" parTransId="{B0D12294-8422-3346-9FC5-7184C286613C}" sibTransId="{09E409BD-4134-FD4C-9047-A898008EAF9D}"/>
    <dgm:cxn modelId="{BDF3B0F1-381B-4A76-A934-F8C1C6515C40}" type="presOf" srcId="{E2772523-D5EC-4AAE-B0DC-78A4FCD8611E}" destId="{233BBD43-7ABD-8C4A-9824-2F6B30D20C1A}" srcOrd="0" destOrd="6" presId="urn:microsoft.com/office/officeart/2005/8/layout/hList1"/>
    <dgm:cxn modelId="{AC6A38DA-128E-084C-88CE-BCA1539CCD9E}" type="presParOf" srcId="{4FFF07DB-A7BB-7A49-BFF8-F45D65F22A0F}" destId="{894CBCE2-F182-C244-BDA3-36E867DFA258}" srcOrd="0" destOrd="0" presId="urn:microsoft.com/office/officeart/2005/8/layout/hList1"/>
    <dgm:cxn modelId="{200F318F-46D5-1E49-80B4-C9A03AC09B48}" type="presParOf" srcId="{894CBCE2-F182-C244-BDA3-36E867DFA258}" destId="{2604B292-6BDA-7740-9F90-033F9A14A2B3}" srcOrd="0" destOrd="0" presId="urn:microsoft.com/office/officeart/2005/8/layout/hList1"/>
    <dgm:cxn modelId="{4BCA7E5C-657A-844C-99AE-89368F0F0F1F}" type="presParOf" srcId="{894CBCE2-F182-C244-BDA3-36E867DFA258}" destId="{65E83968-CFEC-DC40-89CC-D2E66046C61F}" srcOrd="1" destOrd="0" presId="urn:microsoft.com/office/officeart/2005/8/layout/hList1"/>
    <dgm:cxn modelId="{9993D3F6-F1EB-6F4A-B0D5-4BC7F3002743}" type="presParOf" srcId="{4FFF07DB-A7BB-7A49-BFF8-F45D65F22A0F}" destId="{19D93012-8381-5A47-9367-705E8E6B3199}" srcOrd="1" destOrd="0" presId="urn:microsoft.com/office/officeart/2005/8/layout/hList1"/>
    <dgm:cxn modelId="{EE464495-C61A-614C-BDB1-1DCD1DEFB773}" type="presParOf" srcId="{4FFF07DB-A7BB-7A49-BFF8-F45D65F22A0F}" destId="{9B84F066-8025-1E4D-A70C-C1537C772B0D}" srcOrd="2" destOrd="0" presId="urn:microsoft.com/office/officeart/2005/8/layout/hList1"/>
    <dgm:cxn modelId="{675DD3CC-859D-D84B-A0AD-5358208C831D}" type="presParOf" srcId="{9B84F066-8025-1E4D-A70C-C1537C772B0D}" destId="{3AC283B2-D953-8545-973F-0F9763CD0248}" srcOrd="0" destOrd="0" presId="urn:microsoft.com/office/officeart/2005/8/layout/hList1"/>
    <dgm:cxn modelId="{211EF27B-739C-7B48-B889-F14D59FB1095}" type="presParOf" srcId="{9B84F066-8025-1E4D-A70C-C1537C772B0D}" destId="{3048744C-BA40-374D-9F8C-310CD5C6F89A}" srcOrd="1" destOrd="0" presId="urn:microsoft.com/office/officeart/2005/8/layout/hList1"/>
    <dgm:cxn modelId="{0CF1E7AD-0901-1049-A789-074774C956A8}" type="presParOf" srcId="{4FFF07DB-A7BB-7A49-BFF8-F45D65F22A0F}" destId="{F691FDB1-C9EF-AA4A-B36A-7B524F186277}" srcOrd="3" destOrd="0" presId="urn:microsoft.com/office/officeart/2005/8/layout/hList1"/>
    <dgm:cxn modelId="{C805CE75-54A3-9F44-8C1D-CE5C22D8E4E3}" type="presParOf" srcId="{4FFF07DB-A7BB-7A49-BFF8-F45D65F22A0F}" destId="{0217B4EF-D4E7-6048-A461-438BD6B60551}" srcOrd="4" destOrd="0" presId="urn:microsoft.com/office/officeart/2005/8/layout/hList1"/>
    <dgm:cxn modelId="{FD0D83FA-B25E-744C-8DCF-C238E1246C20}" type="presParOf" srcId="{0217B4EF-D4E7-6048-A461-438BD6B60551}" destId="{A42CB3D5-8602-494E-B08F-CFB2E8BE4131}" srcOrd="0" destOrd="0" presId="urn:microsoft.com/office/officeart/2005/8/layout/hList1"/>
    <dgm:cxn modelId="{132CD7AD-706B-8C4E-BE17-F140A33C81BF}" type="presParOf" srcId="{0217B4EF-D4E7-6048-A461-438BD6B60551}" destId="{233BBD43-7ABD-8C4A-9824-2F6B30D20C1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32AA1BA-DD60-4DF0-9872-952C6344E7E2}" type="doc">
      <dgm:prSet loTypeId="urn:microsoft.com/office/officeart/2018/5/layout/IconCircleLabelList" loCatId="icon" qsTypeId="urn:microsoft.com/office/officeart/2005/8/quickstyle/simple1" qsCatId="simple" csTypeId="urn:microsoft.com/office/officeart/2005/8/colors/accent0_3" csCatId="mainScheme" phldr="1"/>
      <dgm:spPr/>
      <dgm:t>
        <a:bodyPr/>
        <a:lstStyle/>
        <a:p>
          <a:endParaRPr lang="en-US"/>
        </a:p>
      </dgm:t>
    </dgm:pt>
    <dgm:pt modelId="{4D675EE7-3BFA-4BE6-A1CB-142B71AA18B8}">
      <dgm:prSet/>
      <dgm:spPr/>
      <dgm:t>
        <a:bodyPr/>
        <a:lstStyle/>
        <a:p>
          <a:pPr>
            <a:lnSpc>
              <a:spcPct val="100000"/>
            </a:lnSpc>
            <a:defRPr cap="all"/>
          </a:pPr>
          <a:r>
            <a:rPr lang="en-US" b="1" u="sng"/>
            <a:t>Demographic Characteristics: </a:t>
          </a:r>
        </a:p>
        <a:p>
          <a:pPr>
            <a:lnSpc>
              <a:spcPct val="100000"/>
            </a:lnSpc>
            <a:defRPr cap="all"/>
          </a:pPr>
          <a:r>
            <a:rPr lang="en-US"/>
            <a:t>The Competitive Segment is Wahoo’s current target segment comprising of individuals who are highly competitive and heavily invested in sports equipment or Fitness based technology.  When considering expansion opportunities Wahoo considered two additional targeting segments focusing on users who Spin and users who run.  </a:t>
          </a:r>
        </a:p>
      </dgm:t>
    </dgm:pt>
    <dgm:pt modelId="{F06A2EB1-CAF7-493D-948C-780B0CB70596}" type="parTrans" cxnId="{43B9863D-95C2-40E1-BADC-7B90FF767528}">
      <dgm:prSet/>
      <dgm:spPr/>
      <dgm:t>
        <a:bodyPr/>
        <a:lstStyle/>
        <a:p>
          <a:endParaRPr lang="en-US"/>
        </a:p>
      </dgm:t>
    </dgm:pt>
    <dgm:pt modelId="{A5005DE9-01AE-4768-98EC-ABAE7CA206EF}" type="sibTrans" cxnId="{43B9863D-95C2-40E1-BADC-7B90FF767528}">
      <dgm:prSet/>
      <dgm:spPr/>
      <dgm:t>
        <a:bodyPr/>
        <a:lstStyle/>
        <a:p>
          <a:endParaRPr lang="en-US"/>
        </a:p>
      </dgm:t>
    </dgm:pt>
    <dgm:pt modelId="{9699DFEF-82F4-475A-984E-4D3D2B3306C2}">
      <dgm:prSet/>
      <dgm:spPr/>
      <dgm:t>
        <a:bodyPr/>
        <a:lstStyle/>
        <a:p>
          <a:pPr>
            <a:lnSpc>
              <a:spcPct val="100000"/>
            </a:lnSpc>
            <a:defRPr cap="all"/>
          </a:pPr>
          <a:r>
            <a:rPr lang="en-US" b="1" u="sng"/>
            <a:t>Fitness Preferences: </a:t>
          </a:r>
        </a:p>
        <a:p>
          <a:pPr>
            <a:lnSpc>
              <a:spcPct val="100000"/>
            </a:lnSpc>
            <a:defRPr cap="all"/>
          </a:pPr>
          <a:r>
            <a:rPr lang="en-US"/>
            <a:t>All three of these expansion opportunities are an ideal fit for future growth opportunities for Wahoo.  </a:t>
          </a:r>
        </a:p>
        <a:p>
          <a:pPr>
            <a:lnSpc>
              <a:spcPct val="100000"/>
            </a:lnSpc>
            <a:defRPr cap="all"/>
          </a:pPr>
          <a:r>
            <a:rPr lang="en-US"/>
            <a:t>In reviewing the non-customer segmentation process, the segments aren’t divided into existing users, Individuals who spin, and individuals who run.  Instead, the segments are broken down into attitudes and behaviors of an individual who runs vs an individual who spins vs a competitive athlete. </a:t>
          </a:r>
        </a:p>
        <a:p>
          <a:pPr>
            <a:lnSpc>
              <a:spcPct val="100000"/>
            </a:lnSpc>
            <a:defRPr cap="all"/>
          </a:pPr>
          <a:r>
            <a:rPr lang="en-US"/>
            <a:t>As a result, The dataset shows segments that have a diverse activity base which does not align with Wahoo managements intuitions.</a:t>
          </a:r>
        </a:p>
      </dgm:t>
    </dgm:pt>
    <dgm:pt modelId="{ED9033D1-E6F3-40A8-8361-D400F004B3D9}" type="parTrans" cxnId="{EAFA2BC3-06CF-41FB-80C4-AB5B683FAEB5}">
      <dgm:prSet/>
      <dgm:spPr/>
      <dgm:t>
        <a:bodyPr/>
        <a:lstStyle/>
        <a:p>
          <a:endParaRPr lang="en-US"/>
        </a:p>
      </dgm:t>
    </dgm:pt>
    <dgm:pt modelId="{0F960E6A-7A3A-44E1-8FFB-0CFA406D56D4}" type="sibTrans" cxnId="{EAFA2BC3-06CF-41FB-80C4-AB5B683FAEB5}">
      <dgm:prSet/>
      <dgm:spPr/>
      <dgm:t>
        <a:bodyPr/>
        <a:lstStyle/>
        <a:p>
          <a:endParaRPr lang="en-US"/>
        </a:p>
      </dgm:t>
    </dgm:pt>
    <dgm:pt modelId="{0FE971C6-DEBF-4211-8D12-07F244F53B2E}" type="pres">
      <dgm:prSet presAssocID="{332AA1BA-DD60-4DF0-9872-952C6344E7E2}" presName="root" presStyleCnt="0">
        <dgm:presLayoutVars>
          <dgm:dir/>
          <dgm:resizeHandles val="exact"/>
        </dgm:presLayoutVars>
      </dgm:prSet>
      <dgm:spPr/>
    </dgm:pt>
    <dgm:pt modelId="{90E92A30-DA28-487E-BB65-7E2017CB0E65}" type="pres">
      <dgm:prSet presAssocID="{4D675EE7-3BFA-4BE6-A1CB-142B71AA18B8}" presName="compNode" presStyleCnt="0"/>
      <dgm:spPr/>
    </dgm:pt>
    <dgm:pt modelId="{CFD8C4C8-0E73-4651-A84D-B869F36994EA}" type="pres">
      <dgm:prSet presAssocID="{4D675EE7-3BFA-4BE6-A1CB-142B71AA18B8}" presName="iconBgRect" presStyleLbl="bgShp" presStyleIdx="0" presStyleCnt="2" custScaleX="76604" custScaleY="72394" custLinFactNeighborY="-77042"/>
      <dgm:spPr/>
    </dgm:pt>
    <dgm:pt modelId="{04518001-9C2A-409A-AF4F-5E6BA77AFC85}" type="pres">
      <dgm:prSet presAssocID="{4D675EE7-3BFA-4BE6-A1CB-142B71AA18B8}" presName="iconRect" presStyleLbl="node1" presStyleIdx="0" presStyleCnt="2" custScaleX="65315" custScaleY="63599" custLinFactY="-53983"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F657EFE3-1BF4-41A0-AA6E-FC9712795164}" type="pres">
      <dgm:prSet presAssocID="{4D675EE7-3BFA-4BE6-A1CB-142B71AA18B8}" presName="spaceRect" presStyleCnt="0"/>
      <dgm:spPr/>
    </dgm:pt>
    <dgm:pt modelId="{A1243FDF-41FB-4437-95D9-C641DA7A6113}" type="pres">
      <dgm:prSet presAssocID="{4D675EE7-3BFA-4BE6-A1CB-142B71AA18B8}" presName="textRect" presStyleLbl="revTx" presStyleIdx="0" presStyleCnt="2" custScaleX="198289" custScaleY="96330" custLinFactY="-49453" custLinFactNeighborX="-542" custLinFactNeighborY="-100000">
        <dgm:presLayoutVars>
          <dgm:chMax val="1"/>
          <dgm:chPref val="1"/>
        </dgm:presLayoutVars>
      </dgm:prSet>
      <dgm:spPr/>
    </dgm:pt>
    <dgm:pt modelId="{420127AB-B45F-4AF6-9085-34B223AB0495}" type="pres">
      <dgm:prSet presAssocID="{A5005DE9-01AE-4768-98EC-ABAE7CA206EF}" presName="sibTrans" presStyleCnt="0"/>
      <dgm:spPr/>
    </dgm:pt>
    <dgm:pt modelId="{7D1754EA-6C45-4A67-BCBA-0A95DAD318CE}" type="pres">
      <dgm:prSet presAssocID="{9699DFEF-82F4-475A-984E-4D3D2B3306C2}" presName="compNode" presStyleCnt="0"/>
      <dgm:spPr/>
    </dgm:pt>
    <dgm:pt modelId="{02F3BF3B-022B-4703-96FD-6C28C7E1E8CD}" type="pres">
      <dgm:prSet presAssocID="{9699DFEF-82F4-475A-984E-4D3D2B3306C2}" presName="iconBgRect" presStyleLbl="bgShp" presStyleIdx="1" presStyleCnt="2" custScaleX="52476" custScaleY="52476" custLinFactNeighborX="4005" custLinFactNeighborY="-73104"/>
      <dgm:spPr/>
    </dgm:pt>
    <dgm:pt modelId="{5C0B7A57-0D07-4E7E-9F61-21C2DC1F4AB8}" type="pres">
      <dgm:prSet presAssocID="{9699DFEF-82F4-475A-984E-4D3D2B3306C2}" presName="iconRect" presStyleLbl="node1" presStyleIdx="1" presStyleCnt="2" custScaleX="52476" custScaleY="52476" custLinFactNeighborX="4800" custLinFactNeighborY="-8952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ke"/>
        </a:ext>
      </dgm:extLst>
    </dgm:pt>
    <dgm:pt modelId="{BF11CD2F-B76B-48EE-AC48-2E9A0EC025D4}" type="pres">
      <dgm:prSet presAssocID="{9699DFEF-82F4-475A-984E-4D3D2B3306C2}" presName="spaceRect" presStyleCnt="0"/>
      <dgm:spPr/>
    </dgm:pt>
    <dgm:pt modelId="{CE9A07BE-0DB9-42A0-BDF2-8D584A8A8644}" type="pres">
      <dgm:prSet presAssocID="{9699DFEF-82F4-475A-984E-4D3D2B3306C2}" presName="textRect" presStyleLbl="revTx" presStyleIdx="1" presStyleCnt="2" custScaleX="214004" custScaleY="118278" custLinFactY="-47344" custLinFactNeighborX="-1365" custLinFactNeighborY="-100000">
        <dgm:presLayoutVars>
          <dgm:chMax val="1"/>
          <dgm:chPref val="1"/>
        </dgm:presLayoutVars>
      </dgm:prSet>
      <dgm:spPr/>
    </dgm:pt>
  </dgm:ptLst>
  <dgm:cxnLst>
    <dgm:cxn modelId="{43B9863D-95C2-40E1-BADC-7B90FF767528}" srcId="{332AA1BA-DD60-4DF0-9872-952C6344E7E2}" destId="{4D675EE7-3BFA-4BE6-A1CB-142B71AA18B8}" srcOrd="0" destOrd="0" parTransId="{F06A2EB1-CAF7-493D-948C-780B0CB70596}" sibTransId="{A5005DE9-01AE-4768-98EC-ABAE7CA206EF}"/>
    <dgm:cxn modelId="{E4D3F248-7DB6-4A79-892C-1041BC686182}" type="presOf" srcId="{4D675EE7-3BFA-4BE6-A1CB-142B71AA18B8}" destId="{A1243FDF-41FB-4437-95D9-C641DA7A6113}" srcOrd="0" destOrd="0" presId="urn:microsoft.com/office/officeart/2018/5/layout/IconCircleLabelList"/>
    <dgm:cxn modelId="{4F5548AE-6FFE-4F31-98AC-9BD434E628E8}" type="presOf" srcId="{9699DFEF-82F4-475A-984E-4D3D2B3306C2}" destId="{CE9A07BE-0DB9-42A0-BDF2-8D584A8A8644}" srcOrd="0" destOrd="0" presId="urn:microsoft.com/office/officeart/2018/5/layout/IconCircleLabelList"/>
    <dgm:cxn modelId="{EAFA2BC3-06CF-41FB-80C4-AB5B683FAEB5}" srcId="{332AA1BA-DD60-4DF0-9872-952C6344E7E2}" destId="{9699DFEF-82F4-475A-984E-4D3D2B3306C2}" srcOrd="1" destOrd="0" parTransId="{ED9033D1-E6F3-40A8-8361-D400F004B3D9}" sibTransId="{0F960E6A-7A3A-44E1-8FFB-0CFA406D56D4}"/>
    <dgm:cxn modelId="{158A6AED-5B9D-4E43-A549-32D4E2369496}" type="presOf" srcId="{332AA1BA-DD60-4DF0-9872-952C6344E7E2}" destId="{0FE971C6-DEBF-4211-8D12-07F244F53B2E}" srcOrd="0" destOrd="0" presId="urn:microsoft.com/office/officeart/2018/5/layout/IconCircleLabelList"/>
    <dgm:cxn modelId="{8F30BE6E-2DEF-4805-AAF0-52B1469A3B55}" type="presParOf" srcId="{0FE971C6-DEBF-4211-8D12-07F244F53B2E}" destId="{90E92A30-DA28-487E-BB65-7E2017CB0E65}" srcOrd="0" destOrd="0" presId="urn:microsoft.com/office/officeart/2018/5/layout/IconCircleLabelList"/>
    <dgm:cxn modelId="{F6B17370-A59D-42FB-94EC-3E09964B905B}" type="presParOf" srcId="{90E92A30-DA28-487E-BB65-7E2017CB0E65}" destId="{CFD8C4C8-0E73-4651-A84D-B869F36994EA}" srcOrd="0" destOrd="0" presId="urn:microsoft.com/office/officeart/2018/5/layout/IconCircleLabelList"/>
    <dgm:cxn modelId="{5DF0C888-B1BE-4CFB-9C04-0322B0272528}" type="presParOf" srcId="{90E92A30-DA28-487E-BB65-7E2017CB0E65}" destId="{04518001-9C2A-409A-AF4F-5E6BA77AFC85}" srcOrd="1" destOrd="0" presId="urn:microsoft.com/office/officeart/2018/5/layout/IconCircleLabelList"/>
    <dgm:cxn modelId="{A57F468F-2CAD-41A5-A643-C04BF2C3FBB5}" type="presParOf" srcId="{90E92A30-DA28-487E-BB65-7E2017CB0E65}" destId="{F657EFE3-1BF4-41A0-AA6E-FC9712795164}" srcOrd="2" destOrd="0" presId="urn:microsoft.com/office/officeart/2018/5/layout/IconCircleLabelList"/>
    <dgm:cxn modelId="{410714CB-431E-4613-A63A-AC8F00ADF69C}" type="presParOf" srcId="{90E92A30-DA28-487E-BB65-7E2017CB0E65}" destId="{A1243FDF-41FB-4437-95D9-C641DA7A6113}" srcOrd="3" destOrd="0" presId="urn:microsoft.com/office/officeart/2018/5/layout/IconCircleLabelList"/>
    <dgm:cxn modelId="{D74D31B3-BEA0-4327-8E14-C885A128031D}" type="presParOf" srcId="{0FE971C6-DEBF-4211-8D12-07F244F53B2E}" destId="{420127AB-B45F-4AF6-9085-34B223AB0495}" srcOrd="1" destOrd="0" presId="urn:microsoft.com/office/officeart/2018/5/layout/IconCircleLabelList"/>
    <dgm:cxn modelId="{374C9F54-E278-4218-A84D-F35BAB4C8D91}" type="presParOf" srcId="{0FE971C6-DEBF-4211-8D12-07F244F53B2E}" destId="{7D1754EA-6C45-4A67-BCBA-0A95DAD318CE}" srcOrd="2" destOrd="0" presId="urn:microsoft.com/office/officeart/2018/5/layout/IconCircleLabelList"/>
    <dgm:cxn modelId="{F5EFAE0E-5E1A-4C46-A6D3-C8674D60C8FB}" type="presParOf" srcId="{7D1754EA-6C45-4A67-BCBA-0A95DAD318CE}" destId="{02F3BF3B-022B-4703-96FD-6C28C7E1E8CD}" srcOrd="0" destOrd="0" presId="urn:microsoft.com/office/officeart/2018/5/layout/IconCircleLabelList"/>
    <dgm:cxn modelId="{2917D31B-5322-42E1-8E47-42DD4469E8ED}" type="presParOf" srcId="{7D1754EA-6C45-4A67-BCBA-0A95DAD318CE}" destId="{5C0B7A57-0D07-4E7E-9F61-21C2DC1F4AB8}" srcOrd="1" destOrd="0" presId="urn:microsoft.com/office/officeart/2018/5/layout/IconCircleLabelList"/>
    <dgm:cxn modelId="{44275FFF-358C-43CB-8DC7-AEBA9DECD5EF}" type="presParOf" srcId="{7D1754EA-6C45-4A67-BCBA-0A95DAD318CE}" destId="{BF11CD2F-B76B-48EE-AC48-2E9A0EC025D4}" srcOrd="2" destOrd="0" presId="urn:microsoft.com/office/officeart/2018/5/layout/IconCircleLabelList"/>
    <dgm:cxn modelId="{1F60F0FB-0FD1-4FC7-8EAF-F53B30399DD7}" type="presParOf" srcId="{7D1754EA-6C45-4A67-BCBA-0A95DAD318CE}" destId="{CE9A07BE-0DB9-42A0-BDF2-8D584A8A864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7625F-9E94-4F17-AF02-EA7D053AFDF9}">
      <dsp:nvSpPr>
        <dsp:cNvPr id="0" name=""/>
        <dsp:cNvSpPr/>
      </dsp:nvSpPr>
      <dsp:spPr>
        <a:xfrm>
          <a:off x="7133875" y="1829295"/>
          <a:ext cx="687308" cy="6873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159ADA-2FDA-445B-97BD-C75BD6B26453}">
      <dsp:nvSpPr>
        <dsp:cNvPr id="0" name=""/>
        <dsp:cNvSpPr/>
      </dsp:nvSpPr>
      <dsp:spPr>
        <a:xfrm>
          <a:off x="7290949" y="1942137"/>
          <a:ext cx="425609" cy="4256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B7CF45-D159-4BE2-AC6A-11C098867A2E}">
      <dsp:nvSpPr>
        <dsp:cNvPr id="0" name=""/>
        <dsp:cNvSpPr/>
      </dsp:nvSpPr>
      <dsp:spPr>
        <a:xfrm>
          <a:off x="8130793" y="539660"/>
          <a:ext cx="3040170" cy="1796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b="1" u="sng" kern="1200"/>
        </a:p>
        <a:p>
          <a:pPr marL="0" lvl="0" indent="0" algn="l" defTabSz="488950">
            <a:lnSpc>
              <a:spcPct val="100000"/>
            </a:lnSpc>
            <a:spcBef>
              <a:spcPct val="0"/>
            </a:spcBef>
            <a:spcAft>
              <a:spcPct val="35000"/>
            </a:spcAft>
            <a:buNone/>
          </a:pPr>
          <a:endParaRPr lang="en-US" sz="1100" b="1" u="sng" kern="1200"/>
        </a:p>
        <a:p>
          <a:pPr marL="0" lvl="0" indent="0" algn="l" defTabSz="488950">
            <a:lnSpc>
              <a:spcPct val="100000"/>
            </a:lnSpc>
            <a:spcBef>
              <a:spcPct val="0"/>
            </a:spcBef>
            <a:spcAft>
              <a:spcPct val="35000"/>
            </a:spcAft>
            <a:buNone/>
          </a:pPr>
          <a:endParaRPr lang="en-US" sz="1100" b="1" u="sng" kern="1200"/>
        </a:p>
        <a:p>
          <a:pPr marL="0" lvl="0" indent="0" algn="l" defTabSz="488950">
            <a:lnSpc>
              <a:spcPct val="100000"/>
            </a:lnSpc>
            <a:spcBef>
              <a:spcPct val="0"/>
            </a:spcBef>
            <a:spcAft>
              <a:spcPct val="35000"/>
            </a:spcAft>
            <a:buNone/>
          </a:pPr>
          <a:endParaRPr lang="en-US" sz="1100" b="1" u="sng" kern="1200"/>
        </a:p>
        <a:p>
          <a:pPr marL="0" lvl="0" indent="0" algn="l" defTabSz="488950">
            <a:lnSpc>
              <a:spcPct val="100000"/>
            </a:lnSpc>
            <a:spcBef>
              <a:spcPct val="0"/>
            </a:spcBef>
            <a:spcAft>
              <a:spcPct val="35000"/>
            </a:spcAft>
            <a:buNone/>
          </a:pPr>
          <a:endParaRPr lang="en-US" sz="1100" b="1" u="sng" kern="1200"/>
        </a:p>
        <a:p>
          <a:pPr marL="0" lvl="0" indent="0" algn="l" defTabSz="488950">
            <a:lnSpc>
              <a:spcPct val="100000"/>
            </a:lnSpc>
            <a:spcBef>
              <a:spcPct val="0"/>
            </a:spcBef>
            <a:spcAft>
              <a:spcPct val="35000"/>
            </a:spcAft>
            <a:buNone/>
          </a:pPr>
          <a:endParaRPr lang="en-US" sz="1100" b="1" u="sng" kern="1200"/>
        </a:p>
        <a:p>
          <a:pPr marL="0" lvl="0" indent="0" algn="l" defTabSz="488950">
            <a:lnSpc>
              <a:spcPct val="100000"/>
            </a:lnSpc>
            <a:spcBef>
              <a:spcPct val="0"/>
            </a:spcBef>
            <a:spcAft>
              <a:spcPct val="35000"/>
            </a:spcAft>
            <a:buNone/>
          </a:pPr>
          <a:endParaRPr lang="en-US" sz="1100" b="1" u="sng" kern="1200"/>
        </a:p>
        <a:p>
          <a:pPr marL="0" lvl="0" indent="0" algn="l" defTabSz="488950">
            <a:lnSpc>
              <a:spcPct val="100000"/>
            </a:lnSpc>
            <a:spcBef>
              <a:spcPct val="0"/>
            </a:spcBef>
            <a:spcAft>
              <a:spcPct val="35000"/>
            </a:spcAft>
            <a:buNone/>
          </a:pPr>
          <a:endParaRPr lang="en-US" sz="1100" b="1" u="sng" kern="1200"/>
        </a:p>
        <a:p>
          <a:pPr marL="0" lvl="0" indent="0" algn="l" defTabSz="488950">
            <a:lnSpc>
              <a:spcPct val="100000"/>
            </a:lnSpc>
            <a:spcBef>
              <a:spcPct val="0"/>
            </a:spcBef>
            <a:spcAft>
              <a:spcPct val="35000"/>
            </a:spcAft>
            <a:buNone/>
          </a:pPr>
          <a:endParaRPr lang="en-US" sz="1100" b="1" u="sng" kern="1200"/>
        </a:p>
        <a:p>
          <a:pPr marL="0" lvl="0" indent="0" algn="l" defTabSz="488950">
            <a:lnSpc>
              <a:spcPct val="100000"/>
            </a:lnSpc>
            <a:spcBef>
              <a:spcPct val="0"/>
            </a:spcBef>
            <a:spcAft>
              <a:spcPct val="35000"/>
            </a:spcAft>
            <a:buNone/>
          </a:pPr>
          <a:r>
            <a:rPr lang="en-US" sz="1100" b="1" u="sng" kern="1200"/>
            <a:t>Target Segments:</a:t>
          </a:r>
        </a:p>
        <a:p>
          <a:pPr marL="0" lvl="0" indent="0" algn="l" defTabSz="488950">
            <a:lnSpc>
              <a:spcPct val="100000"/>
            </a:lnSpc>
            <a:spcBef>
              <a:spcPct val="0"/>
            </a:spcBef>
            <a:spcAft>
              <a:spcPct val="35000"/>
            </a:spcAft>
            <a:buNone/>
          </a:pPr>
          <a:r>
            <a:rPr lang="en-US" sz="1100" b="0" u="none" kern="1200"/>
            <a:t>- Leisure Group</a:t>
          </a:r>
        </a:p>
        <a:p>
          <a:pPr marL="0" lvl="0" indent="0" algn="l" defTabSz="488950">
            <a:lnSpc>
              <a:spcPct val="100000"/>
            </a:lnSpc>
            <a:spcBef>
              <a:spcPct val="0"/>
            </a:spcBef>
            <a:spcAft>
              <a:spcPct val="35000"/>
            </a:spcAft>
            <a:buNone/>
          </a:pPr>
          <a:r>
            <a:rPr lang="en-US" sz="1100" b="0" u="none" kern="1200"/>
            <a:t>- Social Group</a:t>
          </a:r>
        </a:p>
        <a:p>
          <a:pPr marL="0" lvl="0" indent="0" algn="l" defTabSz="488950">
            <a:lnSpc>
              <a:spcPct val="100000"/>
            </a:lnSpc>
            <a:spcBef>
              <a:spcPct val="0"/>
            </a:spcBef>
            <a:spcAft>
              <a:spcPct val="35000"/>
            </a:spcAft>
            <a:buNone/>
          </a:pPr>
          <a:endParaRPr lang="en-US" sz="1100" b="1" u="sng" kern="1200"/>
        </a:p>
        <a:p>
          <a:pPr marL="0" lvl="0" indent="0" algn="l" defTabSz="488950">
            <a:lnSpc>
              <a:spcPct val="100000"/>
            </a:lnSpc>
            <a:spcBef>
              <a:spcPct val="0"/>
            </a:spcBef>
            <a:spcAft>
              <a:spcPct val="35000"/>
            </a:spcAft>
            <a:buNone/>
          </a:pPr>
          <a:endParaRPr lang="en-US" sz="1100" b="1" u="sng" kern="1200"/>
        </a:p>
        <a:p>
          <a:pPr marL="0" lvl="0" indent="0" algn="l" defTabSz="488950">
            <a:lnSpc>
              <a:spcPct val="100000"/>
            </a:lnSpc>
            <a:spcBef>
              <a:spcPct val="0"/>
            </a:spcBef>
            <a:spcAft>
              <a:spcPct val="35000"/>
            </a:spcAft>
            <a:buNone/>
          </a:pPr>
          <a:endParaRPr lang="en-US" sz="1100" b="1" u="sng" kern="1200"/>
        </a:p>
        <a:p>
          <a:pPr marL="0" lvl="0" indent="0" algn="l" defTabSz="488950">
            <a:lnSpc>
              <a:spcPct val="100000"/>
            </a:lnSpc>
            <a:spcBef>
              <a:spcPct val="0"/>
            </a:spcBef>
            <a:spcAft>
              <a:spcPct val="35000"/>
            </a:spcAft>
            <a:buNone/>
          </a:pPr>
          <a:r>
            <a:rPr lang="en-US" sz="1100" b="1" u="sng" kern="1200"/>
            <a:t>Recommendation: </a:t>
          </a:r>
        </a:p>
        <a:p>
          <a:pPr marL="0" lvl="0" indent="0" algn="l" defTabSz="488950">
            <a:lnSpc>
              <a:spcPct val="100000"/>
            </a:lnSpc>
            <a:spcBef>
              <a:spcPct val="0"/>
            </a:spcBef>
            <a:spcAft>
              <a:spcPct val="35000"/>
            </a:spcAft>
            <a:buNone/>
          </a:pPr>
          <a:r>
            <a:rPr lang="en-US" sz="1100" kern="1200"/>
            <a:t>- Wahoo should strategically focus on expansion towards runners. </a:t>
          </a:r>
        </a:p>
        <a:p>
          <a:pPr marL="0" lvl="0" indent="0" algn="l" defTabSz="488950">
            <a:lnSpc>
              <a:spcPct val="100000"/>
            </a:lnSpc>
            <a:spcBef>
              <a:spcPct val="0"/>
            </a:spcBef>
            <a:spcAft>
              <a:spcPct val="35000"/>
            </a:spcAft>
            <a:buNone/>
          </a:pPr>
          <a:r>
            <a:rPr lang="en-US" sz="1100" kern="1200"/>
            <a:t>- High interest in running defined in each segment.</a:t>
          </a:r>
        </a:p>
        <a:p>
          <a:pPr marL="0" lvl="0" indent="0" algn="l" defTabSz="488950">
            <a:lnSpc>
              <a:spcPct val="100000"/>
            </a:lnSpc>
            <a:spcBef>
              <a:spcPct val="0"/>
            </a:spcBef>
            <a:spcAft>
              <a:spcPct val="35000"/>
            </a:spcAft>
            <a:buNone/>
          </a:pPr>
          <a:r>
            <a:rPr lang="en-US" sz="1100" kern="1200"/>
            <a:t>- Development of new software and hardware geared towards treadmills </a:t>
          </a:r>
        </a:p>
        <a:p>
          <a:pPr marL="0" lvl="0" indent="0" algn="l" defTabSz="488950">
            <a:lnSpc>
              <a:spcPct val="100000"/>
            </a:lnSpc>
            <a:spcBef>
              <a:spcPct val="0"/>
            </a:spcBef>
            <a:spcAft>
              <a:spcPct val="35000"/>
            </a:spcAft>
            <a:buNone/>
          </a:pPr>
          <a:endParaRPr lang="en-US" sz="1100" kern="1200"/>
        </a:p>
        <a:p>
          <a:pPr marL="0" lvl="0" indent="0" algn="l" defTabSz="488950">
            <a:lnSpc>
              <a:spcPct val="100000"/>
            </a:lnSpc>
            <a:spcBef>
              <a:spcPct val="0"/>
            </a:spcBef>
            <a:spcAft>
              <a:spcPct val="35000"/>
            </a:spcAft>
            <a:buNone/>
          </a:pPr>
          <a:r>
            <a:rPr lang="en-US" sz="1100" b="1" kern="1200"/>
            <a:t>Goal: Enhance customer experience and loyalty, leveraging Wahoo's existing strengths and reputation in the market</a:t>
          </a:r>
          <a:r>
            <a:rPr lang="en-US" sz="1100" kern="1200"/>
            <a:t>.  </a:t>
          </a:r>
        </a:p>
      </dsp:txBody>
      <dsp:txXfrm>
        <a:off x="8130793" y="539660"/>
        <a:ext cx="3040170" cy="1796085"/>
      </dsp:txXfrm>
    </dsp:sp>
    <dsp:sp modelId="{4562F682-F6C5-4590-9016-07C7DDBA4717}">
      <dsp:nvSpPr>
        <dsp:cNvPr id="0" name=""/>
        <dsp:cNvSpPr/>
      </dsp:nvSpPr>
      <dsp:spPr>
        <a:xfrm>
          <a:off x="9752" y="631207"/>
          <a:ext cx="684973" cy="7370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777AED-26BB-4792-B706-122AF0EF3BC3}">
      <dsp:nvSpPr>
        <dsp:cNvPr id="0" name=""/>
        <dsp:cNvSpPr/>
      </dsp:nvSpPr>
      <dsp:spPr>
        <a:xfrm>
          <a:off x="157892" y="773103"/>
          <a:ext cx="397284" cy="427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307B0E-69AF-4EB8-A2B8-A046ABBB1BA8}">
      <dsp:nvSpPr>
        <dsp:cNvPr id="0" name=""/>
        <dsp:cNvSpPr/>
      </dsp:nvSpPr>
      <dsp:spPr>
        <a:xfrm>
          <a:off x="983659" y="244563"/>
          <a:ext cx="2142301" cy="1796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u="sng" kern="1200"/>
            <a:t>Data Analyzed: </a:t>
          </a:r>
        </a:p>
        <a:p>
          <a:pPr marL="0" lvl="0" indent="0" algn="l" defTabSz="488950">
            <a:lnSpc>
              <a:spcPct val="100000"/>
            </a:lnSpc>
            <a:spcBef>
              <a:spcPct val="0"/>
            </a:spcBef>
            <a:spcAft>
              <a:spcPct val="35000"/>
            </a:spcAft>
            <a:buNone/>
          </a:pPr>
          <a:r>
            <a:rPr lang="en-US" sz="1100" kern="1200"/>
            <a:t>Wahoo non-customer survey data:</a:t>
          </a:r>
        </a:p>
        <a:p>
          <a:pPr marL="0" lvl="0" indent="0" algn="l" defTabSz="488950">
            <a:lnSpc>
              <a:spcPct val="100000"/>
            </a:lnSpc>
            <a:spcBef>
              <a:spcPct val="0"/>
            </a:spcBef>
            <a:spcAft>
              <a:spcPct val="35000"/>
            </a:spcAft>
            <a:buNone/>
          </a:pPr>
          <a:r>
            <a:rPr lang="en-US" sz="1100" kern="1200"/>
            <a:t>	- Psychographic and Benefit    		Needs</a:t>
          </a:r>
        </a:p>
        <a:p>
          <a:pPr marL="0" lvl="0" indent="0" algn="l" defTabSz="488950">
            <a:lnSpc>
              <a:spcPct val="100000"/>
            </a:lnSpc>
            <a:spcBef>
              <a:spcPct val="0"/>
            </a:spcBef>
            <a:spcAft>
              <a:spcPct val="35000"/>
            </a:spcAft>
            <a:buNone/>
          </a:pPr>
          <a:r>
            <a:rPr lang="en-US" sz="1100" kern="1200"/>
            <a:t>	- Technology Use</a:t>
          </a:r>
        </a:p>
        <a:p>
          <a:pPr marL="0" lvl="0" indent="0" algn="l" defTabSz="488950">
            <a:lnSpc>
              <a:spcPct val="100000"/>
            </a:lnSpc>
            <a:spcBef>
              <a:spcPct val="0"/>
            </a:spcBef>
            <a:spcAft>
              <a:spcPct val="35000"/>
            </a:spcAft>
            <a:buNone/>
          </a:pPr>
          <a:r>
            <a:rPr lang="en-US" sz="1100" kern="1200"/>
            <a:t>	- Equipment Ownership</a:t>
          </a:r>
        </a:p>
        <a:p>
          <a:pPr marL="0" lvl="0" indent="0" algn="l" defTabSz="488950">
            <a:lnSpc>
              <a:spcPct val="100000"/>
            </a:lnSpc>
            <a:spcBef>
              <a:spcPct val="0"/>
            </a:spcBef>
            <a:spcAft>
              <a:spcPct val="35000"/>
            </a:spcAft>
            <a:buNone/>
          </a:pPr>
          <a:r>
            <a:rPr lang="en-US" sz="1100" kern="1200"/>
            <a:t>	- Other Athletic Passions </a:t>
          </a:r>
        </a:p>
        <a:p>
          <a:pPr marL="0" lvl="0" indent="0" algn="l" defTabSz="488950">
            <a:lnSpc>
              <a:spcPct val="100000"/>
            </a:lnSpc>
            <a:spcBef>
              <a:spcPct val="0"/>
            </a:spcBef>
            <a:spcAft>
              <a:spcPct val="35000"/>
            </a:spcAft>
            <a:buNone/>
          </a:pPr>
          <a:endParaRPr lang="en-US" sz="1100" kern="1200"/>
        </a:p>
        <a:p>
          <a:pPr marL="0" lvl="0" indent="0" algn="l" defTabSz="488950">
            <a:lnSpc>
              <a:spcPct val="100000"/>
            </a:lnSpc>
            <a:spcBef>
              <a:spcPct val="0"/>
            </a:spcBef>
            <a:spcAft>
              <a:spcPct val="35000"/>
            </a:spcAft>
            <a:buNone/>
          </a:pPr>
          <a:r>
            <a:rPr lang="en-US" sz="1100" b="1" kern="1200"/>
            <a:t>Goal: To gain a holistic understanding of customer preferences and behaviors.  </a:t>
          </a:r>
        </a:p>
      </dsp:txBody>
      <dsp:txXfrm>
        <a:off x="983659" y="244563"/>
        <a:ext cx="2142301" cy="1796085"/>
      </dsp:txXfrm>
    </dsp:sp>
    <dsp:sp modelId="{C6E025FD-ADB9-4993-B715-F19AE1793B7E}">
      <dsp:nvSpPr>
        <dsp:cNvPr id="0" name=""/>
        <dsp:cNvSpPr/>
      </dsp:nvSpPr>
      <dsp:spPr>
        <a:xfrm>
          <a:off x="108198" y="3184726"/>
          <a:ext cx="732210" cy="7672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DA5774-827B-48FF-AE64-339F244F000A}">
      <dsp:nvSpPr>
        <dsp:cNvPr id="0" name=""/>
        <dsp:cNvSpPr/>
      </dsp:nvSpPr>
      <dsp:spPr>
        <a:xfrm>
          <a:off x="266239" y="3332315"/>
          <a:ext cx="424681" cy="445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482911-F945-4943-B79C-3279657B8676}">
      <dsp:nvSpPr>
        <dsp:cNvPr id="0" name=""/>
        <dsp:cNvSpPr/>
      </dsp:nvSpPr>
      <dsp:spPr>
        <a:xfrm>
          <a:off x="1132423" y="2699325"/>
          <a:ext cx="1913220" cy="1796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u="sng" kern="1200"/>
            <a:t>Segment Identification: </a:t>
          </a:r>
        </a:p>
        <a:p>
          <a:pPr marL="0" lvl="0" indent="0" algn="l" defTabSz="488950">
            <a:lnSpc>
              <a:spcPct val="100000"/>
            </a:lnSpc>
            <a:spcBef>
              <a:spcPct val="0"/>
            </a:spcBef>
            <a:spcAft>
              <a:spcPct val="35000"/>
            </a:spcAft>
            <a:buNone/>
          </a:pPr>
          <a:r>
            <a:rPr lang="en-US" sz="1100" kern="1200"/>
            <a:t>Our k-means clustering analysis identified three distinct customer segments </a:t>
          </a:r>
        </a:p>
        <a:p>
          <a:pPr marL="0" lvl="0" indent="0" algn="l" defTabSz="488950">
            <a:lnSpc>
              <a:spcPct val="100000"/>
            </a:lnSpc>
            <a:spcBef>
              <a:spcPct val="0"/>
            </a:spcBef>
            <a:spcAft>
              <a:spcPct val="35000"/>
            </a:spcAft>
            <a:buNone/>
          </a:pPr>
          <a:r>
            <a:rPr lang="en-US" sz="1100" kern="1200"/>
            <a:t>	- Leisure Segment</a:t>
          </a:r>
        </a:p>
        <a:p>
          <a:pPr marL="0" lvl="0" indent="0" algn="l" defTabSz="488950">
            <a:lnSpc>
              <a:spcPct val="100000"/>
            </a:lnSpc>
            <a:spcBef>
              <a:spcPct val="0"/>
            </a:spcBef>
            <a:spcAft>
              <a:spcPct val="35000"/>
            </a:spcAft>
            <a:buNone/>
          </a:pPr>
          <a:r>
            <a:rPr lang="en-US" sz="1100" kern="1200"/>
            <a:t>	- Competitive Segment </a:t>
          </a:r>
        </a:p>
        <a:p>
          <a:pPr marL="0" lvl="0" indent="0" algn="l" defTabSz="488950">
            <a:lnSpc>
              <a:spcPct val="100000"/>
            </a:lnSpc>
            <a:spcBef>
              <a:spcPct val="0"/>
            </a:spcBef>
            <a:spcAft>
              <a:spcPct val="35000"/>
            </a:spcAft>
            <a:buNone/>
          </a:pPr>
          <a:r>
            <a:rPr lang="en-US" sz="1100" kern="1200"/>
            <a:t>	- Social segment. </a:t>
          </a:r>
        </a:p>
      </dsp:txBody>
      <dsp:txXfrm>
        <a:off x="1132423" y="2699325"/>
        <a:ext cx="1913220" cy="1796085"/>
      </dsp:txXfrm>
    </dsp:sp>
    <dsp:sp modelId="{F241946F-7D75-4B88-B29E-0409B24B64AF}">
      <dsp:nvSpPr>
        <dsp:cNvPr id="0" name=""/>
        <dsp:cNvSpPr/>
      </dsp:nvSpPr>
      <dsp:spPr>
        <a:xfrm>
          <a:off x="3370509" y="1830262"/>
          <a:ext cx="718236" cy="7182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63191C-BAA4-4921-A143-2167A02D4C50}">
      <dsp:nvSpPr>
        <dsp:cNvPr id="0" name=""/>
        <dsp:cNvSpPr/>
      </dsp:nvSpPr>
      <dsp:spPr>
        <a:xfrm>
          <a:off x="3529361" y="1979785"/>
          <a:ext cx="416577" cy="4165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14689F-E31A-4A22-A815-2A084D729A6C}">
      <dsp:nvSpPr>
        <dsp:cNvPr id="0" name=""/>
        <dsp:cNvSpPr/>
      </dsp:nvSpPr>
      <dsp:spPr>
        <a:xfrm>
          <a:off x="4260707" y="1320380"/>
          <a:ext cx="2575444" cy="1796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u="sng" kern="1200"/>
            <a:t>Segment Descriptions: </a:t>
          </a:r>
        </a:p>
        <a:p>
          <a:pPr marL="0" lvl="0" indent="0" algn="l" defTabSz="488950">
            <a:lnSpc>
              <a:spcPct val="100000"/>
            </a:lnSpc>
            <a:spcBef>
              <a:spcPct val="0"/>
            </a:spcBef>
            <a:spcAft>
              <a:spcPct val="35000"/>
            </a:spcAft>
            <a:buNone/>
          </a:pPr>
          <a:r>
            <a:rPr lang="en-US" sz="1100" kern="1200"/>
            <a:t>Leisure Group:</a:t>
          </a:r>
        </a:p>
        <a:p>
          <a:pPr marL="0" lvl="0" indent="0" algn="l" defTabSz="488950">
            <a:lnSpc>
              <a:spcPct val="100000"/>
            </a:lnSpc>
            <a:spcBef>
              <a:spcPct val="0"/>
            </a:spcBef>
            <a:spcAft>
              <a:spcPct val="35000"/>
            </a:spcAft>
            <a:buNone/>
          </a:pPr>
          <a:r>
            <a:rPr lang="en-US" sz="1100" kern="1200"/>
            <a:t>- Mature, driven members with a penchant for premium sports gear. </a:t>
          </a:r>
        </a:p>
        <a:p>
          <a:pPr marL="0" lvl="0" indent="0" algn="l" defTabSz="488950">
            <a:lnSpc>
              <a:spcPct val="100000"/>
            </a:lnSpc>
            <a:spcBef>
              <a:spcPct val="0"/>
            </a:spcBef>
            <a:spcAft>
              <a:spcPct val="35000"/>
            </a:spcAft>
            <a:buNone/>
          </a:pPr>
          <a:endParaRPr lang="en-US" sz="1100" kern="1200"/>
        </a:p>
        <a:p>
          <a:pPr marL="0" lvl="0" indent="0" algn="l" defTabSz="488950">
            <a:lnSpc>
              <a:spcPct val="100000"/>
            </a:lnSpc>
            <a:spcBef>
              <a:spcPct val="0"/>
            </a:spcBef>
            <a:spcAft>
              <a:spcPct val="35000"/>
            </a:spcAft>
            <a:buNone/>
          </a:pPr>
          <a:r>
            <a:rPr lang="en-US" sz="1100" kern="1200"/>
            <a:t>Competitive Group:</a:t>
          </a:r>
        </a:p>
        <a:p>
          <a:pPr marL="0" lvl="0" indent="0" algn="l" defTabSz="488950">
            <a:lnSpc>
              <a:spcPct val="100000"/>
            </a:lnSpc>
            <a:spcBef>
              <a:spcPct val="0"/>
            </a:spcBef>
            <a:spcAft>
              <a:spcPct val="35000"/>
            </a:spcAft>
            <a:buNone/>
          </a:pPr>
          <a:r>
            <a:rPr lang="en-US" sz="1100" kern="1200"/>
            <a:t>- Marked by intense competition, focused on training, and a deep commitment and tech innovations. </a:t>
          </a:r>
        </a:p>
        <a:p>
          <a:pPr marL="0" lvl="0" indent="0" algn="l" defTabSz="488950">
            <a:lnSpc>
              <a:spcPct val="100000"/>
            </a:lnSpc>
            <a:spcBef>
              <a:spcPct val="0"/>
            </a:spcBef>
            <a:spcAft>
              <a:spcPct val="35000"/>
            </a:spcAft>
            <a:buNone/>
          </a:pPr>
          <a:endParaRPr lang="en-US" sz="1100" kern="1200"/>
        </a:p>
        <a:p>
          <a:pPr marL="0" lvl="0" indent="0" algn="l" defTabSz="488950">
            <a:lnSpc>
              <a:spcPct val="100000"/>
            </a:lnSpc>
            <a:spcBef>
              <a:spcPct val="0"/>
            </a:spcBef>
            <a:spcAft>
              <a:spcPct val="35000"/>
            </a:spcAft>
            <a:buNone/>
          </a:pPr>
          <a:r>
            <a:rPr lang="en-US" sz="1100" kern="1200"/>
            <a:t>Social Group:</a:t>
          </a:r>
        </a:p>
        <a:p>
          <a:pPr marL="0" lvl="0" indent="0" algn="l" defTabSz="488950">
            <a:lnSpc>
              <a:spcPct val="100000"/>
            </a:lnSpc>
            <a:spcBef>
              <a:spcPct val="0"/>
            </a:spcBef>
            <a:spcAft>
              <a:spcPct val="35000"/>
            </a:spcAft>
            <a:buNone/>
          </a:pPr>
          <a:r>
            <a:rPr lang="en-US" sz="1100" kern="1200"/>
            <a:t>- Youthful, budget-aware enthusiasts with a broad spectrum of sports interests.</a:t>
          </a:r>
        </a:p>
      </dsp:txBody>
      <dsp:txXfrm>
        <a:off x="4260707" y="1320380"/>
        <a:ext cx="2575444" cy="17960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4B292-6BDA-7740-9F90-033F9A14A2B3}">
      <dsp:nvSpPr>
        <dsp:cNvPr id="0" name=""/>
        <dsp:cNvSpPr/>
      </dsp:nvSpPr>
      <dsp:spPr>
        <a:xfrm>
          <a:off x="3016" y="4965"/>
          <a:ext cx="2941476"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i="0" kern="1200"/>
            <a:t>Leisure Segment:</a:t>
          </a:r>
          <a:endParaRPr lang="en-US" sz="1500" kern="1200"/>
        </a:p>
      </dsp:txBody>
      <dsp:txXfrm>
        <a:off x="3016" y="4965"/>
        <a:ext cx="2941476" cy="432000"/>
      </dsp:txXfrm>
    </dsp:sp>
    <dsp:sp modelId="{65E83968-CFEC-DC40-89CC-D2E66046C61F}">
      <dsp:nvSpPr>
        <dsp:cNvPr id="0" name=""/>
        <dsp:cNvSpPr/>
      </dsp:nvSpPr>
      <dsp:spPr>
        <a:xfrm>
          <a:off x="3016" y="436965"/>
          <a:ext cx="2941476" cy="33959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None/>
          </a:pPr>
          <a:r>
            <a:rPr lang="en-US" sz="1500" b="1" i="0" kern="1200"/>
            <a:t>Behavior: Fitness Conscious</a:t>
          </a:r>
          <a:endParaRPr lang="en-US" sz="1500" kern="1200"/>
        </a:p>
        <a:p>
          <a:pPr marL="114300" lvl="1" indent="-114300" algn="l" defTabSz="666750">
            <a:lnSpc>
              <a:spcPct val="90000"/>
            </a:lnSpc>
            <a:spcBef>
              <a:spcPct val="0"/>
            </a:spcBef>
            <a:spcAft>
              <a:spcPct val="15000"/>
            </a:spcAft>
            <a:buChar char="•"/>
          </a:pPr>
          <a:r>
            <a:rPr lang="en-US" sz="1500" kern="1200"/>
            <a:t>Researches online, focused on pricing and quality of equipment</a:t>
          </a:r>
          <a:endParaRPr lang="en-US" sz="1500" kern="1200">
            <a:ea typeface="Calibri"/>
            <a:cs typeface="Calibri"/>
          </a:endParaRPr>
        </a:p>
        <a:p>
          <a:pPr marL="114300" lvl="1" indent="-114300" algn="l" defTabSz="666750">
            <a:lnSpc>
              <a:spcPct val="90000"/>
            </a:lnSpc>
            <a:spcBef>
              <a:spcPct val="0"/>
            </a:spcBef>
            <a:spcAft>
              <a:spcPct val="15000"/>
            </a:spcAft>
            <a:buChar char="•"/>
          </a:pPr>
          <a:r>
            <a:rPr lang="en-US" sz="1500" kern="1200">
              <a:ea typeface="Calibri"/>
              <a:cs typeface="Calibri"/>
            </a:rPr>
            <a:t>Looks forward to training and trying new activities</a:t>
          </a:r>
        </a:p>
        <a:p>
          <a:pPr marL="114300" lvl="1" indent="-114300" algn="l" defTabSz="666750">
            <a:lnSpc>
              <a:spcPct val="90000"/>
            </a:lnSpc>
            <a:spcBef>
              <a:spcPct val="0"/>
            </a:spcBef>
            <a:spcAft>
              <a:spcPct val="15000"/>
            </a:spcAft>
            <a:buChar char="•"/>
          </a:pPr>
          <a:r>
            <a:rPr lang="en-US" sz="1500" kern="1200">
              <a:ea typeface="Calibri"/>
              <a:cs typeface="Calibri"/>
            </a:rPr>
            <a:t>Enjoying the activity is important as it is a way to get away from stress</a:t>
          </a:r>
        </a:p>
        <a:p>
          <a:pPr marL="114300" lvl="1" indent="-114300" algn="l" defTabSz="666750">
            <a:lnSpc>
              <a:spcPct val="90000"/>
            </a:lnSpc>
            <a:spcBef>
              <a:spcPct val="0"/>
            </a:spcBef>
            <a:spcAft>
              <a:spcPct val="15000"/>
            </a:spcAft>
            <a:buChar char="•"/>
          </a:pPr>
          <a:r>
            <a:rPr lang="en-US" sz="1500" kern="1200">
              <a:ea typeface="Calibri"/>
              <a:cs typeface="Calibri"/>
            </a:rPr>
            <a:t>Make’s time to be active</a:t>
          </a:r>
        </a:p>
      </dsp:txBody>
      <dsp:txXfrm>
        <a:off x="3016" y="436965"/>
        <a:ext cx="2941476" cy="3395972"/>
      </dsp:txXfrm>
    </dsp:sp>
    <dsp:sp modelId="{3AC283B2-D953-8545-973F-0F9763CD0248}">
      <dsp:nvSpPr>
        <dsp:cNvPr id="0" name=""/>
        <dsp:cNvSpPr/>
      </dsp:nvSpPr>
      <dsp:spPr>
        <a:xfrm>
          <a:off x="3356299" y="4965"/>
          <a:ext cx="2941476"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i="0" kern="1200"/>
            <a:t>Competitive Segment:</a:t>
          </a:r>
          <a:endParaRPr lang="en-US" sz="1500" kern="1200"/>
        </a:p>
      </dsp:txBody>
      <dsp:txXfrm>
        <a:off x="3356299" y="4965"/>
        <a:ext cx="2941476" cy="432000"/>
      </dsp:txXfrm>
    </dsp:sp>
    <dsp:sp modelId="{3048744C-BA40-374D-9F8C-310CD5C6F89A}">
      <dsp:nvSpPr>
        <dsp:cNvPr id="0" name=""/>
        <dsp:cNvSpPr/>
      </dsp:nvSpPr>
      <dsp:spPr>
        <a:xfrm>
          <a:off x="3356299" y="436965"/>
          <a:ext cx="2941476" cy="33959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None/>
          </a:pPr>
          <a:r>
            <a:rPr lang="en-US" sz="1500" b="1" i="0" kern="1200"/>
            <a:t>Behavior: Athletic Focused</a:t>
          </a:r>
          <a:endParaRPr lang="en-US" sz="1500" kern="1200"/>
        </a:p>
        <a:p>
          <a:pPr marL="114300" lvl="1" indent="-114300" algn="l" defTabSz="666750">
            <a:lnSpc>
              <a:spcPct val="90000"/>
            </a:lnSpc>
            <a:spcBef>
              <a:spcPct val="0"/>
            </a:spcBef>
            <a:spcAft>
              <a:spcPct val="15000"/>
            </a:spcAft>
            <a:buChar char="•"/>
          </a:pPr>
          <a:r>
            <a:rPr lang="en-US" sz="1500" kern="1200">
              <a:ea typeface="Calibri"/>
              <a:cs typeface="Calibri"/>
            </a:rPr>
            <a:t>Gather information from Friends/Family</a:t>
          </a:r>
        </a:p>
        <a:p>
          <a:pPr marL="114300" lvl="1" indent="-114300" algn="l" defTabSz="666750">
            <a:lnSpc>
              <a:spcPct val="90000"/>
            </a:lnSpc>
            <a:spcBef>
              <a:spcPct val="0"/>
            </a:spcBef>
            <a:spcAft>
              <a:spcPct val="15000"/>
            </a:spcAft>
            <a:buChar char="•"/>
          </a:pPr>
          <a:r>
            <a:rPr lang="en-US" sz="1500" kern="1200">
              <a:ea typeface="Calibri"/>
              <a:cs typeface="Calibri"/>
            </a:rPr>
            <a:t>Manage nutrition and diet carefully</a:t>
          </a:r>
        </a:p>
        <a:p>
          <a:pPr marL="114300" lvl="1" indent="-114300" algn="l" defTabSz="666750">
            <a:lnSpc>
              <a:spcPct val="90000"/>
            </a:lnSpc>
            <a:spcBef>
              <a:spcPct val="0"/>
            </a:spcBef>
            <a:spcAft>
              <a:spcPct val="15000"/>
            </a:spcAft>
            <a:buChar char="•"/>
          </a:pPr>
          <a:r>
            <a:rPr lang="en-US" sz="1500" kern="1200">
              <a:ea typeface="Calibri"/>
              <a:cs typeface="Calibri"/>
            </a:rPr>
            <a:t>Focused on improving performance and recovery</a:t>
          </a:r>
        </a:p>
        <a:p>
          <a:pPr marL="114300" lvl="1" indent="-114300" algn="l" defTabSz="666750">
            <a:lnSpc>
              <a:spcPct val="90000"/>
            </a:lnSpc>
            <a:spcBef>
              <a:spcPct val="0"/>
            </a:spcBef>
            <a:spcAft>
              <a:spcPct val="15000"/>
            </a:spcAft>
            <a:buChar char="•"/>
          </a:pPr>
          <a:r>
            <a:rPr lang="en-US" sz="1500" kern="1200">
              <a:ea typeface="Calibri"/>
              <a:cs typeface="Calibri"/>
            </a:rPr>
            <a:t>Spending time with friends makes their sport activity more fun</a:t>
          </a:r>
        </a:p>
        <a:p>
          <a:pPr marL="114300" lvl="1" indent="-114300" algn="l" defTabSz="666750">
            <a:lnSpc>
              <a:spcPct val="90000"/>
            </a:lnSpc>
            <a:spcBef>
              <a:spcPct val="0"/>
            </a:spcBef>
            <a:spcAft>
              <a:spcPct val="15000"/>
            </a:spcAft>
            <a:buChar char="•"/>
          </a:pPr>
          <a:r>
            <a:rPr lang="en-US" sz="1500" kern="1200">
              <a:ea typeface="Calibri"/>
              <a:cs typeface="Calibri"/>
            </a:rPr>
            <a:t>Enjoy time relaxing away from their sport activity/training</a:t>
          </a:r>
        </a:p>
        <a:p>
          <a:pPr marL="114300" lvl="1" indent="-114300" algn="l" defTabSz="666750">
            <a:lnSpc>
              <a:spcPct val="90000"/>
            </a:lnSpc>
            <a:spcBef>
              <a:spcPct val="0"/>
            </a:spcBef>
            <a:spcAft>
              <a:spcPct val="15000"/>
            </a:spcAft>
            <a:buChar char="•"/>
          </a:pPr>
          <a:r>
            <a:rPr lang="en-US" sz="1500" kern="1200">
              <a:ea typeface="Calibri"/>
              <a:cs typeface="Calibri"/>
            </a:rPr>
            <a:t>Expert on sporting equipment and training.</a:t>
          </a:r>
        </a:p>
      </dsp:txBody>
      <dsp:txXfrm>
        <a:off x="3356299" y="436965"/>
        <a:ext cx="2941476" cy="3395972"/>
      </dsp:txXfrm>
    </dsp:sp>
    <dsp:sp modelId="{A42CB3D5-8602-494E-B08F-CFB2E8BE4131}">
      <dsp:nvSpPr>
        <dsp:cNvPr id="0" name=""/>
        <dsp:cNvSpPr/>
      </dsp:nvSpPr>
      <dsp:spPr>
        <a:xfrm>
          <a:off x="6709582" y="4965"/>
          <a:ext cx="2941476"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i="0" kern="1200"/>
            <a:t>Social Segment:</a:t>
          </a:r>
          <a:endParaRPr lang="en-US" sz="1500" kern="1200"/>
        </a:p>
      </dsp:txBody>
      <dsp:txXfrm>
        <a:off x="6709582" y="4965"/>
        <a:ext cx="2941476" cy="432000"/>
      </dsp:txXfrm>
    </dsp:sp>
    <dsp:sp modelId="{233BBD43-7ABD-8C4A-9824-2F6B30D20C1A}">
      <dsp:nvSpPr>
        <dsp:cNvPr id="0" name=""/>
        <dsp:cNvSpPr/>
      </dsp:nvSpPr>
      <dsp:spPr>
        <a:xfrm>
          <a:off x="6709582" y="436965"/>
          <a:ext cx="2941476" cy="33959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None/>
          </a:pPr>
          <a:r>
            <a:rPr lang="en-US" sz="1500" b="1" i="0" kern="1200"/>
            <a:t>Behavior: Community Engagement</a:t>
          </a:r>
          <a:endParaRPr lang="en-US" sz="1500" kern="1200"/>
        </a:p>
        <a:p>
          <a:pPr marL="114300" lvl="1" indent="-114300" algn="l" defTabSz="666750">
            <a:lnSpc>
              <a:spcPct val="90000"/>
            </a:lnSpc>
            <a:spcBef>
              <a:spcPct val="0"/>
            </a:spcBef>
            <a:spcAft>
              <a:spcPct val="15000"/>
            </a:spcAft>
            <a:buChar char="•"/>
          </a:pPr>
          <a:r>
            <a:rPr lang="en-US" sz="1500" kern="1200">
              <a:ea typeface="Calibri"/>
              <a:cs typeface="Calibri"/>
            </a:rPr>
            <a:t>Less active and work out a few times per month up to 3-4 times per week.</a:t>
          </a:r>
        </a:p>
        <a:p>
          <a:pPr marL="114300" lvl="1" indent="-114300" algn="l" defTabSz="666750">
            <a:lnSpc>
              <a:spcPct val="90000"/>
            </a:lnSpc>
            <a:spcBef>
              <a:spcPct val="0"/>
            </a:spcBef>
            <a:spcAft>
              <a:spcPct val="15000"/>
            </a:spcAft>
            <a:buChar char="•"/>
          </a:pPr>
          <a:r>
            <a:rPr lang="en-US" sz="1500" kern="1200">
              <a:ea typeface="Calibri"/>
              <a:cs typeface="Calibri"/>
            </a:rPr>
            <a:t>Don’t follow a structured training plan</a:t>
          </a:r>
        </a:p>
        <a:p>
          <a:pPr marL="114300" lvl="1" indent="-114300" algn="l" defTabSz="666750">
            <a:lnSpc>
              <a:spcPct val="90000"/>
            </a:lnSpc>
            <a:spcBef>
              <a:spcPct val="0"/>
            </a:spcBef>
            <a:spcAft>
              <a:spcPct val="15000"/>
            </a:spcAft>
            <a:buChar char="•"/>
          </a:pPr>
          <a:r>
            <a:rPr lang="en-US" sz="1500" kern="1200">
              <a:ea typeface="Calibri"/>
              <a:cs typeface="Calibri"/>
            </a:rPr>
            <a:t>Don’t track or use data often to measure performance </a:t>
          </a:r>
        </a:p>
        <a:p>
          <a:pPr marL="114300" lvl="1" indent="-114300" algn="l" defTabSz="666750">
            <a:lnSpc>
              <a:spcPct val="90000"/>
            </a:lnSpc>
            <a:spcBef>
              <a:spcPct val="0"/>
            </a:spcBef>
            <a:spcAft>
              <a:spcPct val="15000"/>
            </a:spcAft>
            <a:buChar char="•"/>
          </a:pPr>
          <a:r>
            <a:rPr lang="en-US" sz="1500" kern="1200">
              <a:ea typeface="Calibri"/>
              <a:cs typeface="Calibri"/>
            </a:rPr>
            <a:t>Friends don’t typically participate in their sports activity</a:t>
          </a:r>
        </a:p>
        <a:p>
          <a:pPr marL="114300" lvl="1" indent="-114300" algn="l" defTabSz="666750">
            <a:lnSpc>
              <a:spcPct val="90000"/>
            </a:lnSpc>
            <a:spcBef>
              <a:spcPct val="0"/>
            </a:spcBef>
            <a:spcAft>
              <a:spcPct val="15000"/>
            </a:spcAft>
            <a:buChar char="•"/>
          </a:pPr>
          <a:r>
            <a:rPr lang="en-US" sz="1500" kern="1200">
              <a:ea typeface="Calibri"/>
              <a:cs typeface="Calibri"/>
            </a:rPr>
            <a:t>Don’t set performance goals</a:t>
          </a:r>
        </a:p>
        <a:p>
          <a:pPr marL="114300" lvl="1" indent="-114300" algn="l" defTabSz="666750">
            <a:lnSpc>
              <a:spcPct val="90000"/>
            </a:lnSpc>
            <a:spcBef>
              <a:spcPct val="0"/>
            </a:spcBef>
            <a:spcAft>
              <a:spcPct val="15000"/>
            </a:spcAft>
            <a:buChar char="•"/>
          </a:pPr>
          <a:r>
            <a:rPr lang="en-US" sz="1500" kern="1200">
              <a:ea typeface="Calibri"/>
              <a:cs typeface="Calibri"/>
            </a:rPr>
            <a:t>Don’t spend lots of time outside of training on their sport</a:t>
          </a:r>
        </a:p>
        <a:p>
          <a:pPr marL="114300" lvl="1" indent="-114300" algn="l" defTabSz="666750">
            <a:lnSpc>
              <a:spcPct val="90000"/>
            </a:lnSpc>
            <a:spcBef>
              <a:spcPct val="0"/>
            </a:spcBef>
            <a:spcAft>
              <a:spcPct val="15000"/>
            </a:spcAft>
            <a:buChar char="•"/>
          </a:pPr>
          <a:endParaRPr lang="en-US" sz="1500" kern="1200">
            <a:ea typeface="Calibri"/>
            <a:cs typeface="Calibri"/>
          </a:endParaRPr>
        </a:p>
      </dsp:txBody>
      <dsp:txXfrm>
        <a:off x="6709582" y="436965"/>
        <a:ext cx="2941476" cy="33959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4B292-6BDA-7740-9F90-033F9A14A2B3}">
      <dsp:nvSpPr>
        <dsp:cNvPr id="0" name=""/>
        <dsp:cNvSpPr/>
      </dsp:nvSpPr>
      <dsp:spPr>
        <a:xfrm>
          <a:off x="3016" y="113830"/>
          <a:ext cx="2941476"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kern="1200"/>
            <a:t>Leisure Segment:</a:t>
          </a:r>
          <a:endParaRPr lang="en-US" sz="2000" kern="1200"/>
        </a:p>
      </dsp:txBody>
      <dsp:txXfrm>
        <a:off x="3016" y="113830"/>
        <a:ext cx="2941476" cy="576000"/>
      </dsp:txXfrm>
    </dsp:sp>
    <dsp:sp modelId="{65E83968-CFEC-DC40-89CC-D2E66046C61F}">
      <dsp:nvSpPr>
        <dsp:cNvPr id="0" name=""/>
        <dsp:cNvSpPr/>
      </dsp:nvSpPr>
      <dsp:spPr>
        <a:xfrm>
          <a:off x="3016" y="689830"/>
          <a:ext cx="2941476" cy="30342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a:t>Predominantly male.</a:t>
          </a:r>
          <a:endParaRPr lang="en-US" sz="2000" kern="1200"/>
        </a:p>
        <a:p>
          <a:pPr marL="228600" lvl="1" indent="-228600" algn="l" defTabSz="889000">
            <a:lnSpc>
              <a:spcPct val="90000"/>
            </a:lnSpc>
            <a:spcBef>
              <a:spcPct val="0"/>
            </a:spcBef>
            <a:spcAft>
              <a:spcPct val="15000"/>
            </a:spcAft>
            <a:buChar char="•"/>
          </a:pPr>
          <a:r>
            <a:rPr lang="en-US" sz="2000" b="0" i="0" kern="1200"/>
            <a:t>Oldest group (avg. birth year: 1981).</a:t>
          </a:r>
          <a:endParaRPr lang="en-US" sz="2000" kern="1200"/>
        </a:p>
        <a:p>
          <a:pPr marL="228600" lvl="1" indent="-228600" algn="l" defTabSz="889000">
            <a:lnSpc>
              <a:spcPct val="90000"/>
            </a:lnSpc>
            <a:spcBef>
              <a:spcPct val="0"/>
            </a:spcBef>
            <a:spcAft>
              <a:spcPct val="15000"/>
            </a:spcAft>
            <a:buChar char="•"/>
          </a:pPr>
          <a:r>
            <a:rPr lang="en-US" sz="2000" b="0" i="0" kern="1200"/>
            <a:t>Main interests: Walking, Run/Cycle/Tri.</a:t>
          </a:r>
          <a:endParaRPr lang="en-US" sz="2000" kern="1200"/>
        </a:p>
        <a:p>
          <a:pPr marL="228600" lvl="1" indent="-228600" algn="l" defTabSz="889000">
            <a:lnSpc>
              <a:spcPct val="90000"/>
            </a:lnSpc>
            <a:spcBef>
              <a:spcPct val="0"/>
            </a:spcBef>
            <a:spcAft>
              <a:spcPct val="15000"/>
            </a:spcAft>
            <a:buChar char="•"/>
          </a:pPr>
          <a:r>
            <a:rPr lang="en-US" sz="2000" b="0" i="0" kern="1200"/>
            <a:t>Spending: $500-$2000 in past year.</a:t>
          </a:r>
          <a:endParaRPr lang="en-US" sz="2000" kern="1200"/>
        </a:p>
        <a:p>
          <a:pPr marL="228600" lvl="1" indent="-228600" algn="l" defTabSz="889000">
            <a:lnSpc>
              <a:spcPct val="90000"/>
            </a:lnSpc>
            <a:spcBef>
              <a:spcPct val="0"/>
            </a:spcBef>
            <a:spcAft>
              <a:spcPct val="15000"/>
            </a:spcAft>
            <a:buChar char="•"/>
          </a:pPr>
          <a:r>
            <a:rPr lang="en-US" sz="2000" kern="1200"/>
            <a:t>Largest segment</a:t>
          </a:r>
        </a:p>
      </dsp:txBody>
      <dsp:txXfrm>
        <a:off x="3016" y="689830"/>
        <a:ext cx="2941476" cy="3034243"/>
      </dsp:txXfrm>
    </dsp:sp>
    <dsp:sp modelId="{3AC283B2-D953-8545-973F-0F9763CD0248}">
      <dsp:nvSpPr>
        <dsp:cNvPr id="0" name=""/>
        <dsp:cNvSpPr/>
      </dsp:nvSpPr>
      <dsp:spPr>
        <a:xfrm>
          <a:off x="3356299" y="113830"/>
          <a:ext cx="2941476"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kern="1200"/>
            <a:t>Competitive Segment:</a:t>
          </a:r>
          <a:endParaRPr lang="en-US" sz="2000" kern="1200"/>
        </a:p>
      </dsp:txBody>
      <dsp:txXfrm>
        <a:off x="3356299" y="113830"/>
        <a:ext cx="2941476" cy="576000"/>
      </dsp:txXfrm>
    </dsp:sp>
    <dsp:sp modelId="{3048744C-BA40-374D-9F8C-310CD5C6F89A}">
      <dsp:nvSpPr>
        <dsp:cNvPr id="0" name=""/>
        <dsp:cNvSpPr/>
      </dsp:nvSpPr>
      <dsp:spPr>
        <a:xfrm>
          <a:off x="3356299" y="689830"/>
          <a:ext cx="2941476" cy="30342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a:t>Majority male.</a:t>
          </a:r>
          <a:endParaRPr lang="en-US" sz="2000" kern="1200"/>
        </a:p>
        <a:p>
          <a:pPr marL="228600" lvl="1" indent="-228600" algn="l" defTabSz="889000">
            <a:lnSpc>
              <a:spcPct val="90000"/>
            </a:lnSpc>
            <a:spcBef>
              <a:spcPct val="0"/>
            </a:spcBef>
            <a:spcAft>
              <a:spcPct val="15000"/>
            </a:spcAft>
            <a:buChar char="•"/>
          </a:pPr>
          <a:r>
            <a:rPr lang="en-US" sz="2000" b="0" i="0" kern="1200"/>
            <a:t>Middle-aged group (avg. birth year: 1982).</a:t>
          </a:r>
          <a:endParaRPr lang="en-US" sz="2000" kern="1200"/>
        </a:p>
        <a:p>
          <a:pPr marL="228600" lvl="1" indent="-228600" algn="l" defTabSz="889000">
            <a:lnSpc>
              <a:spcPct val="90000"/>
            </a:lnSpc>
            <a:spcBef>
              <a:spcPct val="0"/>
            </a:spcBef>
            <a:spcAft>
              <a:spcPct val="15000"/>
            </a:spcAft>
            <a:buChar char="•"/>
          </a:pPr>
          <a:r>
            <a:rPr lang="en-US" sz="2000" b="0" i="0" kern="1200"/>
            <a:t>Main interests: Swimming, Cycling, Running, Run/Cycle/Tri.</a:t>
          </a:r>
          <a:endParaRPr lang="en-US" sz="2000" kern="1200"/>
        </a:p>
        <a:p>
          <a:pPr marL="228600" lvl="1" indent="-228600" algn="l" defTabSz="889000">
            <a:lnSpc>
              <a:spcPct val="90000"/>
            </a:lnSpc>
            <a:spcBef>
              <a:spcPct val="0"/>
            </a:spcBef>
            <a:spcAft>
              <a:spcPct val="15000"/>
            </a:spcAft>
            <a:buChar char="•"/>
          </a:pPr>
          <a:r>
            <a:rPr lang="en-US" sz="2000" b="0" i="0" kern="1200"/>
            <a:t>Spending: $500-$2000, some &gt;$2000 in past year.</a:t>
          </a:r>
          <a:endParaRPr lang="en-US" sz="2000" kern="1200"/>
        </a:p>
      </dsp:txBody>
      <dsp:txXfrm>
        <a:off x="3356299" y="689830"/>
        <a:ext cx="2941476" cy="3034243"/>
      </dsp:txXfrm>
    </dsp:sp>
    <dsp:sp modelId="{A42CB3D5-8602-494E-B08F-CFB2E8BE4131}">
      <dsp:nvSpPr>
        <dsp:cNvPr id="0" name=""/>
        <dsp:cNvSpPr/>
      </dsp:nvSpPr>
      <dsp:spPr>
        <a:xfrm>
          <a:off x="6709582" y="113830"/>
          <a:ext cx="2941476"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kern="1200"/>
            <a:t>Social Segment:</a:t>
          </a:r>
          <a:endParaRPr lang="en-US" sz="2000" kern="1200"/>
        </a:p>
      </dsp:txBody>
      <dsp:txXfrm>
        <a:off x="6709582" y="113830"/>
        <a:ext cx="2941476" cy="576000"/>
      </dsp:txXfrm>
    </dsp:sp>
    <dsp:sp modelId="{233BBD43-7ABD-8C4A-9824-2F6B30D20C1A}">
      <dsp:nvSpPr>
        <dsp:cNvPr id="0" name=""/>
        <dsp:cNvSpPr/>
      </dsp:nvSpPr>
      <dsp:spPr>
        <a:xfrm>
          <a:off x="6709582" y="689830"/>
          <a:ext cx="2941476" cy="303424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a:t>Even gender split.</a:t>
          </a:r>
          <a:endParaRPr lang="en-US" sz="2000" kern="1200"/>
        </a:p>
        <a:p>
          <a:pPr marL="228600" lvl="1" indent="-228600" algn="l" defTabSz="889000">
            <a:lnSpc>
              <a:spcPct val="90000"/>
            </a:lnSpc>
            <a:spcBef>
              <a:spcPct val="0"/>
            </a:spcBef>
            <a:spcAft>
              <a:spcPct val="15000"/>
            </a:spcAft>
            <a:buChar char="•"/>
          </a:pPr>
          <a:r>
            <a:rPr lang="en-US" sz="2000" b="0" i="0" kern="1200"/>
            <a:t>Youngest group (avg. birth year: 1983).</a:t>
          </a:r>
          <a:endParaRPr lang="en-US" sz="2000" kern="1200"/>
        </a:p>
        <a:p>
          <a:pPr marL="228600" lvl="1" indent="-228600" algn="l" defTabSz="889000">
            <a:lnSpc>
              <a:spcPct val="90000"/>
            </a:lnSpc>
            <a:spcBef>
              <a:spcPct val="0"/>
            </a:spcBef>
            <a:spcAft>
              <a:spcPct val="15000"/>
            </a:spcAft>
            <a:buChar char="•"/>
          </a:pPr>
          <a:r>
            <a:rPr lang="en-US" sz="2000" b="0" i="0" kern="1200"/>
            <a:t>Main interest: Walking.</a:t>
          </a:r>
          <a:endParaRPr lang="en-US" sz="2000" kern="1200"/>
        </a:p>
        <a:p>
          <a:pPr marL="228600" lvl="1" indent="-228600" algn="l" defTabSz="889000">
            <a:lnSpc>
              <a:spcPct val="90000"/>
            </a:lnSpc>
            <a:spcBef>
              <a:spcPct val="0"/>
            </a:spcBef>
            <a:spcAft>
              <a:spcPct val="15000"/>
            </a:spcAft>
            <a:buChar char="•"/>
          </a:pPr>
          <a:r>
            <a:rPr lang="en-US" sz="2000" b="0" i="0" kern="1200"/>
            <a:t>Lower spending compared to other groups.</a:t>
          </a:r>
          <a:endParaRPr lang="en-US" sz="2000" kern="1200"/>
        </a:p>
        <a:p>
          <a:pPr marL="228600" lvl="1" indent="-228600" algn="l" defTabSz="889000">
            <a:lnSpc>
              <a:spcPct val="90000"/>
            </a:lnSpc>
            <a:spcBef>
              <a:spcPct val="0"/>
            </a:spcBef>
            <a:spcAft>
              <a:spcPct val="15000"/>
            </a:spcAft>
            <a:buChar char="•"/>
          </a:pPr>
          <a:r>
            <a:rPr lang="en-US" sz="2000" b="0" i="0" kern="1200"/>
            <a:t>Values social and enjoyment aspects.</a:t>
          </a:r>
          <a:endParaRPr lang="en-US" sz="2000" kern="1200"/>
        </a:p>
      </dsp:txBody>
      <dsp:txXfrm>
        <a:off x="6709582" y="689830"/>
        <a:ext cx="2941476" cy="30342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4B292-6BDA-7740-9F90-033F9A14A2B3}">
      <dsp:nvSpPr>
        <dsp:cNvPr id="0" name=""/>
        <dsp:cNvSpPr/>
      </dsp:nvSpPr>
      <dsp:spPr>
        <a:xfrm>
          <a:off x="3016" y="28113"/>
          <a:ext cx="2941476"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i="0" kern="1200"/>
            <a:t>Leisure Segment:</a:t>
          </a:r>
          <a:endParaRPr lang="en-US" sz="1100" kern="1200"/>
        </a:p>
      </dsp:txBody>
      <dsp:txXfrm>
        <a:off x="3016" y="28113"/>
        <a:ext cx="2941476" cy="316800"/>
      </dsp:txXfrm>
    </dsp:sp>
    <dsp:sp modelId="{65E83968-CFEC-DC40-89CC-D2E66046C61F}">
      <dsp:nvSpPr>
        <dsp:cNvPr id="0" name=""/>
        <dsp:cNvSpPr/>
      </dsp:nvSpPr>
      <dsp:spPr>
        <a:xfrm>
          <a:off x="3016" y="344913"/>
          <a:ext cx="2941476" cy="34648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endParaRPr lang="en-US" sz="1100" kern="1200"/>
        </a:p>
        <a:p>
          <a:pPr marL="57150" lvl="1" indent="-57150" algn="l" defTabSz="488950">
            <a:lnSpc>
              <a:spcPct val="90000"/>
            </a:lnSpc>
            <a:spcBef>
              <a:spcPct val="0"/>
            </a:spcBef>
            <a:spcAft>
              <a:spcPct val="15000"/>
            </a:spcAft>
            <a:buChar char="•"/>
          </a:pPr>
          <a:r>
            <a:rPr lang="en-US" sz="1100" kern="1200"/>
            <a:t>Highest Usage of Smartwatches: At 55%, this group has the highest percentage of users utilizing Smartwatches (Apple, Samsung) compared to the other groups.</a:t>
          </a:r>
          <a:endParaRPr lang="en-US" sz="1100" kern="1200">
            <a:ea typeface="Calibri"/>
            <a:cs typeface="Calibri"/>
          </a:endParaRPr>
        </a:p>
        <a:p>
          <a:pPr marL="57150" lvl="1" indent="-57150" algn="l" defTabSz="488950">
            <a:lnSpc>
              <a:spcPct val="90000"/>
            </a:lnSpc>
            <a:spcBef>
              <a:spcPct val="0"/>
            </a:spcBef>
            <a:spcAft>
              <a:spcPct val="15000"/>
            </a:spcAft>
            <a:buChar char="•"/>
          </a:pPr>
          <a:r>
            <a:rPr lang="en-US" sz="1100" kern="1200"/>
            <a:t>High iPhone Users: 47% use an iPhone, making it a significant technology preference.</a:t>
          </a:r>
        </a:p>
        <a:p>
          <a:pPr marL="57150" lvl="1" indent="-57150" algn="l" defTabSz="488950">
            <a:lnSpc>
              <a:spcPct val="90000"/>
            </a:lnSpc>
            <a:spcBef>
              <a:spcPct val="0"/>
            </a:spcBef>
            <a:spcAft>
              <a:spcPct val="15000"/>
            </a:spcAft>
            <a:buChar char="•"/>
          </a:pPr>
          <a:r>
            <a:rPr lang="en-US" sz="1100" kern="1200"/>
            <a:t>99 % Track Performance</a:t>
          </a:r>
        </a:p>
        <a:p>
          <a:pPr marL="57150" lvl="1" indent="-57150" algn="l" defTabSz="488950">
            <a:lnSpc>
              <a:spcPct val="90000"/>
            </a:lnSpc>
            <a:spcBef>
              <a:spcPct val="0"/>
            </a:spcBef>
            <a:spcAft>
              <a:spcPct val="15000"/>
            </a:spcAft>
            <a:buChar char="•"/>
          </a:pPr>
          <a:r>
            <a:rPr lang="en-US" sz="1100" kern="1200"/>
            <a:t>Diverse Indoor Fitness Preferences: This group has a balanced distribution of indoor fitness equipment usage, with treadmills (47%) and bike trainers (41%) being the top choices.</a:t>
          </a:r>
        </a:p>
        <a:p>
          <a:pPr marL="57150" lvl="1" indent="-57150" algn="l" defTabSz="488950">
            <a:lnSpc>
              <a:spcPct val="90000"/>
            </a:lnSpc>
            <a:spcBef>
              <a:spcPct val="0"/>
            </a:spcBef>
            <a:spcAft>
              <a:spcPct val="15000"/>
            </a:spcAft>
            <a:buChar char="•"/>
          </a:pPr>
          <a:r>
            <a:rPr lang="en-US" sz="1100" kern="1200"/>
            <a:t>Rock climbing and Triathlons were the least popular athletic activities</a:t>
          </a:r>
        </a:p>
        <a:p>
          <a:pPr marL="57150" lvl="1" indent="-57150" algn="l" defTabSz="488950">
            <a:lnSpc>
              <a:spcPct val="90000"/>
            </a:lnSpc>
            <a:spcBef>
              <a:spcPct val="0"/>
            </a:spcBef>
            <a:spcAft>
              <a:spcPct val="15000"/>
            </a:spcAft>
            <a:buChar char="•"/>
          </a:pPr>
          <a:r>
            <a:rPr lang="en-US" sz="1100" kern="1200"/>
            <a:t>For Wahoo focused activities, Cycling was the most popular for this group, followed by running, and triathlon participation was the least popular. </a:t>
          </a:r>
        </a:p>
      </dsp:txBody>
      <dsp:txXfrm>
        <a:off x="3016" y="344913"/>
        <a:ext cx="2941476" cy="3464876"/>
      </dsp:txXfrm>
    </dsp:sp>
    <dsp:sp modelId="{3AC283B2-D953-8545-973F-0F9763CD0248}">
      <dsp:nvSpPr>
        <dsp:cNvPr id="0" name=""/>
        <dsp:cNvSpPr/>
      </dsp:nvSpPr>
      <dsp:spPr>
        <a:xfrm>
          <a:off x="3356299" y="28113"/>
          <a:ext cx="2941476"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i="0" kern="1200"/>
            <a:t>Competitive Segment:</a:t>
          </a:r>
          <a:endParaRPr lang="en-US" sz="1100" kern="1200"/>
        </a:p>
      </dsp:txBody>
      <dsp:txXfrm>
        <a:off x="3356299" y="28113"/>
        <a:ext cx="2941476" cy="316800"/>
      </dsp:txXfrm>
    </dsp:sp>
    <dsp:sp modelId="{3048744C-BA40-374D-9F8C-310CD5C6F89A}">
      <dsp:nvSpPr>
        <dsp:cNvPr id="0" name=""/>
        <dsp:cNvSpPr/>
      </dsp:nvSpPr>
      <dsp:spPr>
        <a:xfrm>
          <a:off x="3356299" y="344913"/>
          <a:ext cx="2941476" cy="34648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endParaRPr lang="en-US" sz="1100" kern="1200"/>
        </a:p>
        <a:p>
          <a:pPr marL="57150" lvl="1" indent="-57150" algn="l" defTabSz="488950">
            <a:lnSpc>
              <a:spcPct val="90000"/>
            </a:lnSpc>
            <a:spcBef>
              <a:spcPct val="0"/>
            </a:spcBef>
            <a:spcAft>
              <a:spcPct val="15000"/>
            </a:spcAft>
            <a:buChar char="•"/>
          </a:pPr>
          <a:r>
            <a:rPr lang="en-US" sz="1100" kern="1200"/>
            <a:t>Most Tech-Savvy: This group boasts the highest percentage of users for both Smartwatches (60.68%) and iPhones (55.59%).</a:t>
          </a:r>
          <a:endParaRPr lang="en-US" sz="1100" kern="1200">
            <a:ea typeface="Calibri"/>
            <a:cs typeface="Calibri"/>
          </a:endParaRPr>
        </a:p>
        <a:p>
          <a:pPr marL="57150" lvl="1" indent="-57150" algn="l" defTabSz="488950">
            <a:lnSpc>
              <a:spcPct val="90000"/>
            </a:lnSpc>
            <a:spcBef>
              <a:spcPct val="0"/>
            </a:spcBef>
            <a:spcAft>
              <a:spcPct val="15000"/>
            </a:spcAft>
            <a:buChar char="•"/>
          </a:pPr>
          <a:r>
            <a:rPr lang="en-US" sz="1100" kern="1200"/>
            <a:t>Less Reliant on GPS for Cycling: Only 36.61% go cycling with GPS, compared to 40.34% who use a GPS sport watch.</a:t>
          </a:r>
        </a:p>
        <a:p>
          <a:pPr marL="57150" lvl="1" indent="-57150" algn="l" defTabSz="488950">
            <a:lnSpc>
              <a:spcPct val="90000"/>
            </a:lnSpc>
            <a:spcBef>
              <a:spcPct val="0"/>
            </a:spcBef>
            <a:spcAft>
              <a:spcPct val="15000"/>
            </a:spcAft>
            <a:buChar char="•"/>
          </a:pPr>
          <a:r>
            <a:rPr lang="en-US" sz="1100" kern="1200"/>
            <a:t>Preference for Smart Bikes: This group has the highest percentage (50.51%) of users who own a Smart Bike (e.g., Wahoo, TACX) compared to the other groups.</a:t>
          </a:r>
        </a:p>
        <a:p>
          <a:pPr marL="57150" lvl="1" indent="-57150" algn="l" defTabSz="488950">
            <a:lnSpc>
              <a:spcPct val="90000"/>
            </a:lnSpc>
            <a:spcBef>
              <a:spcPct val="0"/>
            </a:spcBef>
            <a:spcAft>
              <a:spcPct val="15000"/>
            </a:spcAft>
            <a:buChar char="•"/>
          </a:pPr>
          <a:r>
            <a:rPr lang="en-US" sz="1100" kern="1200"/>
            <a:t>Lower No-Technology Users: Virtually none (0.00%) reported not using any technology.</a:t>
          </a:r>
        </a:p>
        <a:p>
          <a:pPr marL="57150" lvl="1" indent="-57150" algn="l" defTabSz="488950">
            <a:lnSpc>
              <a:spcPct val="90000"/>
            </a:lnSpc>
            <a:spcBef>
              <a:spcPct val="0"/>
            </a:spcBef>
            <a:spcAft>
              <a:spcPct val="15000"/>
            </a:spcAft>
            <a:buChar char="•"/>
          </a:pPr>
          <a:r>
            <a:rPr lang="en-US" sz="1100" kern="1200"/>
            <a:t>Highest percentage of users who partake in other type of athletic activities.</a:t>
          </a:r>
        </a:p>
        <a:p>
          <a:pPr marL="57150" lvl="1" indent="-57150" algn="l" defTabSz="488950">
            <a:lnSpc>
              <a:spcPct val="90000"/>
            </a:lnSpc>
            <a:spcBef>
              <a:spcPct val="0"/>
            </a:spcBef>
            <a:spcAft>
              <a:spcPct val="15000"/>
            </a:spcAft>
            <a:buChar char="•"/>
          </a:pPr>
          <a:r>
            <a:rPr lang="en-US" sz="1100" kern="1200"/>
            <a:t>Rock climbing and Triathlons were the least popular </a:t>
          </a:r>
        </a:p>
        <a:p>
          <a:pPr marL="57150" lvl="1" indent="-57150" algn="l" defTabSz="488950">
            <a:lnSpc>
              <a:spcPct val="90000"/>
            </a:lnSpc>
            <a:spcBef>
              <a:spcPct val="0"/>
            </a:spcBef>
            <a:spcAft>
              <a:spcPct val="15000"/>
            </a:spcAft>
            <a:buChar char="•"/>
          </a:pPr>
          <a:r>
            <a:rPr lang="en-US" sz="1100" kern="1200"/>
            <a:t>For Wahoo focused activities, Cycling was the most popular, followed by running, and triathlon participation was the least popular. </a:t>
          </a:r>
        </a:p>
      </dsp:txBody>
      <dsp:txXfrm>
        <a:off x="3356299" y="344913"/>
        <a:ext cx="2941476" cy="3464876"/>
      </dsp:txXfrm>
    </dsp:sp>
    <dsp:sp modelId="{A42CB3D5-8602-494E-B08F-CFB2E8BE4131}">
      <dsp:nvSpPr>
        <dsp:cNvPr id="0" name=""/>
        <dsp:cNvSpPr/>
      </dsp:nvSpPr>
      <dsp:spPr>
        <a:xfrm>
          <a:off x="6709582" y="28113"/>
          <a:ext cx="2941476"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i="0" kern="1200"/>
            <a:t>Social Segment:</a:t>
          </a:r>
          <a:endParaRPr lang="en-US" sz="1100" kern="1200"/>
        </a:p>
      </dsp:txBody>
      <dsp:txXfrm>
        <a:off x="6709582" y="28113"/>
        <a:ext cx="2941476" cy="316800"/>
      </dsp:txXfrm>
    </dsp:sp>
    <dsp:sp modelId="{233BBD43-7ABD-8C4A-9824-2F6B30D20C1A}">
      <dsp:nvSpPr>
        <dsp:cNvPr id="0" name=""/>
        <dsp:cNvSpPr/>
      </dsp:nvSpPr>
      <dsp:spPr>
        <a:xfrm>
          <a:off x="6709582" y="344913"/>
          <a:ext cx="2941476" cy="34648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endParaRPr lang="en-US" sz="1100" kern="1200"/>
        </a:p>
        <a:p>
          <a:pPr marL="57150" lvl="1" indent="-57150" algn="l" defTabSz="488950">
            <a:lnSpc>
              <a:spcPct val="90000"/>
            </a:lnSpc>
            <a:spcBef>
              <a:spcPct val="0"/>
            </a:spcBef>
            <a:spcAft>
              <a:spcPct val="15000"/>
            </a:spcAft>
            <a:buChar char="•"/>
          </a:pPr>
          <a:r>
            <a:rPr lang="en-US" sz="1100" kern="1200"/>
            <a:t>Least Tech-Dependent: This group has the highest percentage (4%) of members who do not use any technology.</a:t>
          </a:r>
          <a:endParaRPr lang="en-US" sz="1100" kern="1200">
            <a:ea typeface="Calibri"/>
            <a:cs typeface="Calibri"/>
          </a:endParaRPr>
        </a:p>
        <a:p>
          <a:pPr marL="57150" lvl="1" indent="-57150" algn="l" defTabSz="488950">
            <a:lnSpc>
              <a:spcPct val="90000"/>
            </a:lnSpc>
            <a:spcBef>
              <a:spcPct val="0"/>
            </a:spcBef>
            <a:spcAft>
              <a:spcPct val="15000"/>
            </a:spcAft>
            <a:buChar char="•"/>
          </a:pPr>
          <a:r>
            <a:rPr lang="en-US" sz="1100" kern="1200"/>
            <a:t>Balanced Smartphone Usage: Android (36%) and iPhone (35%) usage is almost evenly split.</a:t>
          </a:r>
        </a:p>
        <a:p>
          <a:pPr marL="57150" lvl="1" indent="-57150" algn="l" defTabSz="488950">
            <a:lnSpc>
              <a:spcPct val="90000"/>
            </a:lnSpc>
            <a:spcBef>
              <a:spcPct val="0"/>
            </a:spcBef>
            <a:spcAft>
              <a:spcPct val="15000"/>
            </a:spcAft>
            <a:buChar char="•"/>
          </a:pPr>
          <a:r>
            <a:rPr lang="en-US" sz="1100" kern="1200"/>
            <a:t>Less Use of Advanced Tech: Only 7% use a Recovery Tracker, and 16% go cycling with GPS.</a:t>
          </a:r>
        </a:p>
        <a:p>
          <a:pPr marL="57150" lvl="1" indent="-57150" algn="l" defTabSz="488950">
            <a:lnSpc>
              <a:spcPct val="90000"/>
            </a:lnSpc>
            <a:spcBef>
              <a:spcPct val="0"/>
            </a:spcBef>
            <a:spcAft>
              <a:spcPct val="15000"/>
            </a:spcAft>
            <a:buChar char="•"/>
          </a:pPr>
          <a:r>
            <a:rPr lang="en-US" sz="1100" kern="1200"/>
            <a:t>Preference for Non-Screen Exercise Bikes: A notable 42% own a Spin/Exercise Bike without a screen, which is the highest among all groups.</a:t>
          </a:r>
        </a:p>
        <a:p>
          <a:pPr marL="57150" lvl="1" indent="-57150" algn="l" defTabSz="488950">
            <a:lnSpc>
              <a:spcPct val="90000"/>
            </a:lnSpc>
            <a:spcBef>
              <a:spcPct val="0"/>
            </a:spcBef>
            <a:spcAft>
              <a:spcPct val="15000"/>
            </a:spcAft>
            <a:buChar char="•"/>
          </a:pPr>
          <a:r>
            <a:rPr lang="en-US" sz="1100" kern="1200"/>
            <a:t>Lowest percentage of users who partake in other types of athletic activities.</a:t>
          </a:r>
        </a:p>
        <a:p>
          <a:pPr marL="57150" lvl="1" indent="-57150" algn="l" defTabSz="488950">
            <a:lnSpc>
              <a:spcPct val="90000"/>
            </a:lnSpc>
            <a:spcBef>
              <a:spcPct val="0"/>
            </a:spcBef>
            <a:spcAft>
              <a:spcPct val="15000"/>
            </a:spcAft>
            <a:buChar char="•"/>
          </a:pPr>
          <a:r>
            <a:rPr lang="en-US" sz="1100" kern="1200"/>
            <a:t>Rock climbing, Triathlons and Golf were the least popular </a:t>
          </a:r>
        </a:p>
        <a:p>
          <a:pPr marL="57150" lvl="1" indent="-57150" algn="l" defTabSz="488950">
            <a:lnSpc>
              <a:spcPct val="90000"/>
            </a:lnSpc>
            <a:spcBef>
              <a:spcPct val="0"/>
            </a:spcBef>
            <a:spcAft>
              <a:spcPct val="15000"/>
            </a:spcAft>
            <a:buChar char="•"/>
          </a:pPr>
          <a:r>
            <a:rPr lang="en-US" sz="1100" kern="1200"/>
            <a:t>For Wahoo focused activities, Cycling was the most popular for this group, followed by running, and triathlon participation was the least popular. </a:t>
          </a:r>
        </a:p>
      </dsp:txBody>
      <dsp:txXfrm>
        <a:off x="6709582" y="344913"/>
        <a:ext cx="2941476" cy="34648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8C4C8-0E73-4651-A84D-B869F36994EA}">
      <dsp:nvSpPr>
        <dsp:cNvPr id="0" name=""/>
        <dsp:cNvSpPr/>
      </dsp:nvSpPr>
      <dsp:spPr>
        <a:xfrm>
          <a:off x="2080900" y="70242"/>
          <a:ext cx="906082" cy="809226"/>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518001-9C2A-409A-AF4F-5E6BA77AFC85}">
      <dsp:nvSpPr>
        <dsp:cNvPr id="0" name=""/>
        <dsp:cNvSpPr/>
      </dsp:nvSpPr>
      <dsp:spPr>
        <a:xfrm>
          <a:off x="2344969" y="289251"/>
          <a:ext cx="377945" cy="3583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243FDF-41FB-4437-95D9-C641DA7A6113}">
      <dsp:nvSpPr>
        <dsp:cNvPr id="0" name=""/>
        <dsp:cNvSpPr/>
      </dsp:nvSpPr>
      <dsp:spPr>
        <a:xfrm>
          <a:off x="10627" y="1044286"/>
          <a:ext cx="5019190" cy="8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u="sng" kern="1200"/>
            <a:t>Demographic Characteristics: </a:t>
          </a:r>
        </a:p>
        <a:p>
          <a:pPr marL="0" lvl="0" indent="0" algn="ctr" defTabSz="488950">
            <a:lnSpc>
              <a:spcPct val="100000"/>
            </a:lnSpc>
            <a:spcBef>
              <a:spcPct val="0"/>
            </a:spcBef>
            <a:spcAft>
              <a:spcPct val="35000"/>
            </a:spcAft>
            <a:buNone/>
            <a:defRPr cap="all"/>
          </a:pPr>
          <a:r>
            <a:rPr lang="en-US" sz="1100" kern="1200"/>
            <a:t>The Competitive Segment is Wahoo’s current target segment comprising of individuals who are highly competitive and heavily invested in sports equipment or Fitness based technology.  When considering expansion opportunities Wahoo considered two additional targeting segments focusing on users who Spin and users who run.  </a:t>
          </a:r>
        </a:p>
      </dsp:txBody>
      <dsp:txXfrm>
        <a:off x="10627" y="1044286"/>
        <a:ext cx="5019190" cy="868947"/>
      </dsp:txXfrm>
    </dsp:sp>
    <dsp:sp modelId="{02F3BF3B-022B-4703-96FD-6C28C7E1E8CD}">
      <dsp:nvSpPr>
        <dsp:cNvPr id="0" name=""/>
        <dsp:cNvSpPr/>
      </dsp:nvSpPr>
      <dsp:spPr>
        <a:xfrm>
          <a:off x="7851702" y="0"/>
          <a:ext cx="810262" cy="810262"/>
        </a:xfrm>
        <a:prstGeom prst="ellipse">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0B7A57-0D07-4E7E-9F61-21C2DC1F4AB8}">
      <dsp:nvSpPr>
        <dsp:cNvPr id="0" name=""/>
        <dsp:cNvSpPr/>
      </dsp:nvSpPr>
      <dsp:spPr>
        <a:xfrm>
          <a:off x="8005066" y="154667"/>
          <a:ext cx="464904" cy="464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9A07BE-0DB9-42A0-BDF2-8D584A8A8644}">
      <dsp:nvSpPr>
        <dsp:cNvPr id="0" name=""/>
        <dsp:cNvSpPr/>
      </dsp:nvSpPr>
      <dsp:spPr>
        <a:xfrm>
          <a:off x="5451954" y="1021646"/>
          <a:ext cx="5416976" cy="1066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u="sng" kern="1200"/>
            <a:t>Fitness Preferences: </a:t>
          </a:r>
        </a:p>
        <a:p>
          <a:pPr marL="0" lvl="0" indent="0" algn="ctr" defTabSz="488950">
            <a:lnSpc>
              <a:spcPct val="100000"/>
            </a:lnSpc>
            <a:spcBef>
              <a:spcPct val="0"/>
            </a:spcBef>
            <a:spcAft>
              <a:spcPct val="35000"/>
            </a:spcAft>
            <a:buNone/>
            <a:defRPr cap="all"/>
          </a:pPr>
          <a:r>
            <a:rPr lang="en-US" sz="1100" kern="1200"/>
            <a:t>All three of these expansion opportunities are an ideal fit for future growth opportunities for Wahoo.  </a:t>
          </a:r>
        </a:p>
        <a:p>
          <a:pPr marL="0" lvl="0" indent="0" algn="ctr" defTabSz="488950">
            <a:lnSpc>
              <a:spcPct val="100000"/>
            </a:lnSpc>
            <a:spcBef>
              <a:spcPct val="0"/>
            </a:spcBef>
            <a:spcAft>
              <a:spcPct val="35000"/>
            </a:spcAft>
            <a:buNone/>
            <a:defRPr cap="all"/>
          </a:pPr>
          <a:r>
            <a:rPr lang="en-US" sz="1100" kern="1200"/>
            <a:t>In reviewing the non-customer segmentation process, the segments aren’t divided into existing users, Individuals who spin, and individuals who run.  Instead, the segments are broken down into attitudes and behaviors of an individual who runs vs an individual who spins vs a competitive athlete. </a:t>
          </a:r>
        </a:p>
        <a:p>
          <a:pPr marL="0" lvl="0" indent="0" algn="ctr" defTabSz="488950">
            <a:lnSpc>
              <a:spcPct val="100000"/>
            </a:lnSpc>
            <a:spcBef>
              <a:spcPct val="0"/>
            </a:spcBef>
            <a:spcAft>
              <a:spcPct val="35000"/>
            </a:spcAft>
            <a:buNone/>
            <a:defRPr cap="all"/>
          </a:pPr>
          <a:r>
            <a:rPr lang="en-US" sz="1100" kern="1200"/>
            <a:t>As a result, The dataset shows segments that have a diverse activity base which does not align with Wahoo managements intuitions.</a:t>
          </a:r>
        </a:p>
      </dsp:txBody>
      <dsp:txXfrm>
        <a:off x="5451954" y="1021646"/>
        <a:ext cx="5416976" cy="106693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4EE7F-3ECD-3C41-8908-215515D00467}"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33323-8DE5-FB40-990E-3CFFFBCE3C25}" type="slidenum">
              <a:rPr lang="en-US" smtClean="0"/>
              <a:t>‹#›</a:t>
            </a:fld>
            <a:endParaRPr lang="en-US"/>
          </a:p>
        </p:txBody>
      </p:sp>
    </p:spTree>
    <p:extLst>
      <p:ext uri="{BB962C8B-B14F-4D97-AF65-F5344CB8AC3E}">
        <p14:creationId xmlns:p14="http://schemas.microsoft.com/office/powerpoint/2010/main" val="85807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FD33323-8DE5-FB40-990E-3CFFFBCE3C25}" type="slidenum">
              <a:rPr lang="en-US" smtClean="0"/>
              <a:t>2</a:t>
            </a:fld>
            <a:endParaRPr lang="en-US"/>
          </a:p>
        </p:txBody>
      </p:sp>
    </p:spTree>
    <p:extLst>
      <p:ext uri="{BB962C8B-B14F-4D97-AF65-F5344CB8AC3E}">
        <p14:creationId xmlns:p14="http://schemas.microsoft.com/office/powerpoint/2010/main" val="3933579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Leisure Segment: Predominantly male, this is the oldest group with an average birth year of 1981. These individuals show a broad interest in a variety of sports activities, with walking being the most popular. They also show significant interest in combined activities like Run/Cycle/Tri. They prioritize spending on quality sports equipment, with many willing to spend between $500-$2000 in the past year. Highly tech-oriented, many in this segment use Smartwatches (Apple, Samsung) and are keen on tracking their sports activities.</a:t>
            </a:r>
          </a:p>
          <a:p>
            <a:endParaRPr lang="en-US" sz="1200"/>
          </a:p>
          <a:p>
            <a:r>
              <a:rPr lang="en-US" sz="1200">
                <a:ea typeface="Calibri"/>
                <a:cs typeface="Calibri"/>
              </a:rPr>
              <a:t>Competitive Segment: Majority male, this is the middle group in terms of age, with an average birth year of 1982. This segment shows a balanced interest in activities like swimming, cycling, and running. The popularity of combined activities like Run/Cycle/Tri indicates a competitive nature. Their spending habits suggest an investment in quality equipment, with many spending between $500-$2000 in the past year, and a significant number even spending more than $2000. Technology plays a crucial role for this segment, as evidenced by their use of Smartwatches (Apple, Samsung) and other specialized gadgets.</a:t>
            </a:r>
          </a:p>
          <a:p>
            <a:endParaRPr lang="en-US" sz="1200">
              <a:ea typeface="Calibri"/>
              <a:cs typeface="Calibri"/>
            </a:endParaRPr>
          </a:p>
          <a:p>
            <a:r>
              <a:rPr lang="en-US" sz="1200"/>
              <a:t>Social Segment: This group has a more even gender split, making it the most diverse. As the youngest group with an average birth year of 1983. They display a diverse interest in sports, with walking being a favorite. While they tend to spend the least compared to the other groups, they still show interest in a range of sports activities and technology. Their choices lean more towards general-purpose devices like Smartwatches and smartphones. They appreciate the social and enjoyment aspects of activities, and their spending habits suggest a more budget-conscious approach.</a:t>
            </a:r>
            <a:endParaRPr lang="en-US" sz="1200">
              <a:ea typeface="Calibri"/>
              <a:cs typeface="Calibri"/>
            </a:endParaRPr>
          </a:p>
          <a:p>
            <a:endParaRPr lang="en-US"/>
          </a:p>
        </p:txBody>
      </p:sp>
      <p:sp>
        <p:nvSpPr>
          <p:cNvPr id="4" name="Slide Number Placeholder 3"/>
          <p:cNvSpPr>
            <a:spLocks noGrp="1"/>
          </p:cNvSpPr>
          <p:nvPr>
            <p:ph type="sldNum" sz="quarter" idx="5"/>
          </p:nvPr>
        </p:nvSpPr>
        <p:spPr/>
        <p:txBody>
          <a:bodyPr/>
          <a:lstStyle/>
          <a:p>
            <a:fld id="{7FD33323-8DE5-FB40-990E-3CFFFBCE3C25}" type="slidenum">
              <a:rPr lang="en-US" smtClean="0"/>
              <a:t>4</a:t>
            </a:fld>
            <a:endParaRPr lang="en-US"/>
          </a:p>
        </p:txBody>
      </p:sp>
    </p:spTree>
    <p:extLst>
      <p:ext uri="{BB962C8B-B14F-4D97-AF65-F5344CB8AC3E}">
        <p14:creationId xmlns:p14="http://schemas.microsoft.com/office/powerpoint/2010/main" val="41810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Leisure Segment: Predominantly male, this is the oldest group with an average birth year of 1981. These individuals show a broad interest in a variety of sports activities, with walking being the most popular. They also show significant interest in combined activities like Run/Cycle/Tri. They prioritize spending on quality sports equipment, with many willing to spend between $500-$2000 in the past year. Highly tech-oriented, many in this segment use Smartwatches (Apple, Samsung) and are keen on tracking their sports activities.</a:t>
            </a:r>
          </a:p>
          <a:p>
            <a:endParaRPr lang="en-US" sz="1200"/>
          </a:p>
          <a:p>
            <a:r>
              <a:rPr lang="en-US" sz="1200">
                <a:ea typeface="Calibri"/>
                <a:cs typeface="Calibri"/>
              </a:rPr>
              <a:t>Competitive Segment: Majority male, this is the middle group in terms of age, with an average birth year of 1982. This segment shows a balanced interest in activities like swimming, cycling, and running. The popularity of combined activities like Run/Cycle/Tri indicates a competitive nature. Their spending habits suggest an investment in quality equipment, with many spending between $500-$2000 in the past year, and a significant number even spending more than $2000. Technology plays a crucial role for this segment, as evidenced by their use of Smartwatches (Apple, Samsung) and other specialized gadgets.</a:t>
            </a:r>
          </a:p>
          <a:p>
            <a:endParaRPr lang="en-US" sz="1200">
              <a:ea typeface="Calibri"/>
              <a:cs typeface="Calibri"/>
            </a:endParaRPr>
          </a:p>
          <a:p>
            <a:r>
              <a:rPr lang="en-US" sz="1200"/>
              <a:t>Social Segment: This group has a more even gender split, making it the most diverse. As the youngest group with an average birth year of 1983. They display a diverse interest in sports, with walking being a favorite. While they tend to spend the least compared to the other groups, they still show interest in a range of sports activities and technology. Their choices lean more towards general-purpose devices like Smartwatches and smartphones. They appreciate the social and enjoyment aspects of activities, and their spending habits suggest a more budget-conscious approach.</a:t>
            </a:r>
            <a:endParaRPr lang="en-US" sz="1200">
              <a:ea typeface="Calibri"/>
              <a:cs typeface="Calibri"/>
            </a:endParaRPr>
          </a:p>
          <a:p>
            <a:endParaRPr lang="en-US"/>
          </a:p>
        </p:txBody>
      </p:sp>
      <p:sp>
        <p:nvSpPr>
          <p:cNvPr id="4" name="Slide Number Placeholder 3"/>
          <p:cNvSpPr>
            <a:spLocks noGrp="1"/>
          </p:cNvSpPr>
          <p:nvPr>
            <p:ph type="sldNum" sz="quarter" idx="5"/>
          </p:nvPr>
        </p:nvSpPr>
        <p:spPr/>
        <p:txBody>
          <a:bodyPr/>
          <a:lstStyle/>
          <a:p>
            <a:fld id="{7FD33323-8DE5-FB40-990E-3CFFFBCE3C25}" type="slidenum">
              <a:rPr lang="en-US" smtClean="0"/>
              <a:t>5</a:t>
            </a:fld>
            <a:endParaRPr lang="en-US"/>
          </a:p>
        </p:txBody>
      </p:sp>
    </p:spTree>
    <p:extLst>
      <p:ext uri="{BB962C8B-B14F-4D97-AF65-F5344CB8AC3E}">
        <p14:creationId xmlns:p14="http://schemas.microsoft.com/office/powerpoint/2010/main" val="1702435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Leisure Segment: Predominantly male, this is the oldest group with an average birth year of 1981. These individuals show a broad interest in a variety of sports activities, with walking being the most popular. They also show significant interest in combined activities like Run/Cycle/Tri. They prioritize spending on quality sports equipment, with many willing to spend between $500-$2000 in the past year. Highly tech-oriented, many in this segment use Smartwatches (Apple, Samsung) and are keen on tracking their sports activities.</a:t>
            </a:r>
          </a:p>
          <a:p>
            <a:endParaRPr lang="en-US" sz="1200"/>
          </a:p>
          <a:p>
            <a:r>
              <a:rPr lang="en-US" sz="1200">
                <a:ea typeface="Calibri"/>
                <a:cs typeface="Calibri"/>
              </a:rPr>
              <a:t>Competitive Segment: Majority male, this is the middle group in terms of age, with an average birth year of 1982. This segment shows a balanced interest in activities like swimming, cycling, and running. The popularity of combined activities like Run/Cycle/Tri indicates a competitive nature. Their spending habits suggest an investment in quality equipment, with many spending between $500-$2000 in the past year, and a significant number even spending more than $2000. Technology plays a crucial role for this segment, as evidenced by their use of Smartwatches (Apple, Samsung) and other specialized gadgets.</a:t>
            </a:r>
          </a:p>
          <a:p>
            <a:endParaRPr lang="en-US" sz="1200">
              <a:ea typeface="Calibri"/>
              <a:cs typeface="Calibri"/>
            </a:endParaRPr>
          </a:p>
          <a:p>
            <a:r>
              <a:rPr lang="en-US" sz="1200"/>
              <a:t>Social Segment: This group has a more even gender split, making it the most diverse. As the youngest group with an average birth year of 1983. They display a diverse interest in sports, with walking being a favorite. While they tend to spend the least compared to the other groups, they still show interest in a range of sports activities and technology. Their choices lean more towards general-purpose devices like Smartwatches and smartphones. They appreciate the social and enjoyment aspects of activities, and their spending habits suggest a more budget-conscious approach.</a:t>
            </a:r>
            <a:endParaRPr lang="en-US" sz="1200">
              <a:ea typeface="Calibri"/>
              <a:cs typeface="Calibri"/>
            </a:endParaRPr>
          </a:p>
          <a:p>
            <a:endParaRPr lang="en-US"/>
          </a:p>
        </p:txBody>
      </p:sp>
      <p:sp>
        <p:nvSpPr>
          <p:cNvPr id="4" name="Slide Number Placeholder 3"/>
          <p:cNvSpPr>
            <a:spLocks noGrp="1"/>
          </p:cNvSpPr>
          <p:nvPr>
            <p:ph type="sldNum" sz="quarter" idx="5"/>
          </p:nvPr>
        </p:nvSpPr>
        <p:spPr/>
        <p:txBody>
          <a:bodyPr/>
          <a:lstStyle/>
          <a:p>
            <a:fld id="{7FD33323-8DE5-FB40-990E-3CFFFBCE3C25}" type="slidenum">
              <a:rPr lang="en-US" smtClean="0"/>
              <a:t>6</a:t>
            </a:fld>
            <a:endParaRPr lang="en-US"/>
          </a:p>
        </p:txBody>
      </p:sp>
    </p:spTree>
    <p:extLst>
      <p:ext uri="{BB962C8B-B14F-4D97-AF65-F5344CB8AC3E}">
        <p14:creationId xmlns:p14="http://schemas.microsoft.com/office/powerpoint/2010/main" val="319290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Leisure Segment: Predominantly male, this is the oldest group with an average birth year of 1981. These individuals show a broad interest in a variety of sports activities, with walking being the most popular. They also show significant interest in combined activities like Run/Cycle/Tri. They prioritize spending on quality sports equipment, with many willing to spend between $500-$2000 in the past year. Highly tech-oriented, many in this segment use Smartwatches (Apple, Samsung) and are keen on tracking their sports activities.</a:t>
            </a:r>
          </a:p>
          <a:p>
            <a:endParaRPr lang="en-US" sz="1200"/>
          </a:p>
          <a:p>
            <a:r>
              <a:rPr lang="en-US" sz="1200">
                <a:ea typeface="Calibri"/>
                <a:cs typeface="Calibri"/>
              </a:rPr>
              <a:t>Competitive Segment: Majority male, this is the middle group in terms of age, with an average birth year of 1982. This segment shows a balanced interest in activities like swimming, cycling, and running. The popularity of combined activities like Run/Cycle/Tri indicates a competitive nature. Their spending habits suggest an investment in quality equipment, with many spending between $500-$2000 in the past year, and a significant number even spending more than $2000. Technology plays a crucial role for this segment, as evidenced by their use of Smartwatches (Apple, Samsung) and other specialized gadgets.</a:t>
            </a:r>
          </a:p>
          <a:p>
            <a:endParaRPr lang="en-US" sz="1200">
              <a:ea typeface="Calibri"/>
              <a:cs typeface="Calibri"/>
            </a:endParaRPr>
          </a:p>
          <a:p>
            <a:r>
              <a:rPr lang="en-US" sz="1200"/>
              <a:t>Social Segment: This group has a more even gender split, making it the most diverse. As the youngest group with an average birth year of 1983. They display a diverse interest in sports, with walking being a favorite. While they tend to spend the least compared to the other groups, they still show interest in a range of sports activities and technology. Their choices lean more towards general-purpose devices like Smartwatches and smartphones. They appreciate the social and enjoyment aspects of activities, and their spending habits suggest a more budget-conscious approach.</a:t>
            </a:r>
            <a:endParaRPr lang="en-US" sz="1200">
              <a:ea typeface="Calibri"/>
              <a:cs typeface="Calibri"/>
            </a:endParaRPr>
          </a:p>
          <a:p>
            <a:endParaRPr lang="en-US"/>
          </a:p>
        </p:txBody>
      </p:sp>
      <p:sp>
        <p:nvSpPr>
          <p:cNvPr id="4" name="Slide Number Placeholder 3"/>
          <p:cNvSpPr>
            <a:spLocks noGrp="1"/>
          </p:cNvSpPr>
          <p:nvPr>
            <p:ph type="sldNum" sz="quarter" idx="5"/>
          </p:nvPr>
        </p:nvSpPr>
        <p:spPr/>
        <p:txBody>
          <a:bodyPr/>
          <a:lstStyle/>
          <a:p>
            <a:fld id="{7FD33323-8DE5-FB40-990E-3CFFFBCE3C25}" type="slidenum">
              <a:rPr lang="en-US" smtClean="0"/>
              <a:t>7</a:t>
            </a:fld>
            <a:endParaRPr lang="en-US"/>
          </a:p>
        </p:txBody>
      </p:sp>
    </p:spTree>
    <p:extLst>
      <p:ext uri="{BB962C8B-B14F-4D97-AF65-F5344CB8AC3E}">
        <p14:creationId xmlns:p14="http://schemas.microsoft.com/office/powerpoint/2010/main" val="3268362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Leisure Segment: Predominantly male, this is the oldest group with an average birth year of 1981. These individuals show a broad interest in a variety of sports activities, with walking being the most popular. They also show significant interest in combined activities like Run/Cycle/Tri. They prioritize spending on quality sports equipment, with many willing to spend between $500-$2000 in the past year. Highly tech-oriented, many in this segment use Smartwatches (Apple, Samsung) and are keen on tracking their sports activities.</a:t>
            </a:r>
          </a:p>
          <a:p>
            <a:endParaRPr lang="en-US" sz="1200"/>
          </a:p>
          <a:p>
            <a:r>
              <a:rPr lang="en-US" sz="1200">
                <a:ea typeface="Calibri"/>
                <a:cs typeface="Calibri"/>
              </a:rPr>
              <a:t>Competitive Segment: Majority male, this is the middle group in terms of age, with an average birth year of 1982. This segment shows a balanced interest in activities like swimming, cycling, and running. The popularity of combined activities like Run/Cycle/Tri indicates a competitive nature. Their spending habits suggest an investment in quality equipment, with many spending between $500-$2000 in the past year, and a significant number even spending more than $2000. Technology plays a crucial role for this segment, as evidenced by their use of Smartwatches (Apple, Samsung) and other specialized gadgets.</a:t>
            </a:r>
          </a:p>
          <a:p>
            <a:endParaRPr lang="en-US" sz="1200">
              <a:ea typeface="Calibri"/>
              <a:cs typeface="Calibri"/>
            </a:endParaRPr>
          </a:p>
          <a:p>
            <a:r>
              <a:rPr lang="en-US" sz="1200"/>
              <a:t>Social Segment: This group has a more even gender split, making it the most diverse. As the youngest group with an average birth year of 1983. They display a diverse interest in sports, with walking being a favorite. While they tend to spend the least compared to the other groups, they still show interest in a range of sports activities and technology. Their choices lean more towards general-purpose devices like Smartwatches and smartphones. They appreciate the social and enjoyment aspects of activities, and their spending habits suggest a more budget-conscious approach.</a:t>
            </a:r>
            <a:endParaRPr lang="en-US" sz="1200">
              <a:ea typeface="Calibri"/>
              <a:cs typeface="Calibri"/>
            </a:endParaRPr>
          </a:p>
          <a:p>
            <a:endParaRPr lang="en-US"/>
          </a:p>
        </p:txBody>
      </p:sp>
      <p:sp>
        <p:nvSpPr>
          <p:cNvPr id="4" name="Slide Number Placeholder 3"/>
          <p:cNvSpPr>
            <a:spLocks noGrp="1"/>
          </p:cNvSpPr>
          <p:nvPr>
            <p:ph type="sldNum" sz="quarter" idx="5"/>
          </p:nvPr>
        </p:nvSpPr>
        <p:spPr/>
        <p:txBody>
          <a:bodyPr/>
          <a:lstStyle/>
          <a:p>
            <a:fld id="{7FD33323-8DE5-FB40-990E-3CFFFBCE3C25}" type="slidenum">
              <a:rPr lang="en-US" smtClean="0"/>
              <a:t>8</a:t>
            </a:fld>
            <a:endParaRPr lang="en-US"/>
          </a:p>
        </p:txBody>
      </p:sp>
    </p:spTree>
    <p:extLst>
      <p:ext uri="{BB962C8B-B14F-4D97-AF65-F5344CB8AC3E}">
        <p14:creationId xmlns:p14="http://schemas.microsoft.com/office/powerpoint/2010/main" val="60032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B03F-77F1-E787-56BA-B419F6747B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B3EFE5-A2D7-22B7-CBDA-A0BF5630E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E2260F-EEAC-0D04-AA7A-A746E281C3FE}"/>
              </a:ext>
            </a:extLst>
          </p:cNvPr>
          <p:cNvSpPr>
            <a:spLocks noGrp="1"/>
          </p:cNvSpPr>
          <p:nvPr>
            <p:ph type="dt" sz="half" idx="10"/>
          </p:nvPr>
        </p:nvSpPr>
        <p:spPr/>
        <p:txBody>
          <a:bodyPr/>
          <a:lstStyle/>
          <a:p>
            <a:fld id="{6BDE7937-25FB-497D-8157-67F33C743E7B}" type="datetimeFigureOut">
              <a:rPr lang="en-US" smtClean="0"/>
              <a:t>5/5/2024</a:t>
            </a:fld>
            <a:endParaRPr lang="en-US"/>
          </a:p>
        </p:txBody>
      </p:sp>
      <p:sp>
        <p:nvSpPr>
          <p:cNvPr id="5" name="Footer Placeholder 4">
            <a:extLst>
              <a:ext uri="{FF2B5EF4-FFF2-40B4-BE49-F238E27FC236}">
                <a16:creationId xmlns:a16="http://schemas.microsoft.com/office/drawing/2014/main" id="{D3A84C69-9303-EFE1-9EF1-851D68C75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81A1D-9C6A-50BA-A22D-E77219C807E2}"/>
              </a:ext>
            </a:extLst>
          </p:cNvPr>
          <p:cNvSpPr>
            <a:spLocks noGrp="1"/>
          </p:cNvSpPr>
          <p:nvPr>
            <p:ph type="sldNum" sz="quarter" idx="12"/>
          </p:nvPr>
        </p:nvSpPr>
        <p:spPr/>
        <p:txBody>
          <a:bodyPr/>
          <a:lstStyle/>
          <a:p>
            <a:fld id="{42D7122B-FD36-44FF-991E-748805752583}" type="slidenum">
              <a:rPr lang="en-US" smtClean="0"/>
              <a:t>‹#›</a:t>
            </a:fld>
            <a:endParaRPr lang="en-US"/>
          </a:p>
        </p:txBody>
      </p:sp>
    </p:spTree>
    <p:extLst>
      <p:ext uri="{BB962C8B-B14F-4D97-AF65-F5344CB8AC3E}">
        <p14:creationId xmlns:p14="http://schemas.microsoft.com/office/powerpoint/2010/main" val="3533382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BE4A-0482-EDE5-8E65-CD9C9DF850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A2CC8B-CA10-6E73-7343-7A80E7E745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CEBF9-1596-A200-CC54-360A69AE96DA}"/>
              </a:ext>
            </a:extLst>
          </p:cNvPr>
          <p:cNvSpPr>
            <a:spLocks noGrp="1"/>
          </p:cNvSpPr>
          <p:nvPr>
            <p:ph type="dt" sz="half" idx="10"/>
          </p:nvPr>
        </p:nvSpPr>
        <p:spPr/>
        <p:txBody>
          <a:bodyPr/>
          <a:lstStyle/>
          <a:p>
            <a:fld id="{6BDE7937-25FB-497D-8157-67F33C743E7B}" type="datetimeFigureOut">
              <a:rPr lang="en-US" smtClean="0"/>
              <a:t>5/5/2024</a:t>
            </a:fld>
            <a:endParaRPr lang="en-US"/>
          </a:p>
        </p:txBody>
      </p:sp>
      <p:sp>
        <p:nvSpPr>
          <p:cNvPr id="5" name="Footer Placeholder 4">
            <a:extLst>
              <a:ext uri="{FF2B5EF4-FFF2-40B4-BE49-F238E27FC236}">
                <a16:creationId xmlns:a16="http://schemas.microsoft.com/office/drawing/2014/main" id="{B4BB0B5A-B1BA-ABEB-DC79-6759AF9CA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60868-920D-3C57-F322-7405A6772B75}"/>
              </a:ext>
            </a:extLst>
          </p:cNvPr>
          <p:cNvSpPr>
            <a:spLocks noGrp="1"/>
          </p:cNvSpPr>
          <p:nvPr>
            <p:ph type="sldNum" sz="quarter" idx="12"/>
          </p:nvPr>
        </p:nvSpPr>
        <p:spPr/>
        <p:txBody>
          <a:bodyPr/>
          <a:lstStyle/>
          <a:p>
            <a:fld id="{42D7122B-FD36-44FF-991E-748805752583}" type="slidenum">
              <a:rPr lang="en-US" smtClean="0"/>
              <a:t>‹#›</a:t>
            </a:fld>
            <a:endParaRPr lang="en-US"/>
          </a:p>
        </p:txBody>
      </p:sp>
    </p:spTree>
    <p:extLst>
      <p:ext uri="{BB962C8B-B14F-4D97-AF65-F5344CB8AC3E}">
        <p14:creationId xmlns:p14="http://schemas.microsoft.com/office/powerpoint/2010/main" val="276573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507465-3CB5-6D55-E8BB-81870AAB23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DA461B-54DC-D2B8-C050-0826FB1B0E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5A56E-1AAD-3E1F-BE52-1B6718981B8A}"/>
              </a:ext>
            </a:extLst>
          </p:cNvPr>
          <p:cNvSpPr>
            <a:spLocks noGrp="1"/>
          </p:cNvSpPr>
          <p:nvPr>
            <p:ph type="dt" sz="half" idx="10"/>
          </p:nvPr>
        </p:nvSpPr>
        <p:spPr/>
        <p:txBody>
          <a:bodyPr/>
          <a:lstStyle/>
          <a:p>
            <a:fld id="{6BDE7937-25FB-497D-8157-67F33C743E7B}" type="datetimeFigureOut">
              <a:rPr lang="en-US" smtClean="0"/>
              <a:t>5/5/2024</a:t>
            </a:fld>
            <a:endParaRPr lang="en-US"/>
          </a:p>
        </p:txBody>
      </p:sp>
      <p:sp>
        <p:nvSpPr>
          <p:cNvPr id="5" name="Footer Placeholder 4">
            <a:extLst>
              <a:ext uri="{FF2B5EF4-FFF2-40B4-BE49-F238E27FC236}">
                <a16:creationId xmlns:a16="http://schemas.microsoft.com/office/drawing/2014/main" id="{795B3A38-BF72-B7CD-E54F-8F2EA95C7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D6D82-291F-2518-D173-B9536667223D}"/>
              </a:ext>
            </a:extLst>
          </p:cNvPr>
          <p:cNvSpPr>
            <a:spLocks noGrp="1"/>
          </p:cNvSpPr>
          <p:nvPr>
            <p:ph type="sldNum" sz="quarter" idx="12"/>
          </p:nvPr>
        </p:nvSpPr>
        <p:spPr/>
        <p:txBody>
          <a:bodyPr/>
          <a:lstStyle/>
          <a:p>
            <a:fld id="{42D7122B-FD36-44FF-991E-748805752583}" type="slidenum">
              <a:rPr lang="en-US" smtClean="0"/>
              <a:t>‹#›</a:t>
            </a:fld>
            <a:endParaRPr lang="en-US"/>
          </a:p>
        </p:txBody>
      </p:sp>
    </p:spTree>
    <p:extLst>
      <p:ext uri="{BB962C8B-B14F-4D97-AF65-F5344CB8AC3E}">
        <p14:creationId xmlns:p14="http://schemas.microsoft.com/office/powerpoint/2010/main" val="351680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DF52-4D7F-28AB-77F6-1841D5184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F7CBD-7396-47F1-3D0C-9C84088EBE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C58F0-A29E-7874-75A8-7F343D119B59}"/>
              </a:ext>
            </a:extLst>
          </p:cNvPr>
          <p:cNvSpPr>
            <a:spLocks noGrp="1"/>
          </p:cNvSpPr>
          <p:nvPr>
            <p:ph type="dt" sz="half" idx="10"/>
          </p:nvPr>
        </p:nvSpPr>
        <p:spPr/>
        <p:txBody>
          <a:bodyPr/>
          <a:lstStyle/>
          <a:p>
            <a:fld id="{6BDE7937-25FB-497D-8157-67F33C743E7B}" type="datetimeFigureOut">
              <a:rPr lang="en-US" smtClean="0"/>
              <a:t>5/5/2024</a:t>
            </a:fld>
            <a:endParaRPr lang="en-US"/>
          </a:p>
        </p:txBody>
      </p:sp>
      <p:sp>
        <p:nvSpPr>
          <p:cNvPr id="5" name="Footer Placeholder 4">
            <a:extLst>
              <a:ext uri="{FF2B5EF4-FFF2-40B4-BE49-F238E27FC236}">
                <a16:creationId xmlns:a16="http://schemas.microsoft.com/office/drawing/2014/main" id="{B7FCD2B6-1358-E984-0176-344268A7F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9FE60-9383-7F64-47C7-9F021A527ADC}"/>
              </a:ext>
            </a:extLst>
          </p:cNvPr>
          <p:cNvSpPr>
            <a:spLocks noGrp="1"/>
          </p:cNvSpPr>
          <p:nvPr>
            <p:ph type="sldNum" sz="quarter" idx="12"/>
          </p:nvPr>
        </p:nvSpPr>
        <p:spPr/>
        <p:txBody>
          <a:bodyPr/>
          <a:lstStyle/>
          <a:p>
            <a:fld id="{42D7122B-FD36-44FF-991E-748805752583}" type="slidenum">
              <a:rPr lang="en-US" smtClean="0"/>
              <a:t>‹#›</a:t>
            </a:fld>
            <a:endParaRPr lang="en-US"/>
          </a:p>
        </p:txBody>
      </p:sp>
    </p:spTree>
    <p:extLst>
      <p:ext uri="{BB962C8B-B14F-4D97-AF65-F5344CB8AC3E}">
        <p14:creationId xmlns:p14="http://schemas.microsoft.com/office/powerpoint/2010/main" val="69898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A1BD-5EB2-07E9-9646-DCD1A5DAD3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AF0B65-A2C8-EF71-8397-148DE0E515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54593E-2783-E4E0-A255-FC9F662EB5B3}"/>
              </a:ext>
            </a:extLst>
          </p:cNvPr>
          <p:cNvSpPr>
            <a:spLocks noGrp="1"/>
          </p:cNvSpPr>
          <p:nvPr>
            <p:ph type="dt" sz="half" idx="10"/>
          </p:nvPr>
        </p:nvSpPr>
        <p:spPr/>
        <p:txBody>
          <a:bodyPr/>
          <a:lstStyle/>
          <a:p>
            <a:fld id="{6BDE7937-25FB-497D-8157-67F33C743E7B}" type="datetimeFigureOut">
              <a:rPr lang="en-US" smtClean="0"/>
              <a:t>5/5/2024</a:t>
            </a:fld>
            <a:endParaRPr lang="en-US"/>
          </a:p>
        </p:txBody>
      </p:sp>
      <p:sp>
        <p:nvSpPr>
          <p:cNvPr id="5" name="Footer Placeholder 4">
            <a:extLst>
              <a:ext uri="{FF2B5EF4-FFF2-40B4-BE49-F238E27FC236}">
                <a16:creationId xmlns:a16="http://schemas.microsoft.com/office/drawing/2014/main" id="{E5CB379D-DF62-0873-3158-AC644FA45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F9F63-970A-20C0-BE07-63D75871E9D3}"/>
              </a:ext>
            </a:extLst>
          </p:cNvPr>
          <p:cNvSpPr>
            <a:spLocks noGrp="1"/>
          </p:cNvSpPr>
          <p:nvPr>
            <p:ph type="sldNum" sz="quarter" idx="12"/>
          </p:nvPr>
        </p:nvSpPr>
        <p:spPr/>
        <p:txBody>
          <a:bodyPr/>
          <a:lstStyle/>
          <a:p>
            <a:fld id="{42D7122B-FD36-44FF-991E-748805752583}" type="slidenum">
              <a:rPr lang="en-US" smtClean="0"/>
              <a:t>‹#›</a:t>
            </a:fld>
            <a:endParaRPr lang="en-US"/>
          </a:p>
        </p:txBody>
      </p:sp>
    </p:spTree>
    <p:extLst>
      <p:ext uri="{BB962C8B-B14F-4D97-AF65-F5344CB8AC3E}">
        <p14:creationId xmlns:p14="http://schemas.microsoft.com/office/powerpoint/2010/main" val="112840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4E7E-1603-40E4-C61E-D815AF133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3371DB-5F1B-E085-A223-D465221FC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8DD6F8-A914-F95D-5DFE-5FAD84CAF1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048935-79FA-7443-D9DE-01F95E3B4317}"/>
              </a:ext>
            </a:extLst>
          </p:cNvPr>
          <p:cNvSpPr>
            <a:spLocks noGrp="1"/>
          </p:cNvSpPr>
          <p:nvPr>
            <p:ph type="dt" sz="half" idx="10"/>
          </p:nvPr>
        </p:nvSpPr>
        <p:spPr/>
        <p:txBody>
          <a:bodyPr/>
          <a:lstStyle/>
          <a:p>
            <a:fld id="{6BDE7937-25FB-497D-8157-67F33C743E7B}" type="datetimeFigureOut">
              <a:rPr lang="en-US" smtClean="0"/>
              <a:t>5/5/2024</a:t>
            </a:fld>
            <a:endParaRPr lang="en-US"/>
          </a:p>
        </p:txBody>
      </p:sp>
      <p:sp>
        <p:nvSpPr>
          <p:cNvPr id="6" name="Footer Placeholder 5">
            <a:extLst>
              <a:ext uri="{FF2B5EF4-FFF2-40B4-BE49-F238E27FC236}">
                <a16:creationId xmlns:a16="http://schemas.microsoft.com/office/drawing/2014/main" id="{E7661779-8593-7C80-3B03-269B7907B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19E96-3BCA-20DD-4A9A-9D4C4F8E30CA}"/>
              </a:ext>
            </a:extLst>
          </p:cNvPr>
          <p:cNvSpPr>
            <a:spLocks noGrp="1"/>
          </p:cNvSpPr>
          <p:nvPr>
            <p:ph type="sldNum" sz="quarter" idx="12"/>
          </p:nvPr>
        </p:nvSpPr>
        <p:spPr/>
        <p:txBody>
          <a:bodyPr/>
          <a:lstStyle/>
          <a:p>
            <a:fld id="{42D7122B-FD36-44FF-991E-748805752583}" type="slidenum">
              <a:rPr lang="en-US" smtClean="0"/>
              <a:t>‹#›</a:t>
            </a:fld>
            <a:endParaRPr lang="en-US"/>
          </a:p>
        </p:txBody>
      </p:sp>
    </p:spTree>
    <p:extLst>
      <p:ext uri="{BB962C8B-B14F-4D97-AF65-F5344CB8AC3E}">
        <p14:creationId xmlns:p14="http://schemas.microsoft.com/office/powerpoint/2010/main" val="160755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1AD6-5EA1-AF00-74FB-B414D303E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0BD783-CEEA-C82C-1826-FD6B59EAB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EB2698-DC52-DF7D-FC23-C39F1A86C3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9F807F-975E-EDEC-7059-75237FB45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F5CF7A-D79F-25D7-CA39-421347ABC3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5D503E-D4EF-3E8E-1779-2C478FCEEFE9}"/>
              </a:ext>
            </a:extLst>
          </p:cNvPr>
          <p:cNvSpPr>
            <a:spLocks noGrp="1"/>
          </p:cNvSpPr>
          <p:nvPr>
            <p:ph type="dt" sz="half" idx="10"/>
          </p:nvPr>
        </p:nvSpPr>
        <p:spPr/>
        <p:txBody>
          <a:bodyPr/>
          <a:lstStyle/>
          <a:p>
            <a:fld id="{6BDE7937-25FB-497D-8157-67F33C743E7B}" type="datetimeFigureOut">
              <a:rPr lang="en-US" smtClean="0"/>
              <a:t>5/5/2024</a:t>
            </a:fld>
            <a:endParaRPr lang="en-US"/>
          </a:p>
        </p:txBody>
      </p:sp>
      <p:sp>
        <p:nvSpPr>
          <p:cNvPr id="8" name="Footer Placeholder 7">
            <a:extLst>
              <a:ext uri="{FF2B5EF4-FFF2-40B4-BE49-F238E27FC236}">
                <a16:creationId xmlns:a16="http://schemas.microsoft.com/office/drawing/2014/main" id="{BA18EECF-7F90-4580-D5FE-D347213F5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492045-1122-34D1-3851-244F23F3CE64}"/>
              </a:ext>
            </a:extLst>
          </p:cNvPr>
          <p:cNvSpPr>
            <a:spLocks noGrp="1"/>
          </p:cNvSpPr>
          <p:nvPr>
            <p:ph type="sldNum" sz="quarter" idx="12"/>
          </p:nvPr>
        </p:nvSpPr>
        <p:spPr/>
        <p:txBody>
          <a:bodyPr/>
          <a:lstStyle/>
          <a:p>
            <a:fld id="{42D7122B-FD36-44FF-991E-748805752583}" type="slidenum">
              <a:rPr lang="en-US" smtClean="0"/>
              <a:t>‹#›</a:t>
            </a:fld>
            <a:endParaRPr lang="en-US"/>
          </a:p>
        </p:txBody>
      </p:sp>
    </p:spTree>
    <p:extLst>
      <p:ext uri="{BB962C8B-B14F-4D97-AF65-F5344CB8AC3E}">
        <p14:creationId xmlns:p14="http://schemas.microsoft.com/office/powerpoint/2010/main" val="291474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9DB2-74F2-2C21-B074-C7F48CBD7F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70A307-A6B1-2949-0DFA-FD4D7F086D19}"/>
              </a:ext>
            </a:extLst>
          </p:cNvPr>
          <p:cNvSpPr>
            <a:spLocks noGrp="1"/>
          </p:cNvSpPr>
          <p:nvPr>
            <p:ph type="dt" sz="half" idx="10"/>
          </p:nvPr>
        </p:nvSpPr>
        <p:spPr/>
        <p:txBody>
          <a:bodyPr/>
          <a:lstStyle/>
          <a:p>
            <a:fld id="{6BDE7937-25FB-497D-8157-67F33C743E7B}" type="datetimeFigureOut">
              <a:rPr lang="en-US" smtClean="0"/>
              <a:t>5/5/2024</a:t>
            </a:fld>
            <a:endParaRPr lang="en-US"/>
          </a:p>
        </p:txBody>
      </p:sp>
      <p:sp>
        <p:nvSpPr>
          <p:cNvPr id="4" name="Footer Placeholder 3">
            <a:extLst>
              <a:ext uri="{FF2B5EF4-FFF2-40B4-BE49-F238E27FC236}">
                <a16:creationId xmlns:a16="http://schemas.microsoft.com/office/drawing/2014/main" id="{8DC8C7D9-200B-8EEF-ECB1-1573274094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9CD57C-0E35-B288-D20B-0D711CF4943B}"/>
              </a:ext>
            </a:extLst>
          </p:cNvPr>
          <p:cNvSpPr>
            <a:spLocks noGrp="1"/>
          </p:cNvSpPr>
          <p:nvPr>
            <p:ph type="sldNum" sz="quarter" idx="12"/>
          </p:nvPr>
        </p:nvSpPr>
        <p:spPr/>
        <p:txBody>
          <a:bodyPr/>
          <a:lstStyle/>
          <a:p>
            <a:fld id="{42D7122B-FD36-44FF-991E-748805752583}" type="slidenum">
              <a:rPr lang="en-US" smtClean="0"/>
              <a:t>‹#›</a:t>
            </a:fld>
            <a:endParaRPr lang="en-US"/>
          </a:p>
        </p:txBody>
      </p:sp>
    </p:spTree>
    <p:extLst>
      <p:ext uri="{BB962C8B-B14F-4D97-AF65-F5344CB8AC3E}">
        <p14:creationId xmlns:p14="http://schemas.microsoft.com/office/powerpoint/2010/main" val="196299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B3CF60-15CC-652A-8CDD-7FE8ECE60254}"/>
              </a:ext>
            </a:extLst>
          </p:cNvPr>
          <p:cNvSpPr>
            <a:spLocks noGrp="1"/>
          </p:cNvSpPr>
          <p:nvPr>
            <p:ph type="dt" sz="half" idx="10"/>
          </p:nvPr>
        </p:nvSpPr>
        <p:spPr/>
        <p:txBody>
          <a:bodyPr/>
          <a:lstStyle/>
          <a:p>
            <a:fld id="{6BDE7937-25FB-497D-8157-67F33C743E7B}" type="datetimeFigureOut">
              <a:rPr lang="en-US" smtClean="0"/>
              <a:t>5/5/2024</a:t>
            </a:fld>
            <a:endParaRPr lang="en-US"/>
          </a:p>
        </p:txBody>
      </p:sp>
      <p:sp>
        <p:nvSpPr>
          <p:cNvPr id="3" name="Footer Placeholder 2">
            <a:extLst>
              <a:ext uri="{FF2B5EF4-FFF2-40B4-BE49-F238E27FC236}">
                <a16:creationId xmlns:a16="http://schemas.microsoft.com/office/drawing/2014/main" id="{AB88DF41-8858-BD45-4AF9-6929E5B0D6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643D4A-8C8B-B734-861A-D9FFB5234F99}"/>
              </a:ext>
            </a:extLst>
          </p:cNvPr>
          <p:cNvSpPr>
            <a:spLocks noGrp="1"/>
          </p:cNvSpPr>
          <p:nvPr>
            <p:ph type="sldNum" sz="quarter" idx="12"/>
          </p:nvPr>
        </p:nvSpPr>
        <p:spPr/>
        <p:txBody>
          <a:bodyPr/>
          <a:lstStyle/>
          <a:p>
            <a:fld id="{42D7122B-FD36-44FF-991E-748805752583}" type="slidenum">
              <a:rPr lang="en-US" smtClean="0"/>
              <a:t>‹#›</a:t>
            </a:fld>
            <a:endParaRPr lang="en-US"/>
          </a:p>
        </p:txBody>
      </p:sp>
    </p:spTree>
    <p:extLst>
      <p:ext uri="{BB962C8B-B14F-4D97-AF65-F5344CB8AC3E}">
        <p14:creationId xmlns:p14="http://schemas.microsoft.com/office/powerpoint/2010/main" val="165548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1D30-B08D-8ADF-603A-5F211D87A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7DBD3E-903A-A4EF-3A25-891B288A4C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31FE8-5ACB-48AB-9234-6EE009BAD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8289B-5CDF-814A-CE02-35FB7524C451}"/>
              </a:ext>
            </a:extLst>
          </p:cNvPr>
          <p:cNvSpPr>
            <a:spLocks noGrp="1"/>
          </p:cNvSpPr>
          <p:nvPr>
            <p:ph type="dt" sz="half" idx="10"/>
          </p:nvPr>
        </p:nvSpPr>
        <p:spPr/>
        <p:txBody>
          <a:bodyPr/>
          <a:lstStyle/>
          <a:p>
            <a:fld id="{6BDE7937-25FB-497D-8157-67F33C743E7B}" type="datetimeFigureOut">
              <a:rPr lang="en-US" smtClean="0"/>
              <a:t>5/5/2024</a:t>
            </a:fld>
            <a:endParaRPr lang="en-US"/>
          </a:p>
        </p:txBody>
      </p:sp>
      <p:sp>
        <p:nvSpPr>
          <p:cNvPr id="6" name="Footer Placeholder 5">
            <a:extLst>
              <a:ext uri="{FF2B5EF4-FFF2-40B4-BE49-F238E27FC236}">
                <a16:creationId xmlns:a16="http://schemas.microsoft.com/office/drawing/2014/main" id="{8F4B283F-3B67-8108-859C-F3BF388B6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70AF3-2CDB-B4BF-EB64-236276FEA484}"/>
              </a:ext>
            </a:extLst>
          </p:cNvPr>
          <p:cNvSpPr>
            <a:spLocks noGrp="1"/>
          </p:cNvSpPr>
          <p:nvPr>
            <p:ph type="sldNum" sz="quarter" idx="12"/>
          </p:nvPr>
        </p:nvSpPr>
        <p:spPr/>
        <p:txBody>
          <a:bodyPr/>
          <a:lstStyle/>
          <a:p>
            <a:fld id="{42D7122B-FD36-44FF-991E-748805752583}" type="slidenum">
              <a:rPr lang="en-US" smtClean="0"/>
              <a:t>‹#›</a:t>
            </a:fld>
            <a:endParaRPr lang="en-US"/>
          </a:p>
        </p:txBody>
      </p:sp>
    </p:spTree>
    <p:extLst>
      <p:ext uri="{BB962C8B-B14F-4D97-AF65-F5344CB8AC3E}">
        <p14:creationId xmlns:p14="http://schemas.microsoft.com/office/powerpoint/2010/main" val="224432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7968-4460-5AA1-FD70-E46809E70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0BC722-61E5-2A1B-8079-49F5577CA6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121CDD-95BC-C23A-D47A-ED6402730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D7611-F614-88A8-0B62-5DEB73BAC5D0}"/>
              </a:ext>
            </a:extLst>
          </p:cNvPr>
          <p:cNvSpPr>
            <a:spLocks noGrp="1"/>
          </p:cNvSpPr>
          <p:nvPr>
            <p:ph type="dt" sz="half" idx="10"/>
          </p:nvPr>
        </p:nvSpPr>
        <p:spPr/>
        <p:txBody>
          <a:bodyPr/>
          <a:lstStyle/>
          <a:p>
            <a:fld id="{6BDE7937-25FB-497D-8157-67F33C743E7B}" type="datetimeFigureOut">
              <a:rPr lang="en-US" smtClean="0"/>
              <a:t>5/5/2024</a:t>
            </a:fld>
            <a:endParaRPr lang="en-US"/>
          </a:p>
        </p:txBody>
      </p:sp>
      <p:sp>
        <p:nvSpPr>
          <p:cNvPr id="6" name="Footer Placeholder 5">
            <a:extLst>
              <a:ext uri="{FF2B5EF4-FFF2-40B4-BE49-F238E27FC236}">
                <a16:creationId xmlns:a16="http://schemas.microsoft.com/office/drawing/2014/main" id="{583DBE59-95E9-83EA-306E-53945A556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7F12E-50A4-4931-122B-5D7A0A2A854B}"/>
              </a:ext>
            </a:extLst>
          </p:cNvPr>
          <p:cNvSpPr>
            <a:spLocks noGrp="1"/>
          </p:cNvSpPr>
          <p:nvPr>
            <p:ph type="sldNum" sz="quarter" idx="12"/>
          </p:nvPr>
        </p:nvSpPr>
        <p:spPr/>
        <p:txBody>
          <a:bodyPr/>
          <a:lstStyle/>
          <a:p>
            <a:fld id="{42D7122B-FD36-44FF-991E-748805752583}" type="slidenum">
              <a:rPr lang="en-US" smtClean="0"/>
              <a:t>‹#›</a:t>
            </a:fld>
            <a:endParaRPr lang="en-US"/>
          </a:p>
        </p:txBody>
      </p:sp>
    </p:spTree>
    <p:extLst>
      <p:ext uri="{BB962C8B-B14F-4D97-AF65-F5344CB8AC3E}">
        <p14:creationId xmlns:p14="http://schemas.microsoft.com/office/powerpoint/2010/main" val="305824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32340-558B-CBC0-332D-29DE53DFAF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98B70A-9CF3-7AE2-FAD9-B79C5C6A16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7FA2C-837E-4C10-0AE5-5F71DFE0A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E7937-25FB-497D-8157-67F33C743E7B}" type="datetimeFigureOut">
              <a:rPr lang="en-US" smtClean="0"/>
              <a:t>5/5/2024</a:t>
            </a:fld>
            <a:endParaRPr lang="en-US"/>
          </a:p>
        </p:txBody>
      </p:sp>
      <p:sp>
        <p:nvSpPr>
          <p:cNvPr id="5" name="Footer Placeholder 4">
            <a:extLst>
              <a:ext uri="{FF2B5EF4-FFF2-40B4-BE49-F238E27FC236}">
                <a16:creationId xmlns:a16="http://schemas.microsoft.com/office/drawing/2014/main" id="{C77A3D70-DC8C-AE33-FDA8-EC5F2D70B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CDD984-149F-15D2-4551-9EBBA4553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7122B-FD36-44FF-991E-748805752583}" type="slidenum">
              <a:rPr lang="en-US" smtClean="0"/>
              <a:t>‹#›</a:t>
            </a:fld>
            <a:endParaRPr lang="en-US"/>
          </a:p>
        </p:txBody>
      </p:sp>
    </p:spTree>
    <p:extLst>
      <p:ext uri="{BB962C8B-B14F-4D97-AF65-F5344CB8AC3E}">
        <p14:creationId xmlns:p14="http://schemas.microsoft.com/office/powerpoint/2010/main" val="2936412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hart" Target="../charts/chart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chart" Target="../charts/chart10.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E10AA4-E182-03D2-F26E-1F5D23413A60}"/>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Wahoo Marketing for Non-Customers</a:t>
            </a:r>
          </a:p>
        </p:txBody>
      </p:sp>
      <p:sp>
        <p:nvSpPr>
          <p:cNvPr id="3" name="Subtitle 2">
            <a:extLst>
              <a:ext uri="{FF2B5EF4-FFF2-40B4-BE49-F238E27FC236}">
                <a16:creationId xmlns:a16="http://schemas.microsoft.com/office/drawing/2014/main" id="{595A67E3-06DB-09BD-F894-4DFB28C122C2}"/>
              </a:ext>
            </a:extLst>
          </p:cNvPr>
          <p:cNvSpPr>
            <a:spLocks noGrp="1"/>
          </p:cNvSpPr>
          <p:nvPr>
            <p:ph type="subTitle" idx="1"/>
          </p:nvPr>
        </p:nvSpPr>
        <p:spPr>
          <a:xfrm>
            <a:off x="1350682" y="4870824"/>
            <a:ext cx="10005951" cy="1458258"/>
          </a:xfrm>
        </p:spPr>
        <p:txBody>
          <a:bodyPr anchor="ctr">
            <a:normAutofit/>
          </a:bodyPr>
          <a:lstStyle/>
          <a:p>
            <a:pPr algn="l"/>
            <a:r>
              <a:rPr lang="en-US"/>
              <a:t>Blake Tindol, Claire Callahan, Cooper Sorfleet, Victoria Zangen</a:t>
            </a:r>
          </a:p>
        </p:txBody>
      </p:sp>
    </p:spTree>
    <p:extLst>
      <p:ext uri="{BB962C8B-B14F-4D97-AF65-F5344CB8AC3E}">
        <p14:creationId xmlns:p14="http://schemas.microsoft.com/office/powerpoint/2010/main" val="336447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A7985-12E1-2632-B72F-E0BB24323B2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Growth Strategy for Wahoo </a:t>
            </a:r>
          </a:p>
        </p:txBody>
      </p:sp>
      <p:sp>
        <p:nvSpPr>
          <p:cNvPr id="4" name="Content Placeholder 3">
            <a:extLst>
              <a:ext uri="{FF2B5EF4-FFF2-40B4-BE49-F238E27FC236}">
                <a16:creationId xmlns:a16="http://schemas.microsoft.com/office/drawing/2014/main" id="{5DD2974A-FD45-4F91-A673-B014026C16FF}"/>
              </a:ext>
            </a:extLst>
          </p:cNvPr>
          <p:cNvSpPr>
            <a:spLocks noGrp="1"/>
          </p:cNvSpPr>
          <p:nvPr>
            <p:ph idx="1"/>
          </p:nvPr>
        </p:nvSpPr>
        <p:spPr>
          <a:xfrm>
            <a:off x="832752" y="2010875"/>
            <a:ext cx="10515600" cy="4735668"/>
          </a:xfrm>
        </p:spPr>
        <p:txBody>
          <a:bodyPr vert="horz" lIns="91440" tIns="45720" rIns="91440" bIns="45720" rtlCol="0" anchor="t">
            <a:noAutofit/>
          </a:bodyPr>
          <a:lstStyle/>
          <a:p>
            <a:pPr>
              <a:lnSpc>
                <a:spcPct val="120000"/>
              </a:lnSpc>
              <a:buFont typeface="Wingdings" panose="020B0604020202020204" pitchFamily="34" charset="0"/>
              <a:buChar char="v"/>
            </a:pPr>
            <a:r>
              <a:rPr lang="en-US" sz="1800" b="1"/>
              <a:t>Diversify Product Offerings:</a:t>
            </a:r>
            <a:r>
              <a:rPr lang="en-US" sz="1800"/>
              <a:t> Runners and cyclists remain an essential target audiences, but Wahoo should recognize that a broader customer base could be interested in their products defined by each segment.</a:t>
            </a:r>
            <a:endParaRPr lang="en-US" sz="1800">
              <a:cs typeface="Calibri"/>
            </a:endParaRPr>
          </a:p>
          <a:p>
            <a:pPr>
              <a:buFont typeface="Wingdings" panose="020B0604020202020204" pitchFamily="34" charset="0"/>
              <a:buChar char="v"/>
            </a:pPr>
            <a:r>
              <a:rPr lang="en-US" sz="1800" b="1"/>
              <a:t>Gender-Specific Products: </a:t>
            </a:r>
            <a:r>
              <a:rPr lang="en-US" sz="1800"/>
              <a:t>Wahoo can develop gender-specific product lines or marketing strategies that appeal to more users in a segment.</a:t>
            </a:r>
            <a:endParaRPr lang="en-US" sz="1800">
              <a:cs typeface="Calibri"/>
            </a:endParaRPr>
          </a:p>
          <a:p>
            <a:pPr>
              <a:buFont typeface="Wingdings" panose="020B0604020202020204" pitchFamily="34" charset="0"/>
              <a:buChar char="v"/>
            </a:pPr>
            <a:r>
              <a:rPr lang="en-US" sz="1800" b="1"/>
              <a:t>Segment-Specific Marketing: </a:t>
            </a:r>
            <a:r>
              <a:rPr lang="en-US" sz="1800"/>
              <a:t>Tailor marketing efforts to address the unique behaviors and attributes of each segment. Highlight different aspects of the products based on the segment’s preferences.</a:t>
            </a:r>
            <a:endParaRPr lang="en-US" sz="1800">
              <a:cs typeface="Calibri"/>
            </a:endParaRPr>
          </a:p>
          <a:p>
            <a:pPr>
              <a:buFont typeface="Wingdings" panose="020B0604020202020204" pitchFamily="34" charset="0"/>
              <a:buChar char="v"/>
            </a:pPr>
            <a:r>
              <a:rPr lang="en-US" sz="1800" b="1"/>
              <a:t>Data-Driven Insights:  </a:t>
            </a:r>
            <a:r>
              <a:rPr lang="en-US" sz="1800"/>
              <a:t>Continue to collect and analyze customer data to refine the segmentation and better understand evolving customer preferences and needs.</a:t>
            </a:r>
            <a:endParaRPr lang="en-US" sz="1800">
              <a:cs typeface="Calibri"/>
            </a:endParaRPr>
          </a:p>
          <a:p>
            <a:pPr>
              <a:buFont typeface="Wingdings" panose="020B0604020202020204" pitchFamily="34" charset="0"/>
              <a:buChar char="v"/>
            </a:pPr>
            <a:r>
              <a:rPr lang="en-US" sz="1800" b="1"/>
              <a:t>Leverage Existing Customer Base:</a:t>
            </a:r>
            <a:r>
              <a:rPr lang="en-US" sz="1800"/>
              <a:t> Capitalize on the existing customer base by offering loyalty programs, cross-selling, or upselling complementary products.</a:t>
            </a:r>
            <a:endParaRPr lang="en-US" sz="1800">
              <a:cs typeface="Calibri"/>
            </a:endParaRPr>
          </a:p>
          <a:p>
            <a:pPr>
              <a:buFont typeface="Wingdings" panose="020B0604020202020204" pitchFamily="34" charset="0"/>
              <a:buChar char="v"/>
            </a:pPr>
            <a:r>
              <a:rPr lang="en-US" sz="1800" b="1"/>
              <a:t>Consider Social and Enjoyment: </a:t>
            </a:r>
            <a:r>
              <a:rPr lang="en-US" sz="1800"/>
              <a:t>Acknowledge that sports are not solely about competition and performance for all customers. Emphasize community and social features in product marketing and development.</a:t>
            </a:r>
            <a:endParaRPr lang="en-US" sz="1800">
              <a:cs typeface="Calibri"/>
            </a:endParaRPr>
          </a:p>
          <a:p>
            <a:pPr>
              <a:buFont typeface="Wingdings" panose="020B0604020202020204" pitchFamily="34" charset="0"/>
              <a:buChar char="v"/>
            </a:pPr>
            <a:endParaRPr lang="en-US" sz="1000">
              <a:cs typeface="Calibri" panose="020F0502020204030204"/>
            </a:endParaRPr>
          </a:p>
        </p:txBody>
      </p:sp>
    </p:spTree>
    <p:extLst>
      <p:ext uri="{BB962C8B-B14F-4D97-AF65-F5344CB8AC3E}">
        <p14:creationId xmlns:p14="http://schemas.microsoft.com/office/powerpoint/2010/main" val="972649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E134811-45F0-8ED8-EDDE-B3045986D17E}"/>
              </a:ext>
            </a:extLst>
          </p:cNvPr>
          <p:cNvGraphicFramePr>
            <a:graphicFrameLocks noGrp="1"/>
          </p:cNvGraphicFramePr>
          <p:nvPr>
            <p:ph idx="1"/>
            <p:extLst>
              <p:ext uri="{D42A27DB-BD31-4B8C-83A1-F6EECF244321}">
                <p14:modId xmlns:p14="http://schemas.microsoft.com/office/powerpoint/2010/main" val="4271476882"/>
              </p:ext>
            </p:extLst>
          </p:nvPr>
        </p:nvGraphicFramePr>
        <p:xfrm>
          <a:off x="1516566" y="739164"/>
          <a:ext cx="9166301" cy="5427617"/>
        </p:xfrm>
        <a:graphic>
          <a:graphicData uri="http://schemas.openxmlformats.org/drawingml/2006/table">
            <a:tbl>
              <a:tblPr/>
              <a:tblGrid>
                <a:gridCol w="6361865">
                  <a:extLst>
                    <a:ext uri="{9D8B030D-6E8A-4147-A177-3AD203B41FA5}">
                      <a16:colId xmlns:a16="http://schemas.microsoft.com/office/drawing/2014/main" val="1865490786"/>
                    </a:ext>
                  </a:extLst>
                </a:gridCol>
                <a:gridCol w="1092274">
                  <a:extLst>
                    <a:ext uri="{9D8B030D-6E8A-4147-A177-3AD203B41FA5}">
                      <a16:colId xmlns:a16="http://schemas.microsoft.com/office/drawing/2014/main" val="385935433"/>
                    </a:ext>
                  </a:extLst>
                </a:gridCol>
                <a:gridCol w="1039929">
                  <a:extLst>
                    <a:ext uri="{9D8B030D-6E8A-4147-A177-3AD203B41FA5}">
                      <a16:colId xmlns:a16="http://schemas.microsoft.com/office/drawing/2014/main" val="4035376785"/>
                    </a:ext>
                  </a:extLst>
                </a:gridCol>
                <a:gridCol w="672233">
                  <a:extLst>
                    <a:ext uri="{9D8B030D-6E8A-4147-A177-3AD203B41FA5}">
                      <a16:colId xmlns:a16="http://schemas.microsoft.com/office/drawing/2014/main" val="229787159"/>
                    </a:ext>
                  </a:extLst>
                </a:gridCol>
              </a:tblGrid>
              <a:tr h="317499">
                <a:tc>
                  <a:txBody>
                    <a:bodyPr/>
                    <a:lstStyle/>
                    <a:p>
                      <a:pPr algn="l" fontAlgn="b">
                        <a:spcBef>
                          <a:spcPts val="0"/>
                        </a:spcBef>
                        <a:spcAft>
                          <a:spcPts val="0"/>
                        </a:spcAft>
                      </a:pPr>
                      <a:r>
                        <a:rPr lang="en-US" sz="1050" b="0" i="0" u="none" strike="noStrike">
                          <a:solidFill>
                            <a:schemeClr val="bg2">
                              <a:lumMod val="25000"/>
                            </a:schemeClr>
                          </a:solidFill>
                          <a:effectLst/>
                          <a:latin typeface="Calibri" panose="020F0502020204030204" pitchFamily="34" charset="0"/>
                        </a:rPr>
                        <a:t> 1: Agree much more with the first statement 2: Agree somewhat more with the first statement 3: Agree somewhat more with the second statement 4: Agree much more with the second statement</a:t>
                      </a:r>
                      <a:endParaRPr lang="en-US" sz="105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Leisure</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Competitive</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Social</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5250152"/>
                  </a:ext>
                </a:extLst>
              </a:tr>
              <a:tr h="504159">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Q1_1 Price is an important factor when I buy sports equipment vs. I buy the highest quality sports equipment </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2.851</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2.281</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2.175</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558490469"/>
                  </a:ext>
                </a:extLst>
              </a:tr>
              <a:tr h="504159">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Q1_2 I gather information from friends / family before I buy vs. I do research online before I buy </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2.998</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2.353</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2.913</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3723113184"/>
                  </a:ext>
                </a:extLst>
              </a:tr>
              <a:tr h="504159">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Q1_3 I look forward to my sport activity / training vs. I train because I feel an  obligation to do so </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2.565</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1.712</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2.243</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2656775566"/>
                  </a:ext>
                </a:extLst>
              </a:tr>
              <a:tr h="504159">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Q1_4 I manage my nutrition / diet carefully vs. I am active so that I can eat any food I want </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2.692</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1.814</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2.524</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524842562"/>
                  </a:ext>
                </a:extLst>
              </a:tr>
              <a:tr h="504159">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Q1_5 Improving my performance is important to me vs. Enjoying my activity is important to me </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2.816</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1.756</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2.922</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259367716"/>
                  </a:ext>
                </a:extLst>
              </a:tr>
              <a:tr h="504159">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Q1_6 Spending time with friends makes my sport activity more fun vs. Sports are a way for me to get away from stress</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2.843</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1.963</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2.718</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1303096855"/>
                  </a:ext>
                </a:extLst>
              </a:tr>
              <a:tr h="280690">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Q1_7 I like trying new activities vs. I want to be the best at one activity </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2.495</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1.722</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2.233</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648277796"/>
                  </a:ext>
                </a:extLst>
              </a:tr>
              <a:tr h="280690">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Q1_8 I work to pay for my passions vs. Professional success is important to me</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2.791</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2.034</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2.417</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270627967"/>
                  </a:ext>
                </a:extLst>
              </a:tr>
              <a:tr h="504159">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Q1_9 I will buy equipment / accessories when I see a good discount vs. I shop less so I can save to buy higher quality equipment </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2.607</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1.854</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2.485</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4133720347"/>
                  </a:ext>
                </a:extLst>
              </a:tr>
              <a:tr h="504159">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Q1_10 I don’t have enough time for my sport activity / training vs. I make time to pursue my sport activity / training</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3.045</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2.786</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2.922</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2710750056"/>
                  </a:ext>
                </a:extLst>
              </a:tr>
              <a:tr h="504159">
                <a:tc>
                  <a:txBody>
                    <a:bodyPr/>
                    <a:lstStyle/>
                    <a:p>
                      <a:pPr algn="l"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Q1_11 I enjoy time relaxing away from my sport activity / training vs. I like to be active most the time</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2.881</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2.247</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spcBef>
                          <a:spcPts val="0"/>
                        </a:spcBef>
                        <a:spcAft>
                          <a:spcPts val="0"/>
                        </a:spcAft>
                      </a:pPr>
                      <a:r>
                        <a:rPr lang="en-US" sz="1500" b="0" i="0" u="none" strike="noStrike">
                          <a:solidFill>
                            <a:schemeClr val="bg2">
                              <a:lumMod val="25000"/>
                            </a:schemeClr>
                          </a:solidFill>
                          <a:effectLst/>
                          <a:latin typeface="Calibri" panose="020F0502020204030204" pitchFamily="34" charset="0"/>
                        </a:rPr>
                        <a:t>2.660</a:t>
                      </a:r>
                      <a:endParaRPr lang="en-US" sz="2500" b="0" i="0" u="none" strike="noStrike">
                        <a:solidFill>
                          <a:schemeClr val="bg2">
                            <a:lumMod val="25000"/>
                          </a:schemeClr>
                        </a:solidFill>
                        <a:effectLst/>
                        <a:latin typeface="Arial" panose="020B0604020202020204" pitchFamily="34" charset="0"/>
                      </a:endParaRPr>
                    </a:p>
                  </a:txBody>
                  <a:tcPr marL="8766" marR="8766" marT="87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1635994074"/>
                  </a:ext>
                </a:extLst>
              </a:tr>
            </a:tbl>
          </a:graphicData>
        </a:graphic>
      </p:graphicFrame>
      <p:sp>
        <p:nvSpPr>
          <p:cNvPr id="5" name="TextBox 4">
            <a:extLst>
              <a:ext uri="{FF2B5EF4-FFF2-40B4-BE49-F238E27FC236}">
                <a16:creationId xmlns:a16="http://schemas.microsoft.com/office/drawing/2014/main" id="{FB9FF401-E12A-789B-BD17-BF7089917928}"/>
              </a:ext>
            </a:extLst>
          </p:cNvPr>
          <p:cNvSpPr txBox="1"/>
          <p:nvPr/>
        </p:nvSpPr>
        <p:spPr>
          <a:xfrm>
            <a:off x="1462100" y="329609"/>
            <a:ext cx="1828800" cy="369332"/>
          </a:xfrm>
          <a:prstGeom prst="rect">
            <a:avLst/>
          </a:prstGeom>
          <a:noFill/>
        </p:spPr>
        <p:txBody>
          <a:bodyPr wrap="square" rtlCol="0">
            <a:spAutoFit/>
          </a:bodyPr>
          <a:lstStyle/>
          <a:p>
            <a:r>
              <a:rPr lang="en-US">
                <a:solidFill>
                  <a:schemeClr val="bg2">
                    <a:lumMod val="25000"/>
                  </a:schemeClr>
                </a:solidFill>
              </a:rPr>
              <a:t>Appendix A</a:t>
            </a:r>
          </a:p>
        </p:txBody>
      </p:sp>
    </p:spTree>
    <p:extLst>
      <p:ext uri="{BB962C8B-B14F-4D97-AF65-F5344CB8AC3E}">
        <p14:creationId xmlns:p14="http://schemas.microsoft.com/office/powerpoint/2010/main" val="362055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7042F5D-35DC-DF87-EE4F-B6C7EFD06E51}"/>
              </a:ext>
            </a:extLst>
          </p:cNvPr>
          <p:cNvGraphicFramePr>
            <a:graphicFrameLocks noGrp="1"/>
          </p:cNvGraphicFramePr>
          <p:nvPr>
            <p:extLst>
              <p:ext uri="{D42A27DB-BD31-4B8C-83A1-F6EECF244321}">
                <p14:modId xmlns:p14="http://schemas.microsoft.com/office/powerpoint/2010/main" val="3599984137"/>
              </p:ext>
            </p:extLst>
          </p:nvPr>
        </p:nvGraphicFramePr>
        <p:xfrm>
          <a:off x="1527717" y="643466"/>
          <a:ext cx="9210908" cy="5573785"/>
        </p:xfrm>
        <a:graphic>
          <a:graphicData uri="http://schemas.openxmlformats.org/drawingml/2006/table">
            <a:tbl>
              <a:tblPr/>
              <a:tblGrid>
                <a:gridCol w="6360044">
                  <a:extLst>
                    <a:ext uri="{9D8B030D-6E8A-4147-A177-3AD203B41FA5}">
                      <a16:colId xmlns:a16="http://schemas.microsoft.com/office/drawing/2014/main" val="4219066866"/>
                    </a:ext>
                  </a:extLst>
                </a:gridCol>
                <a:gridCol w="841838">
                  <a:extLst>
                    <a:ext uri="{9D8B030D-6E8A-4147-A177-3AD203B41FA5}">
                      <a16:colId xmlns:a16="http://schemas.microsoft.com/office/drawing/2014/main" val="1079507019"/>
                    </a:ext>
                  </a:extLst>
                </a:gridCol>
                <a:gridCol w="1296818">
                  <a:extLst>
                    <a:ext uri="{9D8B030D-6E8A-4147-A177-3AD203B41FA5}">
                      <a16:colId xmlns:a16="http://schemas.microsoft.com/office/drawing/2014/main" val="2557627846"/>
                    </a:ext>
                  </a:extLst>
                </a:gridCol>
                <a:gridCol w="712208">
                  <a:extLst>
                    <a:ext uri="{9D8B030D-6E8A-4147-A177-3AD203B41FA5}">
                      <a16:colId xmlns:a16="http://schemas.microsoft.com/office/drawing/2014/main" val="348862822"/>
                    </a:ext>
                  </a:extLst>
                </a:gridCol>
              </a:tblGrid>
              <a:tr h="364374">
                <a:tc>
                  <a:txBody>
                    <a:bodyPr/>
                    <a:lstStyle/>
                    <a:p>
                      <a:pPr algn="l" fontAlgn="b">
                        <a:spcBef>
                          <a:spcPts val="0"/>
                        </a:spcBef>
                        <a:spcAft>
                          <a:spcPts val="0"/>
                        </a:spcAft>
                      </a:pPr>
                      <a:r>
                        <a:rPr lang="en-US" sz="1050" b="0" i="0" u="none" strike="noStrike">
                          <a:solidFill>
                            <a:schemeClr val="bg2">
                              <a:lumMod val="25000"/>
                            </a:schemeClr>
                          </a:solidFill>
                          <a:effectLst/>
                          <a:latin typeface="Calibri" panose="020F0502020204030204" pitchFamily="34" charset="0"/>
                        </a:rPr>
                        <a:t> 1: Strong Disagree 2: Somewhat Disagree 3: Neither Agree nor Disagree 4: Somewhat Agree 5: Strongly Agree</a:t>
                      </a:r>
                      <a:endParaRPr lang="en-US" sz="105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Leisure</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Competitive</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Social</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260496"/>
                  </a:ext>
                </a:extLst>
              </a:tr>
              <a:tr h="654466">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Q2_1 I manage my recovery time and sleep to improve sport performance</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4.067</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4.539</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3.039</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924549393"/>
                  </a:ext>
                </a:extLst>
              </a:tr>
              <a:tr h="364374">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Q2_2 I know a lot about my sporting equipment</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3.968</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4.519</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2.942</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252953934"/>
                  </a:ext>
                </a:extLst>
              </a:tr>
              <a:tr h="364374">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Q2_3 I maintain my own sporting equipment</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4.067</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4.644</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3.340</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62504608"/>
                  </a:ext>
                </a:extLst>
              </a:tr>
              <a:tr h="592792">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Q2_4 I follow a structured training plan to improve my performance</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3.978</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4.573</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2.689</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440965738"/>
                  </a:ext>
                </a:extLst>
              </a:tr>
              <a:tr h="364374">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Q2_5 I track and use data to measure my performance</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4.097</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4.522</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2.990</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790964466"/>
                  </a:ext>
                </a:extLst>
              </a:tr>
              <a:tr h="364374">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Q2_6 Most of my friends also participate in my sport activity</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3.935</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4.481</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2.854</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400307571"/>
                  </a:ext>
                </a:extLst>
              </a:tr>
              <a:tr h="364374">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Q2_7 I set specific performance goals for my weekly activity</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3.983</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4.607</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2.893</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916493478"/>
                  </a:ext>
                </a:extLst>
              </a:tr>
              <a:tr h="654466">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Q2_8 I spend time following or reading about my sport when I’m not doing it</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3.943</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4.312</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2.602</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4146996359"/>
                  </a:ext>
                </a:extLst>
              </a:tr>
              <a:tr h="364374">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Q2_9 I enjoy watching sports on TV</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4.159</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4.597</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2.913</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587401865"/>
                  </a:ext>
                </a:extLst>
              </a:tr>
              <a:tr h="364374">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Q2_10 I enjoy going to live sporting events</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4.184</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4.559</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2.592</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415490481"/>
                  </a:ext>
                </a:extLst>
              </a:tr>
              <a:tr h="364374">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Q2_11 I prefer to work out or train indoors vs outside</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3.801</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4.312</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2.718</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836617154"/>
                  </a:ext>
                </a:extLst>
              </a:tr>
              <a:tr h="364374">
                <a:tc>
                  <a:txBody>
                    <a:bodyPr/>
                    <a:lstStyle/>
                    <a:p>
                      <a:pPr algn="l"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Q2_12 I am competitive in everything I do</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3.988</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4.505</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spcBef>
                          <a:spcPts val="0"/>
                        </a:spcBef>
                        <a:spcAft>
                          <a:spcPts val="0"/>
                        </a:spcAft>
                      </a:pPr>
                      <a:r>
                        <a:rPr lang="en-US" sz="2000" b="0" i="0" u="none" strike="noStrike">
                          <a:solidFill>
                            <a:schemeClr val="bg2">
                              <a:lumMod val="25000"/>
                            </a:schemeClr>
                          </a:solidFill>
                          <a:effectLst/>
                          <a:latin typeface="Calibri" panose="020F0502020204030204" pitchFamily="34" charset="0"/>
                        </a:rPr>
                        <a:t>2.466</a:t>
                      </a:r>
                      <a:endParaRPr lang="en-US" sz="3300" b="0" i="0" u="none" strike="noStrike">
                        <a:solidFill>
                          <a:schemeClr val="bg2">
                            <a:lumMod val="25000"/>
                          </a:schemeClr>
                        </a:solidFill>
                        <a:effectLst/>
                        <a:latin typeface="Arial" panose="020B0604020202020204" pitchFamily="34" charset="0"/>
                      </a:endParaRPr>
                    </a:p>
                  </a:txBody>
                  <a:tcPr marL="11513" marR="11513" marT="1151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421347316"/>
                  </a:ext>
                </a:extLst>
              </a:tr>
            </a:tbl>
          </a:graphicData>
        </a:graphic>
      </p:graphicFrame>
      <p:sp>
        <p:nvSpPr>
          <p:cNvPr id="5" name="TextBox 4">
            <a:extLst>
              <a:ext uri="{FF2B5EF4-FFF2-40B4-BE49-F238E27FC236}">
                <a16:creationId xmlns:a16="http://schemas.microsoft.com/office/drawing/2014/main" id="{FF64766E-1B38-8483-3AAE-401D076ADC5F}"/>
              </a:ext>
            </a:extLst>
          </p:cNvPr>
          <p:cNvSpPr txBox="1"/>
          <p:nvPr/>
        </p:nvSpPr>
        <p:spPr>
          <a:xfrm>
            <a:off x="1494064" y="274132"/>
            <a:ext cx="1828800" cy="369332"/>
          </a:xfrm>
          <a:prstGeom prst="rect">
            <a:avLst/>
          </a:prstGeom>
          <a:noFill/>
        </p:spPr>
        <p:txBody>
          <a:bodyPr wrap="square" rtlCol="0">
            <a:spAutoFit/>
          </a:bodyPr>
          <a:lstStyle/>
          <a:p>
            <a:r>
              <a:rPr lang="en-US">
                <a:solidFill>
                  <a:schemeClr val="bg2">
                    <a:lumMod val="25000"/>
                  </a:schemeClr>
                </a:solidFill>
              </a:rPr>
              <a:t>Appendix B</a:t>
            </a:r>
          </a:p>
        </p:txBody>
      </p:sp>
    </p:spTree>
    <p:extLst>
      <p:ext uri="{BB962C8B-B14F-4D97-AF65-F5344CB8AC3E}">
        <p14:creationId xmlns:p14="http://schemas.microsoft.com/office/powerpoint/2010/main" val="3424258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1F37F-9C07-C55C-773F-FE6CA595291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Executive Summary</a:t>
            </a:r>
          </a:p>
        </p:txBody>
      </p:sp>
      <p:graphicFrame>
        <p:nvGraphicFramePr>
          <p:cNvPr id="18" name="Content Placeholder 2">
            <a:extLst>
              <a:ext uri="{FF2B5EF4-FFF2-40B4-BE49-F238E27FC236}">
                <a16:creationId xmlns:a16="http://schemas.microsoft.com/office/drawing/2014/main" id="{90535537-6614-A84B-CBF6-5C6F8B49F483}"/>
              </a:ext>
            </a:extLst>
          </p:cNvPr>
          <p:cNvGraphicFramePr>
            <a:graphicFrameLocks noGrp="1"/>
          </p:cNvGraphicFramePr>
          <p:nvPr>
            <p:ph idx="1"/>
            <p:extLst>
              <p:ext uri="{D42A27DB-BD31-4B8C-83A1-F6EECF244321}">
                <p14:modId xmlns:p14="http://schemas.microsoft.com/office/powerpoint/2010/main" val="2564817953"/>
              </p:ext>
            </p:extLst>
          </p:nvPr>
        </p:nvGraphicFramePr>
        <p:xfrm>
          <a:off x="459350" y="1885279"/>
          <a:ext cx="11236464" cy="46142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508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CBD93-2E88-602B-9BD8-50AC75DEE0E3}"/>
              </a:ext>
            </a:extLst>
          </p:cNvPr>
          <p:cNvSpPr>
            <a:spLocks noGrp="1"/>
          </p:cNvSpPr>
          <p:nvPr>
            <p:ph type="title"/>
          </p:nvPr>
        </p:nvSpPr>
        <p:spPr>
          <a:xfrm>
            <a:off x="1388209" y="5554639"/>
            <a:ext cx="9654076" cy="982473"/>
          </a:xfrm>
        </p:spPr>
        <p:txBody>
          <a:bodyPr>
            <a:normAutofit/>
          </a:bodyPr>
          <a:lstStyle/>
          <a:p>
            <a:r>
              <a:rPr lang="en-US" sz="4000">
                <a:solidFill>
                  <a:srgbClr val="FFFFFF"/>
                </a:solidFill>
              </a:rPr>
              <a:t>Segment Profile</a:t>
            </a:r>
          </a:p>
        </p:txBody>
      </p:sp>
      <p:sp>
        <p:nvSpPr>
          <p:cNvPr id="3" name="Content Placeholder 2">
            <a:extLst>
              <a:ext uri="{FF2B5EF4-FFF2-40B4-BE49-F238E27FC236}">
                <a16:creationId xmlns:a16="http://schemas.microsoft.com/office/drawing/2014/main" id="{A6543F44-0CA9-260D-F3CF-AA5D6CC69A6A}"/>
              </a:ext>
            </a:extLst>
          </p:cNvPr>
          <p:cNvSpPr>
            <a:spLocks noGrp="1"/>
          </p:cNvSpPr>
          <p:nvPr>
            <p:ph idx="1"/>
          </p:nvPr>
        </p:nvSpPr>
        <p:spPr>
          <a:xfrm>
            <a:off x="5295915" y="766197"/>
            <a:ext cx="6402128" cy="4190010"/>
          </a:xfrm>
        </p:spPr>
        <p:txBody>
          <a:bodyPr vert="horz" lIns="91440" tIns="45720" rIns="91440" bIns="45720" rtlCol="0" anchor="ctr">
            <a:noAutofit/>
          </a:bodyPr>
          <a:lstStyle/>
          <a:p>
            <a:r>
              <a:rPr lang="en-US" sz="1400"/>
              <a:t>Leisure Segment: </a:t>
            </a:r>
            <a:endParaRPr lang="en-US" sz="1400">
              <a:cs typeface="Calibri"/>
            </a:endParaRPr>
          </a:p>
          <a:p>
            <a:pPr marL="457200" lvl="1" indent="0">
              <a:buNone/>
            </a:pPr>
            <a:r>
              <a:rPr lang="en-US" sz="1200"/>
              <a:t>Predominantly male, with an average age around 39. These individuals often research online for the best high-quality  sports equipment.  They typically enjoy sports as a stress-reliever and look forward to training, value their performance, maintain their own equipment, and likely own sports tech like GPS watches.</a:t>
            </a:r>
            <a:endParaRPr lang="en-US" sz="1200">
              <a:cs typeface="Calibri"/>
            </a:endParaRPr>
          </a:p>
          <a:p>
            <a:endParaRPr lang="en-US" sz="1400">
              <a:ea typeface="Calibri"/>
              <a:cs typeface="Calibri"/>
            </a:endParaRPr>
          </a:p>
          <a:p>
            <a:r>
              <a:rPr lang="en-US" sz="1400"/>
              <a:t>Competitive Segment: </a:t>
            </a:r>
            <a:endParaRPr lang="en-US" sz="1400">
              <a:cs typeface="Calibri"/>
            </a:endParaRPr>
          </a:p>
          <a:p>
            <a:pPr marL="457200" lvl="1" indent="0">
              <a:buNone/>
            </a:pPr>
            <a:r>
              <a:rPr lang="en-US" sz="1200"/>
              <a:t>Predominantly male, average age 38.9, who is highly competitive and diligent about their sports regime. They value their performance through data-driven improvements, leaning heavily on technology for tracking and recovery. They are likely to own specialized equipment like bike trainers and are deeply invested in their sport with time and money.  These individuals participate often in rigorous activities like triathlons.</a:t>
            </a:r>
            <a:endParaRPr lang="en-US" sz="1200">
              <a:cs typeface="Calibri"/>
            </a:endParaRPr>
          </a:p>
          <a:p>
            <a:endParaRPr lang="en-US" sz="1200">
              <a:ea typeface="Calibri" panose="020F0502020204030204"/>
              <a:cs typeface="Calibri" panose="020F0502020204030204"/>
            </a:endParaRPr>
          </a:p>
          <a:p>
            <a:r>
              <a:rPr lang="en-US" sz="1400">
                <a:ea typeface="Calibri" panose="020F0502020204030204"/>
                <a:cs typeface="Calibri" panose="020F0502020204030204"/>
              </a:rPr>
              <a:t>Social Segment: </a:t>
            </a:r>
          </a:p>
          <a:p>
            <a:pPr marL="457200" lvl="1" indent="0">
              <a:buNone/>
            </a:pPr>
            <a:r>
              <a:rPr lang="en-US" sz="1200">
                <a:ea typeface="Calibri" panose="020F0502020204030204"/>
                <a:cs typeface="Calibri" panose="020F0502020204030204"/>
              </a:rPr>
              <a:t>This group is fairly split between males and females and the youngest of the surveyed group.  While price-conscious, they value the social and enjoyment aspects of activities and have a more relaxed approach to athletic activities. They're inclined to research online before purchasing and might rely on recommendations from peers. This group is likely to own general sports tech like a smartwatch or at home equipment but use them on occasion.  Their sports choices are diverse and encompass activities like running and cycling, but sporting activities do not dominate their weekly schedules and hobbies.</a:t>
            </a:r>
          </a:p>
          <a:p>
            <a:pPr marL="0" indent="0">
              <a:buNone/>
            </a:pPr>
            <a:endParaRPr lang="en-US" sz="2000">
              <a:ea typeface="Calibri"/>
              <a:cs typeface="Calibri"/>
            </a:endParaRPr>
          </a:p>
        </p:txBody>
      </p:sp>
      <p:pic>
        <p:nvPicPr>
          <p:cNvPr id="4" name="Picture 3">
            <a:extLst>
              <a:ext uri="{FF2B5EF4-FFF2-40B4-BE49-F238E27FC236}">
                <a16:creationId xmlns:a16="http://schemas.microsoft.com/office/drawing/2014/main" id="{CDC2055E-E469-9B1E-5EF4-0780DD0F9B83}"/>
              </a:ext>
            </a:extLst>
          </p:cNvPr>
          <p:cNvPicPr>
            <a:picLocks noChangeAspect="1"/>
          </p:cNvPicPr>
          <p:nvPr/>
        </p:nvPicPr>
        <p:blipFill>
          <a:blip r:embed="rId2"/>
          <a:stretch>
            <a:fillRect/>
          </a:stretch>
        </p:blipFill>
        <p:spPr>
          <a:xfrm>
            <a:off x="3196084" y="595600"/>
            <a:ext cx="1815624" cy="1151358"/>
          </a:xfrm>
          <a:prstGeom prst="rect">
            <a:avLst/>
          </a:prstGeom>
        </p:spPr>
      </p:pic>
      <p:pic>
        <p:nvPicPr>
          <p:cNvPr id="5" name="Picture 4">
            <a:extLst>
              <a:ext uri="{FF2B5EF4-FFF2-40B4-BE49-F238E27FC236}">
                <a16:creationId xmlns:a16="http://schemas.microsoft.com/office/drawing/2014/main" id="{B891F52B-1C2E-B581-4E74-F8A9FFD888B1}"/>
              </a:ext>
            </a:extLst>
          </p:cNvPr>
          <p:cNvPicPr>
            <a:picLocks noChangeAspect="1"/>
          </p:cNvPicPr>
          <p:nvPr/>
        </p:nvPicPr>
        <p:blipFill>
          <a:blip r:embed="rId3"/>
          <a:stretch>
            <a:fillRect/>
          </a:stretch>
        </p:blipFill>
        <p:spPr>
          <a:xfrm>
            <a:off x="3174050" y="1978620"/>
            <a:ext cx="1815624" cy="1038612"/>
          </a:xfrm>
          <a:prstGeom prst="rect">
            <a:avLst/>
          </a:prstGeom>
        </p:spPr>
      </p:pic>
      <p:pic>
        <p:nvPicPr>
          <p:cNvPr id="6" name="Picture 5">
            <a:extLst>
              <a:ext uri="{FF2B5EF4-FFF2-40B4-BE49-F238E27FC236}">
                <a16:creationId xmlns:a16="http://schemas.microsoft.com/office/drawing/2014/main" id="{DAD8C178-6A7F-5CFA-F3D1-4DAE07EF90F3}"/>
              </a:ext>
            </a:extLst>
          </p:cNvPr>
          <p:cNvPicPr>
            <a:picLocks noChangeAspect="1"/>
          </p:cNvPicPr>
          <p:nvPr/>
        </p:nvPicPr>
        <p:blipFill>
          <a:blip r:embed="rId4"/>
          <a:stretch>
            <a:fillRect/>
          </a:stretch>
        </p:blipFill>
        <p:spPr>
          <a:xfrm>
            <a:off x="3174049" y="3338119"/>
            <a:ext cx="1837659" cy="1377613"/>
          </a:xfrm>
          <a:prstGeom prst="rect">
            <a:avLst/>
          </a:prstGeom>
        </p:spPr>
      </p:pic>
      <p:graphicFrame>
        <p:nvGraphicFramePr>
          <p:cNvPr id="7" name="Chart 6">
            <a:extLst>
              <a:ext uri="{FF2B5EF4-FFF2-40B4-BE49-F238E27FC236}">
                <a16:creationId xmlns:a16="http://schemas.microsoft.com/office/drawing/2014/main" id="{9D3CE5E0-2A1E-3470-CE1F-FD88629F0FBE}"/>
              </a:ext>
            </a:extLst>
          </p:cNvPr>
          <p:cNvGraphicFramePr>
            <a:graphicFrameLocks/>
          </p:cNvGraphicFramePr>
          <p:nvPr>
            <p:extLst>
              <p:ext uri="{D42A27DB-BD31-4B8C-83A1-F6EECF244321}">
                <p14:modId xmlns:p14="http://schemas.microsoft.com/office/powerpoint/2010/main" val="2549771571"/>
              </p:ext>
            </p:extLst>
          </p:nvPr>
        </p:nvGraphicFramePr>
        <p:xfrm>
          <a:off x="212651" y="363530"/>
          <a:ext cx="2494718" cy="149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AF44CC86-2BEA-6E27-8123-C3F976002649}"/>
              </a:ext>
            </a:extLst>
          </p:cNvPr>
          <p:cNvGraphicFramePr>
            <a:graphicFrameLocks/>
          </p:cNvGraphicFramePr>
          <p:nvPr>
            <p:extLst>
              <p:ext uri="{D42A27DB-BD31-4B8C-83A1-F6EECF244321}">
                <p14:modId xmlns:p14="http://schemas.microsoft.com/office/powerpoint/2010/main" val="1216214773"/>
              </p:ext>
            </p:extLst>
          </p:nvPr>
        </p:nvGraphicFramePr>
        <p:xfrm>
          <a:off x="236367" y="1848944"/>
          <a:ext cx="2862707" cy="172358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a:extLst>
              <a:ext uri="{FF2B5EF4-FFF2-40B4-BE49-F238E27FC236}">
                <a16:creationId xmlns:a16="http://schemas.microsoft.com/office/drawing/2014/main" id="{086825BE-A210-2C8C-051E-D1D2796C236B}"/>
              </a:ext>
            </a:extLst>
          </p:cNvPr>
          <p:cNvGraphicFramePr>
            <a:graphicFrameLocks/>
          </p:cNvGraphicFramePr>
          <p:nvPr>
            <p:extLst>
              <p:ext uri="{D42A27DB-BD31-4B8C-83A1-F6EECF244321}">
                <p14:modId xmlns:p14="http://schemas.microsoft.com/office/powerpoint/2010/main" val="2310895271"/>
              </p:ext>
            </p:extLst>
          </p:nvPr>
        </p:nvGraphicFramePr>
        <p:xfrm>
          <a:off x="212825" y="3655163"/>
          <a:ext cx="2668604" cy="169513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6961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CBD93-2E88-602B-9BD8-50AC75DEE0E3}"/>
              </a:ext>
            </a:extLst>
          </p:cNvPr>
          <p:cNvSpPr>
            <a:spLocks noGrp="1"/>
          </p:cNvSpPr>
          <p:nvPr>
            <p:ph type="title"/>
          </p:nvPr>
        </p:nvSpPr>
        <p:spPr>
          <a:xfrm>
            <a:off x="1388209" y="5554639"/>
            <a:ext cx="9654076" cy="982473"/>
          </a:xfrm>
        </p:spPr>
        <p:txBody>
          <a:bodyPr>
            <a:normAutofit/>
          </a:bodyPr>
          <a:lstStyle/>
          <a:p>
            <a:r>
              <a:rPr lang="en-US" sz="4000">
                <a:solidFill>
                  <a:srgbClr val="FFFFFF"/>
                </a:solidFill>
              </a:rPr>
              <a:t>Segment Attributes and Attitudes </a:t>
            </a:r>
          </a:p>
        </p:txBody>
      </p:sp>
      <p:graphicFrame>
        <p:nvGraphicFramePr>
          <p:cNvPr id="25" name="Content Placeholder 2">
            <a:extLst>
              <a:ext uri="{FF2B5EF4-FFF2-40B4-BE49-F238E27FC236}">
                <a16:creationId xmlns:a16="http://schemas.microsoft.com/office/drawing/2014/main" id="{326D6D82-FD2D-D419-F0FA-7D50B6D234F6}"/>
              </a:ext>
            </a:extLst>
          </p:cNvPr>
          <p:cNvGraphicFramePr>
            <a:graphicFrameLocks noGrp="1"/>
          </p:cNvGraphicFramePr>
          <p:nvPr>
            <p:ph idx="1"/>
            <p:extLst>
              <p:ext uri="{D42A27DB-BD31-4B8C-83A1-F6EECF244321}">
                <p14:modId xmlns:p14="http://schemas.microsoft.com/office/powerpoint/2010/main" val="846666084"/>
              </p:ext>
            </p:extLst>
          </p:nvPr>
        </p:nvGraphicFramePr>
        <p:xfrm>
          <a:off x="1268961" y="642930"/>
          <a:ext cx="9654076" cy="3837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564F0169-D43D-8246-DE8A-60CE290DC364}"/>
              </a:ext>
            </a:extLst>
          </p:cNvPr>
          <p:cNvSpPr txBox="1"/>
          <p:nvPr/>
        </p:nvSpPr>
        <p:spPr>
          <a:xfrm>
            <a:off x="9633098" y="4912235"/>
            <a:ext cx="2041451" cy="369332"/>
          </a:xfrm>
          <a:prstGeom prst="rect">
            <a:avLst/>
          </a:prstGeom>
          <a:noFill/>
        </p:spPr>
        <p:txBody>
          <a:bodyPr wrap="square" rtlCol="0">
            <a:spAutoFit/>
          </a:bodyPr>
          <a:lstStyle/>
          <a:p>
            <a:r>
              <a:rPr lang="en-US">
                <a:solidFill>
                  <a:schemeClr val="tx2">
                    <a:lumMod val="40000"/>
                    <a:lumOff val="60000"/>
                  </a:schemeClr>
                </a:solidFill>
              </a:rPr>
              <a:t>Appendix A and B</a:t>
            </a:r>
          </a:p>
        </p:txBody>
      </p:sp>
    </p:spTree>
    <p:extLst>
      <p:ext uri="{BB962C8B-B14F-4D97-AF65-F5344CB8AC3E}">
        <p14:creationId xmlns:p14="http://schemas.microsoft.com/office/powerpoint/2010/main" val="262968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CBD93-2E88-602B-9BD8-50AC75DEE0E3}"/>
              </a:ext>
            </a:extLst>
          </p:cNvPr>
          <p:cNvSpPr>
            <a:spLocks noGrp="1"/>
          </p:cNvSpPr>
          <p:nvPr>
            <p:ph type="title"/>
          </p:nvPr>
        </p:nvSpPr>
        <p:spPr>
          <a:xfrm>
            <a:off x="1388209" y="5554639"/>
            <a:ext cx="9654076" cy="982473"/>
          </a:xfrm>
        </p:spPr>
        <p:txBody>
          <a:bodyPr>
            <a:normAutofit/>
          </a:bodyPr>
          <a:lstStyle/>
          <a:p>
            <a:r>
              <a:rPr lang="en-US" sz="4000">
                <a:solidFill>
                  <a:srgbClr val="FFFFFF"/>
                </a:solidFill>
              </a:rPr>
              <a:t>Segment Characteristics </a:t>
            </a:r>
          </a:p>
        </p:txBody>
      </p:sp>
      <p:graphicFrame>
        <p:nvGraphicFramePr>
          <p:cNvPr id="25" name="Content Placeholder 2">
            <a:extLst>
              <a:ext uri="{FF2B5EF4-FFF2-40B4-BE49-F238E27FC236}">
                <a16:creationId xmlns:a16="http://schemas.microsoft.com/office/drawing/2014/main" id="{326D6D82-FD2D-D419-F0FA-7D50B6D234F6}"/>
              </a:ext>
            </a:extLst>
          </p:cNvPr>
          <p:cNvGraphicFramePr>
            <a:graphicFrameLocks noGrp="1"/>
          </p:cNvGraphicFramePr>
          <p:nvPr>
            <p:ph idx="1"/>
            <p:extLst>
              <p:ext uri="{D42A27DB-BD31-4B8C-83A1-F6EECF244321}">
                <p14:modId xmlns:p14="http://schemas.microsoft.com/office/powerpoint/2010/main" val="2864568545"/>
              </p:ext>
            </p:extLst>
          </p:nvPr>
        </p:nvGraphicFramePr>
        <p:xfrm>
          <a:off x="1268961" y="642930"/>
          <a:ext cx="9654076" cy="3837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889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CBD93-2E88-602B-9BD8-50AC75DEE0E3}"/>
              </a:ext>
            </a:extLst>
          </p:cNvPr>
          <p:cNvSpPr>
            <a:spLocks noGrp="1"/>
          </p:cNvSpPr>
          <p:nvPr>
            <p:ph type="title"/>
          </p:nvPr>
        </p:nvSpPr>
        <p:spPr>
          <a:xfrm>
            <a:off x="1388209" y="5554639"/>
            <a:ext cx="9654076" cy="982473"/>
          </a:xfrm>
        </p:spPr>
        <p:txBody>
          <a:bodyPr>
            <a:normAutofit/>
          </a:bodyPr>
          <a:lstStyle/>
          <a:p>
            <a:r>
              <a:rPr lang="en-US" sz="4000">
                <a:solidFill>
                  <a:srgbClr val="FFFFFF"/>
                </a:solidFill>
              </a:rPr>
              <a:t>Segment Attributes: Sport Participation </a:t>
            </a:r>
          </a:p>
        </p:txBody>
      </p:sp>
      <p:graphicFrame>
        <p:nvGraphicFramePr>
          <p:cNvPr id="3" name="Chart 2">
            <a:extLst>
              <a:ext uri="{FF2B5EF4-FFF2-40B4-BE49-F238E27FC236}">
                <a16:creationId xmlns:a16="http://schemas.microsoft.com/office/drawing/2014/main" id="{08822D25-7C67-9740-31BF-3A327F8E1796}"/>
              </a:ext>
            </a:extLst>
          </p:cNvPr>
          <p:cNvGraphicFramePr>
            <a:graphicFrameLocks/>
          </p:cNvGraphicFramePr>
          <p:nvPr>
            <p:extLst>
              <p:ext uri="{D42A27DB-BD31-4B8C-83A1-F6EECF244321}">
                <p14:modId xmlns:p14="http://schemas.microsoft.com/office/powerpoint/2010/main" val="679399812"/>
              </p:ext>
            </p:extLst>
          </p:nvPr>
        </p:nvGraphicFramePr>
        <p:xfrm>
          <a:off x="504970" y="58143"/>
          <a:ext cx="5699836" cy="30802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AD1A97BE-AD5F-A851-1A3D-5C3CEBAE1D76}"/>
              </a:ext>
            </a:extLst>
          </p:cNvPr>
          <p:cNvGraphicFramePr>
            <a:graphicFrameLocks noGrp="1"/>
          </p:cNvGraphicFramePr>
          <p:nvPr>
            <p:extLst>
              <p:ext uri="{D42A27DB-BD31-4B8C-83A1-F6EECF244321}">
                <p14:modId xmlns:p14="http://schemas.microsoft.com/office/powerpoint/2010/main" val="103822710"/>
              </p:ext>
            </p:extLst>
          </p:nvPr>
        </p:nvGraphicFramePr>
        <p:xfrm>
          <a:off x="7506268" y="284328"/>
          <a:ext cx="3380173" cy="3065812"/>
        </p:xfrm>
        <a:graphic>
          <a:graphicData uri="http://schemas.openxmlformats.org/drawingml/2006/table">
            <a:tbl>
              <a:tblPr>
                <a:tableStyleId>{5C22544A-7EE6-4342-B048-85BDC9FD1C3A}</a:tableStyleId>
              </a:tblPr>
              <a:tblGrid>
                <a:gridCol w="1099141">
                  <a:extLst>
                    <a:ext uri="{9D8B030D-6E8A-4147-A177-3AD203B41FA5}">
                      <a16:colId xmlns:a16="http://schemas.microsoft.com/office/drawing/2014/main" val="2960646029"/>
                    </a:ext>
                  </a:extLst>
                </a:gridCol>
                <a:gridCol w="625543">
                  <a:extLst>
                    <a:ext uri="{9D8B030D-6E8A-4147-A177-3AD203B41FA5}">
                      <a16:colId xmlns:a16="http://schemas.microsoft.com/office/drawing/2014/main" val="2709896930"/>
                    </a:ext>
                  </a:extLst>
                </a:gridCol>
                <a:gridCol w="906829">
                  <a:extLst>
                    <a:ext uri="{9D8B030D-6E8A-4147-A177-3AD203B41FA5}">
                      <a16:colId xmlns:a16="http://schemas.microsoft.com/office/drawing/2014/main" val="1704049509"/>
                    </a:ext>
                  </a:extLst>
                </a:gridCol>
                <a:gridCol w="748660">
                  <a:extLst>
                    <a:ext uri="{9D8B030D-6E8A-4147-A177-3AD203B41FA5}">
                      <a16:colId xmlns:a16="http://schemas.microsoft.com/office/drawing/2014/main" val="2836843126"/>
                    </a:ext>
                  </a:extLst>
                </a:gridCol>
              </a:tblGrid>
              <a:tr h="359232">
                <a:tc>
                  <a:txBody>
                    <a:bodyPr/>
                    <a:lstStyle/>
                    <a:p>
                      <a:pPr algn="l" fontAlgn="b"/>
                      <a:endParaRPr lang="en-US" sz="1100" b="1" i="0" u="none" strike="noStrike">
                        <a:solidFill>
                          <a:srgbClr val="000000"/>
                        </a:solidFill>
                        <a:effectLst/>
                        <a:latin typeface="Calibri"/>
                      </a:endParaRPr>
                    </a:p>
                  </a:txBody>
                  <a:tcPr marL="6350" marR="6350" marT="6350" marB="0" anchor="b"/>
                </a:tc>
                <a:tc>
                  <a:txBody>
                    <a:bodyPr/>
                    <a:lstStyle/>
                    <a:p>
                      <a:pPr algn="l" fontAlgn="b"/>
                      <a:r>
                        <a:rPr lang="en-US" sz="1100" b="1" u="none" strike="noStrike">
                          <a:effectLst/>
                        </a:rPr>
                        <a:t>Leisure Segment</a:t>
                      </a:r>
                      <a:endParaRPr lang="en-US" sz="1100" b="1" i="0" u="none" strike="noStrike">
                        <a:solidFill>
                          <a:srgbClr val="000000"/>
                        </a:solidFill>
                        <a:effectLst/>
                        <a:latin typeface="Calibri"/>
                      </a:endParaRPr>
                    </a:p>
                  </a:txBody>
                  <a:tcPr marL="6350" marR="6350" marT="6350" marB="0" anchor="b"/>
                </a:tc>
                <a:tc>
                  <a:txBody>
                    <a:bodyPr/>
                    <a:lstStyle/>
                    <a:p>
                      <a:pPr algn="l" fontAlgn="b"/>
                      <a:r>
                        <a:rPr lang="en-US" sz="1100" b="1" u="none" strike="noStrike">
                          <a:effectLst/>
                        </a:rPr>
                        <a:t>Competitive Segment</a:t>
                      </a:r>
                      <a:endParaRPr lang="en-US" sz="1100" b="1" i="0" u="none" strike="noStrike">
                        <a:solidFill>
                          <a:srgbClr val="000000"/>
                        </a:solidFill>
                        <a:effectLst/>
                        <a:latin typeface="Calibri"/>
                      </a:endParaRPr>
                    </a:p>
                  </a:txBody>
                  <a:tcPr marL="6350" marR="6350" marT="6350" marB="0" anchor="b"/>
                </a:tc>
                <a:tc>
                  <a:txBody>
                    <a:bodyPr/>
                    <a:lstStyle/>
                    <a:p>
                      <a:pPr algn="l" fontAlgn="b"/>
                      <a:r>
                        <a:rPr lang="en-US" sz="1100" b="1" u="none" strike="noStrike">
                          <a:effectLst/>
                        </a:rPr>
                        <a:t>Social Segment</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1656008590"/>
                  </a:ext>
                </a:extLst>
              </a:tr>
              <a:tr h="197578">
                <a:tc>
                  <a:txBody>
                    <a:bodyPr/>
                    <a:lstStyle/>
                    <a:p>
                      <a:pPr algn="l" fontAlgn="b"/>
                      <a:r>
                        <a:rPr lang="en-US" sz="1100" b="1" u="none" strike="noStrike">
                          <a:effectLst/>
                        </a:rPr>
                        <a:t>Running </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94%</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96%</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85%</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2280941139"/>
                  </a:ext>
                </a:extLst>
              </a:tr>
              <a:tr h="197578">
                <a:tc>
                  <a:txBody>
                    <a:bodyPr/>
                    <a:lstStyle/>
                    <a:p>
                      <a:pPr algn="l" fontAlgn="b"/>
                      <a:r>
                        <a:rPr lang="en-US" sz="1100" b="1" u="none" strike="noStrike">
                          <a:effectLst/>
                        </a:rPr>
                        <a:t>Cycling </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95%</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97%</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90%</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2268612648"/>
                  </a:ext>
                </a:extLst>
              </a:tr>
              <a:tr h="197578">
                <a:tc>
                  <a:txBody>
                    <a:bodyPr/>
                    <a:lstStyle/>
                    <a:p>
                      <a:pPr algn="l" fontAlgn="b"/>
                      <a:r>
                        <a:rPr lang="en-US" sz="1100" b="1" u="none" strike="noStrike">
                          <a:effectLst/>
                        </a:rPr>
                        <a:t>Swimming </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95%</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97%</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87%</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1020923860"/>
                  </a:ext>
                </a:extLst>
              </a:tr>
              <a:tr h="359232">
                <a:tc>
                  <a:txBody>
                    <a:bodyPr/>
                    <a:lstStyle/>
                    <a:p>
                      <a:pPr algn="l" fontAlgn="b"/>
                      <a:r>
                        <a:rPr lang="en-US" sz="1100" b="1" u="none" strike="noStrike">
                          <a:effectLst/>
                        </a:rPr>
                        <a:t>Triathlon/Multisport</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71%</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79%</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50%</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2573215691"/>
                  </a:ext>
                </a:extLst>
              </a:tr>
              <a:tr h="197578">
                <a:tc>
                  <a:txBody>
                    <a:bodyPr/>
                    <a:lstStyle/>
                    <a:p>
                      <a:pPr algn="l" fontAlgn="b"/>
                      <a:r>
                        <a:rPr lang="en-US" sz="1100" b="1" u="none" strike="noStrike">
                          <a:effectLst/>
                        </a:rPr>
                        <a:t>Walking</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99%</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99%</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94%</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2024569566"/>
                  </a:ext>
                </a:extLst>
              </a:tr>
              <a:tr h="170597">
                <a:tc>
                  <a:txBody>
                    <a:bodyPr/>
                    <a:lstStyle/>
                    <a:p>
                      <a:pPr algn="l" fontAlgn="b"/>
                      <a:r>
                        <a:rPr lang="en-US" sz="1100" b="1" u="none" strike="noStrike">
                          <a:effectLst/>
                        </a:rPr>
                        <a:t>Hiking</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87%</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89%</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85%</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3687683134"/>
                  </a:ext>
                </a:extLst>
              </a:tr>
              <a:tr h="197578">
                <a:tc>
                  <a:txBody>
                    <a:bodyPr/>
                    <a:lstStyle/>
                    <a:p>
                      <a:pPr algn="l" fontAlgn="b"/>
                      <a:r>
                        <a:rPr lang="en-US" sz="1100" b="1" u="none" strike="noStrike">
                          <a:effectLst/>
                        </a:rPr>
                        <a:t>Rock Climbing</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67%</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79%</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55%</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949608811"/>
                  </a:ext>
                </a:extLst>
              </a:tr>
              <a:tr h="197578">
                <a:tc>
                  <a:txBody>
                    <a:bodyPr/>
                    <a:lstStyle/>
                    <a:p>
                      <a:pPr algn="l" fontAlgn="b"/>
                      <a:r>
                        <a:rPr lang="en-US" sz="1100" b="1" u="none" strike="noStrike">
                          <a:effectLst/>
                        </a:rPr>
                        <a:t>Golf</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78%</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87%</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54%</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4188092328"/>
                  </a:ext>
                </a:extLst>
              </a:tr>
              <a:tr h="197578">
                <a:tc>
                  <a:txBody>
                    <a:bodyPr/>
                    <a:lstStyle/>
                    <a:p>
                      <a:pPr algn="l" fontAlgn="b"/>
                      <a:r>
                        <a:rPr lang="en-US" sz="1100" b="1" u="none" strike="noStrike">
                          <a:effectLst/>
                        </a:rPr>
                        <a:t>Snow Sports</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78%</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83%</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60%</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3405463352"/>
                  </a:ext>
                </a:extLst>
              </a:tr>
              <a:tr h="197578">
                <a:tc>
                  <a:txBody>
                    <a:bodyPr/>
                    <a:lstStyle/>
                    <a:p>
                      <a:pPr algn="l" fontAlgn="b"/>
                      <a:r>
                        <a:rPr lang="en-US" sz="1100" b="1" u="none" strike="noStrike">
                          <a:effectLst/>
                        </a:rPr>
                        <a:t>Water Sports</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83%</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85%</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71%</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3736902364"/>
                  </a:ext>
                </a:extLst>
              </a:tr>
              <a:tr h="197578">
                <a:tc>
                  <a:txBody>
                    <a:bodyPr/>
                    <a:lstStyle/>
                    <a:p>
                      <a:pPr algn="l" fontAlgn="b"/>
                      <a:r>
                        <a:rPr lang="en-US" sz="1100" b="1" u="none" strike="noStrike">
                          <a:effectLst/>
                        </a:rPr>
                        <a:t>Racket Sports</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82%</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88%</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61%</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358695931"/>
                  </a:ext>
                </a:extLst>
              </a:tr>
              <a:tr h="197578">
                <a:tc>
                  <a:txBody>
                    <a:bodyPr/>
                    <a:lstStyle/>
                    <a:p>
                      <a:pPr algn="l" fontAlgn="b"/>
                      <a:r>
                        <a:rPr lang="en-US" sz="1100" b="1" u="none" strike="noStrike">
                          <a:effectLst/>
                        </a:rPr>
                        <a:t>Team Sports</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87%</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92%</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63%</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1783802672"/>
                  </a:ext>
                </a:extLst>
              </a:tr>
              <a:tr h="197578">
                <a:tc>
                  <a:txBody>
                    <a:bodyPr/>
                    <a:lstStyle/>
                    <a:p>
                      <a:pPr algn="l" fontAlgn="b"/>
                      <a:r>
                        <a:rPr lang="en-US" sz="1100" b="1" u="none" strike="noStrike">
                          <a:effectLst/>
                        </a:rPr>
                        <a:t>Other Sports </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75%</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83%</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64%</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477782293"/>
                  </a:ext>
                </a:extLst>
              </a:tr>
            </a:tbl>
          </a:graphicData>
        </a:graphic>
      </p:graphicFrame>
      <p:graphicFrame>
        <p:nvGraphicFramePr>
          <p:cNvPr id="9" name="Chart 8">
            <a:extLst>
              <a:ext uri="{FF2B5EF4-FFF2-40B4-BE49-F238E27FC236}">
                <a16:creationId xmlns:a16="http://schemas.microsoft.com/office/drawing/2014/main" id="{B024D600-4890-9B6D-5166-D43669BAF712}"/>
              </a:ext>
            </a:extLst>
          </p:cNvPr>
          <p:cNvGraphicFramePr>
            <a:graphicFrameLocks/>
          </p:cNvGraphicFramePr>
          <p:nvPr>
            <p:extLst>
              <p:ext uri="{D42A27DB-BD31-4B8C-83A1-F6EECF244321}">
                <p14:modId xmlns:p14="http://schemas.microsoft.com/office/powerpoint/2010/main" val="1442638227"/>
              </p:ext>
            </p:extLst>
          </p:nvPr>
        </p:nvGraphicFramePr>
        <p:xfrm>
          <a:off x="1025296" y="3136470"/>
          <a:ext cx="4656179" cy="19897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Table 10">
            <a:extLst>
              <a:ext uri="{FF2B5EF4-FFF2-40B4-BE49-F238E27FC236}">
                <a16:creationId xmlns:a16="http://schemas.microsoft.com/office/drawing/2014/main" id="{22149973-3F20-A3F5-75A2-5FDB942F9A16}"/>
              </a:ext>
            </a:extLst>
          </p:cNvPr>
          <p:cNvGraphicFramePr>
            <a:graphicFrameLocks noGrp="1"/>
          </p:cNvGraphicFramePr>
          <p:nvPr>
            <p:extLst>
              <p:ext uri="{D42A27DB-BD31-4B8C-83A1-F6EECF244321}">
                <p14:modId xmlns:p14="http://schemas.microsoft.com/office/powerpoint/2010/main" val="138500512"/>
              </p:ext>
            </p:extLst>
          </p:nvPr>
        </p:nvGraphicFramePr>
        <p:xfrm>
          <a:off x="7506268" y="3821372"/>
          <a:ext cx="3448417" cy="1058455"/>
        </p:xfrm>
        <a:graphic>
          <a:graphicData uri="http://schemas.openxmlformats.org/drawingml/2006/table">
            <a:tbl>
              <a:tblPr>
                <a:tableStyleId>{5C22544A-7EE6-4342-B048-85BDC9FD1C3A}</a:tableStyleId>
              </a:tblPr>
              <a:tblGrid>
                <a:gridCol w="1112187">
                  <a:extLst>
                    <a:ext uri="{9D8B030D-6E8A-4147-A177-3AD203B41FA5}">
                      <a16:colId xmlns:a16="http://schemas.microsoft.com/office/drawing/2014/main" val="1792833134"/>
                    </a:ext>
                  </a:extLst>
                </a:gridCol>
                <a:gridCol w="656200">
                  <a:extLst>
                    <a:ext uri="{9D8B030D-6E8A-4147-A177-3AD203B41FA5}">
                      <a16:colId xmlns:a16="http://schemas.microsoft.com/office/drawing/2014/main" val="3742966880"/>
                    </a:ext>
                  </a:extLst>
                </a:gridCol>
                <a:gridCol w="935894">
                  <a:extLst>
                    <a:ext uri="{9D8B030D-6E8A-4147-A177-3AD203B41FA5}">
                      <a16:colId xmlns:a16="http://schemas.microsoft.com/office/drawing/2014/main" val="3155915511"/>
                    </a:ext>
                  </a:extLst>
                </a:gridCol>
                <a:gridCol w="744136">
                  <a:extLst>
                    <a:ext uri="{9D8B030D-6E8A-4147-A177-3AD203B41FA5}">
                      <a16:colId xmlns:a16="http://schemas.microsoft.com/office/drawing/2014/main" val="170906557"/>
                    </a:ext>
                  </a:extLst>
                </a:gridCol>
              </a:tblGrid>
              <a:tr h="399418">
                <a:tc>
                  <a:txBody>
                    <a:bodyPr/>
                    <a:lstStyle/>
                    <a:p>
                      <a:pPr algn="l" fontAlgn="b"/>
                      <a:endParaRPr lang="en-US" sz="1100" b="1" i="0" u="none" strike="noStrike">
                        <a:solidFill>
                          <a:srgbClr val="000000"/>
                        </a:solidFill>
                        <a:effectLst/>
                        <a:latin typeface="Calibri"/>
                      </a:endParaRPr>
                    </a:p>
                  </a:txBody>
                  <a:tcPr marL="6350" marR="6350" marT="6350" marB="0" anchor="b"/>
                </a:tc>
                <a:tc>
                  <a:txBody>
                    <a:bodyPr/>
                    <a:lstStyle/>
                    <a:p>
                      <a:pPr algn="l" fontAlgn="b"/>
                      <a:r>
                        <a:rPr lang="en-US" sz="1100" b="1" u="none" strike="noStrike">
                          <a:effectLst/>
                        </a:rPr>
                        <a:t>Leisure Segment</a:t>
                      </a:r>
                      <a:endParaRPr lang="en-US" sz="1100" b="1" i="0" u="none" strike="noStrike">
                        <a:solidFill>
                          <a:srgbClr val="000000"/>
                        </a:solidFill>
                        <a:effectLst/>
                        <a:latin typeface="Calibri"/>
                      </a:endParaRPr>
                    </a:p>
                  </a:txBody>
                  <a:tcPr marL="6350" marR="6350" marT="6350" marB="0" anchor="b"/>
                </a:tc>
                <a:tc>
                  <a:txBody>
                    <a:bodyPr/>
                    <a:lstStyle/>
                    <a:p>
                      <a:pPr algn="l" fontAlgn="b"/>
                      <a:r>
                        <a:rPr lang="en-US" sz="1100" b="1" u="none" strike="noStrike">
                          <a:effectLst/>
                        </a:rPr>
                        <a:t>Competitive Segment</a:t>
                      </a:r>
                      <a:endParaRPr lang="en-US" sz="1100" b="1" i="0" u="none" strike="noStrike">
                        <a:solidFill>
                          <a:srgbClr val="000000"/>
                        </a:solidFill>
                        <a:effectLst/>
                        <a:latin typeface="Calibri"/>
                      </a:endParaRPr>
                    </a:p>
                  </a:txBody>
                  <a:tcPr marL="6350" marR="6350" marT="6350" marB="0" anchor="b"/>
                </a:tc>
                <a:tc>
                  <a:txBody>
                    <a:bodyPr/>
                    <a:lstStyle/>
                    <a:p>
                      <a:pPr algn="l" fontAlgn="b"/>
                      <a:r>
                        <a:rPr lang="en-US" sz="1100" b="1" u="none" strike="noStrike">
                          <a:effectLst/>
                        </a:rPr>
                        <a:t>Social Segment</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1922717124"/>
                  </a:ext>
                </a:extLst>
              </a:tr>
              <a:tr h="219679">
                <a:tc>
                  <a:txBody>
                    <a:bodyPr/>
                    <a:lstStyle/>
                    <a:p>
                      <a:pPr algn="l" fontAlgn="b"/>
                      <a:r>
                        <a:rPr lang="en-US" sz="1100" b="1" u="none" strike="noStrike">
                          <a:effectLst/>
                        </a:rPr>
                        <a:t>Run</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72%</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75%</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60%</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4072441907"/>
                  </a:ext>
                </a:extLst>
              </a:tr>
              <a:tr h="219679">
                <a:tc>
                  <a:txBody>
                    <a:bodyPr/>
                    <a:lstStyle/>
                    <a:p>
                      <a:pPr algn="l" fontAlgn="b"/>
                      <a:r>
                        <a:rPr lang="en-US" sz="1100" b="1" u="none" strike="noStrike">
                          <a:effectLst/>
                        </a:rPr>
                        <a:t>Cycle</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90%</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89%</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81%</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1107768721"/>
                  </a:ext>
                </a:extLst>
              </a:tr>
              <a:tr h="219679">
                <a:tc>
                  <a:txBody>
                    <a:bodyPr/>
                    <a:lstStyle/>
                    <a:p>
                      <a:pPr algn="l" fontAlgn="b"/>
                      <a:r>
                        <a:rPr lang="en-US" sz="1100" b="1" u="none" strike="noStrike">
                          <a:effectLst/>
                        </a:rPr>
                        <a:t>Tri</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58%</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67%</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41%</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1544151190"/>
                  </a:ext>
                </a:extLst>
              </a:tr>
            </a:tbl>
          </a:graphicData>
        </a:graphic>
      </p:graphicFrame>
    </p:spTree>
    <p:extLst>
      <p:ext uri="{BB962C8B-B14F-4D97-AF65-F5344CB8AC3E}">
        <p14:creationId xmlns:p14="http://schemas.microsoft.com/office/powerpoint/2010/main" val="294584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CBD93-2E88-602B-9BD8-50AC75DEE0E3}"/>
              </a:ext>
            </a:extLst>
          </p:cNvPr>
          <p:cNvSpPr>
            <a:spLocks noGrp="1"/>
          </p:cNvSpPr>
          <p:nvPr>
            <p:ph type="title"/>
          </p:nvPr>
        </p:nvSpPr>
        <p:spPr>
          <a:xfrm>
            <a:off x="1388209" y="5554639"/>
            <a:ext cx="9654076" cy="982473"/>
          </a:xfrm>
        </p:spPr>
        <p:txBody>
          <a:bodyPr>
            <a:normAutofit/>
          </a:bodyPr>
          <a:lstStyle/>
          <a:p>
            <a:r>
              <a:rPr lang="en-US" sz="4000">
                <a:solidFill>
                  <a:srgbClr val="FFFFFF"/>
                </a:solidFill>
              </a:rPr>
              <a:t>Segment Attributes: Technology Use</a:t>
            </a:r>
          </a:p>
        </p:txBody>
      </p:sp>
      <p:graphicFrame>
        <p:nvGraphicFramePr>
          <p:cNvPr id="12" name="Chart 11">
            <a:extLst>
              <a:ext uri="{FF2B5EF4-FFF2-40B4-BE49-F238E27FC236}">
                <a16:creationId xmlns:a16="http://schemas.microsoft.com/office/drawing/2014/main" id="{A0F74609-070D-000D-9BEE-C2126962C65C}"/>
              </a:ext>
            </a:extLst>
          </p:cNvPr>
          <p:cNvGraphicFramePr>
            <a:graphicFrameLocks/>
          </p:cNvGraphicFramePr>
          <p:nvPr>
            <p:extLst>
              <p:ext uri="{D42A27DB-BD31-4B8C-83A1-F6EECF244321}">
                <p14:modId xmlns:p14="http://schemas.microsoft.com/office/powerpoint/2010/main" val="1626539725"/>
              </p:ext>
            </p:extLst>
          </p:nvPr>
        </p:nvGraphicFramePr>
        <p:xfrm>
          <a:off x="3730739" y="195099"/>
          <a:ext cx="4572000" cy="27072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Table 12">
            <a:extLst>
              <a:ext uri="{FF2B5EF4-FFF2-40B4-BE49-F238E27FC236}">
                <a16:creationId xmlns:a16="http://schemas.microsoft.com/office/drawing/2014/main" id="{D1303224-0E7B-C144-19DB-81B30FF21B74}"/>
              </a:ext>
            </a:extLst>
          </p:cNvPr>
          <p:cNvGraphicFramePr>
            <a:graphicFrameLocks noGrp="1"/>
          </p:cNvGraphicFramePr>
          <p:nvPr>
            <p:extLst>
              <p:ext uri="{D42A27DB-BD31-4B8C-83A1-F6EECF244321}">
                <p14:modId xmlns:p14="http://schemas.microsoft.com/office/powerpoint/2010/main" val="2425206975"/>
              </p:ext>
            </p:extLst>
          </p:nvPr>
        </p:nvGraphicFramePr>
        <p:xfrm>
          <a:off x="8423079" y="215103"/>
          <a:ext cx="3508066" cy="2796703"/>
        </p:xfrm>
        <a:graphic>
          <a:graphicData uri="http://schemas.openxmlformats.org/drawingml/2006/table">
            <a:tbl>
              <a:tblPr>
                <a:tableStyleId>{5C22544A-7EE6-4342-B048-85BDC9FD1C3A}</a:tableStyleId>
              </a:tblPr>
              <a:tblGrid>
                <a:gridCol w="1569949">
                  <a:extLst>
                    <a:ext uri="{9D8B030D-6E8A-4147-A177-3AD203B41FA5}">
                      <a16:colId xmlns:a16="http://schemas.microsoft.com/office/drawing/2014/main" val="2368396786"/>
                    </a:ext>
                  </a:extLst>
                </a:gridCol>
                <a:gridCol w="622112">
                  <a:extLst>
                    <a:ext uri="{9D8B030D-6E8A-4147-A177-3AD203B41FA5}">
                      <a16:colId xmlns:a16="http://schemas.microsoft.com/office/drawing/2014/main" val="2911428784"/>
                    </a:ext>
                  </a:extLst>
                </a:gridCol>
                <a:gridCol w="825494">
                  <a:extLst>
                    <a:ext uri="{9D8B030D-6E8A-4147-A177-3AD203B41FA5}">
                      <a16:colId xmlns:a16="http://schemas.microsoft.com/office/drawing/2014/main" val="2032064025"/>
                    </a:ext>
                  </a:extLst>
                </a:gridCol>
                <a:gridCol w="490511">
                  <a:extLst>
                    <a:ext uri="{9D8B030D-6E8A-4147-A177-3AD203B41FA5}">
                      <a16:colId xmlns:a16="http://schemas.microsoft.com/office/drawing/2014/main" val="865238843"/>
                    </a:ext>
                  </a:extLst>
                </a:gridCol>
              </a:tblGrid>
              <a:tr h="231419">
                <a:tc>
                  <a:txBody>
                    <a:bodyPr/>
                    <a:lstStyle/>
                    <a:p>
                      <a:pPr algn="l" fontAlgn="b"/>
                      <a:endParaRPr lang="en-US" sz="1000" b="1" i="0" u="none" strike="noStrike">
                        <a:solidFill>
                          <a:srgbClr val="000000"/>
                        </a:solidFill>
                        <a:effectLst/>
                        <a:latin typeface="Calibri"/>
                      </a:endParaRPr>
                    </a:p>
                  </a:txBody>
                  <a:tcPr marL="4895" marR="4895" marT="4895" marB="0" anchor="b"/>
                </a:tc>
                <a:tc>
                  <a:txBody>
                    <a:bodyPr/>
                    <a:lstStyle/>
                    <a:p>
                      <a:pPr algn="l" fontAlgn="b"/>
                      <a:r>
                        <a:rPr lang="en-US" sz="1000" b="1" u="none" strike="noStrike">
                          <a:effectLst/>
                        </a:rPr>
                        <a:t>Leisure Segment</a:t>
                      </a:r>
                      <a:endParaRPr lang="en-US" sz="1000" b="1" i="0" u="none" strike="noStrike">
                        <a:solidFill>
                          <a:srgbClr val="000000"/>
                        </a:solidFill>
                        <a:effectLst/>
                        <a:latin typeface="Calibri"/>
                      </a:endParaRPr>
                    </a:p>
                  </a:txBody>
                  <a:tcPr marL="4895" marR="4895" marT="4895" marB="0" anchor="b"/>
                </a:tc>
                <a:tc>
                  <a:txBody>
                    <a:bodyPr/>
                    <a:lstStyle/>
                    <a:p>
                      <a:pPr algn="l" fontAlgn="b"/>
                      <a:r>
                        <a:rPr lang="en-US" sz="1000" b="1" u="none" strike="noStrike">
                          <a:effectLst/>
                        </a:rPr>
                        <a:t>Competitive Segment</a:t>
                      </a:r>
                      <a:endParaRPr lang="en-US" sz="1000" b="1" i="0" u="none" strike="noStrike">
                        <a:solidFill>
                          <a:srgbClr val="000000"/>
                        </a:solidFill>
                        <a:effectLst/>
                        <a:latin typeface="Calibri"/>
                      </a:endParaRPr>
                    </a:p>
                  </a:txBody>
                  <a:tcPr marL="4895" marR="4895" marT="4895" marB="0" anchor="b"/>
                </a:tc>
                <a:tc>
                  <a:txBody>
                    <a:bodyPr/>
                    <a:lstStyle/>
                    <a:p>
                      <a:pPr algn="l" fontAlgn="b"/>
                      <a:r>
                        <a:rPr lang="en-US" sz="1000" b="1" u="none" strike="noStrike">
                          <a:effectLst/>
                        </a:rPr>
                        <a:t>Social Segment</a:t>
                      </a:r>
                      <a:endParaRPr lang="en-US" sz="1000" b="1" i="0" u="none" strike="noStrike">
                        <a:solidFill>
                          <a:srgbClr val="000000"/>
                        </a:solidFill>
                        <a:effectLst/>
                        <a:latin typeface="Calibri"/>
                      </a:endParaRPr>
                    </a:p>
                  </a:txBody>
                  <a:tcPr marL="4895" marR="4895" marT="4895" marB="0" anchor="b"/>
                </a:tc>
                <a:extLst>
                  <a:ext uri="{0D108BD9-81ED-4DB2-BD59-A6C34878D82A}">
                    <a16:rowId xmlns:a16="http://schemas.microsoft.com/office/drawing/2014/main" val="1363601304"/>
                  </a:ext>
                </a:extLst>
              </a:tr>
              <a:tr h="245201">
                <a:tc>
                  <a:txBody>
                    <a:bodyPr/>
                    <a:lstStyle/>
                    <a:p>
                      <a:pPr algn="l" fontAlgn="b"/>
                      <a:r>
                        <a:rPr lang="en-US" sz="1000" b="1" u="none" strike="noStrike">
                          <a:effectLst/>
                        </a:rPr>
                        <a:t>Do not use any technology</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1%</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0%</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4%</a:t>
                      </a:r>
                      <a:endParaRPr lang="en-US" sz="1000" b="1" i="0" u="none" strike="noStrike">
                        <a:solidFill>
                          <a:srgbClr val="000000"/>
                        </a:solidFill>
                        <a:effectLst/>
                        <a:latin typeface="Calibri"/>
                      </a:endParaRPr>
                    </a:p>
                  </a:txBody>
                  <a:tcPr marL="4895" marR="4895" marT="4895" marB="0" anchor="b"/>
                </a:tc>
                <a:extLst>
                  <a:ext uri="{0D108BD9-81ED-4DB2-BD59-A6C34878D82A}">
                    <a16:rowId xmlns:a16="http://schemas.microsoft.com/office/drawing/2014/main" val="1530595056"/>
                  </a:ext>
                </a:extLst>
              </a:tr>
              <a:tr h="123751">
                <a:tc>
                  <a:txBody>
                    <a:bodyPr/>
                    <a:lstStyle/>
                    <a:p>
                      <a:pPr algn="l" fontAlgn="b"/>
                      <a:r>
                        <a:rPr lang="en-US" sz="1000" b="1" u="none" strike="noStrike">
                          <a:effectLst/>
                        </a:rPr>
                        <a:t>GPS Sport Watch</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43%</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40%</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34%</a:t>
                      </a:r>
                      <a:endParaRPr lang="en-US" sz="1000" b="1" i="0" u="none" strike="noStrike">
                        <a:solidFill>
                          <a:srgbClr val="000000"/>
                        </a:solidFill>
                        <a:effectLst/>
                        <a:latin typeface="Calibri"/>
                      </a:endParaRPr>
                    </a:p>
                  </a:txBody>
                  <a:tcPr marL="4895" marR="4895" marT="4895" marB="0" anchor="b"/>
                </a:tc>
                <a:extLst>
                  <a:ext uri="{0D108BD9-81ED-4DB2-BD59-A6C34878D82A}">
                    <a16:rowId xmlns:a16="http://schemas.microsoft.com/office/drawing/2014/main" val="3855542713"/>
                  </a:ext>
                </a:extLst>
              </a:tr>
              <a:tr h="261368">
                <a:tc>
                  <a:txBody>
                    <a:bodyPr/>
                    <a:lstStyle/>
                    <a:p>
                      <a:pPr algn="l" fontAlgn="b"/>
                      <a:r>
                        <a:rPr lang="en-US" sz="1000" b="1" u="none" strike="noStrike">
                          <a:effectLst/>
                        </a:rPr>
                        <a:t>Smartwatch (Apple, Samsung)</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55%</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61%</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38%</a:t>
                      </a:r>
                      <a:endParaRPr lang="en-US" sz="1000" b="1" i="0" u="none" strike="noStrike">
                        <a:solidFill>
                          <a:srgbClr val="000000"/>
                        </a:solidFill>
                        <a:effectLst/>
                        <a:latin typeface="Calibri"/>
                      </a:endParaRPr>
                    </a:p>
                  </a:txBody>
                  <a:tcPr marL="4895" marR="4895" marT="4895" marB="0" anchor="b"/>
                </a:tc>
                <a:extLst>
                  <a:ext uri="{0D108BD9-81ED-4DB2-BD59-A6C34878D82A}">
                    <a16:rowId xmlns:a16="http://schemas.microsoft.com/office/drawing/2014/main" val="2434260708"/>
                  </a:ext>
                </a:extLst>
              </a:tr>
              <a:tr h="123751">
                <a:tc>
                  <a:txBody>
                    <a:bodyPr/>
                    <a:lstStyle/>
                    <a:p>
                      <a:pPr algn="l" fontAlgn="b"/>
                      <a:r>
                        <a:rPr lang="en-US" sz="1000" b="1" u="none" strike="noStrike">
                          <a:effectLst/>
                        </a:rPr>
                        <a:t>Cycling with GPS</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31%</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37%</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16%</a:t>
                      </a:r>
                      <a:endParaRPr lang="en-US" sz="1000" b="1" i="0" u="none" strike="noStrike">
                        <a:solidFill>
                          <a:srgbClr val="000000"/>
                        </a:solidFill>
                        <a:effectLst/>
                        <a:latin typeface="Calibri"/>
                      </a:endParaRPr>
                    </a:p>
                  </a:txBody>
                  <a:tcPr marL="4895" marR="4895" marT="4895" marB="0" anchor="b"/>
                </a:tc>
                <a:extLst>
                  <a:ext uri="{0D108BD9-81ED-4DB2-BD59-A6C34878D82A}">
                    <a16:rowId xmlns:a16="http://schemas.microsoft.com/office/drawing/2014/main" val="3973750370"/>
                  </a:ext>
                </a:extLst>
              </a:tr>
              <a:tr h="184476">
                <a:tc>
                  <a:txBody>
                    <a:bodyPr/>
                    <a:lstStyle/>
                    <a:p>
                      <a:pPr algn="l" fontAlgn="b"/>
                      <a:r>
                        <a:rPr lang="en-US" sz="1000" b="1" u="none" strike="noStrike">
                          <a:effectLst/>
                        </a:rPr>
                        <a:t>Cycling Without GPS</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22%</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25%</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12%</a:t>
                      </a:r>
                      <a:endParaRPr lang="en-US" sz="1000" b="1" i="0" u="none" strike="noStrike">
                        <a:solidFill>
                          <a:srgbClr val="000000"/>
                        </a:solidFill>
                        <a:effectLst/>
                        <a:latin typeface="Calibri"/>
                      </a:endParaRPr>
                    </a:p>
                  </a:txBody>
                  <a:tcPr marL="4895" marR="4895" marT="4895" marB="0" anchor="b"/>
                </a:tc>
                <a:extLst>
                  <a:ext uri="{0D108BD9-81ED-4DB2-BD59-A6C34878D82A}">
                    <a16:rowId xmlns:a16="http://schemas.microsoft.com/office/drawing/2014/main" val="33550833"/>
                  </a:ext>
                </a:extLst>
              </a:tr>
              <a:tr h="184476">
                <a:tc>
                  <a:txBody>
                    <a:bodyPr/>
                    <a:lstStyle/>
                    <a:p>
                      <a:pPr algn="l" fontAlgn="b"/>
                      <a:r>
                        <a:rPr lang="en-US" sz="1000" b="1" u="none" strike="noStrike">
                          <a:effectLst/>
                        </a:rPr>
                        <a:t>Heart Rate Monitor</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38%</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38%</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26%</a:t>
                      </a:r>
                      <a:endParaRPr lang="en-US" sz="1000" b="1" i="0" u="none" strike="noStrike">
                        <a:solidFill>
                          <a:srgbClr val="000000"/>
                        </a:solidFill>
                        <a:effectLst/>
                        <a:latin typeface="Calibri"/>
                      </a:endParaRPr>
                    </a:p>
                  </a:txBody>
                  <a:tcPr marL="4895" marR="4895" marT="4895" marB="0" anchor="b"/>
                </a:tc>
                <a:extLst>
                  <a:ext uri="{0D108BD9-81ED-4DB2-BD59-A6C34878D82A}">
                    <a16:rowId xmlns:a16="http://schemas.microsoft.com/office/drawing/2014/main" val="3052959017"/>
                  </a:ext>
                </a:extLst>
              </a:tr>
              <a:tr h="123751">
                <a:tc>
                  <a:txBody>
                    <a:bodyPr/>
                    <a:lstStyle/>
                    <a:p>
                      <a:pPr algn="l" fontAlgn="b"/>
                      <a:r>
                        <a:rPr lang="en-US" sz="1000" b="1" u="none" strike="noStrike">
                          <a:effectLst/>
                        </a:rPr>
                        <a:t>Recovery Tracker</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18%</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23%</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7%</a:t>
                      </a:r>
                      <a:endParaRPr lang="en-US" sz="1000" b="1" i="0" u="none" strike="noStrike">
                        <a:solidFill>
                          <a:srgbClr val="000000"/>
                        </a:solidFill>
                        <a:effectLst/>
                        <a:latin typeface="Calibri"/>
                      </a:endParaRPr>
                    </a:p>
                  </a:txBody>
                  <a:tcPr marL="4895" marR="4895" marT="4895" marB="0" anchor="b"/>
                </a:tc>
                <a:extLst>
                  <a:ext uri="{0D108BD9-81ED-4DB2-BD59-A6C34878D82A}">
                    <a16:rowId xmlns:a16="http://schemas.microsoft.com/office/drawing/2014/main" val="4090833077"/>
                  </a:ext>
                </a:extLst>
              </a:tr>
              <a:tr h="245201">
                <a:tc>
                  <a:txBody>
                    <a:bodyPr/>
                    <a:lstStyle/>
                    <a:p>
                      <a:pPr algn="l" fontAlgn="b"/>
                      <a:r>
                        <a:rPr lang="en-US" sz="1000" b="1" u="none" strike="noStrike">
                          <a:effectLst/>
                        </a:rPr>
                        <a:t>Regular Watch w/ Timer no GPS</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23%</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28%</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13%</a:t>
                      </a:r>
                      <a:endParaRPr lang="en-US" sz="1000" b="1" i="0" u="none" strike="noStrike">
                        <a:solidFill>
                          <a:srgbClr val="000000"/>
                        </a:solidFill>
                        <a:effectLst/>
                        <a:latin typeface="Calibri"/>
                      </a:endParaRPr>
                    </a:p>
                  </a:txBody>
                  <a:tcPr marL="4895" marR="4895" marT="4895" marB="0" anchor="b"/>
                </a:tc>
                <a:extLst>
                  <a:ext uri="{0D108BD9-81ED-4DB2-BD59-A6C34878D82A}">
                    <a16:rowId xmlns:a16="http://schemas.microsoft.com/office/drawing/2014/main" val="2618755864"/>
                  </a:ext>
                </a:extLst>
              </a:tr>
              <a:tr h="245201">
                <a:tc>
                  <a:txBody>
                    <a:bodyPr/>
                    <a:lstStyle/>
                    <a:p>
                      <a:pPr algn="l" fontAlgn="b"/>
                      <a:r>
                        <a:rPr lang="en-US" sz="1000" b="1" u="none" strike="noStrike">
                          <a:effectLst/>
                        </a:rPr>
                        <a:t>Step/Counter/Pedometer no GPS</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26%</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29%</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17%</a:t>
                      </a:r>
                      <a:endParaRPr lang="en-US" sz="1000" b="1" i="0" u="none" strike="noStrike">
                        <a:solidFill>
                          <a:srgbClr val="000000"/>
                        </a:solidFill>
                        <a:effectLst/>
                        <a:latin typeface="Calibri"/>
                      </a:endParaRPr>
                    </a:p>
                  </a:txBody>
                  <a:tcPr marL="4895" marR="4895" marT="4895" marB="0" anchor="b"/>
                </a:tc>
                <a:extLst>
                  <a:ext uri="{0D108BD9-81ED-4DB2-BD59-A6C34878D82A}">
                    <a16:rowId xmlns:a16="http://schemas.microsoft.com/office/drawing/2014/main" val="809700083"/>
                  </a:ext>
                </a:extLst>
              </a:tr>
              <a:tr h="117987">
                <a:tc>
                  <a:txBody>
                    <a:bodyPr/>
                    <a:lstStyle/>
                    <a:p>
                      <a:pPr algn="l" fontAlgn="b"/>
                      <a:r>
                        <a:rPr lang="en-US" sz="1000" b="1" u="none" strike="noStrike">
                          <a:effectLst/>
                        </a:rPr>
                        <a:t>iPhone</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47%</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56%</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35%</a:t>
                      </a:r>
                      <a:endParaRPr lang="en-US" sz="1000" b="1" i="0" u="none" strike="noStrike">
                        <a:solidFill>
                          <a:srgbClr val="000000"/>
                        </a:solidFill>
                        <a:effectLst/>
                        <a:latin typeface="Calibri"/>
                      </a:endParaRPr>
                    </a:p>
                  </a:txBody>
                  <a:tcPr marL="4895" marR="4895" marT="4895" marB="0" anchor="b"/>
                </a:tc>
                <a:extLst>
                  <a:ext uri="{0D108BD9-81ED-4DB2-BD59-A6C34878D82A}">
                    <a16:rowId xmlns:a16="http://schemas.microsoft.com/office/drawing/2014/main" val="2975714449"/>
                  </a:ext>
                </a:extLst>
              </a:tr>
              <a:tr h="117987">
                <a:tc>
                  <a:txBody>
                    <a:bodyPr/>
                    <a:lstStyle/>
                    <a:p>
                      <a:pPr algn="l" fontAlgn="b"/>
                      <a:r>
                        <a:rPr lang="en-US" sz="1000" b="1" u="none" strike="noStrike">
                          <a:effectLst/>
                        </a:rPr>
                        <a:t>Android</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39%</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44%</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36%</a:t>
                      </a:r>
                      <a:endParaRPr lang="en-US" sz="1000" b="1" i="0" u="none" strike="noStrike">
                        <a:solidFill>
                          <a:srgbClr val="000000"/>
                        </a:solidFill>
                        <a:effectLst/>
                        <a:latin typeface="Calibri"/>
                      </a:endParaRPr>
                    </a:p>
                  </a:txBody>
                  <a:tcPr marL="4895" marR="4895" marT="4895" marB="0" anchor="b"/>
                </a:tc>
                <a:extLst>
                  <a:ext uri="{0D108BD9-81ED-4DB2-BD59-A6C34878D82A}">
                    <a16:rowId xmlns:a16="http://schemas.microsoft.com/office/drawing/2014/main" val="3149769138"/>
                  </a:ext>
                </a:extLst>
              </a:tr>
              <a:tr h="117987">
                <a:tc>
                  <a:txBody>
                    <a:bodyPr/>
                    <a:lstStyle/>
                    <a:p>
                      <a:pPr algn="l" fontAlgn="b"/>
                      <a:r>
                        <a:rPr lang="en-US" sz="1000" b="1" u="none" strike="noStrike">
                          <a:effectLst/>
                        </a:rPr>
                        <a:t>Other</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2%</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2%</a:t>
                      </a:r>
                      <a:endParaRPr lang="en-US" sz="1000" b="1" i="0" u="none" strike="noStrike">
                        <a:solidFill>
                          <a:srgbClr val="000000"/>
                        </a:solidFill>
                        <a:effectLst/>
                        <a:latin typeface="Calibri"/>
                      </a:endParaRPr>
                    </a:p>
                  </a:txBody>
                  <a:tcPr marL="4895" marR="4895" marT="4895" marB="0" anchor="b"/>
                </a:tc>
                <a:tc>
                  <a:txBody>
                    <a:bodyPr/>
                    <a:lstStyle/>
                    <a:p>
                      <a:pPr algn="r" fontAlgn="b"/>
                      <a:r>
                        <a:rPr lang="en-US" sz="1000" b="1" u="none" strike="noStrike">
                          <a:effectLst/>
                        </a:rPr>
                        <a:t>7%</a:t>
                      </a:r>
                      <a:endParaRPr lang="en-US" sz="1000" b="1" i="0" u="none" strike="noStrike">
                        <a:solidFill>
                          <a:srgbClr val="000000"/>
                        </a:solidFill>
                        <a:effectLst/>
                        <a:latin typeface="Calibri"/>
                      </a:endParaRPr>
                    </a:p>
                  </a:txBody>
                  <a:tcPr marL="4895" marR="4895" marT="4895" marB="0" anchor="b"/>
                </a:tc>
                <a:extLst>
                  <a:ext uri="{0D108BD9-81ED-4DB2-BD59-A6C34878D82A}">
                    <a16:rowId xmlns:a16="http://schemas.microsoft.com/office/drawing/2014/main" val="1124342349"/>
                  </a:ext>
                </a:extLst>
              </a:tr>
            </a:tbl>
          </a:graphicData>
        </a:graphic>
      </p:graphicFrame>
      <p:graphicFrame>
        <p:nvGraphicFramePr>
          <p:cNvPr id="15" name="Chart 14">
            <a:extLst>
              <a:ext uri="{FF2B5EF4-FFF2-40B4-BE49-F238E27FC236}">
                <a16:creationId xmlns:a16="http://schemas.microsoft.com/office/drawing/2014/main" id="{492D49CA-1BCA-72F6-8AE1-88CA5C32C83E}"/>
              </a:ext>
            </a:extLst>
          </p:cNvPr>
          <p:cNvGraphicFramePr>
            <a:graphicFrameLocks/>
          </p:cNvGraphicFramePr>
          <p:nvPr>
            <p:extLst>
              <p:ext uri="{D42A27DB-BD31-4B8C-83A1-F6EECF244321}">
                <p14:modId xmlns:p14="http://schemas.microsoft.com/office/powerpoint/2010/main" val="4200613033"/>
              </p:ext>
            </p:extLst>
          </p:nvPr>
        </p:nvGraphicFramePr>
        <p:xfrm>
          <a:off x="4055005" y="2776868"/>
          <a:ext cx="4219225" cy="257270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15">
            <a:extLst>
              <a:ext uri="{FF2B5EF4-FFF2-40B4-BE49-F238E27FC236}">
                <a16:creationId xmlns:a16="http://schemas.microsoft.com/office/drawing/2014/main" id="{BB3BC043-DF37-D715-89FD-B91D4D9F0205}"/>
              </a:ext>
            </a:extLst>
          </p:cNvPr>
          <p:cNvGraphicFramePr>
            <a:graphicFrameLocks noGrp="1"/>
          </p:cNvGraphicFramePr>
          <p:nvPr>
            <p:extLst>
              <p:ext uri="{D42A27DB-BD31-4B8C-83A1-F6EECF244321}">
                <p14:modId xmlns:p14="http://schemas.microsoft.com/office/powerpoint/2010/main" val="3388974258"/>
              </p:ext>
            </p:extLst>
          </p:nvPr>
        </p:nvGraphicFramePr>
        <p:xfrm>
          <a:off x="8423079" y="2975531"/>
          <a:ext cx="3508067" cy="2290079"/>
        </p:xfrm>
        <a:graphic>
          <a:graphicData uri="http://schemas.openxmlformats.org/drawingml/2006/table">
            <a:tbl>
              <a:tblPr>
                <a:tableStyleId>{5C22544A-7EE6-4342-B048-85BDC9FD1C3A}</a:tableStyleId>
              </a:tblPr>
              <a:tblGrid>
                <a:gridCol w="1591779">
                  <a:extLst>
                    <a:ext uri="{9D8B030D-6E8A-4147-A177-3AD203B41FA5}">
                      <a16:colId xmlns:a16="http://schemas.microsoft.com/office/drawing/2014/main" val="1794018137"/>
                    </a:ext>
                  </a:extLst>
                </a:gridCol>
                <a:gridCol w="620486">
                  <a:extLst>
                    <a:ext uri="{9D8B030D-6E8A-4147-A177-3AD203B41FA5}">
                      <a16:colId xmlns:a16="http://schemas.microsoft.com/office/drawing/2014/main" val="3132074569"/>
                    </a:ext>
                  </a:extLst>
                </a:gridCol>
                <a:gridCol w="805543">
                  <a:extLst>
                    <a:ext uri="{9D8B030D-6E8A-4147-A177-3AD203B41FA5}">
                      <a16:colId xmlns:a16="http://schemas.microsoft.com/office/drawing/2014/main" val="983976629"/>
                    </a:ext>
                  </a:extLst>
                </a:gridCol>
                <a:gridCol w="490259">
                  <a:extLst>
                    <a:ext uri="{9D8B030D-6E8A-4147-A177-3AD203B41FA5}">
                      <a16:colId xmlns:a16="http://schemas.microsoft.com/office/drawing/2014/main" val="1038405002"/>
                    </a:ext>
                  </a:extLst>
                </a:gridCol>
              </a:tblGrid>
              <a:tr h="297954">
                <a:tc>
                  <a:txBody>
                    <a:bodyPr/>
                    <a:lstStyle/>
                    <a:p>
                      <a:pPr algn="l" fontAlgn="b"/>
                      <a:endParaRPr lang="en-US" sz="1000" b="1" i="0" u="none" strike="noStrike">
                        <a:solidFill>
                          <a:srgbClr val="000000"/>
                        </a:solidFill>
                        <a:effectLst/>
                        <a:latin typeface="Calibri"/>
                      </a:endParaRPr>
                    </a:p>
                  </a:txBody>
                  <a:tcPr marL="6206" marR="6206" marT="6206" marB="0" anchor="b"/>
                </a:tc>
                <a:tc>
                  <a:txBody>
                    <a:bodyPr/>
                    <a:lstStyle/>
                    <a:p>
                      <a:pPr algn="l" fontAlgn="b"/>
                      <a:r>
                        <a:rPr lang="en-US" sz="1000" b="1" u="none" strike="noStrike">
                          <a:effectLst/>
                        </a:rPr>
                        <a:t>Leisure Segment</a:t>
                      </a:r>
                      <a:endParaRPr lang="en-US" sz="1000" b="1" i="0" u="none" strike="noStrike">
                        <a:solidFill>
                          <a:srgbClr val="000000"/>
                        </a:solidFill>
                        <a:effectLst/>
                        <a:latin typeface="Calibri"/>
                      </a:endParaRPr>
                    </a:p>
                  </a:txBody>
                  <a:tcPr marL="6206" marR="6206" marT="6206" marB="0" anchor="b"/>
                </a:tc>
                <a:tc>
                  <a:txBody>
                    <a:bodyPr/>
                    <a:lstStyle/>
                    <a:p>
                      <a:pPr algn="l" fontAlgn="b"/>
                      <a:r>
                        <a:rPr lang="en-US" sz="1000" b="1" u="none" strike="noStrike">
                          <a:effectLst/>
                        </a:rPr>
                        <a:t>Competitive Segment</a:t>
                      </a:r>
                      <a:endParaRPr lang="en-US" sz="1000" b="1" i="0" u="none" strike="noStrike">
                        <a:solidFill>
                          <a:srgbClr val="000000"/>
                        </a:solidFill>
                        <a:effectLst/>
                        <a:latin typeface="Calibri"/>
                      </a:endParaRPr>
                    </a:p>
                  </a:txBody>
                  <a:tcPr marL="6206" marR="6206" marT="6206" marB="0" anchor="b"/>
                </a:tc>
                <a:tc>
                  <a:txBody>
                    <a:bodyPr/>
                    <a:lstStyle/>
                    <a:p>
                      <a:pPr algn="l" fontAlgn="b"/>
                      <a:r>
                        <a:rPr lang="en-US" sz="1000" b="1" u="none" strike="noStrike">
                          <a:effectLst/>
                        </a:rPr>
                        <a:t>Social Segment</a:t>
                      </a:r>
                      <a:endParaRPr lang="en-US" sz="1000" b="1" i="0" u="none" strike="noStrike">
                        <a:solidFill>
                          <a:srgbClr val="000000"/>
                        </a:solidFill>
                        <a:effectLst/>
                        <a:latin typeface="Calibri"/>
                      </a:endParaRPr>
                    </a:p>
                  </a:txBody>
                  <a:tcPr marL="6206" marR="6206" marT="6206" marB="0" anchor="b"/>
                </a:tc>
                <a:extLst>
                  <a:ext uri="{0D108BD9-81ED-4DB2-BD59-A6C34878D82A}">
                    <a16:rowId xmlns:a16="http://schemas.microsoft.com/office/drawing/2014/main" val="276420351"/>
                  </a:ext>
                </a:extLst>
              </a:tr>
              <a:tr h="151811">
                <a:tc>
                  <a:txBody>
                    <a:bodyPr/>
                    <a:lstStyle/>
                    <a:p>
                      <a:pPr algn="l" fontAlgn="b"/>
                      <a:r>
                        <a:rPr lang="en-US" sz="1000" b="1" u="none" strike="noStrike">
                          <a:effectLst/>
                        </a:rPr>
                        <a:t>Do not own any equipment</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1%</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0%</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3%</a:t>
                      </a:r>
                      <a:endParaRPr lang="en-US" sz="1000" b="1" i="0" u="none" strike="noStrike">
                        <a:solidFill>
                          <a:srgbClr val="000000"/>
                        </a:solidFill>
                        <a:effectLst/>
                        <a:latin typeface="Calibri"/>
                      </a:endParaRPr>
                    </a:p>
                  </a:txBody>
                  <a:tcPr marL="6206" marR="6206" marT="6206" marB="0" anchor="b"/>
                </a:tc>
                <a:extLst>
                  <a:ext uri="{0D108BD9-81ED-4DB2-BD59-A6C34878D82A}">
                    <a16:rowId xmlns:a16="http://schemas.microsoft.com/office/drawing/2014/main" val="1118728412"/>
                  </a:ext>
                </a:extLst>
              </a:tr>
              <a:tr h="151811">
                <a:tc>
                  <a:txBody>
                    <a:bodyPr/>
                    <a:lstStyle/>
                    <a:p>
                      <a:pPr algn="l" fontAlgn="b"/>
                      <a:r>
                        <a:rPr lang="en-US" sz="1000" b="1" u="none" strike="noStrike">
                          <a:effectLst/>
                        </a:rPr>
                        <a:t>Treadmill</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47%</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47%</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39%</a:t>
                      </a:r>
                      <a:endParaRPr lang="en-US" sz="1000" b="1" i="0" u="none" strike="noStrike">
                        <a:solidFill>
                          <a:srgbClr val="000000"/>
                        </a:solidFill>
                        <a:effectLst/>
                        <a:latin typeface="Calibri"/>
                      </a:endParaRPr>
                    </a:p>
                  </a:txBody>
                  <a:tcPr marL="6206" marR="6206" marT="6206" marB="0" anchor="b"/>
                </a:tc>
                <a:extLst>
                  <a:ext uri="{0D108BD9-81ED-4DB2-BD59-A6C34878D82A}">
                    <a16:rowId xmlns:a16="http://schemas.microsoft.com/office/drawing/2014/main" val="341628467"/>
                  </a:ext>
                </a:extLst>
              </a:tr>
              <a:tr h="151811">
                <a:tc>
                  <a:txBody>
                    <a:bodyPr/>
                    <a:lstStyle/>
                    <a:p>
                      <a:pPr algn="l" fontAlgn="b"/>
                      <a:r>
                        <a:rPr lang="en-US" sz="1000" b="1" u="none" strike="noStrike">
                          <a:effectLst/>
                        </a:rPr>
                        <a:t>Rower</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19%</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21%</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10%</a:t>
                      </a:r>
                      <a:endParaRPr lang="en-US" sz="1000" b="1" i="0" u="none" strike="noStrike">
                        <a:solidFill>
                          <a:srgbClr val="000000"/>
                        </a:solidFill>
                        <a:effectLst/>
                        <a:latin typeface="Calibri"/>
                      </a:endParaRPr>
                    </a:p>
                  </a:txBody>
                  <a:tcPr marL="6206" marR="6206" marT="6206" marB="0" anchor="b"/>
                </a:tc>
                <a:extLst>
                  <a:ext uri="{0D108BD9-81ED-4DB2-BD59-A6C34878D82A}">
                    <a16:rowId xmlns:a16="http://schemas.microsoft.com/office/drawing/2014/main" val="3725930504"/>
                  </a:ext>
                </a:extLst>
              </a:tr>
              <a:tr h="151811">
                <a:tc>
                  <a:txBody>
                    <a:bodyPr/>
                    <a:lstStyle/>
                    <a:p>
                      <a:pPr algn="l" fontAlgn="b"/>
                      <a:r>
                        <a:rPr lang="en-US" sz="1000" b="1" u="none" strike="noStrike">
                          <a:effectLst/>
                        </a:rPr>
                        <a:t>Stair Stepper</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31%</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36%</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14%</a:t>
                      </a:r>
                      <a:endParaRPr lang="en-US" sz="1000" b="1" i="0" u="none" strike="noStrike">
                        <a:solidFill>
                          <a:srgbClr val="000000"/>
                        </a:solidFill>
                        <a:effectLst/>
                        <a:latin typeface="Calibri"/>
                      </a:endParaRPr>
                    </a:p>
                  </a:txBody>
                  <a:tcPr marL="6206" marR="6206" marT="6206" marB="0" anchor="b"/>
                </a:tc>
                <a:extLst>
                  <a:ext uri="{0D108BD9-81ED-4DB2-BD59-A6C34878D82A}">
                    <a16:rowId xmlns:a16="http://schemas.microsoft.com/office/drawing/2014/main" val="1058300126"/>
                  </a:ext>
                </a:extLst>
              </a:tr>
              <a:tr h="151811">
                <a:tc>
                  <a:txBody>
                    <a:bodyPr/>
                    <a:lstStyle/>
                    <a:p>
                      <a:pPr algn="l" fontAlgn="b"/>
                      <a:r>
                        <a:rPr lang="en-US" sz="1000" b="1" u="none" strike="noStrike">
                          <a:effectLst/>
                        </a:rPr>
                        <a:t>Elliptical</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24%</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27%</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20%</a:t>
                      </a:r>
                      <a:endParaRPr lang="en-US" sz="1000" b="1" i="0" u="none" strike="noStrike">
                        <a:solidFill>
                          <a:srgbClr val="000000"/>
                        </a:solidFill>
                        <a:effectLst/>
                        <a:latin typeface="Calibri"/>
                      </a:endParaRPr>
                    </a:p>
                  </a:txBody>
                  <a:tcPr marL="6206" marR="6206" marT="6206" marB="0" anchor="b"/>
                </a:tc>
                <a:extLst>
                  <a:ext uri="{0D108BD9-81ED-4DB2-BD59-A6C34878D82A}">
                    <a16:rowId xmlns:a16="http://schemas.microsoft.com/office/drawing/2014/main" val="1128577343"/>
                  </a:ext>
                </a:extLst>
              </a:tr>
              <a:tr h="297954">
                <a:tc>
                  <a:txBody>
                    <a:bodyPr/>
                    <a:lstStyle/>
                    <a:p>
                      <a:pPr algn="l" fontAlgn="b"/>
                      <a:r>
                        <a:rPr lang="en-US" sz="1000" b="1" u="none" strike="noStrike">
                          <a:effectLst/>
                        </a:rPr>
                        <a:t>Spin/Exercise Bike w/o screen</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35%</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39%</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42%</a:t>
                      </a:r>
                      <a:endParaRPr lang="en-US" sz="1000" b="1" i="0" u="none" strike="noStrike">
                        <a:solidFill>
                          <a:srgbClr val="000000"/>
                        </a:solidFill>
                        <a:effectLst/>
                        <a:latin typeface="Calibri"/>
                      </a:endParaRPr>
                    </a:p>
                  </a:txBody>
                  <a:tcPr marL="6206" marR="6206" marT="6206" marB="0" anchor="b"/>
                </a:tc>
                <a:extLst>
                  <a:ext uri="{0D108BD9-81ED-4DB2-BD59-A6C34878D82A}">
                    <a16:rowId xmlns:a16="http://schemas.microsoft.com/office/drawing/2014/main" val="4239186319"/>
                  </a:ext>
                </a:extLst>
              </a:tr>
              <a:tr h="297954">
                <a:tc>
                  <a:txBody>
                    <a:bodyPr/>
                    <a:lstStyle/>
                    <a:p>
                      <a:pPr algn="l" fontAlgn="b"/>
                      <a:r>
                        <a:rPr lang="en-US" sz="1000" b="1" u="none" strike="noStrike">
                          <a:effectLst/>
                        </a:rPr>
                        <a:t>Spin/Exercise Bike w/ screen</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40%</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44%</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19%</a:t>
                      </a:r>
                      <a:endParaRPr lang="en-US" sz="1000" b="1" i="0" u="none" strike="noStrike">
                        <a:solidFill>
                          <a:srgbClr val="000000"/>
                        </a:solidFill>
                        <a:effectLst/>
                        <a:latin typeface="Calibri"/>
                      </a:endParaRPr>
                    </a:p>
                  </a:txBody>
                  <a:tcPr marL="6206" marR="6206" marT="6206" marB="0" anchor="b"/>
                </a:tc>
                <a:extLst>
                  <a:ext uri="{0D108BD9-81ED-4DB2-BD59-A6C34878D82A}">
                    <a16:rowId xmlns:a16="http://schemas.microsoft.com/office/drawing/2014/main" val="3033845911"/>
                  </a:ext>
                </a:extLst>
              </a:tr>
              <a:tr h="297954">
                <a:tc>
                  <a:txBody>
                    <a:bodyPr/>
                    <a:lstStyle/>
                    <a:p>
                      <a:pPr algn="l" fontAlgn="b"/>
                      <a:r>
                        <a:rPr lang="en-US" sz="1000" b="1" u="none" strike="noStrike">
                          <a:effectLst/>
                        </a:rPr>
                        <a:t>Bike Trainer (Wahoo, CycleOps, TACX)</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41%</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45%</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30%</a:t>
                      </a:r>
                      <a:endParaRPr lang="en-US" sz="1000" b="1" i="0" u="none" strike="noStrike">
                        <a:solidFill>
                          <a:srgbClr val="000000"/>
                        </a:solidFill>
                        <a:effectLst/>
                        <a:latin typeface="Calibri"/>
                      </a:endParaRPr>
                    </a:p>
                  </a:txBody>
                  <a:tcPr marL="6206" marR="6206" marT="6206" marB="0" anchor="b"/>
                </a:tc>
                <a:extLst>
                  <a:ext uri="{0D108BD9-81ED-4DB2-BD59-A6C34878D82A}">
                    <a16:rowId xmlns:a16="http://schemas.microsoft.com/office/drawing/2014/main" val="1581799069"/>
                  </a:ext>
                </a:extLst>
              </a:tr>
              <a:tr h="266077">
                <a:tc>
                  <a:txBody>
                    <a:bodyPr/>
                    <a:lstStyle/>
                    <a:p>
                      <a:pPr algn="l" fontAlgn="b"/>
                      <a:r>
                        <a:rPr lang="en-US" sz="1000" b="1" u="none" strike="noStrike">
                          <a:effectLst/>
                        </a:rPr>
                        <a:t>Smart Bike (Wahoo, TACX)</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38%</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51%</a:t>
                      </a:r>
                      <a:endParaRPr lang="en-US" sz="1000" b="1" i="0" u="none" strike="noStrike">
                        <a:solidFill>
                          <a:srgbClr val="000000"/>
                        </a:solidFill>
                        <a:effectLst/>
                        <a:latin typeface="Calibri"/>
                      </a:endParaRPr>
                    </a:p>
                  </a:txBody>
                  <a:tcPr marL="6206" marR="6206" marT="6206" marB="0" anchor="b"/>
                </a:tc>
                <a:tc>
                  <a:txBody>
                    <a:bodyPr/>
                    <a:lstStyle/>
                    <a:p>
                      <a:pPr algn="r" fontAlgn="b"/>
                      <a:r>
                        <a:rPr lang="en-US" sz="1000" b="1" u="none" strike="noStrike">
                          <a:effectLst/>
                        </a:rPr>
                        <a:t>25%</a:t>
                      </a:r>
                      <a:endParaRPr lang="en-US" sz="1000" b="1" i="0" u="none" strike="noStrike">
                        <a:solidFill>
                          <a:srgbClr val="000000"/>
                        </a:solidFill>
                        <a:effectLst/>
                        <a:latin typeface="Calibri"/>
                      </a:endParaRPr>
                    </a:p>
                  </a:txBody>
                  <a:tcPr marL="6206" marR="6206" marT="6206" marB="0" anchor="b"/>
                </a:tc>
                <a:extLst>
                  <a:ext uri="{0D108BD9-81ED-4DB2-BD59-A6C34878D82A}">
                    <a16:rowId xmlns:a16="http://schemas.microsoft.com/office/drawing/2014/main" val="2048149461"/>
                  </a:ext>
                </a:extLst>
              </a:tr>
            </a:tbl>
          </a:graphicData>
        </a:graphic>
      </p:graphicFrame>
      <p:graphicFrame>
        <p:nvGraphicFramePr>
          <p:cNvPr id="24" name="Chart 23">
            <a:extLst>
              <a:ext uri="{FF2B5EF4-FFF2-40B4-BE49-F238E27FC236}">
                <a16:creationId xmlns:a16="http://schemas.microsoft.com/office/drawing/2014/main" id="{A5F78594-4F49-AFAA-BD1B-33D5C6CDA61A}"/>
              </a:ext>
            </a:extLst>
          </p:cNvPr>
          <p:cNvGraphicFramePr>
            <a:graphicFrameLocks/>
          </p:cNvGraphicFramePr>
          <p:nvPr>
            <p:extLst>
              <p:ext uri="{D42A27DB-BD31-4B8C-83A1-F6EECF244321}">
                <p14:modId xmlns:p14="http://schemas.microsoft.com/office/powerpoint/2010/main" val="3100135680"/>
              </p:ext>
            </p:extLst>
          </p:nvPr>
        </p:nvGraphicFramePr>
        <p:xfrm>
          <a:off x="122327" y="2714136"/>
          <a:ext cx="3671823" cy="220309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a:extLst>
              <a:ext uri="{FF2B5EF4-FFF2-40B4-BE49-F238E27FC236}">
                <a16:creationId xmlns:a16="http://schemas.microsoft.com/office/drawing/2014/main" id="{39EC76F8-25F2-9A04-7056-C49ADF169EE9}"/>
              </a:ext>
            </a:extLst>
          </p:cNvPr>
          <p:cNvGraphicFramePr>
            <a:graphicFrameLocks/>
          </p:cNvGraphicFramePr>
          <p:nvPr>
            <p:extLst>
              <p:ext uri="{D42A27DB-BD31-4B8C-83A1-F6EECF244321}">
                <p14:modId xmlns:p14="http://schemas.microsoft.com/office/powerpoint/2010/main" val="1097410071"/>
              </p:ext>
            </p:extLst>
          </p:nvPr>
        </p:nvGraphicFramePr>
        <p:xfrm>
          <a:off x="165744" y="205516"/>
          <a:ext cx="3564995" cy="242154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5771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CBD93-2E88-602B-9BD8-50AC75DEE0E3}"/>
              </a:ext>
            </a:extLst>
          </p:cNvPr>
          <p:cNvSpPr>
            <a:spLocks noGrp="1"/>
          </p:cNvSpPr>
          <p:nvPr>
            <p:ph type="title"/>
          </p:nvPr>
        </p:nvSpPr>
        <p:spPr>
          <a:xfrm>
            <a:off x="1388209" y="5554639"/>
            <a:ext cx="9654076" cy="982473"/>
          </a:xfrm>
        </p:spPr>
        <p:txBody>
          <a:bodyPr>
            <a:normAutofit/>
          </a:bodyPr>
          <a:lstStyle/>
          <a:p>
            <a:r>
              <a:rPr lang="en-US" sz="4000">
                <a:solidFill>
                  <a:srgbClr val="FFFFFF"/>
                </a:solidFill>
              </a:rPr>
              <a:t>Segment Preferences </a:t>
            </a:r>
          </a:p>
        </p:txBody>
      </p:sp>
      <p:graphicFrame>
        <p:nvGraphicFramePr>
          <p:cNvPr id="25" name="Content Placeholder 2">
            <a:extLst>
              <a:ext uri="{FF2B5EF4-FFF2-40B4-BE49-F238E27FC236}">
                <a16:creationId xmlns:a16="http://schemas.microsoft.com/office/drawing/2014/main" id="{326D6D82-FD2D-D419-F0FA-7D50B6D234F6}"/>
              </a:ext>
            </a:extLst>
          </p:cNvPr>
          <p:cNvGraphicFramePr>
            <a:graphicFrameLocks noGrp="1"/>
          </p:cNvGraphicFramePr>
          <p:nvPr>
            <p:ph idx="1"/>
            <p:extLst>
              <p:ext uri="{D42A27DB-BD31-4B8C-83A1-F6EECF244321}">
                <p14:modId xmlns:p14="http://schemas.microsoft.com/office/powerpoint/2010/main" val="4127069820"/>
              </p:ext>
            </p:extLst>
          </p:nvPr>
        </p:nvGraphicFramePr>
        <p:xfrm>
          <a:off x="1268961" y="642930"/>
          <a:ext cx="9654076" cy="3837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26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F49DC-BA31-7737-5524-70CE741440D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Characteristics of Target Segments </a:t>
            </a:r>
          </a:p>
        </p:txBody>
      </p:sp>
      <p:graphicFrame>
        <p:nvGraphicFramePr>
          <p:cNvPr id="5" name="Content Placeholder 2">
            <a:extLst>
              <a:ext uri="{FF2B5EF4-FFF2-40B4-BE49-F238E27FC236}">
                <a16:creationId xmlns:a16="http://schemas.microsoft.com/office/drawing/2014/main" id="{501B05A0-0D72-3572-AA19-D78F68A0598F}"/>
              </a:ext>
            </a:extLst>
          </p:cNvPr>
          <p:cNvGraphicFramePr>
            <a:graphicFrameLocks noGrp="1"/>
          </p:cNvGraphicFramePr>
          <p:nvPr>
            <p:ph idx="1"/>
            <p:extLst>
              <p:ext uri="{D42A27DB-BD31-4B8C-83A1-F6EECF244321}">
                <p14:modId xmlns:p14="http://schemas.microsoft.com/office/powerpoint/2010/main" val="3738491651"/>
              </p:ext>
            </p:extLst>
          </p:nvPr>
        </p:nvGraphicFramePr>
        <p:xfrm>
          <a:off x="487748" y="1572671"/>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hart 3">
            <a:extLst>
              <a:ext uri="{FF2B5EF4-FFF2-40B4-BE49-F238E27FC236}">
                <a16:creationId xmlns:a16="http://schemas.microsoft.com/office/drawing/2014/main" id="{9D7D0410-1F67-8524-D0C8-D5853B1A0E26}"/>
              </a:ext>
            </a:extLst>
          </p:cNvPr>
          <p:cNvGraphicFramePr>
            <a:graphicFrameLocks/>
          </p:cNvGraphicFramePr>
          <p:nvPr>
            <p:extLst>
              <p:ext uri="{D42A27DB-BD31-4B8C-83A1-F6EECF244321}">
                <p14:modId xmlns:p14="http://schemas.microsoft.com/office/powerpoint/2010/main" val="2753330449"/>
              </p:ext>
            </p:extLst>
          </p:nvPr>
        </p:nvGraphicFramePr>
        <p:xfrm>
          <a:off x="886046" y="3963803"/>
          <a:ext cx="4252063" cy="254533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 name="Table 5">
            <a:extLst>
              <a:ext uri="{FF2B5EF4-FFF2-40B4-BE49-F238E27FC236}">
                <a16:creationId xmlns:a16="http://schemas.microsoft.com/office/drawing/2014/main" id="{263A7DAF-3911-6EB6-0731-5A4F7A542FC0}"/>
              </a:ext>
            </a:extLst>
          </p:cNvPr>
          <p:cNvGraphicFramePr>
            <a:graphicFrameLocks noGrp="1"/>
          </p:cNvGraphicFramePr>
          <p:nvPr>
            <p:extLst>
              <p:ext uri="{D42A27DB-BD31-4B8C-83A1-F6EECF244321}">
                <p14:modId xmlns:p14="http://schemas.microsoft.com/office/powerpoint/2010/main" val="3128588356"/>
              </p:ext>
            </p:extLst>
          </p:nvPr>
        </p:nvGraphicFramePr>
        <p:xfrm>
          <a:off x="7445854" y="4752081"/>
          <a:ext cx="2438400" cy="11049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826126114"/>
                    </a:ext>
                  </a:extLst>
                </a:gridCol>
                <a:gridCol w="609600">
                  <a:extLst>
                    <a:ext uri="{9D8B030D-6E8A-4147-A177-3AD203B41FA5}">
                      <a16:colId xmlns:a16="http://schemas.microsoft.com/office/drawing/2014/main" val="1000059954"/>
                    </a:ext>
                  </a:extLst>
                </a:gridCol>
                <a:gridCol w="747824">
                  <a:extLst>
                    <a:ext uri="{9D8B030D-6E8A-4147-A177-3AD203B41FA5}">
                      <a16:colId xmlns:a16="http://schemas.microsoft.com/office/drawing/2014/main" val="2335042450"/>
                    </a:ext>
                  </a:extLst>
                </a:gridCol>
                <a:gridCol w="471376">
                  <a:extLst>
                    <a:ext uri="{9D8B030D-6E8A-4147-A177-3AD203B41FA5}">
                      <a16:colId xmlns:a16="http://schemas.microsoft.com/office/drawing/2014/main" val="215030942"/>
                    </a:ext>
                  </a:extLst>
                </a:gridCol>
              </a:tblGrid>
              <a:tr h="184150">
                <a:tc>
                  <a:txBody>
                    <a:bodyPr/>
                    <a:lstStyle/>
                    <a:p>
                      <a:pPr algn="l" fontAlgn="b"/>
                      <a:endParaRPr lang="en-US" sz="1100" b="1" i="0" u="none" strike="noStrike">
                        <a:solidFill>
                          <a:srgbClr val="000000"/>
                        </a:solidFill>
                        <a:effectLst/>
                        <a:latin typeface="Calibri"/>
                      </a:endParaRPr>
                    </a:p>
                  </a:txBody>
                  <a:tcPr marL="6350" marR="6350" marT="6350" marB="0" anchor="b"/>
                </a:tc>
                <a:tc>
                  <a:txBody>
                    <a:bodyPr/>
                    <a:lstStyle/>
                    <a:p>
                      <a:pPr algn="l" fontAlgn="b"/>
                      <a:r>
                        <a:rPr lang="en-US" sz="1100" b="1" u="none" strike="noStrike">
                          <a:effectLst/>
                        </a:rPr>
                        <a:t>Leisure</a:t>
                      </a:r>
                      <a:endParaRPr lang="en-US" sz="1100" b="1" i="0" u="none" strike="noStrike">
                        <a:solidFill>
                          <a:srgbClr val="000000"/>
                        </a:solidFill>
                        <a:effectLst/>
                        <a:latin typeface="Calibri"/>
                      </a:endParaRPr>
                    </a:p>
                  </a:txBody>
                  <a:tcPr marL="6350" marR="6350" marT="6350" marB="0" anchor="b"/>
                </a:tc>
                <a:tc>
                  <a:txBody>
                    <a:bodyPr/>
                    <a:lstStyle/>
                    <a:p>
                      <a:pPr algn="l" fontAlgn="b"/>
                      <a:r>
                        <a:rPr lang="en-US" sz="1100" b="1" u="none" strike="noStrike">
                          <a:effectLst/>
                        </a:rPr>
                        <a:t>Competitive</a:t>
                      </a:r>
                      <a:endParaRPr lang="en-US" sz="1100" b="1" i="0" u="none" strike="noStrike">
                        <a:solidFill>
                          <a:srgbClr val="000000"/>
                        </a:solidFill>
                        <a:effectLst/>
                        <a:latin typeface="Calibri"/>
                      </a:endParaRPr>
                    </a:p>
                  </a:txBody>
                  <a:tcPr marL="6350" marR="6350" marT="6350" marB="0" anchor="b"/>
                </a:tc>
                <a:tc>
                  <a:txBody>
                    <a:bodyPr/>
                    <a:lstStyle/>
                    <a:p>
                      <a:pPr algn="l" fontAlgn="b"/>
                      <a:r>
                        <a:rPr lang="en-US" sz="1100" b="1" u="none" strike="noStrike">
                          <a:effectLst/>
                        </a:rPr>
                        <a:t>Social</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3334827363"/>
                  </a:ext>
                </a:extLst>
              </a:tr>
              <a:tr h="184150">
                <a:tc>
                  <a:txBody>
                    <a:bodyPr/>
                    <a:lstStyle/>
                    <a:p>
                      <a:pPr algn="l" fontAlgn="b"/>
                      <a:r>
                        <a:rPr lang="en-US" sz="1100" b="1" u="none" strike="noStrike">
                          <a:effectLst/>
                        </a:rPr>
                        <a:t>Run</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87%</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91%</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79%</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475596461"/>
                  </a:ext>
                </a:extLst>
              </a:tr>
              <a:tr h="184150">
                <a:tc>
                  <a:txBody>
                    <a:bodyPr/>
                    <a:lstStyle/>
                    <a:p>
                      <a:pPr algn="l" fontAlgn="b"/>
                      <a:r>
                        <a:rPr lang="en-US" sz="1100" b="1" u="none" strike="noStrike">
                          <a:effectLst/>
                        </a:rPr>
                        <a:t>Cycle</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90%</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89%</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81%</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3083896834"/>
                  </a:ext>
                </a:extLst>
              </a:tr>
              <a:tr h="184150">
                <a:tc>
                  <a:txBody>
                    <a:bodyPr/>
                    <a:lstStyle/>
                    <a:p>
                      <a:pPr algn="l" fontAlgn="b"/>
                      <a:r>
                        <a:rPr lang="en-US" sz="1100" b="1" u="none" strike="noStrike">
                          <a:effectLst/>
                        </a:rPr>
                        <a:t>Swim</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81%</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89%</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69%</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124109886"/>
                  </a:ext>
                </a:extLst>
              </a:tr>
              <a:tr h="184150">
                <a:tc>
                  <a:txBody>
                    <a:bodyPr/>
                    <a:lstStyle/>
                    <a:p>
                      <a:pPr algn="l" fontAlgn="b"/>
                      <a:r>
                        <a:rPr lang="en-US" sz="1100" b="1" u="none" strike="noStrike">
                          <a:effectLst/>
                        </a:rPr>
                        <a:t>Tri</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58%</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67%</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41%</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4017617761"/>
                  </a:ext>
                </a:extLst>
              </a:tr>
              <a:tr h="184150">
                <a:tc>
                  <a:txBody>
                    <a:bodyPr/>
                    <a:lstStyle/>
                    <a:p>
                      <a:pPr algn="l" fontAlgn="b"/>
                      <a:r>
                        <a:rPr lang="en-US" sz="1100" b="1" u="none" strike="noStrike">
                          <a:effectLst/>
                        </a:rPr>
                        <a:t>Other</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100%</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100%</a:t>
                      </a:r>
                      <a:endParaRPr lang="en-US" sz="1100" b="1" i="0" u="none" strike="noStrike">
                        <a:solidFill>
                          <a:srgbClr val="000000"/>
                        </a:solidFill>
                        <a:effectLst/>
                        <a:latin typeface="Calibri"/>
                      </a:endParaRPr>
                    </a:p>
                  </a:txBody>
                  <a:tcPr marL="6350" marR="6350" marT="6350" marB="0" anchor="b"/>
                </a:tc>
                <a:tc>
                  <a:txBody>
                    <a:bodyPr/>
                    <a:lstStyle/>
                    <a:p>
                      <a:pPr algn="r" fontAlgn="b"/>
                      <a:r>
                        <a:rPr lang="en-US" sz="1100" b="1" u="none" strike="noStrike">
                          <a:effectLst/>
                        </a:rPr>
                        <a:t>100%</a:t>
                      </a:r>
                      <a:endParaRPr lang="en-US" sz="1100" b="1" i="0" u="none" strike="noStrike">
                        <a:solidFill>
                          <a:srgbClr val="000000"/>
                        </a:solidFill>
                        <a:effectLst/>
                        <a:latin typeface="Calibri"/>
                      </a:endParaRPr>
                    </a:p>
                  </a:txBody>
                  <a:tcPr marL="6350" marR="6350" marT="6350" marB="0" anchor="b"/>
                </a:tc>
                <a:extLst>
                  <a:ext uri="{0D108BD9-81ED-4DB2-BD59-A6C34878D82A}">
                    <a16:rowId xmlns:a16="http://schemas.microsoft.com/office/drawing/2014/main" val="1219956734"/>
                  </a:ext>
                </a:extLst>
              </a:tr>
            </a:tbl>
          </a:graphicData>
        </a:graphic>
      </p:graphicFrame>
    </p:spTree>
    <p:extLst>
      <p:ext uri="{BB962C8B-B14F-4D97-AF65-F5344CB8AC3E}">
        <p14:creationId xmlns:p14="http://schemas.microsoft.com/office/powerpoint/2010/main" val="137356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6</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Wahoo Marketing for Non-Customers</vt:lpstr>
      <vt:lpstr>Executive Summary</vt:lpstr>
      <vt:lpstr>Segment Profile</vt:lpstr>
      <vt:lpstr>Segment Attributes and Attitudes </vt:lpstr>
      <vt:lpstr>Segment Characteristics </vt:lpstr>
      <vt:lpstr>Segment Attributes: Sport Participation </vt:lpstr>
      <vt:lpstr>Segment Attributes: Technology Use</vt:lpstr>
      <vt:lpstr>Segment Preferences </vt:lpstr>
      <vt:lpstr>Characteristics of Target Segments </vt:lpstr>
      <vt:lpstr>Growth Strategy for Wahoo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dc:title>
  <dc:creator>HCS_Dashboard</dc:creator>
  <cp:revision>1</cp:revision>
  <dcterms:created xsi:type="dcterms:W3CDTF">2023-10-22T13:18:15Z</dcterms:created>
  <dcterms:modified xsi:type="dcterms:W3CDTF">2024-05-05T16:13:47Z</dcterms:modified>
</cp:coreProperties>
</file>