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476DF-8407-420C-9B54-F1DD12D09C64}" v="18" dt="2024-05-25T17:25:1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630" autoAdjust="0"/>
  </p:normalViewPr>
  <p:slideViewPr>
    <p:cSldViewPr snapToGrid="0">
      <p:cViewPr varScale="1">
        <p:scale>
          <a:sx n="73" d="100"/>
          <a:sy n="73" d="100"/>
        </p:scale>
        <p:origin x="1974" y="78"/>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9F30-E6FF-4884-8D22-0AA38AF3CA82}"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CDB40-B921-4996-B486-4362798F5FFF}" type="slidenum">
              <a:rPr lang="en-US" smtClean="0"/>
              <a:t>‹#›</a:t>
            </a:fld>
            <a:endParaRPr lang="en-US"/>
          </a:p>
        </p:txBody>
      </p:sp>
    </p:spTree>
    <p:extLst>
      <p:ext uri="{BB962C8B-B14F-4D97-AF65-F5344CB8AC3E}">
        <p14:creationId xmlns:p14="http://schemas.microsoft.com/office/powerpoint/2010/main" val="159605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Good [morning/afternoon/evening], everyone. My name is Blake Tindol, and I'm excited to present my capstone projects for my Master of Science in Data Science program at Syracuse University</a:t>
            </a:r>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1</a:t>
            </a:fld>
            <a:endParaRPr lang="en-US"/>
          </a:p>
        </p:txBody>
      </p:sp>
    </p:spTree>
    <p:extLst>
      <p:ext uri="{BB962C8B-B14F-4D97-AF65-F5344CB8AC3E}">
        <p14:creationId xmlns:p14="http://schemas.microsoft.com/office/powerpoint/2010/main" val="2151342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discuss how this project aligns with our learning objectives.</a:t>
            </a:r>
          </a:p>
          <a:p>
            <a:endParaRPr lang="en-US" dirty="0"/>
          </a:p>
          <a:p>
            <a:r>
              <a:rPr lang="en-US" dirty="0"/>
              <a:t>**Statistical Analysis and Probabilistic Modeling:**</a:t>
            </a:r>
          </a:p>
          <a:p>
            <a:r>
              <a:rPr lang="en-US" dirty="0"/>
              <a:t>In our project, we utilized the Naive Bayes algorithm for probabilistic modeling. This method allowed us to handle categorical data effectively and compute probabilities, crucial for predicting the presence of heart disease based on multiple factors. By applying Naive Bayes, we demonstrated our ability to use statistical models to derive meaningful insights from clinical data, which is essential for understanding the likelihood of disease presence.</a:t>
            </a:r>
          </a:p>
          <a:p>
            <a:endParaRPr lang="en-US" dirty="0"/>
          </a:p>
          <a:p>
            <a:r>
              <a:rPr lang="en-US" dirty="0"/>
              <a:t>**Machine Learning:**</a:t>
            </a:r>
          </a:p>
          <a:p>
            <a:r>
              <a:rPr lang="en-US" dirty="0"/>
              <a:t>We implemented several machine learning models, including Random Forest, Support Vector Machines (SVM), and k-Nearest Neighbors (</a:t>
            </a:r>
            <a:r>
              <a:rPr lang="en-US" dirty="0" err="1"/>
              <a:t>kNN</a:t>
            </a:r>
            <a:r>
              <a:rPr lang="en-US" dirty="0"/>
              <a:t>). The Random Forest model emerged as the most accurate, with a success rate of 98.5%. This part of the project showcased our deep understanding of different algorithmic approaches and their application in solving real-world problems, enhancing the predictive power and reliability of our analyses.</a:t>
            </a:r>
          </a:p>
          <a:p>
            <a:endParaRPr lang="en-US" dirty="0"/>
          </a:p>
          <a:p>
            <a:r>
              <a:rPr lang="en-US" dirty="0"/>
              <a:t>**Data Management and Processing:**</a:t>
            </a:r>
          </a:p>
          <a:p>
            <a:r>
              <a:rPr lang="en-US" dirty="0"/>
              <a:t>Effective data management and processing were central to our project. We meticulously cleaned and prepared the Cleveland dataset, handling missing values and encoding categorical variables to ensure the data was ready for analysis. This thorough approach to data handling is crucial for building reliable models and obtaining valid results, emphasizing the importance of data management in achieving high-quality outcomes.</a:t>
            </a:r>
          </a:p>
          <a:p>
            <a:endParaRPr lang="en-US" dirty="0"/>
          </a:p>
          <a:p>
            <a:r>
              <a:rPr lang="en-US" dirty="0"/>
              <a:t>**Data Visualization and Communication:**</a:t>
            </a:r>
          </a:p>
          <a:p>
            <a:r>
              <a:rPr lang="en-US" dirty="0"/>
              <a:t>We employed various data visualization techniques to interpret model results and communicate findings effectively. Visual tools such as charts and graphs were used to illustrate key predictors of heart disease and model performance metrics. By using these visualizations, we were able to make complex data insights accessible to both technical and non-technical audiences, which is essential for ensuring that stakeholders can grasp the significance of the findings and make informed decisions based on the data.</a:t>
            </a:r>
          </a:p>
          <a:p>
            <a:endParaRPr lang="en-US" dirty="0"/>
          </a:p>
          <a:p>
            <a:r>
              <a:rPr lang="en-US" dirty="0"/>
              <a:t>**Advanced Computational Techniques:**</a:t>
            </a:r>
          </a:p>
          <a:p>
            <a:r>
              <a:rPr lang="en-US" dirty="0"/>
              <a:t>Our project utilized advanced machine learning algorithms like Random Forest and SVM to analyze and predict clinical outcomes. Additionally, we used Principal Component Analysis (PCA) to reduce the dimensionality of the dataset, retaining the most significant information while simplifying the data structure. This application of advanced methods demonstrated our ability to handle complex datasets and extract meaningful patterns, which is crucial for tackling real-world challenges in data science.</a:t>
            </a:r>
          </a:p>
          <a:p>
            <a:endParaRPr lang="en-US" dirty="0"/>
          </a:p>
          <a:p>
            <a:r>
              <a:rPr lang="en-US" dirty="0"/>
              <a:t>**Ethics and Privacy:**</a:t>
            </a:r>
          </a:p>
          <a:p>
            <a:r>
              <a:rPr lang="en-US" dirty="0"/>
              <a:t>Throughout the project, we prioritized the accuracy and reliability of our predictive modeling, especially since we were dealing with sensitive healthcare data. Ensuring the integrity of the data and the models' predictions was paramount, reflecting our commitment to ethical standards in data science. This focus on ethics and privacy ensured that our analyses were trustworthy and aligned with best practices in the field.</a:t>
            </a:r>
          </a:p>
          <a:p>
            <a:endParaRPr lang="en-US" dirty="0"/>
          </a:p>
          <a:p>
            <a:r>
              <a:rPr lang="en-US" dirty="0"/>
              <a:t>**Research Methods:**</a:t>
            </a:r>
          </a:p>
          <a:p>
            <a:r>
              <a:rPr lang="en-US" dirty="0"/>
              <a:t>We conducted a thorough review of existing literature, designed robust models, and critically evaluated their performance in a real-world healthcare setting. This comprehensive approach ensured that our methodologies were grounded in current research and best practices. The systematic approach we employed ensured that the conclusions drawn were well-supported by the data, demonstrating the importance of research methods in producing credible and impactful results.</a:t>
            </a:r>
          </a:p>
          <a:p>
            <a:endParaRPr lang="en-US" dirty="0"/>
          </a:p>
          <a:p>
            <a:r>
              <a:rPr lang="en-US" dirty="0"/>
              <a:t>Overall, this project integrated comprehensive data science knowledge and machine learning techniques to address a critical real-world problem in healthcare, demonstrating the practical application of our curriculum."</a:t>
            </a:r>
          </a:p>
        </p:txBody>
      </p:sp>
      <p:sp>
        <p:nvSpPr>
          <p:cNvPr id="4" name="Slide Number Placeholder 3"/>
          <p:cNvSpPr>
            <a:spLocks noGrp="1"/>
          </p:cNvSpPr>
          <p:nvPr>
            <p:ph type="sldNum" sz="quarter" idx="5"/>
          </p:nvPr>
        </p:nvSpPr>
        <p:spPr/>
        <p:txBody>
          <a:bodyPr/>
          <a:lstStyle/>
          <a:p>
            <a:fld id="{553CDB40-B921-4996-B486-4362798F5FFF}" type="slidenum">
              <a:rPr lang="en-US" smtClean="0"/>
              <a:t>10</a:t>
            </a:fld>
            <a:endParaRPr lang="en-US"/>
          </a:p>
        </p:txBody>
      </p:sp>
    </p:spTree>
    <p:extLst>
      <p:ext uri="{BB962C8B-B14F-4D97-AF65-F5344CB8AC3E}">
        <p14:creationId xmlns:p14="http://schemas.microsoft.com/office/powerpoint/2010/main" val="374459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ui-sans-serif"/>
              </a:rPr>
              <a:t>### Slide 1: Project Overview</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**Introduction:**</a:t>
            </a:r>
          </a:p>
          <a:p>
            <a:pPr algn="l"/>
            <a:r>
              <a:rPr lang="en-US" b="1" i="0" dirty="0">
                <a:solidFill>
                  <a:srgbClr val="0D0D0D"/>
                </a:solidFill>
                <a:effectLst/>
                <a:highlight>
                  <a:srgbClr val="FFFFFF"/>
                </a:highlight>
                <a:latin typeface="ui-sans-serif"/>
              </a:rPr>
              <a:t>"In this project, we analyzed various datasets to gain insights into demographic and economic trends in US counties. We used data from the US Census Bureau and the Bureau of Economic Analysis to provide valuable information on population, age distribution, and economic indicators."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**Abstract:**</a:t>
            </a:r>
          </a:p>
          <a:p>
            <a:pPr algn="l"/>
            <a:r>
              <a:rPr lang="en-US" b="1" i="0" dirty="0">
                <a:solidFill>
                  <a:srgbClr val="0D0D0D"/>
                </a:solidFill>
                <a:effectLst/>
                <a:highlight>
                  <a:srgbClr val="FFFFFF"/>
                </a:highlight>
                <a:latin typeface="ui-sans-serif"/>
              </a:rPr>
              <a:t>"Our project involved the analysis of demographic and economic data across US counties to uncover trends that influence decisions related to relocation, policy-making, and business strategy. By leveraging Python scripting, we synthesized data from multiple sources to provide a comprehensive view of the factors that characterize each county."</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**Objectives:**</a:t>
            </a:r>
          </a:p>
          <a:p>
            <a:pPr algn="l"/>
            <a:r>
              <a:rPr lang="en-US" b="1" i="0" dirty="0">
                <a:solidFill>
                  <a:srgbClr val="0D0D0D"/>
                </a:solidFill>
                <a:effectLst/>
                <a:highlight>
                  <a:srgbClr val="FFFFFF"/>
                </a:highlight>
                <a:latin typeface="ui-sans-serif"/>
              </a:rPr>
              <a:t>"The primary objectives of our project were to:</a:t>
            </a:r>
          </a:p>
          <a:p>
            <a:pPr algn="l"/>
            <a:r>
              <a:rPr lang="en-US" b="1" i="0" dirty="0">
                <a:solidFill>
                  <a:srgbClr val="0D0D0D"/>
                </a:solidFill>
                <a:effectLst/>
                <a:highlight>
                  <a:srgbClr val="FFFFFF"/>
                </a:highlight>
                <a:latin typeface="ui-sans-serif"/>
              </a:rPr>
              <a:t>1. Apply statistical analysis to interpret complex datasets concerning US demographics and economics.</a:t>
            </a:r>
          </a:p>
          <a:p>
            <a:pPr algn="l"/>
            <a:r>
              <a:rPr lang="en-US" b="1" i="0" dirty="0">
                <a:solidFill>
                  <a:srgbClr val="0D0D0D"/>
                </a:solidFill>
                <a:effectLst/>
                <a:highlight>
                  <a:srgbClr val="FFFFFF"/>
                </a:highlight>
                <a:latin typeface="ui-sans-serif"/>
              </a:rPr>
              <a:t>2. Utilize Python scripting for data manipulation, integration, and automation of data retrieval processes.</a:t>
            </a:r>
          </a:p>
          <a:p>
            <a:pPr algn="l"/>
            <a:r>
              <a:rPr lang="en-US" b="1" i="0" dirty="0">
                <a:solidFill>
                  <a:srgbClr val="0D0D0D"/>
                </a:solidFill>
                <a:effectLst/>
                <a:highlight>
                  <a:srgbClr val="FFFFFF"/>
                </a:highlight>
                <a:latin typeface="ui-sans-serif"/>
              </a:rPr>
              <a:t>3. Generate actionable insights through the graphical representation of data."</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**Methods:**</a:t>
            </a:r>
          </a:p>
          <a:p>
            <a:pPr algn="l"/>
            <a:r>
              <a:rPr lang="en-US" b="1" i="0" dirty="0">
                <a:solidFill>
                  <a:srgbClr val="0D0D0D"/>
                </a:solidFill>
                <a:effectLst/>
                <a:highlight>
                  <a:srgbClr val="FFFFFF"/>
                </a:highlight>
                <a:latin typeface="ui-sans-serif"/>
              </a:rPr>
              <a:t>"We employed several methods to achieve these objectives:</a:t>
            </a:r>
          </a:p>
          <a:p>
            <a:pPr algn="l"/>
            <a:r>
              <a:rPr lang="en-US" b="1" i="0" dirty="0">
                <a:solidFill>
                  <a:srgbClr val="0D0D0D"/>
                </a:solidFill>
                <a:effectLst/>
                <a:highlight>
                  <a:srgbClr val="FFFFFF"/>
                </a:highlight>
                <a:latin typeface="ui-sans-serif"/>
              </a:rPr>
              <a:t>- Data Retrieval: We used automated scripts with Python's `requests` library to fetch data from the US Census Bureau and Bureau of Economic Analysis APIs.</a:t>
            </a:r>
          </a:p>
          <a:p>
            <a:pPr algn="l"/>
            <a:r>
              <a:rPr lang="en-US" b="1" i="0" dirty="0">
                <a:solidFill>
                  <a:srgbClr val="0D0D0D"/>
                </a:solidFill>
                <a:effectLst/>
                <a:highlight>
                  <a:srgbClr val="FFFFFF"/>
                </a:highlight>
                <a:latin typeface="ui-sans-serif"/>
              </a:rPr>
              <a:t>- Data Processing: Utilizing `pandas`, we cleaned, merged, and transformed the datasets to prepare them for analysis.</a:t>
            </a:r>
          </a:p>
          <a:p>
            <a:pPr algn="l"/>
            <a:r>
              <a:rPr lang="en-US" b="1" i="0" dirty="0">
                <a:solidFill>
                  <a:srgbClr val="0D0D0D"/>
                </a:solidFill>
                <a:effectLst/>
                <a:highlight>
                  <a:srgbClr val="FFFFFF"/>
                </a:highlight>
                <a:latin typeface="ui-sans-serif"/>
              </a:rPr>
              <a:t>- Statistical Analysis and Visualization: We used Python's `matplotlib` and `seaborn` libraries to visualize data trends and distributions.</a:t>
            </a:r>
          </a:p>
          <a:p>
            <a:pPr algn="l"/>
            <a:r>
              <a:rPr lang="en-US" b="1" i="0" dirty="0">
                <a:solidFill>
                  <a:srgbClr val="0D0D0D"/>
                </a:solidFill>
                <a:effectLst/>
                <a:highlight>
                  <a:srgbClr val="FFFFFF"/>
                </a:highlight>
                <a:latin typeface="ui-sans-serif"/>
              </a:rPr>
              <a:t>- Machine Learning: Basic predictive models were applied to assess potential future trends based on historical data."</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**Results:**</a:t>
            </a:r>
          </a:p>
          <a:p>
            <a:pPr algn="l"/>
            <a:r>
              <a:rPr lang="en-US" b="1" i="0" dirty="0">
                <a:solidFill>
                  <a:srgbClr val="0D0D0D"/>
                </a:solidFill>
                <a:effectLst/>
                <a:highlight>
                  <a:srgbClr val="FFFFFF"/>
                </a:highlight>
                <a:latin typeface="ui-sans-serif"/>
              </a:rPr>
              <a:t>"Our analysis led to several key findings:</a:t>
            </a:r>
          </a:p>
          <a:p>
            <a:pPr algn="l"/>
            <a:r>
              <a:rPr lang="en-US" b="1" i="0" dirty="0">
                <a:solidFill>
                  <a:srgbClr val="0D0D0D"/>
                </a:solidFill>
                <a:effectLst/>
                <a:highlight>
                  <a:srgbClr val="FFFFFF"/>
                </a:highlight>
                <a:latin typeface="ui-sans-serif"/>
              </a:rPr>
              <a:t>- We identified counties with an aging population and explored their economic implications.</a:t>
            </a:r>
          </a:p>
          <a:p>
            <a:pPr algn="l"/>
            <a:r>
              <a:rPr lang="en-US" b="1" i="0" dirty="0">
                <a:solidFill>
                  <a:srgbClr val="0D0D0D"/>
                </a:solidFill>
                <a:effectLst/>
                <a:highlight>
                  <a:srgbClr val="FFFFFF"/>
                </a:highlight>
                <a:latin typeface="ui-sans-serif"/>
              </a:rPr>
              <a:t>- We highlighted regions with a youthful demographic, suggesting potential for economic growth and labor market expansion.</a:t>
            </a:r>
          </a:p>
          <a:p>
            <a:pPr algn="l"/>
            <a:r>
              <a:rPr lang="en-US" b="1" i="0" dirty="0">
                <a:solidFill>
                  <a:srgbClr val="0D0D0D"/>
                </a:solidFill>
                <a:effectLst/>
                <a:highlight>
                  <a:srgbClr val="FFFFFF"/>
                </a:highlight>
                <a:latin typeface="ui-sans-serif"/>
              </a:rPr>
              <a:t>- We developed interactive plots and charts that allow for easy visualization of complex economic and demographic relationships."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**Conclusion:**</a:t>
            </a:r>
          </a:p>
          <a:p>
            <a:pPr algn="l"/>
            <a:r>
              <a:rPr lang="en-US" b="1" i="0" dirty="0">
                <a:solidFill>
                  <a:srgbClr val="0D0D0D"/>
                </a:solidFill>
                <a:effectLst/>
                <a:highlight>
                  <a:srgbClr val="FFFFFF"/>
                </a:highlight>
                <a:latin typeface="ui-sans-serif"/>
              </a:rPr>
              <a:t>"This project significantly enhanced my understanding and application of data science principles in a real-world context. It reinforced my skills in data manipulation and visualization and provided practical experience in interpreting and communicating data-driven insights effectively."</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**Scatter Plot Analysis:**</a:t>
            </a:r>
          </a:p>
          <a:p>
            <a:pPr algn="l"/>
            <a:r>
              <a:rPr lang="en-US" b="1" i="0" dirty="0">
                <a:solidFill>
                  <a:srgbClr val="0D0D0D"/>
                </a:solidFill>
                <a:effectLst/>
                <a:highlight>
                  <a:srgbClr val="FFFFFF"/>
                </a:highlight>
                <a:latin typeface="ui-sans-serif"/>
              </a:rPr>
              <a:t>"In our results, we generated scatter plots to visualize the relationship between GDP per capita and the House Price Index (HPI) for counties with a high proportion of individuals retiring and those with a low proportion of individuals retiring. In the scatter plots displayed here:</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1. **Retiring Counties (Top Plot):**</a:t>
            </a:r>
          </a:p>
          <a:p>
            <a:pPr algn="l"/>
            <a:r>
              <a:rPr lang="en-US" b="1" i="0" dirty="0">
                <a:solidFill>
                  <a:srgbClr val="0D0D0D"/>
                </a:solidFill>
                <a:effectLst/>
                <a:highlight>
                  <a:srgbClr val="FFFFFF"/>
                </a:highlight>
                <a:latin typeface="ui-sans-serif"/>
              </a:rPr>
              <a:t>   - Counties such as Pinellas, FL and Barnstable, MA have high GDP per capita and high HPI, indicating affluent areas with significant retiring populations.</a:t>
            </a:r>
          </a:p>
          <a:p>
            <a:pPr algn="l"/>
            <a:r>
              <a:rPr lang="en-US" b="1" i="0" dirty="0">
                <a:solidFill>
                  <a:srgbClr val="0D0D0D"/>
                </a:solidFill>
                <a:effectLst/>
                <a:highlight>
                  <a:srgbClr val="FFFFFF"/>
                </a:highlight>
                <a:latin typeface="ui-sans-serif"/>
              </a:rPr>
              <a:t>   - The dot sizes represent personal income, highlighting areas with substantial economic resources despite the aging population.</a:t>
            </a:r>
          </a:p>
          <a:p>
            <a:pPr algn="l"/>
            <a:r>
              <a:rPr lang="en-US" b="1" i="0" dirty="0">
                <a:solidFill>
                  <a:srgbClr val="0D0D0D"/>
                </a:solidFill>
                <a:effectLst/>
                <a:highlight>
                  <a:srgbClr val="FFFFFF"/>
                </a:highlight>
                <a:latin typeface="ui-sans-serif"/>
              </a:rPr>
              <a:t>   - Notable counties such as Yavapai, AZ and Sussex, DE also show similar trends but with varying GDP per capita levels.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2. **Counties with Young Demographics (Bottom Plot):**</a:t>
            </a:r>
          </a:p>
          <a:p>
            <a:pPr algn="l"/>
            <a:r>
              <a:rPr lang="en-US" b="1" i="0" dirty="0">
                <a:solidFill>
                  <a:srgbClr val="0D0D0D"/>
                </a:solidFill>
                <a:effectLst/>
                <a:highlight>
                  <a:srgbClr val="FFFFFF"/>
                </a:highlight>
                <a:latin typeface="ui-sans-serif"/>
              </a:rPr>
              <a:t>   - Regions such as Riverside, CA and San Bernardino, CA exhibit lower GDP per capita but higher HPI, indicating potential for economic growth driven by a youthful demographic.</a:t>
            </a:r>
          </a:p>
          <a:p>
            <a:pPr algn="l"/>
            <a:r>
              <a:rPr lang="en-US" b="1" i="0" dirty="0">
                <a:solidFill>
                  <a:srgbClr val="0D0D0D"/>
                </a:solidFill>
                <a:effectLst/>
                <a:highlight>
                  <a:srgbClr val="FFFFFF"/>
                </a:highlight>
                <a:latin typeface="ui-sans-serif"/>
              </a:rPr>
              <a:t>   - These regions have large dot sizes, showing higher personal income levels, suggesting robust economic activity and potential for labor market expansion.</a:t>
            </a:r>
          </a:p>
          <a:p>
            <a:pPr algn="l"/>
            <a:r>
              <a:rPr lang="en-US" b="1" i="0" dirty="0">
                <a:solidFill>
                  <a:srgbClr val="0D0D0D"/>
                </a:solidFill>
                <a:effectLst/>
                <a:highlight>
                  <a:srgbClr val="FFFFFF"/>
                </a:highlight>
                <a:latin typeface="ui-sans-serif"/>
              </a:rPr>
              <a:t>   - Counties like Bexar, TX and Bronx, NY further illustrate regions with significant youthful populations and corresponding economic indicators.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By comparing these plots, we can observe how demographic composition affects economic indicators across different counties, providing actionable insights for businesses and policymakers."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**Age Distribution Analysis:**</a:t>
            </a:r>
          </a:p>
          <a:p>
            <a:pPr algn="l"/>
            <a:r>
              <a:rPr lang="en-US" b="1" i="0" dirty="0">
                <a:solidFill>
                  <a:srgbClr val="0D0D0D"/>
                </a:solidFill>
                <a:effectLst/>
                <a:highlight>
                  <a:srgbClr val="FFFFFF"/>
                </a:highlight>
                <a:latin typeface="ui-sans-serif"/>
              </a:rPr>
              <a:t>"Additionally, we examined the population distribution by age group in selected counties to understand their demographic profiles better. Here are the bar charts for Riverside, CA, and Pinellas, FL:</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1. **Riverside, CA (Top Chart):**</a:t>
            </a:r>
          </a:p>
          <a:p>
            <a:pPr algn="l"/>
            <a:r>
              <a:rPr lang="en-US" b="1" i="0" dirty="0">
                <a:solidFill>
                  <a:srgbClr val="0D0D0D"/>
                </a:solidFill>
                <a:effectLst/>
                <a:highlight>
                  <a:srgbClr val="FFFFFF"/>
                </a:highlight>
                <a:latin typeface="ui-sans-serif"/>
              </a:rPr>
              <a:t>   - Riverside has a relatively balanced age distribution, with noticeable peaks in the younger age groups (0-24 years) and middle-aged groups (30-44 years).</a:t>
            </a:r>
          </a:p>
          <a:p>
            <a:pPr algn="l"/>
            <a:r>
              <a:rPr lang="en-US" b="1" i="0" dirty="0">
                <a:solidFill>
                  <a:srgbClr val="0D0D0D"/>
                </a:solidFill>
                <a:effectLst/>
                <a:highlight>
                  <a:srgbClr val="FFFFFF"/>
                </a:highlight>
                <a:latin typeface="ui-sans-serif"/>
              </a:rPr>
              <a:t>   - This distribution indicates a stable workforce and potential for economic growth, supported by a substantial working-age population.</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2. **Pinellas, FL (Bottom Chart):**</a:t>
            </a:r>
          </a:p>
          <a:p>
            <a:pPr algn="l"/>
            <a:r>
              <a:rPr lang="en-US" b="1" i="0" dirty="0">
                <a:solidFill>
                  <a:srgbClr val="0D0D0D"/>
                </a:solidFill>
                <a:effectLst/>
                <a:highlight>
                  <a:srgbClr val="FFFFFF"/>
                </a:highlight>
                <a:latin typeface="ui-sans-serif"/>
              </a:rPr>
              <a:t>   - Pinellas shows a higher proportion of older age groups, especially in the 55-64 years and 65+ years categories.</a:t>
            </a:r>
          </a:p>
          <a:p>
            <a:pPr algn="l"/>
            <a:r>
              <a:rPr lang="en-US" b="1" i="0" dirty="0">
                <a:solidFill>
                  <a:srgbClr val="0D0D0D"/>
                </a:solidFill>
                <a:effectLst/>
                <a:highlight>
                  <a:srgbClr val="FFFFFF"/>
                </a:highlight>
                <a:latin typeface="ui-sans-serif"/>
              </a:rPr>
              <a:t>   - The significant elderly population in Pinellas highlights the need for services and amenities catering to retirees, such as healthcare and recreational facilities.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By analyzing these age distributions, we gain insights into the economic and social needs of different counties, aiding in targeted policy-making and business strategies."</a:t>
            </a:r>
          </a:p>
          <a:p>
            <a:pPr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Use these notes to guide your presentation, ensuring you highlight specific details from your project to illustrate how you met each objective and achieved your results.</a:t>
            </a:r>
            <a:br>
              <a:rPr lang="en-US" b="1" i="0" dirty="0">
                <a:solidFill>
                  <a:srgbClr val="0D0D0D"/>
                </a:solidFill>
                <a:effectLst/>
                <a:highlight>
                  <a:srgbClr val="FFFFFF"/>
                </a:highlight>
                <a:latin typeface="ui-sans-serif"/>
              </a:rPr>
            </a:br>
            <a:br>
              <a:rPr lang="en-US" b="1" i="0" dirty="0">
                <a:solidFill>
                  <a:srgbClr val="0D0D0D"/>
                </a:solidFill>
                <a:effectLst/>
                <a:highlight>
                  <a:srgbClr val="FFFFFF"/>
                </a:highlight>
                <a:latin typeface="ui-sans-serif"/>
              </a:rPr>
            </a:br>
            <a:br>
              <a:rPr lang="en-US" b="1" i="0" dirty="0">
                <a:solidFill>
                  <a:srgbClr val="0D0D0D"/>
                </a:solidFill>
                <a:effectLst/>
                <a:highlight>
                  <a:srgbClr val="FFFFFF"/>
                </a:highlight>
                <a:latin typeface="ui-sans-serif"/>
              </a:rPr>
            </a:br>
            <a:br>
              <a:rPr lang="en-US" b="1" i="0" dirty="0">
                <a:solidFill>
                  <a:srgbClr val="0D0D0D"/>
                </a:solidFill>
                <a:effectLst/>
                <a:highlight>
                  <a:srgbClr val="FFFFFF"/>
                </a:highlight>
                <a:latin typeface="ui-sans-serif"/>
              </a:rPr>
            </a:br>
            <a:r>
              <a:rPr lang="en-US" b="1" i="0" dirty="0">
                <a:solidFill>
                  <a:srgbClr val="0D0D0D"/>
                </a:solidFill>
                <a:effectLst/>
                <a:highlight>
                  <a:srgbClr val="FFFFFF"/>
                </a:highlight>
                <a:latin typeface="ui-sans-serif"/>
              </a:rPr>
              <a:t>#############################################################################</a:t>
            </a:r>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11</a:t>
            </a:fld>
            <a:endParaRPr lang="en-US"/>
          </a:p>
        </p:txBody>
      </p:sp>
    </p:spTree>
    <p:extLst>
      <p:ext uri="{BB962C8B-B14F-4D97-AF65-F5344CB8AC3E}">
        <p14:creationId xmlns:p14="http://schemas.microsoft.com/office/powerpoint/2010/main" val="174630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ui-sans-serif"/>
              </a:rPr>
              <a:t>Introduction:</a:t>
            </a:r>
            <a:r>
              <a:rPr lang="en-US" b="0" i="0" dirty="0">
                <a:solidFill>
                  <a:srgbClr val="0D0D0D"/>
                </a:solidFill>
                <a:effectLst/>
                <a:highlight>
                  <a:srgbClr val="FFFFFF"/>
                </a:highlight>
                <a:latin typeface="ui-sans-serif"/>
              </a:rPr>
              <a:t> "Let's now discuss how this project aligns with our learning objectives."</a:t>
            </a:r>
          </a:p>
          <a:p>
            <a:pPr algn="l"/>
            <a:r>
              <a:rPr lang="en-US" b="1" i="0" dirty="0">
                <a:solidFill>
                  <a:srgbClr val="0D0D0D"/>
                </a:solidFill>
                <a:effectLst/>
                <a:highlight>
                  <a:srgbClr val="FFFFFF"/>
                </a:highlight>
                <a:latin typeface="ui-sans-serif"/>
              </a:rPr>
              <a:t>Statistical Analysis and Probabilistic Modeling:</a:t>
            </a:r>
            <a:r>
              <a:rPr lang="en-US" b="0" i="0" dirty="0">
                <a:solidFill>
                  <a:srgbClr val="0D0D0D"/>
                </a:solidFill>
                <a:effectLst/>
                <a:highlight>
                  <a:srgbClr val="FFFFFF"/>
                </a:highlight>
                <a:latin typeface="ui-sans-serif"/>
              </a:rPr>
              <a:t> "We applied statistical methods to interpret complex datasets. For example, we calculated the proportions of individuals in specific age groups and analyzed their economic implications. This helped us identify demographic shifts and their impacts on regional economic health."</a:t>
            </a:r>
          </a:p>
          <a:p>
            <a:pPr algn="l"/>
            <a:r>
              <a:rPr lang="en-US" b="1" i="0" dirty="0">
                <a:solidFill>
                  <a:srgbClr val="0D0D0D"/>
                </a:solidFill>
                <a:effectLst/>
                <a:highlight>
                  <a:srgbClr val="FFFFFF"/>
                </a:highlight>
                <a:latin typeface="ui-sans-serif"/>
              </a:rPr>
              <a:t>Machine Learning:</a:t>
            </a:r>
            <a:r>
              <a:rPr lang="en-US" b="0" i="0" dirty="0">
                <a:solidFill>
                  <a:srgbClr val="0D0D0D"/>
                </a:solidFill>
                <a:effectLst/>
                <a:highlight>
                  <a:srgbClr val="FFFFFF"/>
                </a:highlight>
                <a:latin typeface="ui-sans-serif"/>
              </a:rPr>
              <a:t> "We incorporated basic predictive models to assess potential future trends based on historical data. These models helped predict economic outcomes like GDP per capita and personal income, highlighting regions with potential for economic growth or decline."</a:t>
            </a:r>
          </a:p>
          <a:p>
            <a:pPr algn="l"/>
            <a:r>
              <a:rPr lang="en-US" b="1" i="0" dirty="0">
                <a:solidFill>
                  <a:srgbClr val="0D0D0D"/>
                </a:solidFill>
                <a:effectLst/>
                <a:highlight>
                  <a:srgbClr val="FFFFFF"/>
                </a:highlight>
                <a:latin typeface="ui-sans-serif"/>
              </a:rPr>
              <a:t>Data Management and Processing:</a:t>
            </a:r>
            <a:r>
              <a:rPr lang="en-US" b="0" i="0" dirty="0">
                <a:solidFill>
                  <a:srgbClr val="0D0D0D"/>
                </a:solidFill>
                <a:effectLst/>
                <a:highlight>
                  <a:srgbClr val="FFFFFF"/>
                </a:highlight>
                <a:latin typeface="ui-sans-serif"/>
              </a:rPr>
              <a:t> "Our project showcased extensive use of Python libraries like pandas for cleaning, merging, and transforming large datasets efficiently. Automating data retrieval from multiple sources and integrating them into a cohesive dataset was crucial for our analysis."</a:t>
            </a:r>
          </a:p>
          <a:p>
            <a:pPr algn="l"/>
            <a:r>
              <a:rPr lang="en-US" b="1" i="0" dirty="0">
                <a:solidFill>
                  <a:srgbClr val="0D0D0D"/>
                </a:solidFill>
                <a:effectLst/>
                <a:highlight>
                  <a:srgbClr val="FFFFFF"/>
                </a:highlight>
                <a:latin typeface="ui-sans-serif"/>
              </a:rPr>
              <a:t>Data Visualization and Communication:</a:t>
            </a:r>
            <a:r>
              <a:rPr lang="en-US" b="0" i="0" dirty="0">
                <a:solidFill>
                  <a:srgbClr val="0D0D0D"/>
                </a:solidFill>
                <a:effectLst/>
                <a:highlight>
                  <a:srgbClr val="FFFFFF"/>
                </a:highlight>
                <a:latin typeface="ui-sans-serif"/>
              </a:rPr>
              <a:t> "Using Python libraries like matplotlib and seaborn, we translated complex data sets into comprehensible visual formats. Interactive plots and charts made it easier to visualize and interpret economic and demographic relationships."</a:t>
            </a:r>
          </a:p>
          <a:p>
            <a:pPr algn="l"/>
            <a:r>
              <a:rPr lang="en-US" b="1" i="0" dirty="0">
                <a:solidFill>
                  <a:srgbClr val="0D0D0D"/>
                </a:solidFill>
                <a:effectLst/>
                <a:highlight>
                  <a:srgbClr val="FFFFFF"/>
                </a:highlight>
                <a:latin typeface="ui-sans-serif"/>
              </a:rPr>
              <a:t>Advanced Computational Techniques:</a:t>
            </a:r>
            <a:r>
              <a:rPr lang="en-US" b="0" i="0" dirty="0">
                <a:solidFill>
                  <a:srgbClr val="0D0D0D"/>
                </a:solidFill>
                <a:effectLst/>
                <a:highlight>
                  <a:srgbClr val="FFFFFF"/>
                </a:highlight>
                <a:latin typeface="ui-sans-serif"/>
              </a:rPr>
              <a:t> "We utilized advanced data structures and algorithms for efficient data processing. This included Python scripting for automation and handling large volumes of data."</a:t>
            </a:r>
          </a:p>
          <a:p>
            <a:pPr algn="l"/>
            <a:r>
              <a:rPr lang="en-US" b="1" i="0" dirty="0">
                <a:solidFill>
                  <a:srgbClr val="0D0D0D"/>
                </a:solidFill>
                <a:effectLst/>
                <a:highlight>
                  <a:srgbClr val="FFFFFF"/>
                </a:highlight>
                <a:latin typeface="ui-sans-serif"/>
              </a:rPr>
              <a:t>Ethics and Privacy:</a:t>
            </a:r>
            <a:r>
              <a:rPr lang="en-US" b="0" i="0" dirty="0">
                <a:solidFill>
                  <a:srgbClr val="0D0D0D"/>
                </a:solidFill>
                <a:effectLst/>
                <a:highlight>
                  <a:srgbClr val="FFFFFF"/>
                </a:highlight>
                <a:latin typeface="ui-sans-serif"/>
              </a:rPr>
              <a:t> "Ethics and privacy were paramount in our project. We ensured that all data was sourced responsibly and analyzed with consideration for privacy concerns, using data from reputable sources like the US Census Bureau and Bureau of Economic Analysis."</a:t>
            </a:r>
          </a:p>
          <a:p>
            <a:pPr algn="l"/>
            <a:r>
              <a:rPr lang="en-US" b="1" i="0" dirty="0">
                <a:solidFill>
                  <a:srgbClr val="0D0D0D"/>
                </a:solidFill>
                <a:effectLst/>
                <a:highlight>
                  <a:srgbClr val="FFFFFF"/>
                </a:highlight>
                <a:latin typeface="ui-sans-serif"/>
              </a:rPr>
              <a:t>Research Methods:</a:t>
            </a:r>
            <a:r>
              <a:rPr lang="en-US" b="0" i="0" dirty="0">
                <a:solidFill>
                  <a:srgbClr val="0D0D0D"/>
                </a:solidFill>
                <a:effectLst/>
                <a:highlight>
                  <a:srgbClr val="FFFFFF"/>
                </a:highlight>
                <a:latin typeface="ui-sans-serif"/>
              </a:rPr>
              <a:t> "We applied a systematic approach from data collection to evaluation. This involved a thorough review of existing data sources, careful data integration, and rigorous analysis to derive meaningful insights."</a:t>
            </a:r>
          </a:p>
          <a:p>
            <a:pPr algn="l"/>
            <a:r>
              <a:rPr lang="en-US" b="1" i="0" dirty="0">
                <a:solidFill>
                  <a:srgbClr val="0D0D0D"/>
                </a:solidFill>
                <a:effectLst/>
                <a:highlight>
                  <a:srgbClr val="FFFFFF"/>
                </a:highlight>
                <a:latin typeface="ui-sans-serif"/>
              </a:rPr>
              <a:t>Capstone Project:</a:t>
            </a:r>
            <a:r>
              <a:rPr lang="en-US" b="0" i="0" dirty="0">
                <a:solidFill>
                  <a:srgbClr val="0D0D0D"/>
                </a:solidFill>
                <a:effectLst/>
                <a:highlight>
                  <a:srgbClr val="FFFFFF"/>
                </a:highlight>
                <a:latin typeface="ui-sans-serif"/>
              </a:rPr>
              <a:t> "Overall, this project synthesized all aspects of the data science curriculum to solve practical problems with real-world data, meeting the educational objectives and providing valuable insights for decision-making."</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12</a:t>
            </a:fld>
            <a:endParaRPr lang="en-US"/>
          </a:p>
        </p:txBody>
      </p:sp>
    </p:spTree>
    <p:extLst>
      <p:ext uri="{BB962C8B-B14F-4D97-AF65-F5344CB8AC3E}">
        <p14:creationId xmlns:p14="http://schemas.microsoft.com/office/powerpoint/2010/main" val="850471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Email Spam Classification Using NLP Techniques'. The goal of this project was to classify emails into 'spam' or 'ham' categories using machine learning and NLP techniques.</a:t>
            </a:r>
          </a:p>
          <a:p>
            <a:pPr algn="l"/>
            <a:r>
              <a:rPr lang="en-US" b="0" i="0" dirty="0">
                <a:solidFill>
                  <a:srgbClr val="0D0D0D"/>
                </a:solidFill>
                <a:effectLst/>
                <a:highlight>
                  <a:srgbClr val="FFFFFF"/>
                </a:highlight>
                <a:latin typeface="ui-sans-serif"/>
              </a:rPr>
              <a:t>We started with data preprocessing, applying steps like lowercasing, URL removal, HTML tag removal, non-alphabetic character removal, tokenization, </a:t>
            </a:r>
            <a:r>
              <a:rPr lang="en-US" b="0" i="0" dirty="0" err="1">
                <a:solidFill>
                  <a:srgbClr val="0D0D0D"/>
                </a:solidFill>
                <a:effectLst/>
                <a:highlight>
                  <a:srgbClr val="FFFFFF"/>
                </a:highlight>
                <a:latin typeface="ui-sans-serif"/>
              </a:rPr>
              <a:t>stopword</a:t>
            </a:r>
            <a:r>
              <a:rPr lang="en-US" b="0" i="0" dirty="0">
                <a:solidFill>
                  <a:srgbClr val="0D0D0D"/>
                </a:solidFill>
                <a:effectLst/>
                <a:highlight>
                  <a:srgbClr val="FFFFFF"/>
                </a:highlight>
                <a:latin typeface="ui-sans-serif"/>
              </a:rPr>
              <a:t> removal, and lemmatization. These steps were crucial in cleaning and preparing the data for analysis.</a:t>
            </a:r>
          </a:p>
          <a:p>
            <a:pPr algn="l"/>
            <a:r>
              <a:rPr lang="en-US" b="0" i="0" dirty="0">
                <a:solidFill>
                  <a:srgbClr val="0D0D0D"/>
                </a:solidFill>
                <a:effectLst/>
                <a:highlight>
                  <a:srgbClr val="FFFFFF"/>
                </a:highlight>
                <a:latin typeface="ui-sans-serif"/>
              </a:rPr>
              <a:t>For feature extraction, we used Bag-of-Words (</a:t>
            </a:r>
            <a:r>
              <a:rPr lang="en-US" b="0" i="0" dirty="0" err="1">
                <a:solidFill>
                  <a:srgbClr val="0D0D0D"/>
                </a:solidFill>
                <a:effectLst/>
                <a:highlight>
                  <a:srgbClr val="FFFFFF"/>
                </a:highlight>
                <a:latin typeface="ui-sans-serif"/>
              </a:rPr>
              <a:t>BoW</a:t>
            </a:r>
            <a:r>
              <a:rPr lang="en-US" b="0" i="0" dirty="0">
                <a:solidFill>
                  <a:srgbClr val="0D0D0D"/>
                </a:solidFill>
                <a:effectLst/>
                <a:highlight>
                  <a:srgbClr val="FFFFFF"/>
                </a:highlight>
                <a:latin typeface="ui-sans-serif"/>
              </a:rPr>
              <a:t>) and Term Frequency-Inverse Document Frequency (TF-IDF). While </a:t>
            </a:r>
            <a:r>
              <a:rPr lang="en-US" b="0" i="0" dirty="0" err="1">
                <a:solidFill>
                  <a:srgbClr val="0D0D0D"/>
                </a:solidFill>
                <a:effectLst/>
                <a:highlight>
                  <a:srgbClr val="FFFFFF"/>
                </a:highlight>
                <a:latin typeface="ui-sans-serif"/>
              </a:rPr>
              <a:t>BoW</a:t>
            </a:r>
            <a:r>
              <a:rPr lang="en-US" b="0" i="0" dirty="0">
                <a:solidFill>
                  <a:srgbClr val="0D0D0D"/>
                </a:solidFill>
                <a:effectLst/>
                <a:highlight>
                  <a:srgbClr val="FFFFFF"/>
                </a:highlight>
                <a:latin typeface="ui-sans-serif"/>
              </a:rPr>
              <a:t> captured the frequency of words, TF-IDF weighed their importance. We also incorporated sentiment analysis to enhance classification accuracy.</a:t>
            </a:r>
          </a:p>
          <a:p>
            <a:pPr algn="l"/>
            <a:r>
              <a:rPr lang="en-US" b="0" i="0" dirty="0">
                <a:solidFill>
                  <a:srgbClr val="0D0D0D"/>
                </a:solidFill>
                <a:effectLst/>
                <a:highlight>
                  <a:srgbClr val="FFFFFF"/>
                </a:highlight>
                <a:latin typeface="ui-sans-serif"/>
              </a:rPr>
              <a:t>We trained our models using a Naive Bayes classifier, known for its effectiveness in text classification. Our base model showed high precision and recall for both spam and ham classifications using </a:t>
            </a:r>
            <a:r>
              <a:rPr lang="en-US" b="0" i="0" dirty="0" err="1">
                <a:solidFill>
                  <a:srgbClr val="0D0D0D"/>
                </a:solidFill>
                <a:effectLst/>
                <a:highlight>
                  <a:srgbClr val="FFFFFF"/>
                </a:highlight>
                <a:latin typeface="ui-sans-serif"/>
              </a:rPr>
              <a:t>BoW</a:t>
            </a:r>
            <a:r>
              <a:rPr lang="en-US" b="0" i="0" dirty="0">
                <a:solidFill>
                  <a:srgbClr val="0D0D0D"/>
                </a:solidFill>
                <a:effectLst/>
                <a:highlight>
                  <a:srgbClr val="FFFFFF"/>
                </a:highlight>
                <a:latin typeface="ui-sans-serif"/>
              </a:rPr>
              <a:t>. Interestingly, the incorporation of sentiment scores significantly improved accuracy to 0.9466, highlighting the value of sentiment analysis.</a:t>
            </a:r>
          </a:p>
          <a:p>
            <a:pPr algn="l"/>
            <a:r>
              <a:rPr lang="en-US" b="0" i="0" dirty="0">
                <a:solidFill>
                  <a:srgbClr val="0D0D0D"/>
                </a:solidFill>
                <a:effectLst/>
                <a:highlight>
                  <a:srgbClr val="FFFFFF"/>
                </a:highlight>
                <a:latin typeface="ui-sans-serif"/>
              </a:rPr>
              <a:t>To provide a comprehensive comparison of our models, we tested various combinations of models, vocabulary sizes, and feature sets. As shown in the table, models using </a:t>
            </a:r>
            <a:r>
              <a:rPr lang="en-US" b="0" i="0" dirty="0" err="1">
                <a:solidFill>
                  <a:srgbClr val="0D0D0D"/>
                </a:solidFill>
                <a:effectLst/>
                <a:highlight>
                  <a:srgbClr val="FFFFFF"/>
                </a:highlight>
                <a:latin typeface="ui-sans-serif"/>
              </a:rPr>
              <a:t>BoW</a:t>
            </a:r>
            <a:r>
              <a:rPr lang="en-US" b="0" i="0" dirty="0">
                <a:solidFill>
                  <a:srgbClr val="0D0D0D"/>
                </a:solidFill>
                <a:effectLst/>
                <a:highlight>
                  <a:srgbClr val="FFFFFF"/>
                </a:highlight>
                <a:latin typeface="ui-sans-serif"/>
              </a:rPr>
              <a:t> with sentiment and POS tagging achieved the highest accuracy of 0.9474 and an F1 score of 0.9480. In contrast, models using TF-IDF showed slightly lower performance.</a:t>
            </a:r>
          </a:p>
          <a:p>
            <a:pPr algn="l"/>
            <a:r>
              <a:rPr lang="en-US" b="0" i="0" dirty="0">
                <a:solidFill>
                  <a:srgbClr val="0D0D0D"/>
                </a:solidFill>
                <a:effectLst/>
                <a:highlight>
                  <a:srgbClr val="FFFFFF"/>
                </a:highlight>
                <a:latin typeface="ui-sans-serif"/>
              </a:rPr>
              <a:t>Our conclusion was that the combination of traditional feature extraction methods with advanced NLP techniques, like sentiment analysis, can significantly enhance model performance."</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13</a:t>
            </a:fld>
            <a:endParaRPr lang="en-US"/>
          </a:p>
        </p:txBody>
      </p:sp>
    </p:spTree>
    <p:extLst>
      <p:ext uri="{BB962C8B-B14F-4D97-AF65-F5344CB8AC3E}">
        <p14:creationId xmlns:p14="http://schemas.microsoft.com/office/powerpoint/2010/main" val="70590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"Now, let's discuss how this project aligns with our learning objectives.</a:t>
            </a:r>
          </a:p>
          <a:p>
            <a:pPr algn="l"/>
            <a:r>
              <a:rPr lang="en-US" b="0" i="0" dirty="0">
                <a:solidFill>
                  <a:srgbClr val="0D0D0D"/>
                </a:solidFill>
                <a:effectLst/>
                <a:highlight>
                  <a:srgbClr val="FFFFFF"/>
                </a:highlight>
                <a:latin typeface="ui-sans-serif"/>
              </a:rPr>
              <a:t>First, for </a:t>
            </a:r>
            <a:r>
              <a:rPr lang="en-US" b="1" i="0" dirty="0">
                <a:solidFill>
                  <a:srgbClr val="0D0D0D"/>
                </a:solidFill>
                <a:effectLst/>
                <a:highlight>
                  <a:srgbClr val="FFFFFF"/>
                </a:highlight>
                <a:latin typeface="ui-sans-serif"/>
              </a:rPr>
              <a:t>Statistical Analysis and Probabilistic Modeling</a:t>
            </a:r>
            <a:r>
              <a:rPr lang="en-US" b="0" i="0" dirty="0">
                <a:solidFill>
                  <a:srgbClr val="0D0D0D"/>
                </a:solidFill>
                <a:effectLst/>
                <a:highlight>
                  <a:srgbClr val="FFFFFF"/>
                </a:highlight>
                <a:latin typeface="ui-sans-serif"/>
              </a:rPr>
              <a:t>, we applied statistical methods to interpret complex email datasets. For instance, we calculated word frequencies and employed probabilistic modeling to predict whether an email is spam or ham. This step was crucial for understanding patterns in the data.</a:t>
            </a:r>
          </a:p>
          <a:p>
            <a:pPr algn="l"/>
            <a:r>
              <a:rPr lang="en-US" b="0" i="0" dirty="0">
                <a:solidFill>
                  <a:srgbClr val="0D0D0D"/>
                </a:solidFill>
                <a:effectLst/>
                <a:highlight>
                  <a:srgbClr val="FFFFFF"/>
                </a:highlight>
                <a:latin typeface="ui-sans-serif"/>
              </a:rPr>
              <a:t>In </a:t>
            </a:r>
            <a:r>
              <a:rPr lang="en-US" b="1" i="0" dirty="0">
                <a:solidFill>
                  <a:srgbClr val="0D0D0D"/>
                </a:solidFill>
                <a:effectLst/>
                <a:highlight>
                  <a:srgbClr val="FFFFFF"/>
                </a:highlight>
                <a:latin typeface="ui-sans-serif"/>
              </a:rPr>
              <a:t>Machine Learning</a:t>
            </a:r>
            <a:r>
              <a:rPr lang="en-US" b="0" i="0" dirty="0">
                <a:solidFill>
                  <a:srgbClr val="0D0D0D"/>
                </a:solidFill>
                <a:effectLst/>
                <a:highlight>
                  <a:srgbClr val="FFFFFF"/>
                </a:highlight>
                <a:latin typeface="ui-sans-serif"/>
              </a:rPr>
              <a:t>, we implemented supervised learning using a Naive Bayes classifier. This choice was due to its known effectiveness in text classification, ensuring high accuracy and reliability in our results.</a:t>
            </a:r>
          </a:p>
          <a:p>
            <a:pPr algn="l"/>
            <a:r>
              <a:rPr lang="en-US" b="0" i="0" dirty="0">
                <a:solidFill>
                  <a:srgbClr val="0D0D0D"/>
                </a:solidFill>
                <a:effectLst/>
                <a:highlight>
                  <a:srgbClr val="FFFFFF"/>
                </a:highlight>
                <a:latin typeface="ui-sans-serif"/>
              </a:rPr>
              <a:t>Regarding </a:t>
            </a:r>
            <a:r>
              <a:rPr lang="en-US" b="1" i="0" dirty="0">
                <a:solidFill>
                  <a:srgbClr val="0D0D0D"/>
                </a:solidFill>
                <a:effectLst/>
                <a:highlight>
                  <a:srgbClr val="FFFFFF"/>
                </a:highlight>
                <a:latin typeface="ui-sans-serif"/>
              </a:rPr>
              <a:t>Data Management and Processing</a:t>
            </a:r>
            <a:r>
              <a:rPr lang="en-US" b="0" i="0" dirty="0">
                <a:solidFill>
                  <a:srgbClr val="0D0D0D"/>
                </a:solidFill>
                <a:effectLst/>
                <a:highlight>
                  <a:srgbClr val="FFFFFF"/>
                </a:highlight>
                <a:latin typeface="ui-sans-serif"/>
              </a:rPr>
              <a:t>, we managed and preprocessed a large dataset of emails using Python libraries like pandas. This included cleaning, merging, and transforming data, which was essential for preparing the dataset for analysis.</a:t>
            </a:r>
          </a:p>
          <a:p>
            <a:pPr algn="l"/>
            <a:r>
              <a:rPr lang="en-US" b="0" i="0" dirty="0">
                <a:solidFill>
                  <a:srgbClr val="0D0D0D"/>
                </a:solidFill>
                <a:effectLst/>
                <a:highlight>
                  <a:srgbClr val="FFFFFF"/>
                </a:highlight>
                <a:latin typeface="ui-sans-serif"/>
              </a:rPr>
              <a:t>For </a:t>
            </a:r>
            <a:r>
              <a:rPr lang="en-US" b="1" i="0" dirty="0">
                <a:solidFill>
                  <a:srgbClr val="0D0D0D"/>
                </a:solidFill>
                <a:effectLst/>
                <a:highlight>
                  <a:srgbClr val="FFFFFF"/>
                </a:highlight>
                <a:latin typeface="ui-sans-serif"/>
              </a:rPr>
              <a:t>Data Visualization and Communication</a:t>
            </a:r>
            <a:r>
              <a:rPr lang="en-US" b="0" i="0" dirty="0">
                <a:solidFill>
                  <a:srgbClr val="0D0D0D"/>
                </a:solidFill>
                <a:effectLst/>
                <a:highlight>
                  <a:srgbClr val="FFFFFF"/>
                </a:highlight>
                <a:latin typeface="ui-sans-serif"/>
              </a:rPr>
              <a:t>, we created visualizations using matplotlib to present insights from the data through exploratory data analysis. These visualizations highlighted key patterns and trends, facilitating better understanding and decision-making.</a:t>
            </a:r>
          </a:p>
          <a:p>
            <a:pPr algn="l"/>
            <a:r>
              <a:rPr lang="en-US" b="0" i="0" dirty="0">
                <a:solidFill>
                  <a:srgbClr val="0D0D0D"/>
                </a:solidFill>
                <a:effectLst/>
                <a:highlight>
                  <a:srgbClr val="FFFFFF"/>
                </a:highlight>
                <a:latin typeface="ui-sans-serif"/>
              </a:rPr>
              <a:t>In </a:t>
            </a:r>
            <a:r>
              <a:rPr lang="en-US" b="1" i="0" dirty="0">
                <a:solidFill>
                  <a:srgbClr val="0D0D0D"/>
                </a:solidFill>
                <a:effectLst/>
                <a:highlight>
                  <a:srgbClr val="FFFFFF"/>
                </a:highlight>
                <a:latin typeface="ui-sans-serif"/>
              </a:rPr>
              <a:t>Advanced Computational Techniques</a:t>
            </a:r>
            <a:r>
              <a:rPr lang="en-US" b="0" i="0" dirty="0">
                <a:solidFill>
                  <a:srgbClr val="0D0D0D"/>
                </a:solidFill>
                <a:effectLst/>
                <a:highlight>
                  <a:srgbClr val="FFFFFF"/>
                </a:highlight>
                <a:latin typeface="ui-sans-serif"/>
              </a:rPr>
              <a:t>, we applied complex NLP techniques such as tokenization, lemmatization, and part-of-speech tagging. These techniques enhanced the feature extraction process, improving our model's performance.</a:t>
            </a:r>
          </a:p>
          <a:p>
            <a:pPr algn="l"/>
            <a:r>
              <a:rPr lang="en-US" b="0" i="0" dirty="0">
                <a:solidFill>
                  <a:srgbClr val="0D0D0D"/>
                </a:solidFill>
                <a:effectLst/>
                <a:highlight>
                  <a:srgbClr val="FFFFFF"/>
                </a:highlight>
                <a:latin typeface="ui-sans-serif"/>
              </a:rPr>
              <a:t>We also addressed </a:t>
            </a:r>
            <a:r>
              <a:rPr lang="en-US" b="1" i="0" dirty="0">
                <a:solidFill>
                  <a:srgbClr val="0D0D0D"/>
                </a:solidFill>
                <a:effectLst/>
                <a:highlight>
                  <a:srgbClr val="FFFFFF"/>
                </a:highlight>
                <a:latin typeface="ui-sans-serif"/>
              </a:rPr>
              <a:t>Ethics and Privacy</a:t>
            </a:r>
            <a:r>
              <a:rPr lang="en-US" b="0" i="0" dirty="0">
                <a:solidFill>
                  <a:srgbClr val="0D0D0D"/>
                </a:solidFill>
                <a:effectLst/>
                <a:highlight>
                  <a:srgbClr val="FFFFFF"/>
                </a:highlight>
                <a:latin typeface="ui-sans-serif"/>
              </a:rPr>
              <a:t> by handling email data responsibly and ensuring that the classification process respected privacy concerns.</a:t>
            </a:r>
          </a:p>
          <a:p>
            <a:pPr algn="l"/>
            <a:r>
              <a:rPr lang="en-US" b="0" i="0" dirty="0">
                <a:solidFill>
                  <a:srgbClr val="0D0D0D"/>
                </a:solidFill>
                <a:effectLst/>
                <a:highlight>
                  <a:srgbClr val="FFFFFF"/>
                </a:highlight>
                <a:latin typeface="ui-sans-serif"/>
              </a:rPr>
              <a:t>Finally, in </a:t>
            </a:r>
            <a:r>
              <a:rPr lang="en-US" b="1" i="0" dirty="0">
                <a:solidFill>
                  <a:srgbClr val="0D0D0D"/>
                </a:solidFill>
                <a:effectLst/>
                <a:highlight>
                  <a:srgbClr val="FFFFFF"/>
                </a:highlight>
                <a:latin typeface="ui-sans-serif"/>
              </a:rPr>
              <a:t>Research Methods</a:t>
            </a:r>
            <a:r>
              <a:rPr lang="en-US" b="0" i="0" dirty="0">
                <a:solidFill>
                  <a:srgbClr val="0D0D0D"/>
                </a:solidFill>
                <a:effectLst/>
                <a:highlight>
                  <a:srgbClr val="FFFFFF"/>
                </a:highlight>
                <a:latin typeface="ui-sans-serif"/>
              </a:rPr>
              <a:t>, we employed rigorous data collection and evaluation techniques. This structured approach ensured the validity and reliability of our findings, from data collection to final evaluation.</a:t>
            </a:r>
          </a:p>
          <a:p>
            <a:pPr algn="l"/>
            <a:r>
              <a:rPr lang="en-US" b="0" i="0" dirty="0">
                <a:solidFill>
                  <a:srgbClr val="0D0D0D"/>
                </a:solidFill>
                <a:effectLst/>
                <a:highlight>
                  <a:srgbClr val="FFFFFF"/>
                </a:highlight>
                <a:latin typeface="ui-sans-serif"/>
              </a:rPr>
              <a:t>Overall, this project demonstrated our ability to apply comprehensive data science skills to a practical, real-world problem."</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14</a:t>
            </a:fld>
            <a:endParaRPr lang="en-US"/>
          </a:p>
        </p:txBody>
      </p:sp>
    </p:spTree>
    <p:extLst>
      <p:ext uri="{BB962C8B-B14F-4D97-AF65-F5344CB8AC3E}">
        <p14:creationId xmlns:p14="http://schemas.microsoft.com/office/powerpoint/2010/main" val="223469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[morning/afternoon/evening], everyone. My name is Blake Tindol, and I work for Stryker Medical, a leading medical technology company. When I first started my Masters in Data Science program at Syracuse University, I was working as a data analyst. My responsibilities primarily involved basic data visualization tasks using Power BI.</a:t>
            </a:r>
          </a:p>
          <a:p>
            <a:endParaRPr lang="en-US" dirty="0"/>
          </a:p>
          <a:p>
            <a:r>
              <a:rPr lang="en-US" dirty="0"/>
              <a:t>However, as I progressed through the program, I gained a deeper understanding and a broad set of skills in data science. This journey has equipped me with the knowledge to tackle complex data-driven challenges. By applying data science theories and techniques, I have transitioned from a data analyst to a data scientist within my organization.</a:t>
            </a:r>
          </a:p>
          <a:p>
            <a:endParaRPr lang="en-US" dirty="0"/>
          </a:p>
          <a:p>
            <a:r>
              <a:rPr lang="en-US" dirty="0"/>
              <a:t>The goal of this portfolio is to showcase the projects I've worked on during my studies, demonstrating my capability to apply these new skills to real-world problems. Through these projects, I have been able to contribute significantly to my work at Stryker Medical, enhancing our data analysis capabilities and driving more informed decision-making.</a:t>
            </a:r>
          </a:p>
          <a:p>
            <a:endParaRPr lang="en-US" dirty="0"/>
          </a:p>
          <a:p>
            <a:r>
              <a:rPr lang="en-US" dirty="0"/>
              <a:t>In this presentation, I will walk you through some of the key projects from my capstone, illustrating how the skills and techniques I've learned have been applied to solve real-world challenges."</a:t>
            </a:r>
          </a:p>
        </p:txBody>
      </p:sp>
      <p:sp>
        <p:nvSpPr>
          <p:cNvPr id="4" name="Slide Number Placeholder 3"/>
          <p:cNvSpPr>
            <a:spLocks noGrp="1"/>
          </p:cNvSpPr>
          <p:nvPr>
            <p:ph type="sldNum" sz="quarter" idx="5"/>
          </p:nvPr>
        </p:nvSpPr>
        <p:spPr/>
        <p:txBody>
          <a:bodyPr/>
          <a:lstStyle/>
          <a:p>
            <a:fld id="{553CDB40-B921-4996-B486-4362798F5FFF}" type="slidenum">
              <a:rPr lang="en-US" smtClean="0"/>
              <a:t>2</a:t>
            </a:fld>
            <a:endParaRPr lang="en-US"/>
          </a:p>
        </p:txBody>
      </p:sp>
    </p:spTree>
    <p:extLst>
      <p:ext uri="{BB962C8B-B14F-4D97-AF65-F5344CB8AC3E}">
        <p14:creationId xmlns:p14="http://schemas.microsoft.com/office/powerpoint/2010/main" val="166289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"Let's begin with Project 1, the Ski Resort Management System.</a:t>
            </a:r>
          </a:p>
          <a:p>
            <a:pPr algn="l"/>
            <a:r>
              <a:rPr lang="en-US" b="1" i="0" dirty="0">
                <a:solidFill>
                  <a:srgbClr val="0D0D0D"/>
                </a:solidFill>
                <a:effectLst/>
                <a:highlight>
                  <a:srgbClr val="FFFFFF"/>
                </a:highlight>
                <a:latin typeface="ui-sans-serif"/>
              </a:rPr>
              <a:t>Abstract:</a:t>
            </a:r>
            <a:r>
              <a:rPr lang="en-US" b="0" i="0" dirty="0">
                <a:solidFill>
                  <a:srgbClr val="0D0D0D"/>
                </a:solidFill>
                <a:effectLst/>
                <a:highlight>
                  <a:srgbClr val="FFFFFF"/>
                </a:highlight>
                <a:latin typeface="ui-sans-serif"/>
              </a:rPr>
              <a:t> This project involved designing and implementing a database system for managing a ski resort. The system tracks skier rentals, lift tickets, and provides functionalities for various users, including skiers, attendants, and management, through a web application interface.</a:t>
            </a:r>
          </a:p>
          <a:p>
            <a:pPr algn="l"/>
            <a:r>
              <a:rPr lang="en-US" b="1" i="0" dirty="0">
                <a:solidFill>
                  <a:srgbClr val="0D0D0D"/>
                </a:solidFill>
                <a:effectLst/>
                <a:highlight>
                  <a:srgbClr val="FFFFFF"/>
                </a:highlight>
                <a:latin typeface="ui-sans-serif"/>
              </a:rPr>
              <a:t>Objectives:</a:t>
            </a:r>
            <a:r>
              <a:rPr lang="en-US" b="0" i="0" dirty="0">
                <a:solidFill>
                  <a:srgbClr val="0D0D0D"/>
                </a:solidFill>
                <a:effectLst/>
                <a:highlight>
                  <a:srgbClr val="FFFFFF"/>
                </a:highlight>
                <a:latin typeface="ui-sans-serif"/>
              </a:rPr>
              <a:t> Our main objectives were to develop a comprehensive database system that supports complex data management and retrieval operations tailored for a ski resort environment.</a:t>
            </a:r>
          </a:p>
          <a:p>
            <a:pPr algn="l"/>
            <a:r>
              <a:rPr lang="en-US" b="1" i="0" dirty="0">
                <a:solidFill>
                  <a:srgbClr val="0D0D0D"/>
                </a:solidFill>
                <a:effectLst/>
                <a:highlight>
                  <a:srgbClr val="FFFFFF"/>
                </a:highlight>
                <a:latin typeface="ui-sans-serif"/>
              </a:rPr>
              <a:t>Methods: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used SQL for database creation, including tables for skiers, tickets, rentals, and ticket types.</a:t>
            </a:r>
          </a:p>
          <a:p>
            <a:pPr algn="l">
              <a:buFont typeface="Arial" panose="020B0604020202020204" pitchFamily="34" charset="0"/>
              <a:buChar char="•"/>
            </a:pPr>
            <a:r>
              <a:rPr lang="en-US" b="0" i="0" dirty="0">
                <a:solidFill>
                  <a:srgbClr val="0D0D0D"/>
                </a:solidFill>
                <a:effectLst/>
                <a:highlight>
                  <a:srgbClr val="FFFFFF"/>
                </a:highlight>
                <a:latin typeface="ui-sans-serif"/>
              </a:rPr>
              <a:t>Advanced SQL scripts were used for data manipulation, ensuring data integrity with constraints, and automating data processes with triggers.</a:t>
            </a:r>
          </a:p>
          <a:p>
            <a:pPr algn="l">
              <a:buFont typeface="Arial" panose="020B0604020202020204" pitchFamily="34" charset="0"/>
              <a:buChar char="•"/>
            </a:pPr>
            <a:r>
              <a:rPr lang="en-US" b="0" i="0" dirty="0">
                <a:solidFill>
                  <a:srgbClr val="0D0D0D"/>
                </a:solidFill>
                <a:effectLst/>
                <a:highlight>
                  <a:srgbClr val="FFFFFF"/>
                </a:highlight>
                <a:latin typeface="ui-sans-serif"/>
              </a:rPr>
              <a:t>We used Microsoft SQL Server for the database backend and Python, along with libraries like Faker, for data generation and testing.</a:t>
            </a:r>
          </a:p>
          <a:p>
            <a:pPr algn="l">
              <a:buFont typeface="Arial" panose="020B0604020202020204" pitchFamily="34" charset="0"/>
              <a:buChar char="•"/>
            </a:pPr>
            <a:r>
              <a:rPr lang="en-US" b="0" i="0" dirty="0">
                <a:solidFill>
                  <a:srgbClr val="0D0D0D"/>
                </a:solidFill>
                <a:effectLst/>
                <a:highlight>
                  <a:srgbClr val="FFFFFF"/>
                </a:highlight>
                <a:latin typeface="ui-sans-serif"/>
              </a:rPr>
              <a:t>For example, we created SQL scripts to set up the initial database schema, including tables such as skiers, tickets, rentals, and </a:t>
            </a:r>
            <a:r>
              <a:rPr lang="en-US" b="0" i="0" dirty="0" err="1">
                <a:solidFill>
                  <a:srgbClr val="0D0D0D"/>
                </a:solidFill>
                <a:effectLst/>
                <a:highlight>
                  <a:srgbClr val="FFFFFF"/>
                </a:highlight>
                <a:latin typeface="ui-sans-serif"/>
              </a:rPr>
              <a:t>ticket_types</a:t>
            </a:r>
            <a:r>
              <a:rPr lang="en-US" b="0" i="0" dirty="0">
                <a:solidFill>
                  <a:srgbClr val="0D0D0D"/>
                </a:solidFill>
                <a:effectLst/>
                <a:highlight>
                  <a:srgbClr val="FFFFFF"/>
                </a:highlight>
                <a:latin typeface="ui-sans-serif"/>
              </a:rPr>
              <a:t>. We also implemented triggers to handle business logic, such as automatically calculating ticket validity periods based on the type of ticket purchased.</a:t>
            </a:r>
          </a:p>
          <a:p>
            <a:pPr algn="l"/>
            <a:r>
              <a:rPr lang="en-US" b="1" i="0" dirty="0">
                <a:solidFill>
                  <a:srgbClr val="0D0D0D"/>
                </a:solidFill>
                <a:effectLst/>
                <a:highlight>
                  <a:srgbClr val="FFFFFF"/>
                </a:highlight>
                <a:latin typeface="ui-sans-serif"/>
              </a:rPr>
              <a:t>Results: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successfully implemented a relational database that supports transactional operations for the ski resort.</a:t>
            </a:r>
          </a:p>
          <a:p>
            <a:pPr algn="l">
              <a:buFont typeface="Arial" panose="020B0604020202020204" pitchFamily="34" charset="0"/>
              <a:buChar char="•"/>
            </a:pPr>
            <a:r>
              <a:rPr lang="en-US" b="0" i="0" dirty="0">
                <a:solidFill>
                  <a:srgbClr val="0D0D0D"/>
                </a:solidFill>
                <a:effectLst/>
                <a:highlight>
                  <a:srgbClr val="FFFFFF"/>
                </a:highlight>
                <a:latin typeface="ui-sans-serif"/>
              </a:rPr>
              <a:t>We developed a user interface that allows different stakeholders to interact with the system effectively. This includes functionality for skiers to purchase tickets and rentals, attendants to manage sales and equipment distribution, and management to oversee operations.</a:t>
            </a:r>
          </a:p>
          <a:p>
            <a:pPr algn="l">
              <a:buFont typeface="Arial" panose="020B0604020202020204" pitchFamily="34" charset="0"/>
              <a:buChar char="•"/>
            </a:pPr>
            <a:r>
              <a:rPr lang="en-US" b="0" i="0" dirty="0">
                <a:solidFill>
                  <a:srgbClr val="0D0D0D"/>
                </a:solidFill>
                <a:effectLst/>
                <a:highlight>
                  <a:srgbClr val="FFFFFF"/>
                </a:highlight>
                <a:latin typeface="ui-sans-serif"/>
              </a:rPr>
              <a:t>For instance, the </a:t>
            </a:r>
            <a:r>
              <a:rPr lang="en-US" b="0" i="0" dirty="0" err="1">
                <a:solidFill>
                  <a:srgbClr val="0D0D0D"/>
                </a:solidFill>
                <a:effectLst/>
                <a:highlight>
                  <a:srgbClr val="FFFFFF"/>
                </a:highlight>
                <a:latin typeface="ui-sans-serif"/>
              </a:rPr>
              <a:t>v_attendant</a:t>
            </a:r>
            <a:r>
              <a:rPr lang="en-US" b="0" i="0" dirty="0">
                <a:solidFill>
                  <a:srgbClr val="0D0D0D"/>
                </a:solidFill>
                <a:effectLst/>
                <a:highlight>
                  <a:srgbClr val="FFFFFF"/>
                </a:highlight>
                <a:latin typeface="ui-sans-serif"/>
              </a:rPr>
              <a:t> view was created to allow office attendants to see current and upcoming tickets and rentals, and the </a:t>
            </a:r>
            <a:r>
              <a:rPr lang="en-US" b="0" i="0" dirty="0" err="1">
                <a:solidFill>
                  <a:srgbClr val="0D0D0D"/>
                </a:solidFill>
                <a:effectLst/>
                <a:highlight>
                  <a:srgbClr val="FFFFFF"/>
                </a:highlight>
                <a:latin typeface="ui-sans-serif"/>
              </a:rPr>
              <a:t>p_sign_up</a:t>
            </a:r>
            <a:r>
              <a:rPr lang="en-US" b="0" i="0" dirty="0">
                <a:solidFill>
                  <a:srgbClr val="0D0D0D"/>
                </a:solidFill>
                <a:effectLst/>
                <a:highlight>
                  <a:srgbClr val="FFFFFF"/>
                </a:highlight>
                <a:latin typeface="ui-sans-serif"/>
              </a:rPr>
              <a:t> stored procedure was created to handle new skier registrations.</a:t>
            </a:r>
          </a:p>
          <a:p>
            <a:pPr algn="l"/>
            <a:r>
              <a:rPr lang="en-US" b="0" i="0" dirty="0">
                <a:solidFill>
                  <a:srgbClr val="0D0D0D"/>
                </a:solidFill>
                <a:effectLst/>
                <a:highlight>
                  <a:srgbClr val="FFFFFF"/>
                </a:highlight>
                <a:latin typeface="ui-sans-serif"/>
              </a:rPr>
              <a:t>In summary, this project showcased our ability to design and implement a functional database system that meets the operational requirements of a ski resort."</a:t>
            </a:r>
          </a:p>
        </p:txBody>
      </p:sp>
      <p:sp>
        <p:nvSpPr>
          <p:cNvPr id="4" name="Slide Number Placeholder 3"/>
          <p:cNvSpPr>
            <a:spLocks noGrp="1"/>
          </p:cNvSpPr>
          <p:nvPr>
            <p:ph type="sldNum" sz="quarter" idx="5"/>
          </p:nvPr>
        </p:nvSpPr>
        <p:spPr/>
        <p:txBody>
          <a:bodyPr/>
          <a:lstStyle/>
          <a:p>
            <a:fld id="{553CDB40-B921-4996-B486-4362798F5FFF}" type="slidenum">
              <a:rPr lang="en-US" smtClean="0"/>
              <a:t>3</a:t>
            </a:fld>
            <a:endParaRPr lang="en-US"/>
          </a:p>
        </p:txBody>
      </p:sp>
    </p:spTree>
    <p:extLst>
      <p:ext uri="{BB962C8B-B14F-4D97-AF65-F5344CB8AC3E}">
        <p14:creationId xmlns:p14="http://schemas.microsoft.com/office/powerpoint/2010/main" val="319136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"Now, let’s get into the learning objectives that this project helped us achieve.</a:t>
            </a:r>
          </a:p>
          <a:p>
            <a:pPr algn="l"/>
            <a:r>
              <a:rPr lang="en-US" b="1" i="0" dirty="0">
                <a:solidFill>
                  <a:srgbClr val="0D0D0D"/>
                </a:solidFill>
                <a:effectLst/>
                <a:highlight>
                  <a:srgbClr val="FFFFFF"/>
                </a:highlight>
                <a:latin typeface="ui-sans-serif"/>
              </a:rPr>
              <a:t>Statistical Analysis and Probabilistic Modeling: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utilized statistical data from the system to predict usage trends and customer behavior, optimizing operations and resource management. For example, by analyzing patterns in ticket purchases and rentals, we could forecast peak times and manage resources more effectively.</a:t>
            </a:r>
          </a:p>
          <a:p>
            <a:pPr algn="l"/>
            <a:r>
              <a:rPr lang="en-US" b="1" i="0" dirty="0">
                <a:solidFill>
                  <a:srgbClr val="0D0D0D"/>
                </a:solidFill>
                <a:effectLst/>
                <a:highlight>
                  <a:srgbClr val="FFFFFF"/>
                </a:highlight>
                <a:latin typeface="ui-sans-serif"/>
              </a:rPr>
              <a:t>Machine Learning: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Although we did not directly apply machine learning algorithms in this project, the foundational work in data management and processing lays the groundwork for future machine learning applications. This could include predictive maintenance of ski lifts or personalized marketing campaigns based on customer behavior data.</a:t>
            </a:r>
          </a:p>
          <a:p>
            <a:pPr algn="l"/>
            <a:r>
              <a:rPr lang="en-US" b="1" i="0" dirty="0">
                <a:solidFill>
                  <a:srgbClr val="0D0D0D"/>
                </a:solidFill>
                <a:effectLst/>
                <a:highlight>
                  <a:srgbClr val="FFFFFF"/>
                </a:highlight>
                <a:latin typeface="ui-sans-serif"/>
              </a:rPr>
              <a:t>Data Management and Processing: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This project demonstrated extensive skills in SQL database management, including setting up, managing, and querying databases efficiently. We used advanced SQL scripts for data manipulation, ensuring data integrity with constraints, and automating processes with triggers.</a:t>
            </a:r>
          </a:p>
          <a:p>
            <a:pPr algn="l">
              <a:buFont typeface="Arial" panose="020B0604020202020204" pitchFamily="34" charset="0"/>
              <a:buChar char="•"/>
            </a:pPr>
            <a:r>
              <a:rPr lang="en-US" b="0" i="0" dirty="0">
                <a:solidFill>
                  <a:srgbClr val="0D0D0D"/>
                </a:solidFill>
                <a:effectLst/>
                <a:highlight>
                  <a:srgbClr val="FFFFFF"/>
                </a:highlight>
                <a:latin typeface="ui-sans-serif"/>
              </a:rPr>
              <a:t>For instance, we used triggers to automatically set the start and end times for half-day, full-day, and multi-day tickets based on the purchase date.</a:t>
            </a:r>
          </a:p>
          <a:p>
            <a:pPr algn="l"/>
            <a:r>
              <a:rPr lang="en-US" b="1" i="0" dirty="0">
                <a:solidFill>
                  <a:srgbClr val="0D0D0D"/>
                </a:solidFill>
                <a:effectLst/>
                <a:highlight>
                  <a:srgbClr val="FFFFFF"/>
                </a:highlight>
                <a:latin typeface="ui-sans-serif"/>
              </a:rPr>
              <a:t>Data Visualization and Communication:</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developed a user interface that effectively communicates data to different users, making it easy to interact with the system and make informed decisions based on the data presented.</a:t>
            </a:r>
          </a:p>
          <a:p>
            <a:pPr algn="l">
              <a:buFont typeface="Arial" panose="020B0604020202020204" pitchFamily="34" charset="0"/>
              <a:buChar char="•"/>
            </a:pPr>
            <a:r>
              <a:rPr lang="en-US" b="0" i="0" dirty="0">
                <a:solidFill>
                  <a:srgbClr val="0D0D0D"/>
                </a:solidFill>
                <a:effectLst/>
                <a:highlight>
                  <a:srgbClr val="FFFFFF"/>
                </a:highlight>
                <a:latin typeface="ui-sans-serif"/>
              </a:rPr>
              <a:t>The interface allowed skiers to view their tickets and rentals, office attendants to sell tickets and rentals, and rental shop attendants to manage equipment distribution and returns.</a:t>
            </a:r>
          </a:p>
          <a:p>
            <a:pPr algn="l"/>
            <a:r>
              <a:rPr lang="en-US" b="1" i="0" dirty="0">
                <a:solidFill>
                  <a:srgbClr val="0D0D0D"/>
                </a:solidFill>
                <a:effectLst/>
                <a:highlight>
                  <a:srgbClr val="FFFFFF"/>
                </a:highlight>
                <a:latin typeface="ui-sans-serif"/>
              </a:rPr>
              <a:t>Advanced Computational Techniques: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employed advanced SQL techniques like triggers and stored procedures to manage data and automate processes within the database, ensuring efficient and effective data operations.</a:t>
            </a:r>
          </a:p>
          <a:p>
            <a:pPr algn="l">
              <a:buFont typeface="Arial" panose="020B0604020202020204" pitchFamily="34" charset="0"/>
              <a:buChar char="•"/>
            </a:pPr>
            <a:r>
              <a:rPr lang="en-US" b="0" i="0" dirty="0">
                <a:solidFill>
                  <a:srgbClr val="0D0D0D"/>
                </a:solidFill>
                <a:effectLst/>
                <a:highlight>
                  <a:srgbClr val="FFFFFF"/>
                </a:highlight>
                <a:latin typeface="ui-sans-serif"/>
              </a:rPr>
              <a:t>For example, the </a:t>
            </a:r>
            <a:r>
              <a:rPr lang="en-US" b="0" i="0" dirty="0" err="1">
                <a:solidFill>
                  <a:srgbClr val="0D0D0D"/>
                </a:solidFill>
                <a:effectLst/>
                <a:highlight>
                  <a:srgbClr val="FFFFFF"/>
                </a:highlight>
                <a:latin typeface="ui-sans-serif"/>
              </a:rPr>
              <a:t>t_ticket_datetimes</a:t>
            </a:r>
            <a:r>
              <a:rPr lang="en-US" b="0" i="0" dirty="0">
                <a:solidFill>
                  <a:srgbClr val="0D0D0D"/>
                </a:solidFill>
                <a:effectLst/>
                <a:highlight>
                  <a:srgbClr val="FFFFFF"/>
                </a:highlight>
                <a:latin typeface="ui-sans-serif"/>
              </a:rPr>
              <a:t> trigger ensures that ticket start and end times are correctly set based on the type of ticket purchased.</a:t>
            </a:r>
          </a:p>
          <a:p>
            <a:pPr algn="l"/>
            <a:r>
              <a:rPr lang="en-US" b="1" i="0" dirty="0">
                <a:solidFill>
                  <a:srgbClr val="0D0D0D"/>
                </a:solidFill>
                <a:effectLst/>
                <a:highlight>
                  <a:srgbClr val="FFFFFF"/>
                </a:highlight>
                <a:latin typeface="ui-sans-serif"/>
              </a:rPr>
              <a:t>Ethics and Privacy:</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The project addressed data privacy by implementing security measures to protect the personal information of the resort guests. Ensuring that only authorized personnel can access sensitive data is a key aspect of ethical data handling.</a:t>
            </a:r>
          </a:p>
          <a:p>
            <a:pPr algn="l"/>
            <a:r>
              <a:rPr lang="en-US" b="1" i="0" dirty="0">
                <a:solidFill>
                  <a:srgbClr val="0D0D0D"/>
                </a:solidFill>
                <a:effectLst/>
                <a:highlight>
                  <a:srgbClr val="FFFFFF"/>
                </a:highlight>
                <a:latin typeface="ui-sans-serif"/>
              </a:rPr>
              <a:t>Research Methods: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applied thorough research methods in the planning and execution of the database system, including requirement gathering, system design, data modeling, and testing, to ensure the project met all specified requirements.</a:t>
            </a:r>
          </a:p>
          <a:p>
            <a:pPr algn="l"/>
            <a:r>
              <a:rPr lang="en-US" b="0" i="0" dirty="0">
                <a:solidFill>
                  <a:srgbClr val="0D0D0D"/>
                </a:solidFill>
                <a:effectLst/>
                <a:highlight>
                  <a:srgbClr val="FFFFFF"/>
                </a:highlight>
                <a:latin typeface="ui-sans-serif"/>
              </a:rPr>
              <a:t>Through this project, we demonstrated our ability to apply a wide range of data science skills to solve real-world problems, ensuring a comprehensive and reliable database management system for the ski resort."</a:t>
            </a:r>
          </a:p>
          <a:p>
            <a:br>
              <a:rPr lang="en-US" dirty="0"/>
            </a:br>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4</a:t>
            </a:fld>
            <a:endParaRPr lang="en-US"/>
          </a:p>
        </p:txBody>
      </p:sp>
    </p:spTree>
    <p:extLst>
      <p:ext uri="{BB962C8B-B14F-4D97-AF65-F5344CB8AC3E}">
        <p14:creationId xmlns:p14="http://schemas.microsoft.com/office/powerpoint/2010/main" val="54010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"Let's move on to Project 2, which focuses on the Analysis of Vaccination Rates in the U.S. Over Time.</a:t>
            </a:r>
          </a:p>
          <a:p>
            <a:pPr algn="l"/>
            <a:r>
              <a:rPr lang="en-US" b="1" i="0" dirty="0">
                <a:solidFill>
                  <a:srgbClr val="0D0D0D"/>
                </a:solidFill>
                <a:effectLst/>
                <a:highlight>
                  <a:srgbClr val="FFFFFF"/>
                </a:highlight>
                <a:latin typeface="ui-sans-serif"/>
              </a:rPr>
              <a:t>Abstract:</a:t>
            </a:r>
            <a:r>
              <a:rPr lang="en-US" b="0" i="0" dirty="0">
                <a:solidFill>
                  <a:srgbClr val="0D0D0D"/>
                </a:solidFill>
                <a:effectLst/>
                <a:highlight>
                  <a:srgbClr val="FFFFFF"/>
                </a:highlight>
                <a:latin typeface="ui-sans-serif"/>
              </a:rPr>
              <a:t> This analysis explored trends in vaccination rates across the United States, identifying vaccines with the highest and lowest rates at the end of the observed period and assessing the volatility of these rates.</a:t>
            </a:r>
          </a:p>
          <a:p>
            <a:pPr algn="l"/>
            <a:r>
              <a:rPr lang="en-US" b="1" i="0" dirty="0">
                <a:solidFill>
                  <a:srgbClr val="0D0D0D"/>
                </a:solidFill>
                <a:effectLst/>
                <a:highlight>
                  <a:srgbClr val="FFFFFF"/>
                </a:highlight>
                <a:latin typeface="ui-sans-serif"/>
              </a:rPr>
              <a:t>Objectives:</a:t>
            </a:r>
            <a:r>
              <a:rPr lang="en-US" b="0" i="0" dirty="0">
                <a:solidFill>
                  <a:srgbClr val="0D0D0D"/>
                </a:solidFill>
                <a:effectLst/>
                <a:highlight>
                  <a:srgbClr val="FFFFFF"/>
                </a:highlight>
                <a:latin typeface="ui-sans-serif"/>
              </a:rPr>
              <a:t> Our primary objectives were to understand how vaccination rates have changed over time in the U.S., identify which vaccines have the highest and lowest rates at the end of the observed period, and evaluate which vaccine exhibits the greatest volatility in rates.</a:t>
            </a:r>
          </a:p>
          <a:p>
            <a:pPr algn="l"/>
            <a:r>
              <a:rPr lang="en-US" b="1" i="0" dirty="0">
                <a:solidFill>
                  <a:srgbClr val="0D0D0D"/>
                </a:solidFill>
                <a:effectLst/>
                <a:highlight>
                  <a:srgbClr val="FFFFFF"/>
                </a:highlight>
                <a:latin typeface="ui-sans-serif"/>
              </a:rPr>
              <a:t>Methods: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1" i="0" dirty="0">
                <a:solidFill>
                  <a:srgbClr val="0D0D0D"/>
                </a:solidFill>
                <a:effectLst/>
                <a:highlight>
                  <a:srgbClr val="FFFFFF"/>
                </a:highlight>
                <a:latin typeface="ui-sans-serif"/>
              </a:rPr>
              <a:t>Descriptive Statistics:</a:t>
            </a:r>
            <a:r>
              <a:rPr lang="en-US" b="0" i="0" dirty="0">
                <a:solidFill>
                  <a:srgbClr val="0D0D0D"/>
                </a:solidFill>
                <a:effectLst/>
                <a:highlight>
                  <a:srgbClr val="FFFFFF"/>
                </a:highlight>
                <a:latin typeface="ui-sans-serif"/>
              </a:rPr>
              <a:t> We conducted a trend analysis by computing the initial and final vaccination rates for each vaccine to observe overall trends. For example, DTP1 increased from 83% to 98%, while Pol3 slightly decreased from 95% to 94%.</a:t>
            </a:r>
          </a:p>
          <a:p>
            <a:pPr algn="l">
              <a:buFont typeface="Arial" panose="020B0604020202020204" pitchFamily="34" charset="0"/>
              <a:buChar char="•"/>
            </a:pPr>
            <a:r>
              <a:rPr lang="en-US" b="1" i="0" dirty="0">
                <a:solidFill>
                  <a:srgbClr val="0D0D0D"/>
                </a:solidFill>
                <a:effectLst/>
                <a:highlight>
                  <a:srgbClr val="FFFFFF"/>
                </a:highlight>
                <a:latin typeface="ui-sans-serif"/>
              </a:rPr>
              <a:t>Volatility Assessment:</a:t>
            </a:r>
            <a:r>
              <a:rPr lang="en-US" b="0" i="0" dirty="0">
                <a:solidFill>
                  <a:srgbClr val="0D0D0D"/>
                </a:solidFill>
                <a:effectLst/>
                <a:highlight>
                  <a:srgbClr val="FFFFFF"/>
                </a:highlight>
                <a:latin typeface="ui-sans-serif"/>
              </a:rPr>
              <a:t> To evaluate the volatility of vaccination rates, we calculated the standard deviation and variance for each vaccine. </a:t>
            </a:r>
            <a:r>
              <a:rPr lang="en-US" b="0" i="0" dirty="0" err="1">
                <a:solidFill>
                  <a:srgbClr val="0D0D0D"/>
                </a:solidFill>
                <a:effectLst/>
                <a:highlight>
                  <a:srgbClr val="FFFFFF"/>
                </a:highlight>
                <a:latin typeface="ui-sans-serif"/>
              </a:rPr>
              <a:t>HepB_BD</a:t>
            </a:r>
            <a:r>
              <a:rPr lang="en-US" b="0" i="0" dirty="0">
                <a:solidFill>
                  <a:srgbClr val="0D0D0D"/>
                </a:solidFill>
                <a:effectLst/>
                <a:highlight>
                  <a:srgbClr val="FFFFFF"/>
                </a:highlight>
                <a:latin typeface="ui-sans-serif"/>
              </a:rPr>
              <a:t> exhibited the highest volatility, with a standard deviation of 22.539 and a variance of 508.008.</a:t>
            </a:r>
          </a:p>
          <a:p>
            <a:pPr algn="l">
              <a:buFont typeface="Arial" panose="020B0604020202020204" pitchFamily="34" charset="0"/>
              <a:buChar char="•"/>
            </a:pPr>
            <a:r>
              <a:rPr lang="en-US" b="1" i="0" dirty="0">
                <a:solidFill>
                  <a:srgbClr val="0D0D0D"/>
                </a:solidFill>
                <a:effectLst/>
                <a:highlight>
                  <a:srgbClr val="FFFFFF"/>
                </a:highlight>
                <a:latin typeface="ui-sans-serif"/>
              </a:rPr>
              <a:t>Chi-Squared Test:</a:t>
            </a:r>
            <a:r>
              <a:rPr lang="en-US" b="0" i="0" dirty="0">
                <a:solidFill>
                  <a:srgbClr val="0D0D0D"/>
                </a:solidFill>
                <a:effectLst/>
                <a:highlight>
                  <a:srgbClr val="FFFFFF"/>
                </a:highlight>
                <a:latin typeface="ui-sans-serif"/>
              </a:rPr>
              <a:t> We compared vaccination data reporting rates between public and private schools using a chi-squared test to test for statistical significance. We found that public schools reported vaccination data at a significantly higher rate (97.42%) compared to private schools (84.72%), with a p-value of less than 0.001 indicating a highly significant difference.</a:t>
            </a:r>
          </a:p>
          <a:p>
            <a:pPr algn="l"/>
            <a:r>
              <a:rPr lang="en-US" b="1" i="0" dirty="0">
                <a:solidFill>
                  <a:srgbClr val="0D0D0D"/>
                </a:solidFill>
                <a:effectLst/>
                <a:highlight>
                  <a:srgbClr val="FFFFFF"/>
                </a:highlight>
                <a:latin typeface="ui-sans-serif"/>
              </a:rPr>
              <a:t>Results: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Our analysis showed that while most vaccination rates increased over time, Polio showed a slight decrease.</a:t>
            </a:r>
          </a:p>
          <a:p>
            <a:pPr algn="l">
              <a:buFont typeface="Arial" panose="020B0604020202020204" pitchFamily="34" charset="0"/>
              <a:buChar char="•"/>
            </a:pPr>
            <a:r>
              <a:rPr lang="en-US" b="0" i="0" dirty="0">
                <a:solidFill>
                  <a:srgbClr val="0D0D0D"/>
                </a:solidFill>
                <a:effectLst/>
                <a:highlight>
                  <a:srgbClr val="FFFFFF"/>
                </a:highlight>
                <a:latin typeface="ui-sans-serif"/>
              </a:rPr>
              <a:t>DTP1 ended with the highest vaccination rate at 98%, whereas </a:t>
            </a:r>
            <a:r>
              <a:rPr lang="en-US" b="0" i="0" dirty="0" err="1">
                <a:solidFill>
                  <a:srgbClr val="0D0D0D"/>
                </a:solidFill>
                <a:effectLst/>
                <a:highlight>
                  <a:srgbClr val="FFFFFF"/>
                </a:highlight>
                <a:latin typeface="ui-sans-serif"/>
              </a:rPr>
              <a:t>HepB_BD</a:t>
            </a:r>
            <a:r>
              <a:rPr lang="en-US" b="0" i="0" dirty="0">
                <a:solidFill>
                  <a:srgbClr val="0D0D0D"/>
                </a:solidFill>
                <a:effectLst/>
                <a:highlight>
                  <a:srgbClr val="FFFFFF"/>
                </a:highlight>
                <a:latin typeface="ui-sans-serif"/>
              </a:rPr>
              <a:t> had the lowest rate at 64% and was also the most volatile.</a:t>
            </a:r>
          </a:p>
          <a:p>
            <a:pPr algn="l">
              <a:buFont typeface="Arial" panose="020B0604020202020204" pitchFamily="34" charset="0"/>
              <a:buChar char="•"/>
            </a:pPr>
            <a:r>
              <a:rPr lang="en-US" b="0" i="0" dirty="0">
                <a:solidFill>
                  <a:srgbClr val="0D0D0D"/>
                </a:solidFill>
                <a:effectLst/>
                <a:highlight>
                  <a:srgbClr val="FFFFFF"/>
                </a:highlight>
                <a:latin typeface="ui-sans-serif"/>
              </a:rPr>
              <a:t>The chi-squared test revealed a significant difference in reporting rates between public and private schools, with public schools being more likely to report vaccination data.</a:t>
            </a:r>
          </a:p>
          <a:p>
            <a:pPr algn="l"/>
            <a:r>
              <a:rPr lang="en-US" b="0" i="0" dirty="0">
                <a:solidFill>
                  <a:srgbClr val="0D0D0D"/>
                </a:solidFill>
                <a:effectLst/>
                <a:highlight>
                  <a:srgbClr val="FFFFFF"/>
                </a:highlight>
                <a:latin typeface="ui-sans-serif"/>
              </a:rPr>
              <a:t>In summary, this project demonstrated our ability to analyze trends and volatility in vaccination rates, as well as the significant differences in reporting compliance between public and private schools."</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5</a:t>
            </a:fld>
            <a:endParaRPr lang="en-US"/>
          </a:p>
        </p:txBody>
      </p:sp>
    </p:spTree>
    <p:extLst>
      <p:ext uri="{BB962C8B-B14F-4D97-AF65-F5344CB8AC3E}">
        <p14:creationId xmlns:p14="http://schemas.microsoft.com/office/powerpoint/2010/main" val="66600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Now, let's discuss how this project aligns with our learning objectives.</a:t>
            </a:r>
          </a:p>
          <a:p>
            <a:pPr algn="l"/>
            <a:r>
              <a:rPr lang="en-US" b="1" i="0" dirty="0">
                <a:solidFill>
                  <a:srgbClr val="0D0D0D"/>
                </a:solidFill>
                <a:effectLst/>
                <a:highlight>
                  <a:srgbClr val="FFFFFF"/>
                </a:highlight>
                <a:latin typeface="ui-sans-serif"/>
              </a:rPr>
              <a:t>Statistical Analysis and Probabilistic Modeling: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applied a range of statistical techniques to analyze trends in U.S. vaccination rates over time. Specifically, we employed descriptive statistics to assess the volatility of vaccination rates and conducted a chi-squared test to compare reporting rates between public and private schools.</a:t>
            </a:r>
          </a:p>
          <a:p>
            <a:pPr algn="l">
              <a:buFont typeface="Arial" panose="020B0604020202020204" pitchFamily="34" charset="0"/>
              <a:buChar char="•"/>
            </a:pPr>
            <a:r>
              <a:rPr lang="en-US" b="0" i="0" dirty="0">
                <a:solidFill>
                  <a:srgbClr val="0D0D0D"/>
                </a:solidFill>
                <a:effectLst/>
                <a:highlight>
                  <a:srgbClr val="FFFFFF"/>
                </a:highlight>
                <a:latin typeface="ui-sans-serif"/>
              </a:rPr>
              <a:t>For example, we identified that </a:t>
            </a:r>
            <a:r>
              <a:rPr lang="en-US" b="0" i="0" dirty="0" err="1">
                <a:solidFill>
                  <a:srgbClr val="0D0D0D"/>
                </a:solidFill>
                <a:effectLst/>
                <a:highlight>
                  <a:srgbClr val="FFFFFF"/>
                </a:highlight>
                <a:latin typeface="ui-sans-serif"/>
              </a:rPr>
              <a:t>HepB_BD</a:t>
            </a:r>
            <a:r>
              <a:rPr lang="en-US" b="0" i="0" dirty="0">
                <a:solidFill>
                  <a:srgbClr val="0D0D0D"/>
                </a:solidFill>
                <a:effectLst/>
                <a:highlight>
                  <a:srgbClr val="FFFFFF"/>
                </a:highlight>
                <a:latin typeface="ui-sans-serif"/>
              </a:rPr>
              <a:t> had the greatest volatility with a standard deviation of 22.539 and a variance of 508.008. Additionally, we found that public schools had a higher reporting rate (97.42%) compared to private schools (84.72%).</a:t>
            </a:r>
          </a:p>
          <a:p>
            <a:pPr algn="l"/>
            <a:r>
              <a:rPr lang="en-US" b="1" i="0" dirty="0">
                <a:solidFill>
                  <a:srgbClr val="0D0D0D"/>
                </a:solidFill>
                <a:effectLst/>
                <a:highlight>
                  <a:srgbClr val="FFFFFF"/>
                </a:highlight>
                <a:latin typeface="ui-sans-serif"/>
              </a:rPr>
              <a:t>Data Management and Processing: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This project involved extensive data manipulation and processing using R. We cleaned and organized datasets, derived initial and final vaccination rates, and structured data for statistical analysis and visualization.</a:t>
            </a:r>
          </a:p>
          <a:p>
            <a:pPr algn="l">
              <a:buFont typeface="Arial" panose="020B0604020202020204" pitchFamily="34" charset="0"/>
              <a:buChar char="•"/>
            </a:pPr>
            <a:r>
              <a:rPr lang="en-US" b="0" i="0" dirty="0">
                <a:solidFill>
                  <a:srgbClr val="0D0D0D"/>
                </a:solidFill>
                <a:effectLst/>
                <a:highlight>
                  <a:srgbClr val="FFFFFF"/>
                </a:highlight>
                <a:latin typeface="ui-sans-serif"/>
              </a:rPr>
              <a:t>Specific tasks included calculating the increase in DTP1 vaccination rate from 83% to 98% and normalizing data to ensure consistency.</a:t>
            </a:r>
          </a:p>
          <a:p>
            <a:pPr algn="l"/>
            <a:r>
              <a:rPr lang="en-US" b="1" i="0" dirty="0">
                <a:solidFill>
                  <a:srgbClr val="0D0D0D"/>
                </a:solidFill>
                <a:effectLst/>
                <a:highlight>
                  <a:srgbClr val="FFFFFF"/>
                </a:highlight>
                <a:latin typeface="ui-sans-serif"/>
              </a:rPr>
              <a:t>Data Visualization and Communication:</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created visualizations to effectively communicate our findings. Line plots were used to illustrate trends in vaccination rates over time, making it easier to compare rates across different vaccines.</a:t>
            </a:r>
          </a:p>
          <a:p>
            <a:pPr algn="l">
              <a:buFont typeface="Arial" panose="020B0604020202020204" pitchFamily="34" charset="0"/>
              <a:buChar char="•"/>
            </a:pPr>
            <a:r>
              <a:rPr lang="en-US" b="0" i="0" dirty="0">
                <a:solidFill>
                  <a:srgbClr val="0D0D0D"/>
                </a:solidFill>
                <a:effectLst/>
                <a:highlight>
                  <a:srgbClr val="FFFFFF"/>
                </a:highlight>
                <a:latin typeface="ui-sans-serif"/>
              </a:rPr>
              <a:t>For example, line plots depicted the vaccination rates of DTP1, </a:t>
            </a:r>
            <a:r>
              <a:rPr lang="en-US" b="0" i="0" dirty="0" err="1">
                <a:solidFill>
                  <a:srgbClr val="0D0D0D"/>
                </a:solidFill>
                <a:effectLst/>
                <a:highlight>
                  <a:srgbClr val="FFFFFF"/>
                </a:highlight>
                <a:latin typeface="ui-sans-serif"/>
              </a:rPr>
              <a:t>HepB_BD</a:t>
            </a:r>
            <a:r>
              <a:rPr lang="en-US" b="0" i="0" dirty="0">
                <a:solidFill>
                  <a:srgbClr val="0D0D0D"/>
                </a:solidFill>
                <a:effectLst/>
                <a:highlight>
                  <a:srgbClr val="FFFFFF"/>
                </a:highlight>
                <a:latin typeface="ui-sans-serif"/>
              </a:rPr>
              <a:t>, Pol3, Hib3, and MCV1 over the years, highlighting key findings such as DTP1 having the highest rate at the end of the time series and </a:t>
            </a:r>
            <a:r>
              <a:rPr lang="en-US" b="0" i="0" dirty="0" err="1">
                <a:solidFill>
                  <a:srgbClr val="0D0D0D"/>
                </a:solidFill>
                <a:effectLst/>
                <a:highlight>
                  <a:srgbClr val="FFFFFF"/>
                </a:highlight>
                <a:latin typeface="ui-sans-serif"/>
              </a:rPr>
              <a:t>HepB_BD</a:t>
            </a:r>
            <a:r>
              <a:rPr lang="en-US" b="0" i="0" dirty="0">
                <a:solidFill>
                  <a:srgbClr val="0D0D0D"/>
                </a:solidFill>
                <a:effectLst/>
                <a:highlight>
                  <a:srgbClr val="FFFFFF"/>
                </a:highlight>
                <a:latin typeface="ui-sans-serif"/>
              </a:rPr>
              <a:t> having the lowest.</a:t>
            </a:r>
          </a:p>
          <a:p>
            <a:pPr algn="l"/>
            <a:r>
              <a:rPr lang="en-US" b="1" i="0" dirty="0">
                <a:solidFill>
                  <a:srgbClr val="0D0D0D"/>
                </a:solidFill>
                <a:effectLst/>
                <a:highlight>
                  <a:srgbClr val="FFFFFF"/>
                </a:highlight>
                <a:latin typeface="ui-sans-serif"/>
              </a:rPr>
              <a:t>Research Methods: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applied systematic research methods, including thorough data analysis, hypothesis testing, and the use of both frequentist and Bayesian models.</a:t>
            </a:r>
          </a:p>
          <a:p>
            <a:pPr algn="l">
              <a:buFont typeface="Arial" panose="020B0604020202020204" pitchFamily="34" charset="0"/>
              <a:buChar char="•"/>
            </a:pPr>
            <a:r>
              <a:rPr lang="en-US" b="0" i="0" dirty="0">
                <a:solidFill>
                  <a:srgbClr val="0D0D0D"/>
                </a:solidFill>
                <a:effectLst/>
                <a:highlight>
                  <a:srgbClr val="FFFFFF"/>
                </a:highlight>
                <a:latin typeface="ui-sans-serif"/>
              </a:rPr>
              <a:t>For instance, we used frequentist logistic regression to identify factors predicting reporting compliance and Bayesian logistic regression to validate these findings. The comparison of frequentist and Bayesian results provided robustness to our conclusions.</a:t>
            </a:r>
          </a:p>
          <a:p>
            <a:pPr algn="l"/>
            <a:r>
              <a:rPr lang="en-US" b="0" i="0" dirty="0">
                <a:solidFill>
                  <a:srgbClr val="0D0D0D"/>
                </a:solidFill>
                <a:effectLst/>
                <a:highlight>
                  <a:srgbClr val="FFFFFF"/>
                </a:highlight>
                <a:latin typeface="ui-sans-serif"/>
              </a:rPr>
              <a:t>Overall, this project showcased our ability to apply a wide range of data science skills to analyze public health data, providing insights into vaccination trends and highlighting significant differences in reporting compliance between public and private schools."</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6</a:t>
            </a:fld>
            <a:endParaRPr lang="en-US"/>
          </a:p>
        </p:txBody>
      </p:sp>
    </p:spTree>
    <p:extLst>
      <p:ext uri="{BB962C8B-B14F-4D97-AF65-F5344CB8AC3E}">
        <p14:creationId xmlns:p14="http://schemas.microsoft.com/office/powerpoint/2010/main" val="79283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Our project focused on predicting customer churn in the telecom sector using Big Data analytics. We aimed to identify key factors leading to churn and develop predictive models to forecast future churn, thereby aiding telecom companies in crafting effective retention strategies.</a:t>
            </a:r>
          </a:p>
          <a:p>
            <a:pPr algn="l"/>
            <a:r>
              <a:rPr lang="en-US" b="1" i="0" dirty="0">
                <a:solidFill>
                  <a:srgbClr val="0D0D0D"/>
                </a:solidFill>
                <a:effectLst/>
                <a:highlight>
                  <a:srgbClr val="FFFFFF"/>
                </a:highlight>
                <a:latin typeface="ui-sans-serif"/>
              </a:rPr>
              <a:t>Abstract:</a:t>
            </a:r>
          </a:p>
          <a:p>
            <a:pPr algn="l"/>
            <a:r>
              <a:rPr lang="en-US" b="0" i="0" dirty="0">
                <a:solidFill>
                  <a:srgbClr val="0D0D0D"/>
                </a:solidFill>
                <a:effectLst/>
                <a:highlight>
                  <a:srgbClr val="FFFFFF"/>
                </a:highlight>
                <a:latin typeface="ui-sans-serif"/>
              </a:rPr>
              <a:t>We utilized Big Data analytics to understand and predict customer churn. Our goal was to analyze customer data, identify churn drivers, and develop predictive models to inform retention strategies.</a:t>
            </a:r>
          </a:p>
          <a:p>
            <a:pPr algn="l"/>
            <a:r>
              <a:rPr lang="en-US" b="1" i="0" dirty="0">
                <a:solidFill>
                  <a:srgbClr val="0D0D0D"/>
                </a:solidFill>
                <a:effectLst/>
                <a:highlight>
                  <a:srgbClr val="FFFFFF"/>
                </a:highlight>
                <a:latin typeface="ui-sans-serif"/>
              </a:rPr>
              <a:t>Objectives:</a:t>
            </a:r>
          </a:p>
          <a:p>
            <a:pPr algn="l">
              <a:buFont typeface="+mj-lt"/>
              <a:buAutoNum type="arabicPeriod"/>
            </a:pPr>
            <a:r>
              <a:rPr lang="en-US" b="0" i="0" dirty="0">
                <a:solidFill>
                  <a:srgbClr val="0D0D0D"/>
                </a:solidFill>
                <a:effectLst/>
                <a:highlight>
                  <a:srgbClr val="FFFFFF"/>
                </a:highlight>
                <a:latin typeface="ui-sans-serif"/>
              </a:rPr>
              <a:t>Analyze customer data to identify drivers of churn.</a:t>
            </a:r>
          </a:p>
          <a:p>
            <a:pPr algn="l">
              <a:buFont typeface="+mj-lt"/>
              <a:buAutoNum type="arabicPeriod"/>
            </a:pPr>
            <a:r>
              <a:rPr lang="en-US" b="0" i="0" dirty="0">
                <a:solidFill>
                  <a:srgbClr val="0D0D0D"/>
                </a:solidFill>
                <a:effectLst/>
                <a:highlight>
                  <a:srgbClr val="FFFFFF"/>
                </a:highlight>
                <a:latin typeface="ui-sans-serif"/>
              </a:rPr>
              <a:t>Develop predictive models capable of forecasting customer churn.</a:t>
            </a:r>
          </a:p>
          <a:p>
            <a:pPr algn="l">
              <a:buFont typeface="+mj-lt"/>
              <a:buAutoNum type="arabicPeriod"/>
            </a:pPr>
            <a:r>
              <a:rPr lang="en-US" b="0" i="0" dirty="0">
                <a:solidFill>
                  <a:srgbClr val="0D0D0D"/>
                </a:solidFill>
                <a:effectLst/>
                <a:highlight>
                  <a:srgbClr val="FFFFFF"/>
                </a:highlight>
                <a:latin typeface="ui-sans-serif"/>
              </a:rPr>
              <a:t>Propose data-driven strategies for improving customer retention.</a:t>
            </a:r>
          </a:p>
          <a:p>
            <a:pPr algn="l"/>
            <a:r>
              <a:rPr lang="en-US" b="1" i="0" dirty="0">
                <a:solidFill>
                  <a:srgbClr val="0D0D0D"/>
                </a:solidFill>
                <a:effectLst/>
                <a:highlight>
                  <a:srgbClr val="FFFFFF"/>
                </a:highlight>
                <a:latin typeface="ui-sans-serif"/>
              </a:rPr>
              <a:t>Methods:</a:t>
            </a:r>
          </a:p>
          <a:p>
            <a:pPr algn="l"/>
            <a:r>
              <a:rPr lang="en-US" b="1" i="0" dirty="0">
                <a:solidFill>
                  <a:srgbClr val="0D0D0D"/>
                </a:solidFill>
                <a:effectLst/>
                <a:highlight>
                  <a:srgbClr val="FFFFFF"/>
                </a:highlight>
                <a:latin typeface="ui-sans-serif"/>
              </a:rPr>
              <a:t>Data Preparation:</a:t>
            </a:r>
            <a:r>
              <a:rPr lang="en-US" b="0" i="0" dirty="0">
                <a:solidFill>
                  <a:srgbClr val="0D0D0D"/>
                </a:solidFill>
                <a:effectLst/>
                <a:highlight>
                  <a:srgbClr val="FFFFFF"/>
                </a:highlight>
                <a:latin typeface="ui-sans-serif"/>
              </a:rPr>
              <a:t> We cleaned and preprocessed a dataset containing details on demographics, service usage, and churn status.</a:t>
            </a:r>
          </a:p>
          <a:p>
            <a:pPr algn="l"/>
            <a:r>
              <a:rPr lang="en-US" b="1" i="0" dirty="0">
                <a:solidFill>
                  <a:srgbClr val="0D0D0D"/>
                </a:solidFill>
                <a:effectLst/>
                <a:highlight>
                  <a:srgbClr val="FFFFFF"/>
                </a:highlight>
                <a:latin typeface="ui-sans-serif"/>
              </a:rPr>
              <a:t>Exploratory Data Analysis (EDA):</a:t>
            </a:r>
            <a:r>
              <a:rPr lang="en-US" b="0" i="0" dirty="0">
                <a:solidFill>
                  <a:srgbClr val="0D0D0D"/>
                </a:solidFill>
                <a:effectLst/>
                <a:highlight>
                  <a:srgbClr val="FFFFFF"/>
                </a:highlight>
                <a:latin typeface="ui-sans-serif"/>
              </a:rPr>
              <a:t> Analyzed various customer attributes to understand their impact on churn.</a:t>
            </a:r>
          </a:p>
          <a:p>
            <a:pPr algn="l">
              <a:buFont typeface="Arial" panose="020B0604020202020204" pitchFamily="34" charset="0"/>
              <a:buChar char="•"/>
            </a:pPr>
            <a:r>
              <a:rPr lang="en-US" b="1" i="0" dirty="0">
                <a:solidFill>
                  <a:srgbClr val="0D0D0D"/>
                </a:solidFill>
                <a:effectLst/>
                <a:highlight>
                  <a:srgbClr val="FFFFFF"/>
                </a:highlight>
                <a:latin typeface="ui-sans-serif"/>
              </a:rPr>
              <a:t>Top Left Chart (Box Plot of Total Charges by Customer Status):</a:t>
            </a:r>
            <a:r>
              <a:rPr lang="en-US" b="0" i="0" dirty="0">
                <a:solidFill>
                  <a:srgbClr val="0D0D0D"/>
                </a:solidFill>
                <a:effectLst/>
                <a:highlight>
                  <a:srgbClr val="FFFFFF"/>
                </a:highlight>
                <a:latin typeface="ui-sans-serif"/>
              </a:rPr>
              <a:t> Customers who churned generally have lower total charges compared to those who stayed.</a:t>
            </a:r>
          </a:p>
          <a:p>
            <a:pPr algn="l"/>
            <a:r>
              <a:rPr lang="en-US" b="1" i="0" dirty="0">
                <a:solidFill>
                  <a:srgbClr val="0D0D0D"/>
                </a:solidFill>
                <a:effectLst/>
                <a:highlight>
                  <a:srgbClr val="FFFFFF"/>
                </a:highlight>
                <a:latin typeface="ui-sans-serif"/>
              </a:rPr>
              <a:t>Predictive Modeling:</a:t>
            </a:r>
            <a:r>
              <a:rPr lang="en-US" b="0" i="0" dirty="0">
                <a:solidFill>
                  <a:srgbClr val="0D0D0D"/>
                </a:solidFill>
                <a:effectLst/>
                <a:highlight>
                  <a:srgbClr val="FFFFFF"/>
                </a:highlight>
                <a:latin typeface="ui-sans-serif"/>
              </a:rPr>
              <a:t> Implemented Logistic Regression, Random Forest, and Support Vector Machine models to predict churn.</a:t>
            </a:r>
          </a:p>
          <a:p>
            <a:pPr algn="l">
              <a:buFont typeface="Arial" panose="020B0604020202020204" pitchFamily="34" charset="0"/>
              <a:buChar char="•"/>
            </a:pPr>
            <a:r>
              <a:rPr lang="en-US" b="1" i="0" dirty="0">
                <a:solidFill>
                  <a:srgbClr val="0D0D0D"/>
                </a:solidFill>
                <a:effectLst/>
                <a:highlight>
                  <a:srgbClr val="FFFFFF"/>
                </a:highlight>
                <a:latin typeface="ui-sans-serif"/>
              </a:rPr>
              <a:t>Top Right Chart (Confusion Matrix):</a:t>
            </a:r>
            <a:r>
              <a:rPr lang="en-US" b="0" i="0" dirty="0">
                <a:solidFill>
                  <a:srgbClr val="0D0D0D"/>
                </a:solidFill>
                <a:effectLst/>
                <a:highlight>
                  <a:srgbClr val="FFFFFF"/>
                </a:highlight>
                <a:latin typeface="ui-sans-serif"/>
              </a:rPr>
              <a:t> The model performs well in predicting customers who will stay but has some false positives and false negatives.</a:t>
            </a:r>
          </a:p>
          <a:p>
            <a:pPr algn="l"/>
            <a:r>
              <a:rPr lang="en-US" b="1" i="0" dirty="0">
                <a:solidFill>
                  <a:srgbClr val="0D0D0D"/>
                </a:solidFill>
                <a:effectLst/>
                <a:highlight>
                  <a:srgbClr val="FFFFFF"/>
                </a:highlight>
                <a:latin typeface="ui-sans-serif"/>
              </a:rPr>
              <a:t>Evaluation:</a:t>
            </a:r>
            <a:r>
              <a:rPr lang="en-US" b="0" i="0" dirty="0">
                <a:solidFill>
                  <a:srgbClr val="0D0D0D"/>
                </a:solidFill>
                <a:effectLst/>
                <a:highlight>
                  <a:srgbClr val="FFFFFF"/>
                </a:highlight>
                <a:latin typeface="ui-sans-serif"/>
              </a:rPr>
              <a:t> Assessed model performance using accuracy metrics and confusion matrices.</a:t>
            </a:r>
          </a:p>
          <a:p>
            <a:pPr algn="l">
              <a:buFont typeface="Arial" panose="020B0604020202020204" pitchFamily="34" charset="0"/>
              <a:buChar char="•"/>
            </a:pPr>
            <a:r>
              <a:rPr lang="en-US" b="1" i="0" dirty="0">
                <a:solidFill>
                  <a:srgbClr val="0D0D0D"/>
                </a:solidFill>
                <a:effectLst/>
                <a:highlight>
                  <a:srgbClr val="FFFFFF"/>
                </a:highlight>
                <a:latin typeface="ui-sans-serif"/>
              </a:rPr>
              <a:t>Bottom Left Chart (Box Plot of Monthly Charges by Customer Status):</a:t>
            </a:r>
            <a:r>
              <a:rPr lang="en-US" b="0" i="0" dirty="0">
                <a:solidFill>
                  <a:srgbClr val="0D0D0D"/>
                </a:solidFill>
                <a:effectLst/>
                <a:highlight>
                  <a:srgbClr val="FFFFFF"/>
                </a:highlight>
                <a:latin typeface="ui-sans-serif"/>
              </a:rPr>
              <a:t> Customers who churned tend to have slightly higher monthly charges compared to those who stayed.</a:t>
            </a:r>
          </a:p>
          <a:p>
            <a:pPr algn="l">
              <a:buFont typeface="Arial" panose="020B0604020202020204" pitchFamily="34" charset="0"/>
              <a:buChar char="•"/>
            </a:pPr>
            <a:r>
              <a:rPr lang="en-US" b="1" i="0" dirty="0">
                <a:solidFill>
                  <a:srgbClr val="0D0D0D"/>
                </a:solidFill>
                <a:effectLst/>
                <a:highlight>
                  <a:srgbClr val="FFFFFF"/>
                </a:highlight>
                <a:latin typeface="ui-sans-serif"/>
              </a:rPr>
              <a:t>Bottom Right Chart (Bar Chart of Payment Method by Customer Status):</a:t>
            </a:r>
            <a:r>
              <a:rPr lang="en-US" b="0" i="0" dirty="0">
                <a:solidFill>
                  <a:srgbClr val="0D0D0D"/>
                </a:solidFill>
                <a:effectLst/>
                <a:highlight>
                  <a:srgbClr val="FFFFFF"/>
                </a:highlight>
                <a:latin typeface="ui-sans-serif"/>
              </a:rPr>
              <a:t> Customers using credit cards are more likely to stay compared to those using bank withdrawals or mailed checks.</a:t>
            </a:r>
          </a:p>
          <a:p>
            <a:pPr algn="l"/>
            <a:r>
              <a:rPr lang="en-US" b="1" i="0" dirty="0">
                <a:solidFill>
                  <a:srgbClr val="0D0D0D"/>
                </a:solidFill>
                <a:effectLst/>
                <a:highlight>
                  <a:srgbClr val="FFFFFF"/>
                </a:highlight>
                <a:latin typeface="ui-sans-serif"/>
              </a:rPr>
              <a:t>Results:</a:t>
            </a:r>
          </a:p>
          <a:p>
            <a:pPr algn="l">
              <a:buFont typeface="Arial" panose="020B0604020202020204" pitchFamily="34" charset="0"/>
              <a:buChar char="•"/>
            </a:pPr>
            <a:r>
              <a:rPr lang="en-US" b="0" i="0" dirty="0">
                <a:solidFill>
                  <a:srgbClr val="0D0D0D"/>
                </a:solidFill>
                <a:effectLst/>
                <a:highlight>
                  <a:srgbClr val="FFFFFF"/>
                </a:highlight>
                <a:latin typeface="ui-sans-serif"/>
              </a:rPr>
              <a:t>Identified key churn drivers including service quality, pricing, and competitive offers.</a:t>
            </a:r>
          </a:p>
          <a:p>
            <a:pPr algn="l">
              <a:buFont typeface="Arial" panose="020B0604020202020204" pitchFamily="34" charset="0"/>
              <a:buChar char="•"/>
            </a:pPr>
            <a:r>
              <a:rPr lang="en-US" b="0" i="0" dirty="0">
                <a:solidFill>
                  <a:srgbClr val="0D0D0D"/>
                </a:solidFill>
                <a:effectLst/>
                <a:highlight>
                  <a:srgbClr val="FFFFFF"/>
                </a:highlight>
                <a:latin typeface="ui-sans-serif"/>
              </a:rPr>
              <a:t>Achieved the best model performance with Random Forest and Support Vector Machine, both reaching 84.6% accuracy.</a:t>
            </a:r>
          </a:p>
          <a:p>
            <a:pPr algn="l"/>
            <a:r>
              <a:rPr lang="en-US" b="1" i="0" dirty="0">
                <a:solidFill>
                  <a:srgbClr val="0D0D0D"/>
                </a:solidFill>
                <a:effectLst/>
                <a:highlight>
                  <a:srgbClr val="FFFFFF"/>
                </a:highlight>
                <a:latin typeface="ui-sans-serif"/>
              </a:rPr>
              <a:t>Conclusion:</a:t>
            </a:r>
          </a:p>
          <a:p>
            <a:pPr algn="l"/>
            <a:r>
              <a:rPr lang="en-US" b="0" i="0" dirty="0">
                <a:solidFill>
                  <a:srgbClr val="0D0D0D"/>
                </a:solidFill>
                <a:effectLst/>
                <a:highlight>
                  <a:srgbClr val="FFFFFF"/>
                </a:highlight>
                <a:latin typeface="ui-sans-serif"/>
              </a:rPr>
              <a:t>By applying data science techniques to a real-world problem, we provided actionable insights for improving customer retention in the telecom sector.</a:t>
            </a:r>
          </a:p>
          <a:p>
            <a:br>
              <a:rPr lang="en-US" dirty="0"/>
            </a:br>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7</a:t>
            </a:fld>
            <a:endParaRPr lang="en-US"/>
          </a:p>
        </p:txBody>
      </p:sp>
    </p:spTree>
    <p:extLst>
      <p:ext uri="{BB962C8B-B14F-4D97-AF65-F5344CB8AC3E}">
        <p14:creationId xmlns:p14="http://schemas.microsoft.com/office/powerpoint/2010/main" val="304178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ui-sans-serif"/>
              </a:rPr>
              <a:t>"Now, let's discuss how this project aligns with our learning objectives.</a:t>
            </a:r>
          </a:p>
          <a:p>
            <a:pPr algn="l"/>
            <a:r>
              <a:rPr lang="en-US" b="1" i="0" dirty="0">
                <a:solidFill>
                  <a:srgbClr val="0D0D0D"/>
                </a:solidFill>
                <a:effectLst/>
                <a:highlight>
                  <a:srgbClr val="FFFFFF"/>
                </a:highlight>
                <a:latin typeface="ui-sans-serif"/>
              </a:rPr>
              <a:t>Statistical Analysis and Probabilistic Modeling: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leveraged statistical tests and predictive modeling techniques to analyze churn data. Logistic regression provided insights into churn likelihood based on customer attributes, while Random Forest and SVM handled complex, nonlinear relationships.</a:t>
            </a:r>
          </a:p>
          <a:p>
            <a:pPr algn="l"/>
            <a:r>
              <a:rPr lang="en-US" b="1" i="0" dirty="0">
                <a:solidFill>
                  <a:srgbClr val="0D0D0D"/>
                </a:solidFill>
                <a:effectLst/>
                <a:highlight>
                  <a:srgbClr val="FFFFFF"/>
                </a:highlight>
                <a:latin typeface="ui-sans-serif"/>
              </a:rPr>
              <a:t>Machine Learning: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developed and implemented machine learning models, including Logistic Regression, Random Forest, and SVM. Principal Component Analysis (PCA) was used for feature reduction, simplifying the dataset and improving model performance.</a:t>
            </a:r>
          </a:p>
          <a:p>
            <a:pPr algn="l"/>
            <a:r>
              <a:rPr lang="en-US" b="1" i="0" dirty="0">
                <a:solidFill>
                  <a:srgbClr val="0D0D0D"/>
                </a:solidFill>
                <a:effectLst/>
                <a:highlight>
                  <a:srgbClr val="FFFFFF"/>
                </a:highlight>
                <a:latin typeface="ui-sans-serif"/>
              </a:rPr>
              <a:t>Data Management and Processing:</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This project involved managing a large dataset with over 7,000 rows and 38 columns. We performed data cleaning, handled missing values, normalized data, and merged datasets based on zip codes to add population data. These preprocessing steps ensured that our data was suitable for modeling.</a:t>
            </a:r>
          </a:p>
          <a:p>
            <a:pPr algn="l"/>
            <a:r>
              <a:rPr lang="en-US" b="1" i="0" dirty="0">
                <a:solidFill>
                  <a:srgbClr val="0D0D0D"/>
                </a:solidFill>
                <a:effectLst/>
                <a:highlight>
                  <a:srgbClr val="FFFFFF"/>
                </a:highlight>
                <a:latin typeface="ui-sans-serif"/>
              </a:rPr>
              <a:t>Data Visualization and Communication:</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used various visual tools to illustrate the results of our data analysis and predictive modeling. Count plots, boxplots, and confusion matrices helped visualize the distribution of customer attributes, the impact of different factors on churn, and the performance of our models. These visualizations made it easier for stakeholders to understand the key findings.</a:t>
            </a:r>
          </a:p>
          <a:p>
            <a:pPr algn="l"/>
            <a:r>
              <a:rPr lang="en-US" b="1" i="0" dirty="0">
                <a:solidFill>
                  <a:srgbClr val="0D0D0D"/>
                </a:solidFill>
                <a:effectLst/>
                <a:highlight>
                  <a:srgbClr val="FFFFFF"/>
                </a:highlight>
                <a:latin typeface="ui-sans-serif"/>
              </a:rPr>
              <a:t>Advanced Computational Techniques: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applied advanced algorithms such as PCA and machine learning models to solve a practical business problem. PCA reduced the dimensionality of the dataset, while the machine learning models predicted customer churn, uncovering patterns and making accurate predictions.</a:t>
            </a:r>
          </a:p>
          <a:p>
            <a:pPr algn="l"/>
            <a:r>
              <a:rPr lang="en-US" b="1" i="0" dirty="0">
                <a:solidFill>
                  <a:srgbClr val="0D0D0D"/>
                </a:solidFill>
                <a:effectLst/>
                <a:highlight>
                  <a:srgbClr val="FFFFFF"/>
                </a:highlight>
                <a:latin typeface="ui-sans-serif"/>
              </a:rPr>
              <a:t>Ethics and Privacy:</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addressed ethical considerations by responsibly managing customer data and focusing on the implications of predictive modeling. Ensuring that customer data was anonymized and used solely for improving service quality aligns with ethical standards in data science.</a:t>
            </a:r>
          </a:p>
          <a:p>
            <a:pPr algn="l"/>
            <a:r>
              <a:rPr lang="en-US" b="1" i="0" dirty="0">
                <a:solidFill>
                  <a:srgbClr val="0D0D0D"/>
                </a:solidFill>
                <a:effectLst/>
                <a:highlight>
                  <a:srgbClr val="FFFFFF"/>
                </a:highlight>
                <a:latin typeface="ui-sans-serif"/>
              </a:rPr>
              <a:t>Research Methods: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We conducted thorough exploratory and predictive analysis using systematic research methods. This included requirement gathering, data modeling, hypothesis testing, and rigorous statistical analysis. Both frequentist and Bayesian methods were used to validate our findings, ensuring robustness and reliability.</a:t>
            </a:r>
          </a:p>
          <a:p>
            <a:pPr algn="l"/>
            <a:r>
              <a:rPr lang="en-US" b="0" i="0" dirty="0">
                <a:solidFill>
                  <a:srgbClr val="0D0D0D"/>
                </a:solidFill>
                <a:effectLst/>
                <a:highlight>
                  <a:srgbClr val="FFFFFF"/>
                </a:highlight>
                <a:latin typeface="ui-sans-serif"/>
              </a:rPr>
              <a:t>This project encapsulates the comprehensive application of data science knowledge to a practical issue, integrating various aspects of the data science curriculum. It not only demonstrates our technical skills but also highlights the importance of ethical considerations and effective communication in data science."</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8</a:t>
            </a:fld>
            <a:endParaRPr lang="en-US"/>
          </a:p>
        </p:txBody>
      </p:sp>
    </p:spTree>
    <p:extLst>
      <p:ext uri="{BB962C8B-B14F-4D97-AF65-F5344CB8AC3E}">
        <p14:creationId xmlns:p14="http://schemas.microsoft.com/office/powerpoint/2010/main" val="81560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ui-sans-serif"/>
              </a:rPr>
              <a:t>Abstract:</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Our project focused on leveraging data mining and machine learning techniques to predict heart disease using the Cleveland Clinic Heart Disease Dataset.</a:t>
            </a:r>
          </a:p>
          <a:p>
            <a:pPr algn="l">
              <a:buFont typeface="Arial" panose="020B0604020202020204" pitchFamily="34" charset="0"/>
              <a:buChar char="•"/>
            </a:pPr>
            <a:r>
              <a:rPr lang="en-US" b="0" i="0" dirty="0">
                <a:solidFill>
                  <a:srgbClr val="0D0D0D"/>
                </a:solidFill>
                <a:effectLst/>
                <a:highlight>
                  <a:srgbClr val="FFFFFF"/>
                </a:highlight>
                <a:latin typeface="ui-sans-serif"/>
              </a:rPr>
              <a:t>We aimed to utilize various predictive models to enhance early detection and improve health outcomes for patients.</a:t>
            </a:r>
          </a:p>
          <a:p>
            <a:pPr algn="l"/>
            <a:r>
              <a:rPr lang="en-US" b="1" i="0" dirty="0">
                <a:solidFill>
                  <a:srgbClr val="0D0D0D"/>
                </a:solidFill>
                <a:effectLst/>
                <a:highlight>
                  <a:srgbClr val="FFFFFF"/>
                </a:highlight>
                <a:latin typeface="ui-sans-serif"/>
              </a:rPr>
              <a:t>Objectives:</a:t>
            </a: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Apply machine learning models to predict heart disease: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We implemented and compared several machine learning models to determine their effectiveness in predicting heart disease.</a:t>
            </a:r>
          </a:p>
          <a:p>
            <a:pPr algn="l">
              <a:buFont typeface="+mj-lt"/>
              <a:buAutoNum type="arabicPeriod"/>
            </a:pPr>
            <a:r>
              <a:rPr lang="en-US" b="1" i="0" dirty="0">
                <a:solidFill>
                  <a:srgbClr val="0D0D0D"/>
                </a:solidFill>
                <a:effectLst/>
                <a:highlight>
                  <a:srgbClr val="FFFFFF"/>
                </a:highlight>
                <a:latin typeface="ui-sans-serif"/>
              </a:rPr>
              <a:t>Evaluate and compare model performance: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We assessed the models using metrics such as accuracy, precision, recall, and F1-score to ensure a comprehensive evaluation.</a:t>
            </a:r>
          </a:p>
          <a:p>
            <a:pPr algn="l">
              <a:buFont typeface="+mj-lt"/>
              <a:buAutoNum type="arabicPeriod"/>
            </a:pPr>
            <a:r>
              <a:rPr lang="en-US" b="1" i="0" dirty="0">
                <a:solidFill>
                  <a:srgbClr val="0D0D0D"/>
                </a:solidFill>
                <a:effectLst/>
                <a:highlight>
                  <a:srgbClr val="FFFFFF"/>
                </a:highlight>
                <a:latin typeface="ui-sans-serif"/>
              </a:rPr>
              <a:t>Identify key predictors for early diagnosis: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By identifying the most influential features, we aimed to aid clinicians in focusing on critical predictors for early diagnosis and treatment.</a:t>
            </a:r>
          </a:p>
          <a:p>
            <a:pPr algn="l"/>
            <a:r>
              <a:rPr lang="en-US" b="1" i="0" dirty="0">
                <a:solidFill>
                  <a:srgbClr val="0D0D0D"/>
                </a:solidFill>
                <a:effectLst/>
                <a:highlight>
                  <a:srgbClr val="FFFFFF"/>
                </a:highlight>
                <a:latin typeface="ui-sans-serif"/>
              </a:rPr>
              <a:t>Methods:</a:t>
            </a: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Data Preprocessing:</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Cleaned and prepared the Cleveland dataset, including handling missing values and encoding categorical variables.</a:t>
            </a:r>
          </a:p>
          <a:p>
            <a:pPr marL="742950" lvl="1" indent="-285750" algn="l">
              <a:buFont typeface="+mj-lt"/>
              <a:buAutoNum type="arabicPeriod"/>
            </a:pPr>
            <a:r>
              <a:rPr lang="en-US" b="0" i="0" dirty="0">
                <a:solidFill>
                  <a:srgbClr val="0D0D0D"/>
                </a:solidFill>
                <a:effectLst/>
                <a:highlight>
                  <a:srgbClr val="FFFFFF"/>
                </a:highlight>
                <a:latin typeface="ui-sans-serif"/>
              </a:rPr>
              <a:t>Ensured data quality and readiness for analysis.</a:t>
            </a:r>
          </a:p>
          <a:p>
            <a:pPr algn="l">
              <a:buFont typeface="+mj-lt"/>
              <a:buAutoNum type="arabicPeriod"/>
            </a:pPr>
            <a:r>
              <a:rPr lang="en-US" b="1" i="0" dirty="0">
                <a:solidFill>
                  <a:srgbClr val="0D0D0D"/>
                </a:solidFill>
                <a:effectLst/>
                <a:highlight>
                  <a:srgbClr val="FFFFFF"/>
                </a:highlight>
                <a:latin typeface="ui-sans-serif"/>
              </a:rPr>
              <a:t>Exploratory Data Analysis (EDA):</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Investigated the dataset to identify patterns and important predictors of heart disease.</a:t>
            </a:r>
          </a:p>
          <a:p>
            <a:pPr marL="742950" lvl="1" indent="-285750" algn="l">
              <a:buFont typeface="+mj-lt"/>
              <a:buAutoNum type="arabicPeriod"/>
            </a:pPr>
            <a:r>
              <a:rPr lang="en-US" b="0" i="0" dirty="0">
                <a:solidFill>
                  <a:srgbClr val="0D0D0D"/>
                </a:solidFill>
                <a:effectLst/>
                <a:highlight>
                  <a:srgbClr val="FFFFFF"/>
                </a:highlight>
                <a:latin typeface="ui-sans-serif"/>
              </a:rPr>
              <a:t>Used visualizations to better understand the data distribution and relationships.</a:t>
            </a:r>
          </a:p>
          <a:p>
            <a:pPr algn="l">
              <a:buFont typeface="+mj-lt"/>
              <a:buAutoNum type="arabicPeriod"/>
            </a:pPr>
            <a:r>
              <a:rPr lang="en-US" b="1" i="0" dirty="0">
                <a:solidFill>
                  <a:srgbClr val="0D0D0D"/>
                </a:solidFill>
                <a:effectLst/>
                <a:highlight>
                  <a:srgbClr val="FFFFFF"/>
                </a:highlight>
                <a:latin typeface="ui-sans-serif"/>
              </a:rPr>
              <a:t>Model Development: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Developed several machine learning models including Random Forest, Naive Bayes, </a:t>
            </a:r>
            <a:r>
              <a:rPr lang="en-US" b="0" i="0" dirty="0" err="1">
                <a:solidFill>
                  <a:srgbClr val="0D0D0D"/>
                </a:solidFill>
                <a:effectLst/>
                <a:highlight>
                  <a:srgbClr val="FFFFFF"/>
                </a:highlight>
                <a:latin typeface="ui-sans-serif"/>
              </a:rPr>
              <a:t>kNN</a:t>
            </a:r>
            <a:r>
              <a:rPr lang="en-US" b="0" i="0" dirty="0">
                <a:solidFill>
                  <a:srgbClr val="0D0D0D"/>
                </a:solidFill>
                <a:effectLst/>
                <a:highlight>
                  <a:srgbClr val="FFFFFF"/>
                </a:highlight>
                <a:latin typeface="ui-sans-serif"/>
              </a:rPr>
              <a:t>, and Support Vector Machines (SVM).</a:t>
            </a:r>
          </a:p>
          <a:p>
            <a:pPr marL="742950" lvl="1" indent="-285750" algn="l">
              <a:buFont typeface="+mj-lt"/>
              <a:buAutoNum type="arabicPeriod"/>
            </a:pPr>
            <a:r>
              <a:rPr lang="en-US" b="0" i="0" dirty="0">
                <a:solidFill>
                  <a:srgbClr val="0D0D0D"/>
                </a:solidFill>
                <a:effectLst/>
                <a:highlight>
                  <a:srgbClr val="FFFFFF"/>
                </a:highlight>
                <a:latin typeface="ui-sans-serif"/>
              </a:rPr>
              <a:t>These models were chosen based on their ability to handle classification tasks effectively.</a:t>
            </a:r>
          </a:p>
          <a:p>
            <a:pPr algn="l">
              <a:buFont typeface="+mj-lt"/>
              <a:buAutoNum type="arabicPeriod"/>
            </a:pPr>
            <a:r>
              <a:rPr lang="en-US" b="1" i="0" dirty="0">
                <a:solidFill>
                  <a:srgbClr val="0D0D0D"/>
                </a:solidFill>
                <a:effectLst/>
                <a:highlight>
                  <a:srgbClr val="FFFFFF"/>
                </a:highlight>
                <a:latin typeface="ui-sans-serif"/>
              </a:rPr>
              <a:t>Model Evaluation: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Assessed model performance using accuracy, precision, recall, and F1-score.</a:t>
            </a:r>
          </a:p>
          <a:p>
            <a:pPr marL="742950" lvl="1" indent="-285750" algn="l">
              <a:buFont typeface="+mj-lt"/>
              <a:buAutoNum type="arabicPeriod"/>
            </a:pPr>
            <a:r>
              <a:rPr lang="en-US" b="0" i="0" dirty="0">
                <a:solidFill>
                  <a:srgbClr val="0D0D0D"/>
                </a:solidFill>
                <a:effectLst/>
                <a:highlight>
                  <a:srgbClr val="FFFFFF"/>
                </a:highlight>
                <a:latin typeface="ui-sans-serif"/>
              </a:rPr>
              <a:t>Utilized cross-validation to ensure the robustness of the models.</a:t>
            </a:r>
          </a:p>
          <a:p>
            <a:pPr algn="l"/>
            <a:r>
              <a:rPr lang="en-US" b="1" i="0" dirty="0">
                <a:solidFill>
                  <a:srgbClr val="0D0D0D"/>
                </a:solidFill>
                <a:effectLst/>
                <a:highlight>
                  <a:srgbClr val="FFFFFF"/>
                </a:highlight>
                <a:latin typeface="ui-sans-serif"/>
              </a:rPr>
              <a:t>Results:</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The </a:t>
            </a:r>
            <a:r>
              <a:rPr lang="en-US" b="1" i="0" dirty="0">
                <a:solidFill>
                  <a:srgbClr val="0D0D0D"/>
                </a:solidFill>
                <a:effectLst/>
                <a:highlight>
                  <a:srgbClr val="FFFFFF"/>
                </a:highlight>
                <a:latin typeface="ui-sans-serif"/>
              </a:rPr>
              <a:t>Random Forest</a:t>
            </a:r>
            <a:r>
              <a:rPr lang="en-US" b="0" i="0" dirty="0">
                <a:solidFill>
                  <a:srgbClr val="0D0D0D"/>
                </a:solidFill>
                <a:effectLst/>
                <a:highlight>
                  <a:srgbClr val="FFFFFF"/>
                </a:highlight>
                <a:latin typeface="ui-sans-serif"/>
              </a:rPr>
              <a:t> model achieved the highest accuracy at 98.5%, demonstrating its effectiveness in predicting heart disease.</a:t>
            </a:r>
          </a:p>
          <a:p>
            <a:pPr algn="l">
              <a:buFont typeface="Arial" panose="020B0604020202020204" pitchFamily="34" charset="0"/>
              <a:buChar char="•"/>
            </a:pPr>
            <a:r>
              <a:rPr lang="en-US" b="0" i="0" dirty="0">
                <a:solidFill>
                  <a:srgbClr val="0D0D0D"/>
                </a:solidFill>
                <a:effectLst/>
                <a:highlight>
                  <a:srgbClr val="FFFFFF"/>
                </a:highlight>
                <a:latin typeface="ui-sans-serif"/>
              </a:rPr>
              <a:t>Key predictors identified included chest pain type, number of major vessels colored by fluoroscopy, and maximum heart rate achieved.</a:t>
            </a:r>
          </a:p>
          <a:p>
            <a:pPr algn="l">
              <a:buFont typeface="Arial" panose="020B0604020202020204" pitchFamily="34" charset="0"/>
              <a:buChar char="•"/>
            </a:pPr>
            <a:r>
              <a:rPr lang="en-US" b="0" i="0" dirty="0">
                <a:solidFill>
                  <a:srgbClr val="0D0D0D"/>
                </a:solidFill>
                <a:effectLst/>
                <a:highlight>
                  <a:srgbClr val="FFFFFF"/>
                </a:highlight>
                <a:latin typeface="ui-sans-serif"/>
              </a:rPr>
              <a:t>These findings have significant implications for clinical practice, providing valuable insights for early diagnosis and treatment.</a:t>
            </a:r>
          </a:p>
          <a:p>
            <a:pPr algn="l"/>
            <a:r>
              <a:rPr lang="en-US" b="1" i="0" dirty="0">
                <a:solidFill>
                  <a:srgbClr val="0D0D0D"/>
                </a:solidFill>
                <a:effectLst/>
                <a:highlight>
                  <a:srgbClr val="FFFFFF"/>
                </a:highlight>
                <a:latin typeface="ui-sans-serif"/>
              </a:rPr>
              <a:t>Model Performance Chart:</a:t>
            </a:r>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0" i="0" dirty="0">
                <a:solidFill>
                  <a:srgbClr val="0D0D0D"/>
                </a:solidFill>
                <a:effectLst/>
                <a:highlight>
                  <a:srgbClr val="FFFFFF"/>
                </a:highlight>
                <a:latin typeface="ui-sans-serif"/>
              </a:rPr>
              <a:t>The chart compares the performance of four machine learning models: Naive Bayes, SVM, </a:t>
            </a:r>
            <a:r>
              <a:rPr lang="en-US" b="0" i="0" dirty="0" err="1">
                <a:solidFill>
                  <a:srgbClr val="0D0D0D"/>
                </a:solidFill>
                <a:effectLst/>
                <a:highlight>
                  <a:srgbClr val="FFFFFF"/>
                </a:highlight>
                <a:latin typeface="ui-sans-serif"/>
              </a:rPr>
              <a:t>kNN</a:t>
            </a:r>
            <a:r>
              <a:rPr lang="en-US" b="0" i="0" dirty="0">
                <a:solidFill>
                  <a:srgbClr val="0D0D0D"/>
                </a:solidFill>
                <a:effectLst/>
                <a:highlight>
                  <a:srgbClr val="FFFFFF"/>
                </a:highlight>
                <a:latin typeface="ui-sans-serif"/>
              </a:rPr>
              <a:t>, and Random Forest.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Naive Bayes:</a:t>
            </a:r>
            <a:r>
              <a:rPr lang="en-US" b="0" i="0" dirty="0">
                <a:solidFill>
                  <a:srgbClr val="0D0D0D"/>
                </a:solidFill>
                <a:effectLst/>
                <a:highlight>
                  <a:srgbClr val="FFFFFF"/>
                </a:highlight>
                <a:latin typeface="ui-sans-serif"/>
              </a:rPr>
              <a:t> Accuracy 81.8%, Precision 82.0%, Recall 78.6%, F1-score 89.6%.</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SVM:</a:t>
            </a:r>
            <a:r>
              <a:rPr lang="en-US" b="0" i="0" dirty="0">
                <a:solidFill>
                  <a:srgbClr val="0D0D0D"/>
                </a:solidFill>
                <a:effectLst/>
                <a:highlight>
                  <a:srgbClr val="FFFFFF"/>
                </a:highlight>
                <a:latin typeface="ui-sans-serif"/>
              </a:rPr>
              <a:t> Accuracy 89.9%, Precision 89.9%, Recall 89.2%, F1-score 90.0%.</a:t>
            </a:r>
          </a:p>
          <a:p>
            <a:pPr marL="742950" lvl="1" indent="-285750" algn="l">
              <a:buFont typeface="Arial" panose="020B0604020202020204" pitchFamily="34" charset="0"/>
              <a:buChar char="•"/>
            </a:pPr>
            <a:r>
              <a:rPr lang="en-US" b="1" i="0" dirty="0" err="1">
                <a:solidFill>
                  <a:srgbClr val="0D0D0D"/>
                </a:solidFill>
                <a:effectLst/>
                <a:highlight>
                  <a:srgbClr val="FFFFFF"/>
                </a:highlight>
                <a:latin typeface="ui-sans-serif"/>
              </a:rPr>
              <a:t>kNN</a:t>
            </a:r>
            <a:r>
              <a:rPr lang="en-US" b="1" i="0" dirty="0">
                <a:solidFill>
                  <a:srgbClr val="0D0D0D"/>
                </a:solidFill>
                <a:effectLst/>
                <a:highlight>
                  <a:srgbClr val="FFFFFF"/>
                </a:highlight>
                <a:latin typeface="ui-sans-serif"/>
              </a:rPr>
              <a:t>:</a:t>
            </a:r>
            <a:r>
              <a:rPr lang="en-US" b="0" i="0" dirty="0">
                <a:solidFill>
                  <a:srgbClr val="0D0D0D"/>
                </a:solidFill>
                <a:effectLst/>
                <a:highlight>
                  <a:srgbClr val="FFFFFF"/>
                </a:highlight>
                <a:latin typeface="ui-sans-serif"/>
              </a:rPr>
              <a:t> Accuracy 83.9%, Precision 84.0%, Recall 83.9%, F1-score 83.9% (with k=3).</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Random Forest:</a:t>
            </a:r>
            <a:r>
              <a:rPr lang="en-US" b="0" i="0" dirty="0">
                <a:solidFill>
                  <a:srgbClr val="0D0D0D"/>
                </a:solidFill>
                <a:effectLst/>
                <a:highlight>
                  <a:srgbClr val="FFFFFF"/>
                </a:highlight>
                <a:latin typeface="ui-sans-serif"/>
              </a:rPr>
              <a:t> Accuracy 98.5%, Precision 98.6%, Recall 98.5%, F1-score 98.5% (default settings with 3-fold cross-validation).</a:t>
            </a:r>
          </a:p>
          <a:p>
            <a:pPr algn="l">
              <a:buFont typeface="Arial" panose="020B0604020202020204" pitchFamily="34" charset="0"/>
              <a:buChar char="•"/>
            </a:pPr>
            <a:r>
              <a:rPr lang="en-US" b="0" i="0" dirty="0">
                <a:solidFill>
                  <a:srgbClr val="0D0D0D"/>
                </a:solidFill>
                <a:effectLst/>
                <a:highlight>
                  <a:srgbClr val="FFFFFF"/>
                </a:highlight>
                <a:latin typeface="ui-sans-serif"/>
              </a:rPr>
              <a:t>The Random Forest model outperformed the others across all metrics, highlighting its robustness and reliability in predicting heart disease.</a:t>
            </a:r>
          </a:p>
          <a:p>
            <a:br>
              <a:rPr lang="en-US" dirty="0"/>
            </a:br>
            <a:br>
              <a:rPr lang="en-US" b="0" i="0" dirty="0">
                <a:solidFill>
                  <a:srgbClr val="0D0D0D"/>
                </a:solidFill>
                <a:effectLst/>
                <a:highlight>
                  <a:srgbClr val="FFFFFF"/>
                </a:highlight>
                <a:latin typeface="ui-sans-serif"/>
              </a:rPr>
            </a:br>
            <a:br>
              <a:rPr lang="en-US" b="0" i="0" dirty="0">
                <a:solidFill>
                  <a:srgbClr val="0D0D0D"/>
                </a:solidFill>
                <a:effectLst/>
                <a:highlight>
                  <a:srgbClr val="FFFFFF"/>
                </a:highlight>
                <a:latin typeface="ui-sans-serif"/>
              </a:rPr>
            </a:br>
            <a:r>
              <a:rPr lang="en-US" b="0" i="0" dirty="0">
                <a:solidFill>
                  <a:srgbClr val="0D0D0D"/>
                </a:solidFill>
                <a:effectLst/>
                <a:highlight>
                  <a:srgbClr val="FFFFFF"/>
                </a:highlight>
                <a:latin typeface="ui-sans-serif"/>
              </a:rPr>
              <a:t>"Our project leveraged machine learning to predict heart disease using the Cleveland Clinic Heart Disease Dataset. The primary objective was to develop and evaluate models to enhance early detection. We meticulously prepared the data, conducted extensive exploratory data analysis, and implemented multiple machine learning models. Our Random Forest model achieved an impressive 98.5% accuracy, with key predictors such as chest pain type and maximum heart rate achieved being identified as significant. These findings provide valuable insights for clinical practice, aiding in early diagnosis and improving patient outcomes.</a:t>
            </a:r>
          </a:p>
          <a:p>
            <a:pPr algn="l"/>
            <a:r>
              <a:rPr lang="en-US" b="0" i="0" dirty="0">
                <a:solidFill>
                  <a:srgbClr val="0D0D0D"/>
                </a:solidFill>
                <a:effectLst/>
                <a:highlight>
                  <a:srgbClr val="FFFFFF"/>
                </a:highlight>
                <a:latin typeface="ui-sans-serif"/>
              </a:rPr>
              <a:t>Now, let's look at the performance of the different models we evaluated. The chart here compares four models: Naive Bayes, SVM, </a:t>
            </a:r>
            <a:r>
              <a:rPr lang="en-US" b="0" i="0" dirty="0" err="1">
                <a:solidFill>
                  <a:srgbClr val="0D0D0D"/>
                </a:solidFill>
                <a:effectLst/>
                <a:highlight>
                  <a:srgbClr val="FFFFFF"/>
                </a:highlight>
                <a:latin typeface="ui-sans-serif"/>
              </a:rPr>
              <a:t>kNN</a:t>
            </a:r>
            <a:r>
              <a:rPr lang="en-US" b="0" i="0" dirty="0">
                <a:solidFill>
                  <a:srgbClr val="0D0D0D"/>
                </a:solidFill>
                <a:effectLst/>
                <a:highlight>
                  <a:srgbClr val="FFFFFF"/>
                </a:highlight>
                <a:latin typeface="ui-sans-serif"/>
              </a:rPr>
              <a:t>, and Random Forest. As you can see, the Random Forest model stands out with the highest accuracy at 98.5%, as well as high precision, recall, and F1-score. This demonstrates the model's effectiveness and reliability in predicting heart disease, making it a valuable tool for early diagnosis in a clinical setting."</a:t>
            </a:r>
          </a:p>
          <a:p>
            <a:endParaRPr lang="en-US" dirty="0"/>
          </a:p>
        </p:txBody>
      </p:sp>
      <p:sp>
        <p:nvSpPr>
          <p:cNvPr id="4" name="Slide Number Placeholder 3"/>
          <p:cNvSpPr>
            <a:spLocks noGrp="1"/>
          </p:cNvSpPr>
          <p:nvPr>
            <p:ph type="sldNum" sz="quarter" idx="5"/>
          </p:nvPr>
        </p:nvSpPr>
        <p:spPr/>
        <p:txBody>
          <a:bodyPr/>
          <a:lstStyle/>
          <a:p>
            <a:fld id="{553CDB40-B921-4996-B486-4362798F5FFF}" type="slidenum">
              <a:rPr lang="en-US" smtClean="0"/>
              <a:t>9</a:t>
            </a:fld>
            <a:endParaRPr lang="en-US"/>
          </a:p>
        </p:txBody>
      </p:sp>
    </p:spTree>
    <p:extLst>
      <p:ext uri="{BB962C8B-B14F-4D97-AF65-F5344CB8AC3E}">
        <p14:creationId xmlns:p14="http://schemas.microsoft.com/office/powerpoint/2010/main" val="232856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E164-55A3-32D8-E42B-BE36A9567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046466-8384-BDD3-33BB-F6BD1FDB7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4F81A2-6C3F-8E58-775A-CA27CA827CA9}"/>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B5025FE9-ACC2-6D92-34C0-9EA96B1C8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B8EFE-EA19-9F67-718A-D8AA6ED86F33}"/>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209233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A6E0-6F76-F037-5081-71F73C017D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1C2DF3-6A7D-993B-B01A-8A2106951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21A42-B470-B62B-9752-341F5407C275}"/>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95D20DAB-11DA-3950-EF27-7B9DDA4A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99AF2-2311-436C-E88F-84762D34C512}"/>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65762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12B7A2-B232-2BC8-A35D-3AA373F56A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60FCA6-1C13-3660-2E3B-9BC97902F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FACBC-466D-551C-158D-198D64DC283A}"/>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666168B1-2086-2CD2-13F4-3F64141D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E755E-863D-A38B-4CDA-6CBEE3ECDCE6}"/>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316222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9E3F-7B78-A384-9C87-180B0808B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A8018-6BF9-C132-1306-641A23668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520AE-DC2F-F6FB-676D-F054B19BDE57}"/>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49CDB664-C903-94F6-B225-75A850AAD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5A025-92D0-91FC-4278-17A1A7A5B4DD}"/>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76048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FD9B-1542-2A67-A06E-83E214730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AAFF27-6C6C-C596-0918-D165695EB8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3E00DC-00C9-6A94-8908-0D0320370B43}"/>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A49A133E-F211-BF2C-AE2B-E64D97BEA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A85E-2CB0-CE6B-B274-897ECF61B201}"/>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78791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91E0-04E5-A0A2-4E1E-14CE0CB5B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05475-8D96-D142-6BD4-72CB0B3EE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14208-C35F-CF9A-085B-29E8BCDDD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30799-628C-1499-15FD-F795408AEEE3}"/>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6" name="Footer Placeholder 5">
            <a:extLst>
              <a:ext uri="{FF2B5EF4-FFF2-40B4-BE49-F238E27FC236}">
                <a16:creationId xmlns:a16="http://schemas.microsoft.com/office/drawing/2014/main" id="{45119949-A771-A122-2361-78FDE9E717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E8122-6AB6-B6C7-D411-C8FBD4296920}"/>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429062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EC9A-FA15-820F-1C2D-77BF1B949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660354-7431-7E69-8C74-79B7F3D0D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1B343C-C071-A038-CA94-DBC0A9EA9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9DC9F-69FC-87B9-13E0-B1F8DFCC9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55D8F-9938-4AA0-4B2D-EB36B46F2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3FBC6-7E8C-C0B5-5892-5850D7547A97}"/>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8" name="Footer Placeholder 7">
            <a:extLst>
              <a:ext uri="{FF2B5EF4-FFF2-40B4-BE49-F238E27FC236}">
                <a16:creationId xmlns:a16="http://schemas.microsoft.com/office/drawing/2014/main" id="{61E552D9-9D16-D518-48A3-D351C11C03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F0752C-CFE8-2C5C-F0FC-BD1399C4DE04}"/>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128709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BE09-8986-AE92-3F92-78B58531C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E6DA7-830E-FB8D-B634-6790218B2F8F}"/>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4" name="Footer Placeholder 3">
            <a:extLst>
              <a:ext uri="{FF2B5EF4-FFF2-40B4-BE49-F238E27FC236}">
                <a16:creationId xmlns:a16="http://schemas.microsoft.com/office/drawing/2014/main" id="{E1B601EC-ED3D-C3DA-DD94-1736E54142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ED30C-A260-36BA-7FBD-FD8A724F0A53}"/>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179694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8E3C5-1072-2B26-ECE0-9581D9232EF6}"/>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3" name="Footer Placeholder 2">
            <a:extLst>
              <a:ext uri="{FF2B5EF4-FFF2-40B4-BE49-F238E27FC236}">
                <a16:creationId xmlns:a16="http://schemas.microsoft.com/office/drawing/2014/main" id="{41C3852D-7CE6-33EC-C494-8AA236679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DCA27D-8F96-086E-5847-38FBEF3BA38A}"/>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113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7763-B023-9360-5909-EC8B12A5D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F5563F-C136-EAF2-33A6-0F7FEB688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D0F97-4BB5-200F-D8D9-A9C5A7CBE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2435-6B5A-3EFE-4C70-349C1B23AA5B}"/>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6" name="Footer Placeholder 5">
            <a:extLst>
              <a:ext uri="{FF2B5EF4-FFF2-40B4-BE49-F238E27FC236}">
                <a16:creationId xmlns:a16="http://schemas.microsoft.com/office/drawing/2014/main" id="{B0D25222-9024-4CD5-2F5C-A8C04FB4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A02F3-D96E-521A-27E2-DFE0100375F6}"/>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227774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91F9-950A-EBA6-FF81-CFB530776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6F46B-E5E0-3F66-F132-AAC55F773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DAF6AC-4691-058A-FF78-5E67B696A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1EAE6-0DBA-4A9C-DC0B-52FAE4FB321F}"/>
              </a:ext>
            </a:extLst>
          </p:cNvPr>
          <p:cNvSpPr>
            <a:spLocks noGrp="1"/>
          </p:cNvSpPr>
          <p:nvPr>
            <p:ph type="dt" sz="half" idx="10"/>
          </p:nvPr>
        </p:nvSpPr>
        <p:spPr/>
        <p:txBody>
          <a:bodyPr/>
          <a:lstStyle/>
          <a:p>
            <a:fld id="{C37A178C-B94B-49DE-992B-92595C4E2D1E}" type="datetimeFigureOut">
              <a:rPr lang="en-US" smtClean="0"/>
              <a:t>5/25/2024</a:t>
            </a:fld>
            <a:endParaRPr lang="en-US"/>
          </a:p>
        </p:txBody>
      </p:sp>
      <p:sp>
        <p:nvSpPr>
          <p:cNvPr id="6" name="Footer Placeholder 5">
            <a:extLst>
              <a:ext uri="{FF2B5EF4-FFF2-40B4-BE49-F238E27FC236}">
                <a16:creationId xmlns:a16="http://schemas.microsoft.com/office/drawing/2014/main" id="{3694698E-AA54-2E6E-A0E9-2B3F08E0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56AF0-E6CD-677D-B80B-2E547802246F}"/>
              </a:ext>
            </a:extLst>
          </p:cNvPr>
          <p:cNvSpPr>
            <a:spLocks noGrp="1"/>
          </p:cNvSpPr>
          <p:nvPr>
            <p:ph type="sldNum" sz="quarter" idx="12"/>
          </p:nvPr>
        </p:nvSpPr>
        <p:spPr/>
        <p:txBody>
          <a:bodyPr/>
          <a:lstStyle/>
          <a:p>
            <a:fld id="{01C80886-98C9-49FD-B81A-75AF658C2B64}" type="slidenum">
              <a:rPr lang="en-US" smtClean="0"/>
              <a:t>‹#›</a:t>
            </a:fld>
            <a:endParaRPr lang="en-US"/>
          </a:p>
        </p:txBody>
      </p:sp>
    </p:spTree>
    <p:extLst>
      <p:ext uri="{BB962C8B-B14F-4D97-AF65-F5344CB8AC3E}">
        <p14:creationId xmlns:p14="http://schemas.microsoft.com/office/powerpoint/2010/main" val="73493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915BE-8E94-3005-6099-4C6EDDDA7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2E2EE-14E5-DCC8-7E44-DE830D05A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8CF06-6628-35C9-F0B1-B5C157F74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7A178C-B94B-49DE-992B-92595C4E2D1E}" type="datetimeFigureOut">
              <a:rPr lang="en-US" smtClean="0"/>
              <a:t>5/25/2024</a:t>
            </a:fld>
            <a:endParaRPr lang="en-US"/>
          </a:p>
        </p:txBody>
      </p:sp>
      <p:sp>
        <p:nvSpPr>
          <p:cNvPr id="5" name="Footer Placeholder 4">
            <a:extLst>
              <a:ext uri="{FF2B5EF4-FFF2-40B4-BE49-F238E27FC236}">
                <a16:creationId xmlns:a16="http://schemas.microsoft.com/office/drawing/2014/main" id="{BD2E6822-9D6C-A290-587E-35A6A6C17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6DF7EE-9860-9499-DD24-FDA645881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C80886-98C9-49FD-B81A-75AF658C2B64}" type="slidenum">
              <a:rPr lang="en-US" smtClean="0"/>
              <a:t>‹#›</a:t>
            </a:fld>
            <a:endParaRPr lang="en-US"/>
          </a:p>
        </p:txBody>
      </p:sp>
    </p:spTree>
    <p:extLst>
      <p:ext uri="{BB962C8B-B14F-4D97-AF65-F5344CB8AC3E}">
        <p14:creationId xmlns:p14="http://schemas.microsoft.com/office/powerpoint/2010/main" val="314485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tindol/Syracuse_Data_Science_Master_Portfo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73273-DCD0-C2E3-CB86-BE7F3DD87992}"/>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0" i="0" kern="1200">
                <a:solidFill>
                  <a:schemeClr val="tx1"/>
                </a:solidFill>
                <a:effectLst/>
                <a:highlight>
                  <a:srgbClr val="FFFFFF"/>
                </a:highlight>
                <a:latin typeface="+mj-lt"/>
                <a:ea typeface="+mj-ea"/>
                <a:cs typeface="+mj-cs"/>
              </a:rPr>
              <a:t>Master of Science in Data Science - Capstone Projects</a:t>
            </a:r>
            <a:endParaRPr lang="en-US" sz="4800" kern="1200">
              <a:solidFill>
                <a:schemeClr val="tx1"/>
              </a:solidFill>
              <a:latin typeface="+mj-lt"/>
              <a:ea typeface="+mj-ea"/>
              <a:cs typeface="+mj-cs"/>
            </a:endParaRP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B76B4FBD-F46F-567A-AE38-D316B6EBAC51}"/>
              </a:ext>
            </a:extLst>
          </p:cNvPr>
          <p:cNvSpPr txBox="1">
            <a:spLocks noGrp="1"/>
          </p:cNvSpPr>
          <p:nvPr>
            <p:ph type="subTitle" idx="1"/>
          </p:nvPr>
        </p:nvSpPr>
        <p:spPr>
          <a:xfrm>
            <a:off x="1524000" y="4021914"/>
            <a:ext cx="9901561" cy="1346010"/>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Author:</a:t>
            </a:r>
            <a:r>
              <a:rPr lang="en-US" b="0" i="0" dirty="0">
                <a:solidFill>
                  <a:srgbClr val="0D0D0D"/>
                </a:solidFill>
                <a:effectLst/>
                <a:highlight>
                  <a:srgbClr val="FFFFFF"/>
                </a:highlight>
                <a:latin typeface="ui-sans-serif"/>
              </a:rPr>
              <a:t> Blake Tindol</a:t>
            </a:r>
          </a:p>
          <a:p>
            <a:pPr algn="l">
              <a:buFont typeface="Arial" panose="020B0604020202020204" pitchFamily="34" charset="0"/>
              <a:buChar char="•"/>
            </a:pPr>
            <a:r>
              <a:rPr lang="en-US" b="1" i="0" dirty="0">
                <a:solidFill>
                  <a:srgbClr val="0D0D0D"/>
                </a:solidFill>
                <a:effectLst/>
                <a:highlight>
                  <a:srgbClr val="FFFFFF"/>
                </a:highlight>
                <a:latin typeface="ui-sans-serif"/>
              </a:rPr>
              <a:t>Date:</a:t>
            </a:r>
            <a:r>
              <a:rPr lang="en-US" b="0" i="0" dirty="0">
                <a:solidFill>
                  <a:srgbClr val="0D0D0D"/>
                </a:solidFill>
                <a:effectLst/>
                <a:highlight>
                  <a:srgbClr val="FFFFFF"/>
                </a:highlight>
                <a:latin typeface="ui-sans-serif"/>
              </a:rPr>
              <a:t> 5/11/2024</a:t>
            </a:r>
          </a:p>
          <a:p>
            <a:pPr algn="l">
              <a:buFont typeface="Arial" panose="020B0604020202020204" pitchFamily="34" charset="0"/>
              <a:buChar char="•"/>
            </a:pPr>
            <a:r>
              <a:rPr lang="en-US" b="1" i="0" dirty="0">
                <a:solidFill>
                  <a:srgbClr val="0D0D0D"/>
                </a:solidFill>
                <a:effectLst/>
                <a:highlight>
                  <a:srgbClr val="FFFFFF"/>
                </a:highlight>
                <a:latin typeface="ui-sans-serif"/>
              </a:rPr>
              <a:t>Contact Information:</a:t>
            </a:r>
            <a:r>
              <a:rPr lang="en-US" b="0" i="0" dirty="0">
                <a:solidFill>
                  <a:srgbClr val="0D0D0D"/>
                </a:solidFill>
                <a:effectLst/>
                <a:highlight>
                  <a:srgbClr val="FFFFFF"/>
                </a:highlight>
                <a:latin typeface="ui-sans-serif"/>
              </a:rPr>
              <a:t> Email: </a:t>
            </a:r>
            <a:r>
              <a:rPr lang="en-US" b="0" i="0" u="none" strike="noStrike" dirty="0">
                <a:solidFill>
                  <a:srgbClr val="0D0D0D"/>
                </a:solidFill>
                <a:effectLst/>
                <a:highlight>
                  <a:srgbClr val="FFFFFF"/>
                </a:highlight>
                <a:latin typeface="ui-sans-serif"/>
              </a:rPr>
              <a:t>blaketindol@gmail.com</a:t>
            </a:r>
            <a:r>
              <a:rPr lang="en-US" b="0" i="0" dirty="0">
                <a:solidFill>
                  <a:srgbClr val="0D0D0D"/>
                </a:solidFill>
                <a:effectLst/>
                <a:highlight>
                  <a:srgbClr val="FFFFFF"/>
                </a:highlight>
                <a:latin typeface="ui-sans-serif"/>
              </a:rPr>
              <a:t> | Phone: 269-578-3791</a:t>
            </a:r>
          </a:p>
        </p:txBody>
      </p:sp>
    </p:spTree>
    <p:extLst>
      <p:ext uri="{BB962C8B-B14F-4D97-AF65-F5344CB8AC3E}">
        <p14:creationId xmlns:p14="http://schemas.microsoft.com/office/powerpoint/2010/main" val="156984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DF10-2F04-C870-8896-96A2BB3AE60C}"/>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ui-sans-serif"/>
              </a:rPr>
              <a:t>Heart Disease Prediction - Learning Objectives</a:t>
            </a:r>
            <a:endParaRPr lang="en-US" dirty="0"/>
          </a:p>
        </p:txBody>
      </p:sp>
      <p:sp>
        <p:nvSpPr>
          <p:cNvPr id="3" name="Content Placeholder 2">
            <a:extLst>
              <a:ext uri="{FF2B5EF4-FFF2-40B4-BE49-F238E27FC236}">
                <a16:creationId xmlns:a16="http://schemas.microsoft.com/office/drawing/2014/main" id="{5440FDA6-6A18-22D7-D027-F4B908273140}"/>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Statistical Analysis and Probabilistic Modeling: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Applied Naive Bayes algorithm for probabilistic modeling.</a:t>
            </a:r>
          </a:p>
          <a:p>
            <a:pPr algn="l">
              <a:buFont typeface="Arial" panose="020B0604020202020204" pitchFamily="34" charset="0"/>
              <a:buChar char="•"/>
            </a:pPr>
            <a:r>
              <a:rPr lang="en-US" b="1" i="0" dirty="0">
                <a:solidFill>
                  <a:srgbClr val="0D0D0D"/>
                </a:solidFill>
                <a:effectLst/>
                <a:highlight>
                  <a:srgbClr val="FFFFFF"/>
                </a:highlight>
                <a:latin typeface="ui-sans-serif"/>
              </a:rPr>
              <a:t>Machine Learning: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Implemented and evaluated several machine learning models for prediction.</a:t>
            </a:r>
          </a:p>
          <a:p>
            <a:pPr algn="l">
              <a:buFont typeface="Arial" panose="020B0604020202020204" pitchFamily="34" charset="0"/>
              <a:buChar char="•"/>
            </a:pPr>
            <a:r>
              <a:rPr lang="en-US" b="1" i="0" dirty="0">
                <a:solidFill>
                  <a:srgbClr val="0D0D0D"/>
                </a:solidFill>
                <a:effectLst/>
                <a:highlight>
                  <a:srgbClr val="FFFFFF"/>
                </a:highlight>
                <a:latin typeface="ui-sans-serif"/>
              </a:rPr>
              <a:t>Data Management and Processing: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Meticulously cleaned and prepared the Cleveland dataset for analysis.</a:t>
            </a:r>
          </a:p>
          <a:p>
            <a:pPr algn="l">
              <a:buFont typeface="Arial" panose="020B0604020202020204" pitchFamily="34" charset="0"/>
              <a:buChar char="•"/>
            </a:pPr>
            <a:r>
              <a:rPr lang="en-US" b="1" i="0" dirty="0">
                <a:solidFill>
                  <a:srgbClr val="0D0D0D"/>
                </a:solidFill>
                <a:effectLst/>
                <a:highlight>
                  <a:srgbClr val="FFFFFF"/>
                </a:highlight>
                <a:latin typeface="ui-sans-serif"/>
              </a:rPr>
              <a:t>Data Visualization and Communication: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Used visual tools to illustrate key predictors and model performance.</a:t>
            </a:r>
          </a:p>
          <a:p>
            <a:pPr algn="l">
              <a:buFont typeface="Arial" panose="020B0604020202020204" pitchFamily="34" charset="0"/>
              <a:buChar char="•"/>
            </a:pPr>
            <a:r>
              <a:rPr lang="en-US" b="1" i="0" dirty="0">
                <a:solidFill>
                  <a:srgbClr val="0D0D0D"/>
                </a:solidFill>
                <a:effectLst/>
                <a:highlight>
                  <a:srgbClr val="FFFFFF"/>
                </a:highlight>
                <a:latin typeface="ui-sans-serif"/>
              </a:rPr>
              <a:t>Advanced Computational Techniques: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Employed advanced algorithms like Random Forest and SVM.</a:t>
            </a:r>
          </a:p>
          <a:p>
            <a:pPr algn="l">
              <a:buFont typeface="Arial" panose="020B0604020202020204" pitchFamily="34" charset="0"/>
              <a:buChar char="•"/>
            </a:pPr>
            <a:r>
              <a:rPr lang="en-US" b="1" i="0" dirty="0">
                <a:solidFill>
                  <a:srgbClr val="0D0D0D"/>
                </a:solidFill>
                <a:effectLst/>
                <a:highlight>
                  <a:srgbClr val="FFFFFF"/>
                </a:highlight>
                <a:latin typeface="ui-sans-serif"/>
              </a:rPr>
              <a:t>Ethics and Privacy:</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Focused on accuracy and reliability of predictive modeling in healthcare.</a:t>
            </a:r>
          </a:p>
          <a:p>
            <a:pPr algn="l">
              <a:buFont typeface="Arial" panose="020B0604020202020204" pitchFamily="34" charset="0"/>
              <a:buChar char="•"/>
            </a:pPr>
            <a:r>
              <a:rPr lang="en-US" b="1" i="0" dirty="0">
                <a:solidFill>
                  <a:srgbClr val="0D0D0D"/>
                </a:solidFill>
                <a:effectLst/>
                <a:highlight>
                  <a:srgbClr val="FFFFFF"/>
                </a:highlight>
                <a:latin typeface="ui-sans-serif"/>
              </a:rPr>
              <a:t>Research Methods: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Conducted a thorough review of literature and robust model evaluation.</a:t>
            </a:r>
          </a:p>
          <a:p>
            <a:endParaRPr lang="en-US" dirty="0"/>
          </a:p>
        </p:txBody>
      </p:sp>
    </p:spTree>
    <p:extLst>
      <p:ext uri="{BB962C8B-B14F-4D97-AF65-F5344CB8AC3E}">
        <p14:creationId xmlns:p14="http://schemas.microsoft.com/office/powerpoint/2010/main" val="199487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B9131-8A5F-7E6E-B7A5-1F07FBDC2436}"/>
              </a:ext>
            </a:extLst>
          </p:cNvPr>
          <p:cNvSpPr>
            <a:spLocks noGrp="1"/>
          </p:cNvSpPr>
          <p:nvPr>
            <p:ph type="title"/>
          </p:nvPr>
        </p:nvSpPr>
        <p:spPr>
          <a:xfrm>
            <a:off x="6094105" y="802955"/>
            <a:ext cx="4977976" cy="1455996"/>
          </a:xfrm>
        </p:spPr>
        <p:txBody>
          <a:bodyPr anchor="b">
            <a:normAutofit/>
          </a:bodyPr>
          <a:lstStyle/>
          <a:p>
            <a:r>
              <a:rPr lang="en-US" sz="2800" b="1" i="0">
                <a:solidFill>
                  <a:schemeClr val="tx2"/>
                </a:solidFill>
                <a:effectLst/>
                <a:highlight>
                  <a:srgbClr val="FFFFFF"/>
                </a:highlight>
                <a:latin typeface="ui-sans-serif"/>
              </a:rPr>
              <a:t>Project 5 - Data-Driven Insights into US County Demographics and Economic Trends</a:t>
            </a:r>
            <a:endParaRPr lang="en-US" sz="2800">
              <a:solidFill>
                <a:schemeClr val="tx2"/>
              </a:solidFill>
            </a:endParaRPr>
          </a:p>
        </p:txBody>
      </p:sp>
      <p:pic>
        <p:nvPicPr>
          <p:cNvPr id="5" name="Picture 4" descr="A graph with numbers and dots&#10;&#10;Description automatically generated with medium confidence">
            <a:extLst>
              <a:ext uri="{FF2B5EF4-FFF2-40B4-BE49-F238E27FC236}">
                <a16:creationId xmlns:a16="http://schemas.microsoft.com/office/drawing/2014/main" id="{E40FC432-A0C7-73B2-33DD-7A1C36332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198" y="602673"/>
            <a:ext cx="3738050" cy="2766157"/>
          </a:xfrm>
          <a:prstGeom prst="rect">
            <a:avLst/>
          </a:prstGeom>
        </p:spPr>
      </p:pic>
      <p:grpSp>
        <p:nvGrpSpPr>
          <p:cNvPr id="21" name="Group 20">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2" name="Freeform: Shape 21">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A chart with colorful circles&#10;&#10;Description automatically generated">
            <a:extLst>
              <a:ext uri="{FF2B5EF4-FFF2-40B4-BE49-F238E27FC236}">
                <a16:creationId xmlns:a16="http://schemas.microsoft.com/office/drawing/2014/main" id="{E023549C-6725-5A65-27C1-A53B2496AC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672" y="3462198"/>
            <a:ext cx="3759105" cy="2697157"/>
          </a:xfrm>
          <a:prstGeom prst="rect">
            <a:avLst/>
          </a:prstGeom>
        </p:spPr>
      </p:pic>
      <p:sp>
        <p:nvSpPr>
          <p:cNvPr id="3" name="Content Placeholder 2">
            <a:extLst>
              <a:ext uri="{FF2B5EF4-FFF2-40B4-BE49-F238E27FC236}">
                <a16:creationId xmlns:a16="http://schemas.microsoft.com/office/drawing/2014/main" id="{A82DE64B-1025-0BAF-9434-C636F0D00A1E}"/>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100" b="1" i="0">
                <a:solidFill>
                  <a:schemeClr val="tx2"/>
                </a:solidFill>
                <a:effectLst/>
                <a:highlight>
                  <a:srgbClr val="FFFFFF"/>
                </a:highlight>
                <a:latin typeface="ui-sans-serif"/>
              </a:rPr>
              <a:t>Abstract:</a:t>
            </a:r>
            <a:r>
              <a:rPr lang="en-US" sz="1100" b="0" i="0">
                <a:solidFill>
                  <a:schemeClr val="tx2"/>
                </a:solidFill>
                <a:effectLst/>
                <a:highlight>
                  <a:srgbClr val="FFFFFF"/>
                </a:highlight>
                <a:latin typeface="ui-sans-serif"/>
              </a:rPr>
              <a:t> Analyzed demographic and economic data across US counties to uncover trends influencing relocation, policy-making, and business strategy.</a:t>
            </a:r>
          </a:p>
          <a:p>
            <a:pPr>
              <a:buFont typeface="Arial" panose="020B0604020202020204" pitchFamily="34" charset="0"/>
              <a:buChar char="•"/>
            </a:pPr>
            <a:r>
              <a:rPr lang="en-US" sz="1100" b="1" i="0">
                <a:solidFill>
                  <a:schemeClr val="tx2"/>
                </a:solidFill>
                <a:effectLst/>
                <a:highlight>
                  <a:srgbClr val="FFFFFF"/>
                </a:highlight>
                <a:latin typeface="ui-sans-serif"/>
              </a:rPr>
              <a:t>Objectives:</a:t>
            </a:r>
            <a:endParaRPr lang="en-US" sz="1100" b="0" i="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Apply statistical analysis to interpret demographic and economic data.</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Use Python scripting for data manipulation and automation.</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Generate actionable insights through graphical representation.</a:t>
            </a:r>
          </a:p>
          <a:p>
            <a:pPr>
              <a:buFont typeface="Arial" panose="020B0604020202020204" pitchFamily="34" charset="0"/>
              <a:buChar char="•"/>
            </a:pPr>
            <a:r>
              <a:rPr lang="en-US" sz="1100" b="1" i="0">
                <a:solidFill>
                  <a:schemeClr val="tx2"/>
                </a:solidFill>
                <a:effectLst/>
                <a:highlight>
                  <a:srgbClr val="FFFFFF"/>
                </a:highlight>
                <a:latin typeface="ui-sans-serif"/>
              </a:rPr>
              <a:t>Methods:</a:t>
            </a:r>
            <a:endParaRPr lang="en-US" sz="1100" b="0" i="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Data retrieval using Python's requests library.</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Data processing with pandas.</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Statistical analysis and visualization using matplotlib and seaborn.</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Applied basic predictive models for future trends.</a:t>
            </a:r>
          </a:p>
          <a:p>
            <a:pPr>
              <a:buFont typeface="Arial" panose="020B0604020202020204" pitchFamily="34" charset="0"/>
              <a:buChar char="•"/>
            </a:pPr>
            <a:r>
              <a:rPr lang="en-US" sz="1100" b="1" i="0">
                <a:solidFill>
                  <a:schemeClr val="tx2"/>
                </a:solidFill>
                <a:effectLst/>
                <a:highlight>
                  <a:srgbClr val="FFFFFF"/>
                </a:highlight>
                <a:latin typeface="ui-sans-serif"/>
              </a:rPr>
              <a:t>Results:</a:t>
            </a:r>
            <a:endParaRPr lang="en-US" sz="1100" b="0" i="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Identified counties with aging populations and their economic implications.</a:t>
            </a:r>
          </a:p>
          <a:p>
            <a:pPr marL="742950" lvl="1" indent="-285750">
              <a:buFont typeface="Arial" panose="020B0604020202020204" pitchFamily="34" charset="0"/>
              <a:buChar char="•"/>
            </a:pPr>
            <a:r>
              <a:rPr lang="en-US" sz="1100" b="0" i="0">
                <a:solidFill>
                  <a:schemeClr val="tx2"/>
                </a:solidFill>
                <a:effectLst/>
                <a:highlight>
                  <a:srgbClr val="FFFFFF"/>
                </a:highlight>
                <a:latin typeface="ui-sans-serif"/>
              </a:rPr>
              <a:t>Highlighted regions with potential for economic growth.</a:t>
            </a:r>
          </a:p>
          <a:p>
            <a:endParaRPr lang="en-US" sz="1100">
              <a:solidFill>
                <a:schemeClr val="tx2"/>
              </a:solidFill>
            </a:endParaRPr>
          </a:p>
        </p:txBody>
      </p:sp>
    </p:spTree>
    <p:extLst>
      <p:ext uri="{BB962C8B-B14F-4D97-AF65-F5344CB8AC3E}">
        <p14:creationId xmlns:p14="http://schemas.microsoft.com/office/powerpoint/2010/main" val="364115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850F5-26CA-4EFB-3367-DE216143B1AE}"/>
              </a:ext>
            </a:extLst>
          </p:cNvPr>
          <p:cNvSpPr>
            <a:spLocks noGrp="1"/>
          </p:cNvSpPr>
          <p:nvPr>
            <p:ph type="title"/>
          </p:nvPr>
        </p:nvSpPr>
        <p:spPr>
          <a:xfrm>
            <a:off x="6094105" y="802955"/>
            <a:ext cx="4977976" cy="1455996"/>
          </a:xfrm>
        </p:spPr>
        <p:txBody>
          <a:bodyPr anchor="b">
            <a:normAutofit/>
          </a:bodyPr>
          <a:lstStyle/>
          <a:p>
            <a:r>
              <a:rPr lang="en-US" sz="3600" b="1" i="0">
                <a:solidFill>
                  <a:schemeClr val="tx2"/>
                </a:solidFill>
                <a:effectLst/>
                <a:highlight>
                  <a:srgbClr val="FFFFFF"/>
                </a:highlight>
                <a:latin typeface="ui-sans-serif"/>
              </a:rPr>
              <a:t>Data-Driven Insights - Learning Objectives</a:t>
            </a:r>
            <a:endParaRPr lang="en-US" sz="3600">
              <a:solidFill>
                <a:schemeClr val="tx2"/>
              </a:solidFill>
            </a:endParaRPr>
          </a:p>
        </p:txBody>
      </p:sp>
      <p:pic>
        <p:nvPicPr>
          <p:cNvPr id="5" name="Picture 4" descr="A graph of blue lines with black text&#10;&#10;Description automatically generated">
            <a:extLst>
              <a:ext uri="{FF2B5EF4-FFF2-40B4-BE49-F238E27FC236}">
                <a16:creationId xmlns:a16="http://schemas.microsoft.com/office/drawing/2014/main" id="{53107507-3967-43F0-678A-687A90D48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343" y="602673"/>
            <a:ext cx="3557760" cy="2766157"/>
          </a:xfrm>
          <a:prstGeom prst="rect">
            <a:avLst/>
          </a:prstGeom>
        </p:spPr>
      </p:pic>
      <p:grpSp>
        <p:nvGrpSpPr>
          <p:cNvPr id="23" name="Group 2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4" name="Freeform: Shape 2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graph of blue lines with black text&#10;&#10;Description automatically generated">
            <a:extLst>
              <a:ext uri="{FF2B5EF4-FFF2-40B4-BE49-F238E27FC236}">
                <a16:creationId xmlns:a16="http://schemas.microsoft.com/office/drawing/2014/main" id="{61770883-8275-E28D-5682-2B99C245EA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199" y="3462198"/>
            <a:ext cx="3738050" cy="2766157"/>
          </a:xfrm>
          <a:prstGeom prst="rect">
            <a:avLst/>
          </a:prstGeom>
        </p:spPr>
      </p:pic>
      <p:sp>
        <p:nvSpPr>
          <p:cNvPr id="3" name="Content Placeholder 2">
            <a:extLst>
              <a:ext uri="{FF2B5EF4-FFF2-40B4-BE49-F238E27FC236}">
                <a16:creationId xmlns:a16="http://schemas.microsoft.com/office/drawing/2014/main" id="{5B2AE36E-37F9-881E-B625-7D858D97463A}"/>
              </a:ext>
            </a:extLst>
          </p:cNvPr>
          <p:cNvSpPr>
            <a:spLocks noGrp="1"/>
          </p:cNvSpPr>
          <p:nvPr>
            <p:ph idx="1"/>
          </p:nvPr>
        </p:nvSpPr>
        <p:spPr>
          <a:xfrm>
            <a:off x="6090574" y="2421682"/>
            <a:ext cx="4977578" cy="3639289"/>
          </a:xfrm>
        </p:spPr>
        <p:txBody>
          <a:bodyPr anchor="ctr">
            <a:normAutofit/>
          </a:bodyPr>
          <a:lstStyle/>
          <a:p>
            <a:pPr>
              <a:buFont typeface="Arial" panose="020B0604020202020204" pitchFamily="34" charset="0"/>
              <a:buChar char="•"/>
            </a:pPr>
            <a:r>
              <a:rPr lang="en-US" sz="1000" b="1" i="0" dirty="0">
                <a:solidFill>
                  <a:schemeClr val="tx2"/>
                </a:solidFill>
                <a:effectLst/>
                <a:highlight>
                  <a:srgbClr val="FFFFFF"/>
                </a:highlight>
                <a:latin typeface="ui-sans-serif"/>
              </a:rPr>
              <a:t>Statistical Analysis and Probabilistic Modeling:</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Applied statistical methods to interpret complex datasets.</a:t>
            </a:r>
          </a:p>
          <a:p>
            <a:pPr>
              <a:buFont typeface="Arial" panose="020B0604020202020204" pitchFamily="34" charset="0"/>
              <a:buChar char="•"/>
            </a:pPr>
            <a:r>
              <a:rPr lang="en-US" sz="1000" b="1" i="0" dirty="0">
                <a:solidFill>
                  <a:schemeClr val="tx2"/>
                </a:solidFill>
                <a:effectLst/>
                <a:highlight>
                  <a:srgbClr val="FFFFFF"/>
                </a:highlight>
                <a:latin typeface="ui-sans-serif"/>
              </a:rPr>
              <a:t>Machine Learning:</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Used predictive models to assess potential future trends.</a:t>
            </a:r>
          </a:p>
          <a:p>
            <a:pPr>
              <a:buFont typeface="Arial" panose="020B0604020202020204" pitchFamily="34" charset="0"/>
              <a:buChar char="•"/>
            </a:pPr>
            <a:r>
              <a:rPr lang="en-US" sz="1000" b="1" i="0" dirty="0">
                <a:solidFill>
                  <a:schemeClr val="tx2"/>
                </a:solidFill>
                <a:effectLst/>
                <a:highlight>
                  <a:srgbClr val="FFFFFF"/>
                </a:highlight>
                <a:latin typeface="ui-sans-serif"/>
              </a:rPr>
              <a:t>Data Management and Processing:</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Efficiently managed and processed large datasets using Python libraries.</a:t>
            </a:r>
          </a:p>
          <a:p>
            <a:pPr>
              <a:buFont typeface="Arial" panose="020B0604020202020204" pitchFamily="34" charset="0"/>
              <a:buChar char="•"/>
            </a:pPr>
            <a:r>
              <a:rPr lang="en-US" sz="1000" b="1" i="0" dirty="0">
                <a:solidFill>
                  <a:schemeClr val="tx2"/>
                </a:solidFill>
                <a:effectLst/>
                <a:highlight>
                  <a:srgbClr val="FFFFFF"/>
                </a:highlight>
                <a:latin typeface="ui-sans-serif"/>
              </a:rPr>
              <a:t>Data Visualization and Communication:</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Created interactive plots and charts for easy data visualization.</a:t>
            </a:r>
          </a:p>
          <a:p>
            <a:pPr>
              <a:buFont typeface="Arial" panose="020B0604020202020204" pitchFamily="34" charset="0"/>
              <a:buChar char="•"/>
            </a:pPr>
            <a:r>
              <a:rPr lang="en-US" sz="1000" b="1" i="0" dirty="0">
                <a:solidFill>
                  <a:schemeClr val="tx2"/>
                </a:solidFill>
                <a:effectLst/>
                <a:highlight>
                  <a:srgbClr val="FFFFFF"/>
                </a:highlight>
                <a:latin typeface="ui-sans-serif"/>
              </a:rPr>
              <a:t>Advanced Computational Techniques:</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Utilized advanced data structures and algorithms for efficient data processing.</a:t>
            </a:r>
          </a:p>
          <a:p>
            <a:pPr>
              <a:buFont typeface="Arial" panose="020B0604020202020204" pitchFamily="34" charset="0"/>
              <a:buChar char="•"/>
            </a:pPr>
            <a:r>
              <a:rPr lang="en-US" sz="1000" b="1" i="0" dirty="0">
                <a:solidFill>
                  <a:schemeClr val="tx2"/>
                </a:solidFill>
                <a:effectLst/>
                <a:highlight>
                  <a:srgbClr val="FFFFFF"/>
                </a:highlight>
                <a:latin typeface="ui-sans-serif"/>
              </a:rPr>
              <a:t>Ethics and Privacy:</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Ensured data was sourced responsibly and analyzed with privacy considerations.</a:t>
            </a:r>
          </a:p>
          <a:p>
            <a:pPr>
              <a:buFont typeface="Arial" panose="020B0604020202020204" pitchFamily="34" charset="0"/>
              <a:buChar char="•"/>
            </a:pPr>
            <a:r>
              <a:rPr lang="en-US" sz="1000" b="1" i="0" dirty="0">
                <a:solidFill>
                  <a:schemeClr val="tx2"/>
                </a:solidFill>
                <a:effectLst/>
                <a:highlight>
                  <a:srgbClr val="FFFFFF"/>
                </a:highlight>
                <a:latin typeface="ui-sans-serif"/>
              </a:rPr>
              <a:t>Research Methods:</a:t>
            </a:r>
            <a:endParaRPr lang="en-US" sz="1000" b="0" i="0" dirty="0">
              <a:solidFill>
                <a:schemeClr val="tx2"/>
              </a:solidFill>
              <a:effectLst/>
              <a:highlight>
                <a:srgbClr val="FFFFFF"/>
              </a:highlight>
              <a:latin typeface="ui-sans-serif"/>
            </a:endParaRPr>
          </a:p>
          <a:p>
            <a:pPr marL="742950" lvl="1" indent="-285750">
              <a:buFont typeface="Arial" panose="020B0604020202020204" pitchFamily="34" charset="0"/>
              <a:buChar char="•"/>
            </a:pPr>
            <a:r>
              <a:rPr lang="en-US" sz="1000" b="0" i="0" dirty="0">
                <a:solidFill>
                  <a:schemeClr val="tx2"/>
                </a:solidFill>
                <a:effectLst/>
                <a:highlight>
                  <a:srgbClr val="FFFFFF"/>
                </a:highlight>
                <a:latin typeface="ui-sans-serif"/>
              </a:rPr>
              <a:t>Applied systematic research methods from data collection to evaluation.</a:t>
            </a:r>
          </a:p>
        </p:txBody>
      </p:sp>
    </p:spTree>
    <p:extLst>
      <p:ext uri="{BB962C8B-B14F-4D97-AF65-F5344CB8AC3E}">
        <p14:creationId xmlns:p14="http://schemas.microsoft.com/office/powerpoint/2010/main" val="96829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31A2D-1D9C-BEE6-13A7-5E2D58FE6F60}"/>
              </a:ext>
            </a:extLst>
          </p:cNvPr>
          <p:cNvSpPr>
            <a:spLocks noGrp="1"/>
          </p:cNvSpPr>
          <p:nvPr>
            <p:ph type="title"/>
          </p:nvPr>
        </p:nvSpPr>
        <p:spPr>
          <a:xfrm>
            <a:off x="793662" y="386930"/>
            <a:ext cx="10066122" cy="1298448"/>
          </a:xfrm>
        </p:spPr>
        <p:txBody>
          <a:bodyPr anchor="b">
            <a:normAutofit/>
          </a:bodyPr>
          <a:lstStyle/>
          <a:p>
            <a:r>
              <a:rPr lang="en-US" sz="4100" b="1" i="0">
                <a:effectLst/>
                <a:highlight>
                  <a:srgbClr val="FFFFFF"/>
                </a:highlight>
                <a:latin typeface="ui-sans-serif"/>
              </a:rPr>
              <a:t>Project 6 - Email Spam Classification Using NLP Techniques</a:t>
            </a:r>
            <a:endParaRPr lang="en-US" sz="41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09596D-8937-63AB-3B58-A5E3621BD590}"/>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100" b="1" i="0">
                <a:effectLst/>
                <a:highlight>
                  <a:srgbClr val="FFFFFF"/>
                </a:highlight>
                <a:latin typeface="ui-sans-serif"/>
              </a:rPr>
              <a:t>Abstract:</a:t>
            </a:r>
            <a:r>
              <a:rPr lang="en-US" sz="1100" b="0" i="0">
                <a:effectLst/>
                <a:highlight>
                  <a:srgbClr val="FFFFFF"/>
                </a:highlight>
                <a:latin typeface="ui-sans-serif"/>
              </a:rPr>
              <a:t> Classified emails into "spam" or "ham" using machine learning and NLP techniques.</a:t>
            </a:r>
          </a:p>
          <a:p>
            <a:pPr>
              <a:buFont typeface="Arial" panose="020B0604020202020204" pitchFamily="34" charset="0"/>
              <a:buChar char="•"/>
            </a:pPr>
            <a:r>
              <a:rPr lang="en-US" sz="1100" b="1" i="0">
                <a:effectLst/>
                <a:highlight>
                  <a:srgbClr val="FFFFFF"/>
                </a:highlight>
                <a:latin typeface="ui-sans-serif"/>
              </a:rPr>
              <a:t>Objectives: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Apply various preprocessing methods and feature extraction techniques.</a:t>
            </a:r>
          </a:p>
          <a:p>
            <a:pPr marL="742950" lvl="1" indent="-285750">
              <a:buFont typeface="Arial" panose="020B0604020202020204" pitchFamily="34" charset="0"/>
              <a:buChar char="•"/>
            </a:pPr>
            <a:r>
              <a:rPr lang="en-US" sz="1100" b="0" i="0">
                <a:effectLst/>
                <a:highlight>
                  <a:srgbClr val="FFFFFF"/>
                </a:highlight>
                <a:latin typeface="ui-sans-serif"/>
              </a:rPr>
              <a:t>Utilize a Naive Bayes classifier for accurate classification.</a:t>
            </a:r>
          </a:p>
          <a:p>
            <a:pPr>
              <a:buFont typeface="Arial" panose="020B0604020202020204" pitchFamily="34" charset="0"/>
              <a:buChar char="•"/>
            </a:pPr>
            <a:r>
              <a:rPr lang="en-US" sz="1100" b="1" i="0">
                <a:effectLst/>
                <a:highlight>
                  <a:srgbClr val="FFFFFF"/>
                </a:highlight>
                <a:latin typeface="ui-sans-serif"/>
              </a:rPr>
              <a:t>Methods: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Data preprocessing: lowercasing, URL removal, HTML tag removal, etc.</a:t>
            </a:r>
          </a:p>
          <a:p>
            <a:pPr marL="742950" lvl="1" indent="-285750">
              <a:buFont typeface="Arial" panose="020B0604020202020204" pitchFamily="34" charset="0"/>
              <a:buChar char="•"/>
            </a:pPr>
            <a:r>
              <a:rPr lang="en-US" sz="1100" b="0" i="0">
                <a:effectLst/>
                <a:highlight>
                  <a:srgbClr val="FFFFFF"/>
                </a:highlight>
                <a:latin typeface="ui-sans-serif"/>
              </a:rPr>
              <a:t>Feature extraction: Bag-of-Words (BoW) and TF-IDF.</a:t>
            </a:r>
          </a:p>
          <a:p>
            <a:pPr marL="742950" lvl="1" indent="-285750">
              <a:buFont typeface="Arial" panose="020B0604020202020204" pitchFamily="34" charset="0"/>
              <a:buChar char="•"/>
            </a:pPr>
            <a:r>
              <a:rPr lang="en-US" sz="1100" b="0" i="0">
                <a:effectLst/>
                <a:highlight>
                  <a:srgbClr val="FFFFFF"/>
                </a:highlight>
                <a:latin typeface="ui-sans-serif"/>
              </a:rPr>
              <a:t>Sentiment analysis to enhance classification accuracy.</a:t>
            </a:r>
          </a:p>
          <a:p>
            <a:pPr marL="742950" lvl="1" indent="-285750">
              <a:buFont typeface="Arial" panose="020B0604020202020204" pitchFamily="34" charset="0"/>
              <a:buChar char="•"/>
            </a:pPr>
            <a:r>
              <a:rPr lang="en-US" sz="1100" b="0" i="0">
                <a:effectLst/>
                <a:highlight>
                  <a:srgbClr val="FFFFFF"/>
                </a:highlight>
                <a:latin typeface="ui-sans-serif"/>
              </a:rPr>
              <a:t>Model training with Naive Bayes and other classifiers.</a:t>
            </a:r>
          </a:p>
          <a:p>
            <a:pPr>
              <a:buFont typeface="Arial" panose="020B0604020202020204" pitchFamily="34" charset="0"/>
              <a:buChar char="•"/>
            </a:pPr>
            <a:r>
              <a:rPr lang="en-US" sz="1100" b="1" i="0">
                <a:effectLst/>
                <a:highlight>
                  <a:srgbClr val="FFFFFF"/>
                </a:highlight>
                <a:latin typeface="ui-sans-serif"/>
              </a:rPr>
              <a:t>Results: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High precision and recall for both spam and ham classifications using BoW.</a:t>
            </a:r>
          </a:p>
          <a:p>
            <a:pPr marL="742950" lvl="1" indent="-285750">
              <a:buFont typeface="Arial" panose="020B0604020202020204" pitchFamily="34" charset="0"/>
              <a:buChar char="•"/>
            </a:pPr>
            <a:r>
              <a:rPr lang="en-US" sz="1100" b="0" i="0">
                <a:effectLst/>
                <a:highlight>
                  <a:srgbClr val="FFFFFF"/>
                </a:highlight>
                <a:latin typeface="ui-sans-serif"/>
              </a:rPr>
              <a:t>Improved accuracy with sentiment scores.</a:t>
            </a:r>
          </a:p>
          <a:p>
            <a:endParaRPr lang="en-US" sz="1100"/>
          </a:p>
        </p:txBody>
      </p:sp>
      <p:pic>
        <p:nvPicPr>
          <p:cNvPr id="4" name="Picture 3" descr="A table with numbers and symbols&#10;&#10;Description automatically generated">
            <a:extLst>
              <a:ext uri="{FF2B5EF4-FFF2-40B4-BE49-F238E27FC236}">
                <a16:creationId xmlns:a16="http://schemas.microsoft.com/office/drawing/2014/main" id="{542C83F7-CB72-4130-178B-A9ECC1493B4E}"/>
              </a:ext>
            </a:extLst>
          </p:cNvPr>
          <p:cNvPicPr>
            <a:picLocks noChangeAspect="1"/>
          </p:cNvPicPr>
          <p:nvPr/>
        </p:nvPicPr>
        <p:blipFill>
          <a:blip r:embed="rId3"/>
          <a:stretch>
            <a:fillRect/>
          </a:stretch>
        </p:blipFill>
        <p:spPr>
          <a:xfrm>
            <a:off x="5911532" y="2989429"/>
            <a:ext cx="5150277" cy="2703895"/>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40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B8F35-13A3-F46B-BCC6-B8BBE4599A7D}"/>
              </a:ext>
            </a:extLst>
          </p:cNvPr>
          <p:cNvSpPr>
            <a:spLocks noGrp="1"/>
          </p:cNvSpPr>
          <p:nvPr>
            <p:ph type="title"/>
          </p:nvPr>
        </p:nvSpPr>
        <p:spPr>
          <a:xfrm>
            <a:off x="808638" y="386930"/>
            <a:ext cx="9236700" cy="1188950"/>
          </a:xfrm>
        </p:spPr>
        <p:txBody>
          <a:bodyPr anchor="b">
            <a:normAutofit/>
          </a:bodyPr>
          <a:lstStyle/>
          <a:p>
            <a:r>
              <a:rPr lang="en-US" sz="3800" b="1" i="0">
                <a:effectLst/>
                <a:highlight>
                  <a:srgbClr val="FFFFFF"/>
                </a:highlight>
                <a:latin typeface="ui-sans-serif"/>
              </a:rPr>
              <a:t>Email Spam Classification - Learning Objectives</a:t>
            </a: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4CB62C-59A1-3CD9-69B0-2B8DCF144096}"/>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1100" b="1" i="0">
                <a:effectLst/>
                <a:highlight>
                  <a:srgbClr val="FFFFFF"/>
                </a:highlight>
                <a:latin typeface="ui-sans-serif"/>
              </a:rPr>
              <a:t>Statistical Analysis and Probabilistic Modeling:</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Applied statistical methods to interpret complex email datasets.</a:t>
            </a:r>
          </a:p>
          <a:p>
            <a:pPr>
              <a:buFont typeface="Arial" panose="020B0604020202020204" pitchFamily="34" charset="0"/>
              <a:buChar char="•"/>
            </a:pPr>
            <a:r>
              <a:rPr lang="en-US" sz="1100" b="1" i="0">
                <a:effectLst/>
                <a:highlight>
                  <a:srgbClr val="FFFFFF"/>
                </a:highlight>
                <a:latin typeface="ui-sans-serif"/>
              </a:rPr>
              <a:t>Machine Learning:</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Implemented supervised learning with a Naive Bayes classifier.</a:t>
            </a:r>
          </a:p>
          <a:p>
            <a:pPr>
              <a:buFont typeface="Arial" panose="020B0604020202020204" pitchFamily="34" charset="0"/>
              <a:buChar char="•"/>
            </a:pPr>
            <a:r>
              <a:rPr lang="en-US" sz="1100" b="1" i="0">
                <a:effectLst/>
                <a:highlight>
                  <a:srgbClr val="FFFFFF"/>
                </a:highlight>
                <a:latin typeface="ui-sans-serif"/>
              </a:rPr>
              <a:t>Data Management and Processing:</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Managed and preprocessed a large dataset of emails using Python libraries.</a:t>
            </a:r>
          </a:p>
          <a:p>
            <a:pPr>
              <a:buFont typeface="Arial" panose="020B0604020202020204" pitchFamily="34" charset="0"/>
              <a:buChar char="•"/>
            </a:pPr>
            <a:r>
              <a:rPr lang="en-US" sz="1100" b="1" i="0">
                <a:effectLst/>
                <a:highlight>
                  <a:srgbClr val="FFFFFF"/>
                </a:highlight>
                <a:latin typeface="ui-sans-serif"/>
              </a:rPr>
              <a:t>Data Visualization and Communication:</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Created visualizations to present data insights through EDA.</a:t>
            </a:r>
          </a:p>
          <a:p>
            <a:pPr>
              <a:buFont typeface="Arial" panose="020B0604020202020204" pitchFamily="34" charset="0"/>
              <a:buChar char="•"/>
            </a:pPr>
            <a:r>
              <a:rPr lang="en-US" sz="1100" b="1" i="0">
                <a:effectLst/>
                <a:highlight>
                  <a:srgbClr val="FFFFFF"/>
                </a:highlight>
                <a:latin typeface="ui-sans-serif"/>
              </a:rPr>
              <a:t>Advanced Computational Techniques: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Applied complex NLP techniques for feature extraction.</a:t>
            </a:r>
          </a:p>
          <a:p>
            <a:pPr>
              <a:buFont typeface="Arial" panose="020B0604020202020204" pitchFamily="34" charset="0"/>
              <a:buChar char="•"/>
            </a:pPr>
            <a:r>
              <a:rPr lang="en-US" sz="1100" b="1" i="0">
                <a:effectLst/>
                <a:highlight>
                  <a:srgbClr val="FFFFFF"/>
                </a:highlight>
                <a:latin typeface="ui-sans-serif"/>
              </a:rPr>
              <a:t>Ethics and Privacy:</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Addressed ethical considerations in handling email data.</a:t>
            </a:r>
          </a:p>
          <a:p>
            <a:pPr>
              <a:buFont typeface="Arial" panose="020B0604020202020204" pitchFamily="34" charset="0"/>
              <a:buChar char="•"/>
            </a:pPr>
            <a:r>
              <a:rPr lang="en-US" sz="1100" b="1" i="0">
                <a:effectLst/>
                <a:highlight>
                  <a:srgbClr val="FFFFFF"/>
                </a:highlight>
                <a:latin typeface="ui-sans-serif"/>
              </a:rPr>
              <a:t>Research Methods: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Employed rigorous data collection and evaluation techniques.</a:t>
            </a:r>
          </a:p>
          <a:p>
            <a:endParaRPr lang="en-US" sz="1100"/>
          </a:p>
        </p:txBody>
      </p:sp>
    </p:spTree>
    <p:extLst>
      <p:ext uri="{BB962C8B-B14F-4D97-AF65-F5344CB8AC3E}">
        <p14:creationId xmlns:p14="http://schemas.microsoft.com/office/powerpoint/2010/main" val="341928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55648-C2F8-5449-D667-9697B8AF519D}"/>
              </a:ext>
            </a:extLst>
          </p:cNvPr>
          <p:cNvSpPr>
            <a:spLocks noGrp="1"/>
          </p:cNvSpPr>
          <p:nvPr>
            <p:ph type="title"/>
          </p:nvPr>
        </p:nvSpPr>
        <p:spPr>
          <a:xfrm>
            <a:off x="808638" y="386930"/>
            <a:ext cx="9236700" cy="1188950"/>
          </a:xfrm>
        </p:spPr>
        <p:txBody>
          <a:bodyPr anchor="b">
            <a:normAutofit/>
          </a:bodyPr>
          <a:lstStyle/>
          <a:p>
            <a:r>
              <a:rPr lang="en-US" sz="5400" b="1" i="0">
                <a:effectLst/>
                <a:highlight>
                  <a:srgbClr val="FFFFFF"/>
                </a:highlight>
                <a:latin typeface="ui-sans-serif"/>
              </a:rPr>
              <a:t>Conclusion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EEA2DD-3B13-EA67-7106-D1EDF68F2113}"/>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400" b="1" i="0">
                <a:effectLst/>
                <a:highlight>
                  <a:srgbClr val="FFFFFF"/>
                </a:highlight>
                <a:latin typeface="ui-sans-serif"/>
              </a:rPr>
              <a:t>Summary:</a:t>
            </a:r>
            <a:r>
              <a:rPr lang="en-US" sz="2400" b="0" i="0">
                <a:effectLst/>
                <a:highlight>
                  <a:srgbClr val="FFFFFF"/>
                </a:highlight>
                <a:latin typeface="ui-sans-serif"/>
              </a:rPr>
              <a:t> My projects demonstrate a comprehensive application of data science knowledge and skills to real-world problems. They reflect my growth as a data scientist and my readiness to contribute effectively in a professional setting.</a:t>
            </a:r>
          </a:p>
          <a:p>
            <a:pPr>
              <a:buFont typeface="Arial" panose="020B0604020202020204" pitchFamily="34" charset="0"/>
              <a:buChar char="•"/>
            </a:pPr>
            <a:r>
              <a:rPr lang="en-US" sz="2400" b="1" i="0">
                <a:effectLst/>
                <a:highlight>
                  <a:srgbClr val="FFFFFF"/>
                </a:highlight>
                <a:latin typeface="ui-sans-serif"/>
              </a:rPr>
              <a:t>Future Work:</a:t>
            </a:r>
            <a:r>
              <a:rPr lang="en-US" sz="2400" b="0" i="0">
                <a:effectLst/>
                <a:highlight>
                  <a:srgbClr val="FFFFFF"/>
                </a:highlight>
                <a:latin typeface="ui-sans-serif"/>
              </a:rPr>
              <a:t> Explore more advanced NLP techniques and deep learning models to further enhance predictive capabilities in various domains.</a:t>
            </a:r>
          </a:p>
          <a:p>
            <a:endParaRPr lang="en-US" sz="2400"/>
          </a:p>
        </p:txBody>
      </p:sp>
    </p:spTree>
    <p:extLst>
      <p:ext uri="{BB962C8B-B14F-4D97-AF65-F5344CB8AC3E}">
        <p14:creationId xmlns:p14="http://schemas.microsoft.com/office/powerpoint/2010/main" val="392000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60E19-1CA9-FF6D-BA90-8ED8E8411942}"/>
              </a:ext>
            </a:extLst>
          </p:cNvPr>
          <p:cNvSpPr>
            <a:spLocks noGrp="1"/>
          </p:cNvSpPr>
          <p:nvPr>
            <p:ph type="title"/>
          </p:nvPr>
        </p:nvSpPr>
        <p:spPr>
          <a:xfrm>
            <a:off x="808638" y="386930"/>
            <a:ext cx="9236700" cy="1188950"/>
          </a:xfrm>
        </p:spPr>
        <p:txBody>
          <a:bodyPr anchor="b">
            <a:normAutofit/>
          </a:bodyPr>
          <a:lstStyle/>
          <a:p>
            <a:r>
              <a:rPr lang="en-US" sz="5400" dirty="0"/>
              <a:t>Resources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2CFA63-912F-8097-3811-E077629EA1C0}"/>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400" b="1" i="0" dirty="0">
                <a:effectLst/>
                <a:highlight>
                  <a:srgbClr val="FFFFFF"/>
                </a:highlight>
                <a:latin typeface="ui-sans-serif"/>
              </a:rPr>
              <a:t>Link:</a:t>
            </a:r>
            <a:r>
              <a:rPr lang="en-US" sz="2400" b="0" i="0" dirty="0">
                <a:effectLst/>
                <a:highlight>
                  <a:srgbClr val="FFFFFF"/>
                </a:highlight>
                <a:latin typeface="ui-sans-serif"/>
              </a:rPr>
              <a:t> </a:t>
            </a:r>
            <a:r>
              <a:rPr lang="en-US" sz="2400" b="0" i="0" u="none" strike="noStrike" dirty="0">
                <a:effectLst/>
                <a:highlight>
                  <a:srgbClr val="FFFFFF"/>
                </a:highlight>
                <a:latin typeface="ui-sans-serif"/>
                <a:hlinkClick r:id="rId2"/>
              </a:rPr>
              <a:t>https://github.com/btindol/Syracuse_Data_Science_Master_Portfolio</a:t>
            </a:r>
            <a:endParaRPr lang="en-US" sz="2400" b="0" i="0" dirty="0">
              <a:effectLst/>
              <a:highlight>
                <a:srgbClr val="FFFFFF"/>
              </a:highlight>
              <a:latin typeface="ui-sans-serif"/>
            </a:endParaRPr>
          </a:p>
          <a:p>
            <a:pPr>
              <a:buFont typeface="Arial" panose="020B0604020202020204" pitchFamily="34" charset="0"/>
              <a:buChar char="•"/>
            </a:pPr>
            <a:r>
              <a:rPr lang="en-US" sz="2400" b="1" i="0" dirty="0">
                <a:effectLst/>
                <a:highlight>
                  <a:srgbClr val="FFFFFF"/>
                </a:highlight>
                <a:latin typeface="ui-sans-serif"/>
              </a:rPr>
              <a:t>Description:</a:t>
            </a:r>
            <a:r>
              <a:rPr lang="en-US" sz="2400" b="0" i="0" dirty="0">
                <a:effectLst/>
                <a:highlight>
                  <a:srgbClr val="FFFFFF"/>
                </a:highlight>
                <a:latin typeface="ui-sans-serif"/>
              </a:rPr>
              <a:t> Contains all the code and documentation for the projects discussed.</a:t>
            </a:r>
          </a:p>
          <a:p>
            <a:endParaRPr lang="en-US" sz="2400" dirty="0"/>
          </a:p>
        </p:txBody>
      </p:sp>
    </p:spTree>
    <p:extLst>
      <p:ext uri="{BB962C8B-B14F-4D97-AF65-F5344CB8AC3E}">
        <p14:creationId xmlns:p14="http://schemas.microsoft.com/office/powerpoint/2010/main" val="5868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E6E72-B357-DDB4-F179-7DE3FBD42800}"/>
              </a:ext>
            </a:extLst>
          </p:cNvPr>
          <p:cNvSpPr>
            <a:spLocks noGrp="1"/>
          </p:cNvSpPr>
          <p:nvPr>
            <p:ph type="title"/>
          </p:nvPr>
        </p:nvSpPr>
        <p:spPr>
          <a:xfrm>
            <a:off x="1043631" y="809898"/>
            <a:ext cx="9942716" cy="1554480"/>
          </a:xfrm>
        </p:spPr>
        <p:txBody>
          <a:bodyPr anchor="ctr">
            <a:normAutofit/>
          </a:bodyPr>
          <a:lstStyle/>
          <a:p>
            <a:r>
              <a:rPr lang="en-US" sz="4800" b="1" i="0">
                <a:effectLst/>
                <a:highlight>
                  <a:srgbClr val="FFFFFF"/>
                </a:highlight>
                <a:latin typeface="ui-sans-serif"/>
              </a:rPr>
              <a:t>Introduction</a:t>
            </a:r>
            <a:endParaRPr lang="en-US" sz="4800"/>
          </a:p>
        </p:txBody>
      </p:sp>
      <p:sp>
        <p:nvSpPr>
          <p:cNvPr id="3" name="Content Placeholder 2">
            <a:extLst>
              <a:ext uri="{FF2B5EF4-FFF2-40B4-BE49-F238E27FC236}">
                <a16:creationId xmlns:a16="http://schemas.microsoft.com/office/drawing/2014/main" id="{EB1FC573-F7BC-305D-43DB-777FB6CFE018}"/>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en-US" sz="2400" b="1" i="0">
                <a:effectLst/>
                <a:highlight>
                  <a:srgbClr val="FFFFFF"/>
                </a:highlight>
                <a:latin typeface="ui-sans-serif"/>
              </a:rPr>
              <a:t>Overview:</a:t>
            </a:r>
            <a:r>
              <a:rPr lang="en-US" sz="2400" b="0" i="0">
                <a:effectLst/>
                <a:highlight>
                  <a:srgbClr val="FFFFFF"/>
                </a:highlight>
                <a:latin typeface="ui-sans-serif"/>
              </a:rPr>
              <a:t> My academic journey in the Data Science program at Syracuse University has equipped me with skills to tackle complex data-driven challenges.</a:t>
            </a:r>
          </a:p>
          <a:p>
            <a:pPr>
              <a:buFont typeface="Arial" panose="020B0604020202020204" pitchFamily="34" charset="0"/>
              <a:buChar char="•"/>
            </a:pPr>
            <a:r>
              <a:rPr lang="en-US" sz="2400" b="1" i="0">
                <a:effectLst/>
                <a:highlight>
                  <a:srgbClr val="FFFFFF"/>
                </a:highlight>
                <a:latin typeface="ui-sans-serif"/>
              </a:rPr>
              <a:t>Goals:</a:t>
            </a:r>
            <a:r>
              <a:rPr lang="en-US" sz="2400" b="0" i="0">
                <a:effectLst/>
                <a:highlight>
                  <a:srgbClr val="FFFFFF"/>
                </a:highlight>
                <a:latin typeface="ui-sans-serif"/>
              </a:rPr>
              <a:t> This portfolio showcases my projects, demonstrating my capability to apply data science theories and techniques to real-world problems.</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0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D3BD-F56F-9B92-36C2-8FA86C14CBA6}"/>
              </a:ext>
            </a:extLst>
          </p:cNvPr>
          <p:cNvSpPr>
            <a:spLocks noGrp="1"/>
          </p:cNvSpPr>
          <p:nvPr>
            <p:ph type="title"/>
          </p:nvPr>
        </p:nvSpPr>
        <p:spPr>
          <a:xfrm>
            <a:off x="793662" y="386930"/>
            <a:ext cx="10066122" cy="1298448"/>
          </a:xfrm>
        </p:spPr>
        <p:txBody>
          <a:bodyPr anchor="b">
            <a:normAutofit/>
          </a:bodyPr>
          <a:lstStyle/>
          <a:p>
            <a:r>
              <a:rPr lang="en-US" b="1" i="0">
                <a:effectLst/>
                <a:highlight>
                  <a:srgbClr val="FFFFFF"/>
                </a:highlight>
                <a:latin typeface="ui-sans-serif"/>
              </a:rPr>
              <a:t>Project 1 - Ski Resort Management System</a:t>
            </a:r>
            <a:endParaRPr lang="en-US" dirty="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6768E-53BA-9A54-F44D-67DB6E27F0A8}"/>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100" b="1" i="0">
                <a:effectLst/>
                <a:highlight>
                  <a:srgbClr val="FFFFFF"/>
                </a:highlight>
                <a:latin typeface="ui-sans-serif"/>
              </a:rPr>
              <a:t>Abstract:</a:t>
            </a:r>
            <a:r>
              <a:rPr lang="en-US" sz="1100" b="0" i="0">
                <a:effectLst/>
                <a:highlight>
                  <a:srgbClr val="FFFFFF"/>
                </a:highlight>
                <a:latin typeface="ui-sans-serif"/>
              </a:rPr>
              <a:t> This project involved designing and implementing a database system for managing a ski resort. It tracks skier rentals, lift tickets, and provides functionalities for various users.</a:t>
            </a:r>
          </a:p>
          <a:p>
            <a:pPr>
              <a:buFont typeface="Arial" panose="020B0604020202020204" pitchFamily="34" charset="0"/>
              <a:buChar char="•"/>
            </a:pPr>
            <a:r>
              <a:rPr lang="en-US" sz="1100" b="1" i="0">
                <a:effectLst/>
                <a:highlight>
                  <a:srgbClr val="FFFFFF"/>
                </a:highlight>
                <a:latin typeface="ui-sans-serif"/>
              </a:rPr>
              <a:t>Objectives: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Develop a comprehensive database system for a ski resort.</a:t>
            </a:r>
          </a:p>
          <a:p>
            <a:pPr marL="742950" lvl="1" indent="-285750">
              <a:buFont typeface="Arial" panose="020B0604020202020204" pitchFamily="34" charset="0"/>
              <a:buChar char="•"/>
            </a:pPr>
            <a:r>
              <a:rPr lang="en-US" sz="1100" b="0" i="0">
                <a:effectLst/>
                <a:highlight>
                  <a:srgbClr val="FFFFFF"/>
                </a:highlight>
                <a:latin typeface="ui-sans-serif"/>
              </a:rPr>
              <a:t>Support complex data management and retrieval operations.</a:t>
            </a:r>
          </a:p>
          <a:p>
            <a:pPr>
              <a:buFont typeface="Arial" panose="020B0604020202020204" pitchFamily="34" charset="0"/>
              <a:buChar char="•"/>
            </a:pPr>
            <a:r>
              <a:rPr lang="en-US" sz="1100" b="1" i="0">
                <a:effectLst/>
                <a:highlight>
                  <a:srgbClr val="FFFFFF"/>
                </a:highlight>
                <a:latin typeface="ui-sans-serif"/>
              </a:rPr>
              <a:t>Methods: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SQL for database creation and advanced SQL scripts for data manipulation.</a:t>
            </a:r>
          </a:p>
          <a:p>
            <a:pPr marL="742950" lvl="1" indent="-285750">
              <a:buFont typeface="Arial" panose="020B0604020202020204" pitchFamily="34" charset="0"/>
              <a:buChar char="•"/>
            </a:pPr>
            <a:r>
              <a:rPr lang="en-US" sz="1100" b="0" i="0">
                <a:effectLst/>
                <a:highlight>
                  <a:srgbClr val="FFFFFF"/>
                </a:highlight>
                <a:latin typeface="ui-sans-serif"/>
              </a:rPr>
              <a:t>Technologies: Microsoft SQL Server, Python, Faker.</a:t>
            </a:r>
          </a:p>
          <a:p>
            <a:pPr>
              <a:buFont typeface="Arial" panose="020B0604020202020204" pitchFamily="34" charset="0"/>
              <a:buChar char="•"/>
            </a:pPr>
            <a:r>
              <a:rPr lang="en-US" sz="1100" b="1" i="0">
                <a:effectLst/>
                <a:highlight>
                  <a:srgbClr val="FFFFFF"/>
                </a:highlight>
                <a:latin typeface="ui-sans-serif"/>
              </a:rPr>
              <a:t>Results: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Successfully implemented a relational database supporting transactional operations.</a:t>
            </a:r>
          </a:p>
          <a:p>
            <a:pPr marL="742950" lvl="1" indent="-285750">
              <a:buFont typeface="Arial" panose="020B0604020202020204" pitchFamily="34" charset="0"/>
              <a:buChar char="•"/>
            </a:pPr>
            <a:r>
              <a:rPr lang="en-US" sz="1100" b="0" i="0">
                <a:effectLst/>
                <a:highlight>
                  <a:srgbClr val="FFFFFF"/>
                </a:highlight>
                <a:latin typeface="ui-sans-serif"/>
              </a:rPr>
              <a:t>Developed a user interface for different stakeholders.</a:t>
            </a:r>
          </a:p>
          <a:p>
            <a:endParaRPr lang="en-US" sz="1100"/>
          </a:p>
        </p:txBody>
      </p:sp>
      <p:pic>
        <p:nvPicPr>
          <p:cNvPr id="4" name="Picture 3" descr="A diagram of a company&#10;&#10;Description automatically generated with medium confidence">
            <a:extLst>
              <a:ext uri="{FF2B5EF4-FFF2-40B4-BE49-F238E27FC236}">
                <a16:creationId xmlns:a16="http://schemas.microsoft.com/office/drawing/2014/main" id="{F05A2C21-A46C-67F4-0831-80428DAC4420}"/>
              </a:ext>
            </a:extLst>
          </p:cNvPr>
          <p:cNvPicPr>
            <a:picLocks noChangeAspect="1"/>
          </p:cNvPicPr>
          <p:nvPr/>
        </p:nvPicPr>
        <p:blipFill>
          <a:blip r:embed="rId3"/>
          <a:stretch>
            <a:fillRect/>
          </a:stretch>
        </p:blipFill>
        <p:spPr>
          <a:xfrm>
            <a:off x="5675068" y="2984778"/>
            <a:ext cx="5441423" cy="2625487"/>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47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8C9EE-5258-FE0D-A9CE-B3F4AFCF6366}"/>
              </a:ext>
            </a:extLst>
          </p:cNvPr>
          <p:cNvSpPr>
            <a:spLocks noGrp="1"/>
          </p:cNvSpPr>
          <p:nvPr>
            <p:ph type="title"/>
          </p:nvPr>
        </p:nvSpPr>
        <p:spPr>
          <a:xfrm>
            <a:off x="793662" y="386930"/>
            <a:ext cx="10066122" cy="1298448"/>
          </a:xfrm>
        </p:spPr>
        <p:txBody>
          <a:bodyPr anchor="b">
            <a:normAutofit/>
          </a:bodyPr>
          <a:lstStyle/>
          <a:p>
            <a:r>
              <a:rPr lang="en-US" sz="4100" b="1" i="0">
                <a:effectLst/>
                <a:highlight>
                  <a:srgbClr val="FFFFFF"/>
                </a:highlight>
                <a:latin typeface="ui-sans-serif"/>
              </a:rPr>
              <a:t>Ski Resort Management System - Learning Objectives</a:t>
            </a:r>
            <a:endParaRPr lang="en-US" sz="41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3F0D08-025B-9602-D749-79FDDE3B958F}"/>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800" b="1" i="0">
                <a:effectLst/>
                <a:highlight>
                  <a:srgbClr val="FFFFFF"/>
                </a:highlight>
                <a:latin typeface="ui-sans-serif"/>
              </a:rPr>
              <a:t>Statistical Analysis and Probabilistic Modeling:</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Utilized statistical data to predict usage trends and customer behavior, optimizing operations and resource management.</a:t>
            </a:r>
          </a:p>
          <a:p>
            <a:pPr>
              <a:buFont typeface="Arial" panose="020B0604020202020204" pitchFamily="34" charset="0"/>
              <a:buChar char="•"/>
            </a:pPr>
            <a:r>
              <a:rPr lang="en-US" sz="800" b="1" i="0">
                <a:effectLst/>
                <a:highlight>
                  <a:srgbClr val="FFFFFF"/>
                </a:highlight>
                <a:latin typeface="ui-sans-serif"/>
              </a:rPr>
              <a:t>Machine Learning:</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Although not directly applied, the project laid the groundwork for future machine learning applications by establishing a strong database management system.</a:t>
            </a:r>
          </a:p>
          <a:p>
            <a:pPr>
              <a:buFont typeface="Arial" panose="020B0604020202020204" pitchFamily="34" charset="0"/>
              <a:buChar char="•"/>
            </a:pPr>
            <a:r>
              <a:rPr lang="en-US" sz="800" b="1" i="0">
                <a:effectLst/>
                <a:highlight>
                  <a:srgbClr val="FFFFFF"/>
                </a:highlight>
                <a:latin typeface="ui-sans-serif"/>
              </a:rPr>
              <a:t>Data Management and Processing:</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Demonstrated extensive skills in SQL database management, including setup, management, and querying.</a:t>
            </a:r>
          </a:p>
          <a:p>
            <a:pPr>
              <a:buFont typeface="Arial" panose="020B0604020202020204" pitchFamily="34" charset="0"/>
              <a:buChar char="•"/>
            </a:pPr>
            <a:r>
              <a:rPr lang="en-US" sz="800" b="1" i="0">
                <a:effectLst/>
                <a:highlight>
                  <a:srgbClr val="FFFFFF"/>
                </a:highlight>
                <a:latin typeface="ui-sans-serif"/>
              </a:rPr>
              <a:t>Data Visualization and Communication:</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Developed a user interface to effectively communicate data to different users.</a:t>
            </a:r>
          </a:p>
          <a:p>
            <a:pPr>
              <a:buFont typeface="Arial" panose="020B0604020202020204" pitchFamily="34" charset="0"/>
              <a:buChar char="•"/>
            </a:pPr>
            <a:r>
              <a:rPr lang="en-US" sz="800" b="1" i="0">
                <a:effectLst/>
                <a:highlight>
                  <a:srgbClr val="FFFFFF"/>
                </a:highlight>
                <a:latin typeface="ui-sans-serif"/>
              </a:rPr>
              <a:t>Advanced Computational Techniques:</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Employed advanced SQL techniques like triggers and stored procedures.</a:t>
            </a:r>
          </a:p>
          <a:p>
            <a:pPr>
              <a:buFont typeface="Arial" panose="020B0604020202020204" pitchFamily="34" charset="0"/>
              <a:buChar char="•"/>
            </a:pPr>
            <a:r>
              <a:rPr lang="en-US" sz="800" b="1" i="0">
                <a:effectLst/>
                <a:highlight>
                  <a:srgbClr val="FFFFFF"/>
                </a:highlight>
                <a:latin typeface="ui-sans-serif"/>
              </a:rPr>
              <a:t>Ethics and Privacy:</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Implemented security measures to protect personal information.</a:t>
            </a:r>
          </a:p>
          <a:p>
            <a:pPr>
              <a:buFont typeface="Arial" panose="020B0604020202020204" pitchFamily="34" charset="0"/>
              <a:buChar char="•"/>
            </a:pPr>
            <a:r>
              <a:rPr lang="en-US" sz="800" b="1" i="0">
                <a:effectLst/>
                <a:highlight>
                  <a:srgbClr val="FFFFFF"/>
                </a:highlight>
                <a:latin typeface="ui-sans-serif"/>
              </a:rPr>
              <a:t>Research Methods:</a:t>
            </a:r>
            <a:endParaRPr lang="en-US" sz="800" b="0" i="0">
              <a:effectLst/>
              <a:highlight>
                <a:srgbClr val="FFFFFF"/>
              </a:highlight>
              <a:latin typeface="ui-sans-serif"/>
            </a:endParaRPr>
          </a:p>
          <a:p>
            <a:pPr marL="742950" lvl="1" indent="-285750">
              <a:buFont typeface="Arial" panose="020B0604020202020204" pitchFamily="34" charset="0"/>
              <a:buChar char="•"/>
            </a:pPr>
            <a:r>
              <a:rPr lang="en-US" sz="800" b="0" i="0">
                <a:effectLst/>
                <a:highlight>
                  <a:srgbClr val="FFFFFF"/>
                </a:highlight>
                <a:latin typeface="ui-sans-serif"/>
              </a:rPr>
              <a:t>Applied thorough research methods in system design, data modeling, and testing.</a:t>
            </a:r>
          </a:p>
          <a:p>
            <a:endParaRPr lang="en-US" sz="800"/>
          </a:p>
        </p:txBody>
      </p:sp>
      <p:pic>
        <p:nvPicPr>
          <p:cNvPr id="4" name="Picture 3" descr="A screenshot of a phone&#10;&#10;Description automatically generated">
            <a:extLst>
              <a:ext uri="{FF2B5EF4-FFF2-40B4-BE49-F238E27FC236}">
                <a16:creationId xmlns:a16="http://schemas.microsoft.com/office/drawing/2014/main" id="{6D965048-1FAD-38CF-59BB-2333388B3D0D}"/>
              </a:ext>
            </a:extLst>
          </p:cNvPr>
          <p:cNvPicPr>
            <a:picLocks noChangeAspect="1"/>
          </p:cNvPicPr>
          <p:nvPr/>
        </p:nvPicPr>
        <p:blipFill>
          <a:blip r:embed="rId3"/>
          <a:stretch>
            <a:fillRect/>
          </a:stretch>
        </p:blipFill>
        <p:spPr>
          <a:xfrm>
            <a:off x="5911532" y="3073121"/>
            <a:ext cx="5150277" cy="2536511"/>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75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9064E-1104-CE89-C557-5FA0C223C8D1}"/>
              </a:ext>
            </a:extLst>
          </p:cNvPr>
          <p:cNvSpPr>
            <a:spLocks noGrp="1"/>
          </p:cNvSpPr>
          <p:nvPr>
            <p:ph type="title"/>
          </p:nvPr>
        </p:nvSpPr>
        <p:spPr>
          <a:xfrm>
            <a:off x="793662" y="386930"/>
            <a:ext cx="10066122" cy="1298448"/>
          </a:xfrm>
        </p:spPr>
        <p:txBody>
          <a:bodyPr anchor="b">
            <a:normAutofit/>
          </a:bodyPr>
          <a:lstStyle/>
          <a:p>
            <a:r>
              <a:rPr lang="en-US" sz="4100" b="1" i="0">
                <a:effectLst/>
                <a:highlight>
                  <a:srgbClr val="FFFFFF"/>
                </a:highlight>
                <a:latin typeface="ui-sans-serif"/>
              </a:rPr>
              <a:t>Project 2 - Analysis of Vaccination Rates in the U.S. Over Time</a:t>
            </a:r>
            <a:endParaRPr lang="en-US" sz="41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80ED4A-A0AB-269C-1EF4-FDF4C57D072C}"/>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100" b="1" i="0">
                <a:effectLst/>
                <a:highlight>
                  <a:srgbClr val="FFFFFF"/>
                </a:highlight>
                <a:latin typeface="ui-sans-serif"/>
              </a:rPr>
              <a:t>Abstract:</a:t>
            </a:r>
            <a:r>
              <a:rPr lang="en-US" sz="1100" b="0" i="0">
                <a:effectLst/>
                <a:highlight>
                  <a:srgbClr val="FFFFFF"/>
                </a:highlight>
                <a:latin typeface="ui-sans-serif"/>
              </a:rPr>
              <a:t> Explored trends in vaccination rates across the United States, identifying vaccines with the highest and lowest rates.</a:t>
            </a:r>
          </a:p>
          <a:p>
            <a:pPr>
              <a:buFont typeface="Arial" panose="020B0604020202020204" pitchFamily="34" charset="0"/>
              <a:buChar char="•"/>
            </a:pPr>
            <a:r>
              <a:rPr lang="en-US" sz="1100" b="1" i="0">
                <a:effectLst/>
                <a:highlight>
                  <a:srgbClr val="FFFFFF"/>
                </a:highlight>
                <a:latin typeface="ui-sans-serif"/>
              </a:rPr>
              <a:t>Objectives: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Understand changes in vaccination rates over time.</a:t>
            </a:r>
          </a:p>
          <a:p>
            <a:pPr marL="742950" lvl="1" indent="-285750">
              <a:buFont typeface="Arial" panose="020B0604020202020204" pitchFamily="34" charset="0"/>
              <a:buChar char="•"/>
            </a:pPr>
            <a:r>
              <a:rPr lang="en-US" sz="1100" b="0" i="0">
                <a:effectLst/>
                <a:highlight>
                  <a:srgbClr val="FFFFFF"/>
                </a:highlight>
                <a:latin typeface="ui-sans-serif"/>
              </a:rPr>
              <a:t>Identify vaccines with the highest and lowest rates.</a:t>
            </a:r>
          </a:p>
          <a:p>
            <a:pPr marL="742950" lvl="1" indent="-285750">
              <a:buFont typeface="Arial" panose="020B0604020202020204" pitchFamily="34" charset="0"/>
              <a:buChar char="•"/>
            </a:pPr>
            <a:r>
              <a:rPr lang="en-US" sz="1100" b="0" i="0">
                <a:effectLst/>
                <a:highlight>
                  <a:srgbClr val="FFFFFF"/>
                </a:highlight>
                <a:latin typeface="ui-sans-serif"/>
              </a:rPr>
              <a:t>Evaluate vaccine volatility.</a:t>
            </a:r>
          </a:p>
          <a:p>
            <a:pPr>
              <a:buFont typeface="Arial" panose="020B0604020202020204" pitchFamily="34" charset="0"/>
              <a:buChar char="•"/>
            </a:pPr>
            <a:r>
              <a:rPr lang="en-US" sz="1100" b="1" i="0">
                <a:effectLst/>
                <a:highlight>
                  <a:srgbClr val="FFFFFF"/>
                </a:highlight>
                <a:latin typeface="ui-sans-serif"/>
              </a:rPr>
              <a:t>Methods: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Descriptive statistics for trend analysis and volatility assessment.</a:t>
            </a:r>
          </a:p>
          <a:p>
            <a:pPr marL="742950" lvl="1" indent="-285750">
              <a:buFont typeface="Arial" panose="020B0604020202020204" pitchFamily="34" charset="0"/>
              <a:buChar char="•"/>
            </a:pPr>
            <a:r>
              <a:rPr lang="en-US" sz="1100" b="0" i="0">
                <a:effectLst/>
                <a:highlight>
                  <a:srgbClr val="FFFFFF"/>
                </a:highlight>
                <a:latin typeface="ui-sans-serif"/>
              </a:rPr>
              <a:t>Chi-squared test to compare vaccination data reporting rates.</a:t>
            </a:r>
          </a:p>
          <a:p>
            <a:pPr>
              <a:buFont typeface="Arial" panose="020B0604020202020204" pitchFamily="34" charset="0"/>
              <a:buChar char="•"/>
            </a:pPr>
            <a:r>
              <a:rPr lang="en-US" sz="1100" b="1" i="0">
                <a:effectLst/>
                <a:highlight>
                  <a:srgbClr val="FFFFFF"/>
                </a:highlight>
                <a:latin typeface="ui-sans-serif"/>
              </a:rPr>
              <a:t>Results:</a:t>
            </a:r>
            <a:endParaRPr lang="en-US" sz="1100" b="0" i="0">
              <a:effectLst/>
              <a:highlight>
                <a:srgbClr val="FFFFFF"/>
              </a:highlight>
              <a:latin typeface="ui-sans-serif"/>
            </a:endParaRPr>
          </a:p>
          <a:p>
            <a:pPr marL="742950" lvl="1" indent="-285750">
              <a:buFont typeface="Arial" panose="020B0604020202020204" pitchFamily="34" charset="0"/>
              <a:buChar char="•"/>
            </a:pPr>
            <a:r>
              <a:rPr lang="en-US" sz="1100" b="0" i="0">
                <a:effectLst/>
                <a:highlight>
                  <a:srgbClr val="FFFFFF"/>
                </a:highlight>
                <a:latin typeface="ui-sans-serif"/>
              </a:rPr>
              <a:t>Most vaccination rates increased over time, with DTP1 ending the highest and HepB_BD the lowest and most volatile.</a:t>
            </a:r>
          </a:p>
          <a:p>
            <a:pPr marL="742950" lvl="1" indent="-285750">
              <a:buFont typeface="Arial" panose="020B0604020202020204" pitchFamily="34" charset="0"/>
              <a:buChar char="•"/>
            </a:pPr>
            <a:r>
              <a:rPr lang="en-US" sz="1100" b="0" i="0">
                <a:effectLst/>
                <a:highlight>
                  <a:srgbClr val="FFFFFF"/>
                </a:highlight>
                <a:latin typeface="ui-sans-serif"/>
              </a:rPr>
              <a:t>Significant difference in reporting rates between public and private schools.</a:t>
            </a:r>
          </a:p>
          <a:p>
            <a:endParaRPr lang="en-US" sz="1100"/>
          </a:p>
        </p:txBody>
      </p:sp>
      <p:pic>
        <p:nvPicPr>
          <p:cNvPr id="4" name="Picture 3" descr="A graph of vaccination rates over time">
            <a:extLst>
              <a:ext uri="{FF2B5EF4-FFF2-40B4-BE49-F238E27FC236}">
                <a16:creationId xmlns:a16="http://schemas.microsoft.com/office/drawing/2014/main" id="{D18DAEB1-DEF3-1126-962D-7FA6725BF103}"/>
              </a:ext>
            </a:extLst>
          </p:cNvPr>
          <p:cNvPicPr>
            <a:picLocks noChangeAspect="1"/>
          </p:cNvPicPr>
          <p:nvPr/>
        </p:nvPicPr>
        <p:blipFill>
          <a:blip r:embed="rId3"/>
          <a:stretch>
            <a:fillRect/>
          </a:stretch>
        </p:blipFill>
        <p:spPr>
          <a:xfrm>
            <a:off x="5911532" y="2654662"/>
            <a:ext cx="5150277" cy="3373430"/>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37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98166-E36F-CA53-B9A9-012B22BC1F60}"/>
              </a:ext>
            </a:extLst>
          </p:cNvPr>
          <p:cNvSpPr>
            <a:spLocks noGrp="1"/>
          </p:cNvSpPr>
          <p:nvPr>
            <p:ph type="title"/>
          </p:nvPr>
        </p:nvSpPr>
        <p:spPr>
          <a:xfrm>
            <a:off x="1043631" y="809898"/>
            <a:ext cx="9942716" cy="1554480"/>
          </a:xfrm>
        </p:spPr>
        <p:txBody>
          <a:bodyPr anchor="ctr">
            <a:normAutofit/>
          </a:bodyPr>
          <a:lstStyle/>
          <a:p>
            <a:r>
              <a:rPr lang="en-US" sz="4800" b="1" i="0">
                <a:effectLst/>
                <a:highlight>
                  <a:srgbClr val="FFFFFF"/>
                </a:highlight>
                <a:latin typeface="ui-sans-serif"/>
              </a:rPr>
              <a:t>Analysis of Vaccination Rates - Learning Objectives</a:t>
            </a:r>
            <a:endParaRPr lang="en-US" sz="4800"/>
          </a:p>
        </p:txBody>
      </p:sp>
      <p:sp>
        <p:nvSpPr>
          <p:cNvPr id="3" name="Content Placeholder 2">
            <a:extLst>
              <a:ext uri="{FF2B5EF4-FFF2-40B4-BE49-F238E27FC236}">
                <a16:creationId xmlns:a16="http://schemas.microsoft.com/office/drawing/2014/main" id="{85D928A5-5B0F-2A27-9CE4-982B9807AFDF}"/>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en-US" sz="1700" b="1" i="0">
                <a:effectLst/>
                <a:highlight>
                  <a:srgbClr val="FFFFFF"/>
                </a:highlight>
                <a:latin typeface="ui-sans-serif"/>
              </a:rPr>
              <a:t>Statistical Analysis and Probabilistic Modeling:</a:t>
            </a:r>
            <a:endParaRPr lang="en-US" sz="1700" b="0" i="0">
              <a:effectLst/>
              <a:highlight>
                <a:srgbClr val="FFFFFF"/>
              </a:highlight>
              <a:latin typeface="ui-sans-serif"/>
            </a:endParaRPr>
          </a:p>
          <a:p>
            <a:pPr marL="742950" lvl="1" indent="-285750">
              <a:buFont typeface="Arial" panose="020B0604020202020204" pitchFamily="34" charset="0"/>
              <a:buChar char="•"/>
            </a:pPr>
            <a:r>
              <a:rPr lang="en-US" sz="1700" b="0" i="0">
                <a:effectLst/>
                <a:highlight>
                  <a:srgbClr val="FFFFFF"/>
                </a:highlight>
                <a:latin typeface="ui-sans-serif"/>
              </a:rPr>
              <a:t>Applied descriptive statistics and chi-squared tests to analyze trends and volatility in vaccination rates.</a:t>
            </a:r>
          </a:p>
          <a:p>
            <a:pPr>
              <a:buFont typeface="Arial" panose="020B0604020202020204" pitchFamily="34" charset="0"/>
              <a:buChar char="•"/>
            </a:pPr>
            <a:r>
              <a:rPr lang="en-US" sz="1700" b="1" i="0">
                <a:effectLst/>
                <a:highlight>
                  <a:srgbClr val="FFFFFF"/>
                </a:highlight>
                <a:latin typeface="ui-sans-serif"/>
              </a:rPr>
              <a:t>Data Management and Processing:</a:t>
            </a:r>
            <a:endParaRPr lang="en-US" sz="1700" b="0" i="0">
              <a:effectLst/>
              <a:highlight>
                <a:srgbClr val="FFFFFF"/>
              </a:highlight>
              <a:latin typeface="ui-sans-serif"/>
            </a:endParaRPr>
          </a:p>
          <a:p>
            <a:pPr marL="742950" lvl="1" indent="-285750">
              <a:buFont typeface="Arial" panose="020B0604020202020204" pitchFamily="34" charset="0"/>
              <a:buChar char="•"/>
            </a:pPr>
            <a:r>
              <a:rPr lang="en-US" sz="1700" b="0" i="0">
                <a:effectLst/>
                <a:highlight>
                  <a:srgbClr val="FFFFFF"/>
                </a:highlight>
                <a:latin typeface="ui-sans-serif"/>
              </a:rPr>
              <a:t>Extensive data manipulation and processing using R, ensuring data accuracy for in-depth analysis.</a:t>
            </a:r>
          </a:p>
          <a:p>
            <a:pPr>
              <a:buFont typeface="Arial" panose="020B0604020202020204" pitchFamily="34" charset="0"/>
              <a:buChar char="•"/>
            </a:pPr>
            <a:r>
              <a:rPr lang="en-US" sz="1700" b="1" i="0">
                <a:effectLst/>
                <a:highlight>
                  <a:srgbClr val="FFFFFF"/>
                </a:highlight>
                <a:latin typeface="ui-sans-serif"/>
              </a:rPr>
              <a:t>Data Visualization and Communication:</a:t>
            </a:r>
            <a:endParaRPr lang="en-US" sz="1700" b="0" i="0">
              <a:effectLst/>
              <a:highlight>
                <a:srgbClr val="FFFFFF"/>
              </a:highlight>
              <a:latin typeface="ui-sans-serif"/>
            </a:endParaRPr>
          </a:p>
          <a:p>
            <a:pPr marL="742950" lvl="1" indent="-285750">
              <a:buFont typeface="Arial" panose="020B0604020202020204" pitchFamily="34" charset="0"/>
              <a:buChar char="•"/>
            </a:pPr>
            <a:r>
              <a:rPr lang="en-US" sz="1700" b="0" i="0">
                <a:effectLst/>
                <a:highlight>
                  <a:srgbClr val="FFFFFF"/>
                </a:highlight>
                <a:latin typeface="ui-sans-serif"/>
              </a:rPr>
              <a:t>Created visualizations to illustrate vaccination trends and differences.</a:t>
            </a:r>
          </a:p>
          <a:p>
            <a:pPr>
              <a:buFont typeface="Arial" panose="020B0604020202020204" pitchFamily="34" charset="0"/>
              <a:buChar char="•"/>
            </a:pPr>
            <a:r>
              <a:rPr lang="en-US" sz="1700" b="1" i="0">
                <a:effectLst/>
                <a:highlight>
                  <a:srgbClr val="FFFFFF"/>
                </a:highlight>
                <a:latin typeface="ui-sans-serif"/>
              </a:rPr>
              <a:t>Research Methods:</a:t>
            </a:r>
            <a:endParaRPr lang="en-US" sz="1700" b="0" i="0">
              <a:effectLst/>
              <a:highlight>
                <a:srgbClr val="FFFFFF"/>
              </a:highlight>
              <a:latin typeface="ui-sans-serif"/>
            </a:endParaRPr>
          </a:p>
          <a:p>
            <a:pPr marL="742950" lvl="1" indent="-285750">
              <a:buFont typeface="Arial" panose="020B0604020202020204" pitchFamily="34" charset="0"/>
              <a:buChar char="•"/>
            </a:pPr>
            <a:r>
              <a:rPr lang="en-US" sz="1700" b="0" i="0">
                <a:effectLst/>
                <a:highlight>
                  <a:srgbClr val="FFFFFF"/>
                </a:highlight>
                <a:latin typeface="ui-sans-serif"/>
              </a:rPr>
              <a:t>Applied systematic research methods, including data analysis and hypothesis testing, using both frequentist and Bayesian models.</a:t>
            </a:r>
          </a:p>
          <a:p>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99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115D7-68EB-4590-9BD1-A56D94144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4CD3C-4128-5365-495B-29A0E61608E1}"/>
              </a:ext>
            </a:extLst>
          </p:cNvPr>
          <p:cNvSpPr>
            <a:spLocks noGrp="1"/>
          </p:cNvSpPr>
          <p:nvPr>
            <p:ph type="title"/>
          </p:nvPr>
        </p:nvSpPr>
        <p:spPr>
          <a:xfrm>
            <a:off x="841248" y="556996"/>
            <a:ext cx="5344742" cy="1670984"/>
          </a:xfrm>
        </p:spPr>
        <p:txBody>
          <a:bodyPr anchor="b">
            <a:normAutofit/>
          </a:bodyPr>
          <a:lstStyle/>
          <a:p>
            <a:r>
              <a:rPr lang="en-US" sz="3400" b="1" i="0">
                <a:effectLst/>
                <a:highlight>
                  <a:srgbClr val="FFFFFF"/>
                </a:highlight>
                <a:latin typeface="ui-sans-serif"/>
              </a:rPr>
              <a:t>Project 3 - Predictive Analysis of Customer Churn in the Telecom Sector</a:t>
            </a:r>
          </a:p>
        </p:txBody>
      </p:sp>
      <p:sp>
        <p:nvSpPr>
          <p:cNvPr id="3" name="Content Placeholder 2">
            <a:extLst>
              <a:ext uri="{FF2B5EF4-FFF2-40B4-BE49-F238E27FC236}">
                <a16:creationId xmlns:a16="http://schemas.microsoft.com/office/drawing/2014/main" id="{CC403F3E-0BB7-828B-C92A-C004E8E33CC4}"/>
              </a:ext>
            </a:extLst>
          </p:cNvPr>
          <p:cNvSpPr>
            <a:spLocks noGrp="1"/>
          </p:cNvSpPr>
          <p:nvPr>
            <p:ph idx="1"/>
          </p:nvPr>
        </p:nvSpPr>
        <p:spPr>
          <a:xfrm>
            <a:off x="841248" y="2399719"/>
            <a:ext cx="5344742" cy="3717942"/>
          </a:xfrm>
        </p:spPr>
        <p:txBody>
          <a:bodyPr>
            <a:normAutofit/>
          </a:bodyPr>
          <a:lstStyle/>
          <a:p>
            <a:pPr>
              <a:buFont typeface="Arial" panose="020B0604020202020204" pitchFamily="34" charset="0"/>
              <a:buChar char="•"/>
            </a:pPr>
            <a:r>
              <a:rPr lang="en-US" sz="1300" b="1" i="0">
                <a:effectLst/>
                <a:highlight>
                  <a:srgbClr val="FFFFFF"/>
                </a:highlight>
                <a:latin typeface="ui-sans-serif"/>
              </a:rPr>
              <a:t>Abstract:</a:t>
            </a:r>
            <a:r>
              <a:rPr lang="en-US" sz="1300" b="0" i="0">
                <a:effectLst/>
                <a:highlight>
                  <a:srgbClr val="FFFFFF"/>
                </a:highlight>
                <a:latin typeface="ui-sans-serif"/>
              </a:rPr>
              <a:t> Used Big Data analytics to understand and predict customer churn, developing models to help craft effective retention strategies.</a:t>
            </a:r>
          </a:p>
          <a:p>
            <a:pPr>
              <a:buFont typeface="Arial" panose="020B0604020202020204" pitchFamily="34" charset="0"/>
              <a:buChar char="•"/>
            </a:pPr>
            <a:r>
              <a:rPr lang="en-US" sz="1300" b="1" i="0">
                <a:effectLst/>
                <a:highlight>
                  <a:srgbClr val="FFFFFF"/>
                </a:highlight>
                <a:latin typeface="ui-sans-serif"/>
              </a:rPr>
              <a:t>Objectives: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Analyze customer data to identify drivers of churn.</a:t>
            </a:r>
          </a:p>
          <a:p>
            <a:pPr marL="742950" lvl="1" indent="-285750">
              <a:buFont typeface="Arial" panose="020B0604020202020204" pitchFamily="34" charset="0"/>
              <a:buChar char="•"/>
            </a:pPr>
            <a:r>
              <a:rPr lang="en-US" sz="1300" b="0" i="0">
                <a:effectLst/>
                <a:highlight>
                  <a:srgbClr val="FFFFFF"/>
                </a:highlight>
                <a:latin typeface="ui-sans-serif"/>
              </a:rPr>
              <a:t>Develop predictive models to forecast churn.</a:t>
            </a:r>
          </a:p>
          <a:p>
            <a:pPr marL="742950" lvl="1" indent="-285750">
              <a:buFont typeface="Arial" panose="020B0604020202020204" pitchFamily="34" charset="0"/>
              <a:buChar char="•"/>
            </a:pPr>
            <a:r>
              <a:rPr lang="en-US" sz="1300" b="0" i="0">
                <a:effectLst/>
                <a:highlight>
                  <a:srgbClr val="FFFFFF"/>
                </a:highlight>
                <a:latin typeface="ui-sans-serif"/>
              </a:rPr>
              <a:t>Propose data-driven retention strategies.</a:t>
            </a:r>
          </a:p>
          <a:p>
            <a:pPr>
              <a:buFont typeface="Arial" panose="020B0604020202020204" pitchFamily="34" charset="0"/>
              <a:buChar char="•"/>
            </a:pPr>
            <a:r>
              <a:rPr lang="en-US" sz="1300" b="1" i="0">
                <a:effectLst/>
                <a:highlight>
                  <a:srgbClr val="FFFFFF"/>
                </a:highlight>
                <a:latin typeface="ui-sans-serif"/>
              </a:rPr>
              <a:t>Methods: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Data preparation, EDA, and predictive modeling using Logistic Regression, Random Forest, and SVM.</a:t>
            </a:r>
          </a:p>
          <a:p>
            <a:pPr marL="742950" lvl="1" indent="-285750">
              <a:buFont typeface="Arial" panose="020B0604020202020204" pitchFamily="34" charset="0"/>
              <a:buChar char="•"/>
            </a:pPr>
            <a:r>
              <a:rPr lang="en-US" sz="1300" b="0" i="0">
                <a:effectLst/>
                <a:highlight>
                  <a:srgbClr val="FFFFFF"/>
                </a:highlight>
                <a:latin typeface="ui-sans-serif"/>
              </a:rPr>
              <a:t>Evaluation using accuracy metrics and confusion matrices.</a:t>
            </a:r>
          </a:p>
          <a:p>
            <a:pPr>
              <a:buFont typeface="Arial" panose="020B0604020202020204" pitchFamily="34" charset="0"/>
              <a:buChar char="•"/>
            </a:pPr>
            <a:r>
              <a:rPr lang="en-US" sz="1300" b="1" i="0">
                <a:effectLst/>
                <a:highlight>
                  <a:srgbClr val="FFFFFF"/>
                </a:highlight>
                <a:latin typeface="ui-sans-serif"/>
              </a:rPr>
              <a:t>Results: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Identified key churn drivers.</a:t>
            </a:r>
          </a:p>
          <a:p>
            <a:pPr marL="742950" lvl="1" indent="-285750">
              <a:buFont typeface="Arial" panose="020B0604020202020204" pitchFamily="34" charset="0"/>
              <a:buChar char="•"/>
            </a:pPr>
            <a:r>
              <a:rPr lang="en-US" sz="1300" b="0" i="0">
                <a:effectLst/>
                <a:highlight>
                  <a:srgbClr val="FFFFFF"/>
                </a:highlight>
                <a:latin typeface="ui-sans-serif"/>
              </a:rPr>
              <a:t>Achieved best model performance with Random Forest and SVM, both reaching 84.6% accuracy.</a:t>
            </a:r>
          </a:p>
          <a:p>
            <a:endParaRPr lang="en-US" sz="1300"/>
          </a:p>
        </p:txBody>
      </p:sp>
      <p:pic>
        <p:nvPicPr>
          <p:cNvPr id="4" name="Picture 3" descr="A diagram of a chart&#10;&#10;Description automatically generated with medium confidence">
            <a:extLst>
              <a:ext uri="{FF2B5EF4-FFF2-40B4-BE49-F238E27FC236}">
                <a16:creationId xmlns:a16="http://schemas.microsoft.com/office/drawing/2014/main" id="{50104C40-DEC5-39FA-3C74-97694A5E3C68}"/>
              </a:ext>
            </a:extLst>
          </p:cNvPr>
          <p:cNvPicPr>
            <a:picLocks noChangeAspect="1"/>
          </p:cNvPicPr>
          <p:nvPr/>
        </p:nvPicPr>
        <p:blipFill>
          <a:blip r:embed="rId3"/>
          <a:stretch>
            <a:fillRect/>
          </a:stretch>
        </p:blipFill>
        <p:spPr>
          <a:xfrm>
            <a:off x="6635845" y="1583309"/>
            <a:ext cx="2602663" cy="1763303"/>
          </a:xfrm>
          <a:prstGeom prst="rect">
            <a:avLst/>
          </a:prstGeom>
        </p:spPr>
      </p:pic>
      <p:pic>
        <p:nvPicPr>
          <p:cNvPr id="5" name="Picture 4" descr="A blue and white diagram&#10;&#10;Description automatically generated">
            <a:extLst>
              <a:ext uri="{FF2B5EF4-FFF2-40B4-BE49-F238E27FC236}">
                <a16:creationId xmlns:a16="http://schemas.microsoft.com/office/drawing/2014/main" id="{A67DDCA7-1356-C5DD-B55E-3FF8C6137699}"/>
              </a:ext>
            </a:extLst>
          </p:cNvPr>
          <p:cNvPicPr>
            <a:picLocks noChangeAspect="1"/>
          </p:cNvPicPr>
          <p:nvPr/>
        </p:nvPicPr>
        <p:blipFill>
          <a:blip r:embed="rId4"/>
          <a:stretch>
            <a:fillRect/>
          </a:stretch>
        </p:blipFill>
        <p:spPr>
          <a:xfrm>
            <a:off x="9387431" y="1589815"/>
            <a:ext cx="2602663" cy="1756797"/>
          </a:xfrm>
          <a:prstGeom prst="rect">
            <a:avLst/>
          </a:prstGeom>
        </p:spPr>
      </p:pic>
      <p:pic>
        <p:nvPicPr>
          <p:cNvPr id="6" name="Picture 5" descr="A diagram of a chart&#10;&#10;Description automatically generated with medium confidence">
            <a:extLst>
              <a:ext uri="{FF2B5EF4-FFF2-40B4-BE49-F238E27FC236}">
                <a16:creationId xmlns:a16="http://schemas.microsoft.com/office/drawing/2014/main" id="{DE42EC7E-D01C-3F0A-0D42-532F25A3AB50}"/>
              </a:ext>
            </a:extLst>
          </p:cNvPr>
          <p:cNvPicPr>
            <a:picLocks noChangeAspect="1"/>
          </p:cNvPicPr>
          <p:nvPr/>
        </p:nvPicPr>
        <p:blipFill>
          <a:blip r:embed="rId5"/>
          <a:stretch>
            <a:fillRect/>
          </a:stretch>
        </p:blipFill>
        <p:spPr>
          <a:xfrm>
            <a:off x="6635845" y="3518351"/>
            <a:ext cx="2602663" cy="1958503"/>
          </a:xfrm>
          <a:prstGeom prst="rect">
            <a:avLst/>
          </a:prstGeom>
        </p:spPr>
      </p:pic>
      <p:pic>
        <p:nvPicPr>
          <p:cNvPr id="7" name="Picture 6" descr="A graph of a bar chart&#10;&#10;Description automatically generated with medium confidence">
            <a:extLst>
              <a:ext uri="{FF2B5EF4-FFF2-40B4-BE49-F238E27FC236}">
                <a16:creationId xmlns:a16="http://schemas.microsoft.com/office/drawing/2014/main" id="{C2428DF0-EB9E-5763-5E7C-C6351761E8D2}"/>
              </a:ext>
            </a:extLst>
          </p:cNvPr>
          <p:cNvPicPr>
            <a:picLocks noChangeAspect="1"/>
          </p:cNvPicPr>
          <p:nvPr/>
        </p:nvPicPr>
        <p:blipFill>
          <a:blip r:embed="rId6"/>
          <a:stretch>
            <a:fillRect/>
          </a:stretch>
        </p:blipFill>
        <p:spPr>
          <a:xfrm>
            <a:off x="9387431" y="3509068"/>
            <a:ext cx="2602663" cy="1802343"/>
          </a:xfrm>
          <a:prstGeom prst="rect">
            <a:avLst/>
          </a:prstGeom>
        </p:spPr>
      </p:pic>
    </p:spTree>
    <p:extLst>
      <p:ext uri="{BB962C8B-B14F-4D97-AF65-F5344CB8AC3E}">
        <p14:creationId xmlns:p14="http://schemas.microsoft.com/office/powerpoint/2010/main" val="41585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4585-7380-9EE2-BD0E-FF1BD32D779D}"/>
              </a:ext>
            </a:extLst>
          </p:cNvPr>
          <p:cNvSpPr>
            <a:spLocks noGrp="1"/>
          </p:cNvSpPr>
          <p:nvPr>
            <p:ph type="title"/>
          </p:nvPr>
        </p:nvSpPr>
        <p:spPr/>
        <p:txBody>
          <a:bodyPr/>
          <a:lstStyle/>
          <a:p>
            <a:r>
              <a:rPr lang="en-US" b="1" i="0">
                <a:solidFill>
                  <a:srgbClr val="0D0D0D"/>
                </a:solidFill>
                <a:effectLst/>
                <a:highlight>
                  <a:srgbClr val="FFFFFF"/>
                </a:highlight>
                <a:latin typeface="ui-sans-serif"/>
              </a:rPr>
              <a:t>Predictive Analysis of Customer Churn - Learning Objectives</a:t>
            </a:r>
            <a:endParaRPr lang="en-US" dirty="0"/>
          </a:p>
        </p:txBody>
      </p:sp>
      <p:sp>
        <p:nvSpPr>
          <p:cNvPr id="3" name="Content Placeholder 2">
            <a:extLst>
              <a:ext uri="{FF2B5EF4-FFF2-40B4-BE49-F238E27FC236}">
                <a16:creationId xmlns:a16="http://schemas.microsoft.com/office/drawing/2014/main" id="{334A529B-0C97-0F2D-04A0-586FD746E52E}"/>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a:solidFill>
                  <a:srgbClr val="0D0D0D"/>
                </a:solidFill>
                <a:effectLst/>
                <a:highlight>
                  <a:srgbClr val="FFFFFF"/>
                </a:highlight>
                <a:latin typeface="ui-sans-serif"/>
              </a:rPr>
              <a:t>Statistical Analysis and Probabilistic Modeling:</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Leveraged statistical tests and predictive modeling techniques to analyze churn data.</a:t>
            </a:r>
          </a:p>
          <a:p>
            <a:pPr algn="l">
              <a:buFont typeface="Arial" panose="020B0604020202020204" pitchFamily="34" charset="0"/>
              <a:buChar char="•"/>
            </a:pPr>
            <a:r>
              <a:rPr lang="en-US" b="1" i="0">
                <a:solidFill>
                  <a:srgbClr val="0D0D0D"/>
                </a:solidFill>
                <a:effectLst/>
                <a:highlight>
                  <a:srgbClr val="FFFFFF"/>
                </a:highlight>
                <a:latin typeface="ui-sans-serif"/>
              </a:rPr>
              <a:t>Machine Learning:</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Developed and implemented machine learning models, including logistic regression, random forest, and SVM.</a:t>
            </a:r>
          </a:p>
          <a:p>
            <a:pPr algn="l">
              <a:buFont typeface="Arial" panose="020B0604020202020204" pitchFamily="34" charset="0"/>
              <a:buChar char="•"/>
            </a:pPr>
            <a:r>
              <a:rPr lang="en-US" b="1" i="0">
                <a:solidFill>
                  <a:srgbClr val="0D0D0D"/>
                </a:solidFill>
                <a:effectLst/>
                <a:highlight>
                  <a:srgbClr val="FFFFFF"/>
                </a:highlight>
                <a:latin typeface="ui-sans-serif"/>
              </a:rPr>
              <a:t>Data Management and Processing:</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Managed a large dataset, handling missing values and normalizing data for modeling.</a:t>
            </a:r>
          </a:p>
          <a:p>
            <a:pPr algn="l">
              <a:buFont typeface="Arial" panose="020B0604020202020204" pitchFamily="34" charset="0"/>
              <a:buChar char="•"/>
            </a:pPr>
            <a:r>
              <a:rPr lang="en-US" b="1" i="0">
                <a:solidFill>
                  <a:srgbClr val="0D0D0D"/>
                </a:solidFill>
                <a:effectLst/>
                <a:highlight>
                  <a:srgbClr val="FFFFFF"/>
                </a:highlight>
                <a:latin typeface="ui-sans-serif"/>
              </a:rPr>
              <a:t>Data Visualization and Communication:</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Used visual tools to illustrate data analysis results and model performance.</a:t>
            </a:r>
          </a:p>
          <a:p>
            <a:pPr algn="l">
              <a:buFont typeface="Arial" panose="020B0604020202020204" pitchFamily="34" charset="0"/>
              <a:buChar char="•"/>
            </a:pPr>
            <a:r>
              <a:rPr lang="en-US" b="1" i="0">
                <a:solidFill>
                  <a:srgbClr val="0D0D0D"/>
                </a:solidFill>
                <a:effectLst/>
                <a:highlight>
                  <a:srgbClr val="FFFFFF"/>
                </a:highlight>
                <a:latin typeface="ui-sans-serif"/>
              </a:rPr>
              <a:t>Advanced Computational Techniques:</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Applied PCA and machine learning models to handle high-dimensional data.</a:t>
            </a:r>
          </a:p>
          <a:p>
            <a:pPr algn="l">
              <a:buFont typeface="Arial" panose="020B0604020202020204" pitchFamily="34" charset="0"/>
              <a:buChar char="•"/>
            </a:pPr>
            <a:r>
              <a:rPr lang="en-US" b="1" i="0">
                <a:solidFill>
                  <a:srgbClr val="0D0D0D"/>
                </a:solidFill>
                <a:effectLst/>
                <a:highlight>
                  <a:srgbClr val="FFFFFF"/>
                </a:highlight>
                <a:latin typeface="ui-sans-serif"/>
              </a:rPr>
              <a:t>Ethics and Privacy:</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Addressed ethical considerations in data handling and predictive modeling.</a:t>
            </a:r>
          </a:p>
          <a:p>
            <a:pPr algn="l">
              <a:buFont typeface="Arial" panose="020B0604020202020204" pitchFamily="34" charset="0"/>
              <a:buChar char="•"/>
            </a:pPr>
            <a:r>
              <a:rPr lang="en-US" b="1" i="0">
                <a:solidFill>
                  <a:srgbClr val="0D0D0D"/>
                </a:solidFill>
                <a:effectLst/>
                <a:highlight>
                  <a:srgbClr val="FFFFFF"/>
                </a:highlight>
                <a:latin typeface="ui-sans-serif"/>
              </a:rPr>
              <a:t>Research Methods:</a:t>
            </a:r>
            <a:endParaRPr lang="en-US" b="0" i="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a:solidFill>
                  <a:srgbClr val="0D0D0D"/>
                </a:solidFill>
                <a:effectLst/>
                <a:highlight>
                  <a:srgbClr val="FFFFFF"/>
                </a:highlight>
                <a:latin typeface="ui-sans-serif"/>
              </a:rPr>
              <a:t>Conducted thorough exploratory and predictive analysis using systematic research methods.</a:t>
            </a:r>
          </a:p>
          <a:p>
            <a:endParaRPr lang="en-US" dirty="0"/>
          </a:p>
        </p:txBody>
      </p:sp>
    </p:spTree>
    <p:extLst>
      <p:ext uri="{BB962C8B-B14F-4D97-AF65-F5344CB8AC3E}">
        <p14:creationId xmlns:p14="http://schemas.microsoft.com/office/powerpoint/2010/main" val="17495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8AB95-6136-9C86-6F8C-8BB4906F6DA7}"/>
              </a:ext>
            </a:extLst>
          </p:cNvPr>
          <p:cNvSpPr>
            <a:spLocks noGrp="1"/>
          </p:cNvSpPr>
          <p:nvPr>
            <p:ph type="title"/>
          </p:nvPr>
        </p:nvSpPr>
        <p:spPr>
          <a:xfrm>
            <a:off x="589560" y="856180"/>
            <a:ext cx="5279408" cy="1128068"/>
          </a:xfrm>
        </p:spPr>
        <p:txBody>
          <a:bodyPr anchor="ctr">
            <a:normAutofit/>
          </a:bodyPr>
          <a:lstStyle/>
          <a:p>
            <a:r>
              <a:rPr lang="en-US" sz="2500" b="1" i="0">
                <a:effectLst/>
                <a:highlight>
                  <a:srgbClr val="FFFFFF"/>
                </a:highlight>
                <a:latin typeface="ui-sans-serif"/>
              </a:rPr>
              <a:t>Project 4 - Heart Disease Prediction Using Machine Learning</a:t>
            </a:r>
            <a:endParaRPr lang="en-US" sz="2500"/>
          </a:p>
        </p:txBody>
      </p:sp>
      <p:grpSp>
        <p:nvGrpSpPr>
          <p:cNvPr id="22"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E7074C-7E5E-FD1D-79F6-A35B767D7410}"/>
              </a:ext>
            </a:extLst>
          </p:cNvPr>
          <p:cNvSpPr>
            <a:spLocks noGrp="1"/>
          </p:cNvSpPr>
          <p:nvPr>
            <p:ph idx="1"/>
          </p:nvPr>
        </p:nvSpPr>
        <p:spPr>
          <a:xfrm>
            <a:off x="590719" y="2330505"/>
            <a:ext cx="5278066" cy="3979585"/>
          </a:xfrm>
        </p:spPr>
        <p:txBody>
          <a:bodyPr anchor="ctr">
            <a:normAutofit/>
          </a:bodyPr>
          <a:lstStyle/>
          <a:p>
            <a:pPr>
              <a:buFont typeface="Arial" panose="020B0604020202020204" pitchFamily="34" charset="0"/>
              <a:buChar char="•"/>
            </a:pPr>
            <a:r>
              <a:rPr lang="en-US" sz="1300" b="1" i="0">
                <a:effectLst/>
                <a:highlight>
                  <a:srgbClr val="FFFFFF"/>
                </a:highlight>
                <a:latin typeface="ui-sans-serif"/>
              </a:rPr>
              <a:t>Abstract:</a:t>
            </a:r>
            <a:r>
              <a:rPr lang="en-US" sz="1300" b="0" i="0">
                <a:effectLst/>
                <a:highlight>
                  <a:srgbClr val="FFFFFF"/>
                </a:highlight>
                <a:latin typeface="ui-sans-serif"/>
              </a:rPr>
              <a:t> Utilized data mining and machine learning techniques to predict heart disease using the Cleveland Clinic Heart Disease Dataset.</a:t>
            </a:r>
          </a:p>
          <a:p>
            <a:pPr>
              <a:buFont typeface="Arial" panose="020B0604020202020204" pitchFamily="34" charset="0"/>
              <a:buChar char="•"/>
            </a:pPr>
            <a:r>
              <a:rPr lang="en-US" sz="1300" b="1" i="0">
                <a:effectLst/>
                <a:highlight>
                  <a:srgbClr val="FFFFFF"/>
                </a:highlight>
                <a:latin typeface="ui-sans-serif"/>
              </a:rPr>
              <a:t>Objectives: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Apply machine learning models to predict heart disease.</a:t>
            </a:r>
          </a:p>
          <a:p>
            <a:pPr marL="742950" lvl="1" indent="-285750">
              <a:buFont typeface="Arial" panose="020B0604020202020204" pitchFamily="34" charset="0"/>
              <a:buChar char="•"/>
            </a:pPr>
            <a:r>
              <a:rPr lang="en-US" sz="1300" b="0" i="0">
                <a:effectLst/>
                <a:highlight>
                  <a:srgbClr val="FFFFFF"/>
                </a:highlight>
                <a:latin typeface="ui-sans-serif"/>
              </a:rPr>
              <a:t>Evaluate and compare model performance.</a:t>
            </a:r>
          </a:p>
          <a:p>
            <a:pPr marL="742950" lvl="1" indent="-285750">
              <a:buFont typeface="Arial" panose="020B0604020202020204" pitchFamily="34" charset="0"/>
              <a:buChar char="•"/>
            </a:pPr>
            <a:r>
              <a:rPr lang="en-US" sz="1300" b="0" i="0">
                <a:effectLst/>
                <a:highlight>
                  <a:srgbClr val="FFFFFF"/>
                </a:highlight>
                <a:latin typeface="ui-sans-serif"/>
              </a:rPr>
              <a:t>Identify key predictors for early diagnosis.</a:t>
            </a:r>
          </a:p>
          <a:p>
            <a:pPr>
              <a:buFont typeface="Arial" panose="020B0604020202020204" pitchFamily="34" charset="0"/>
              <a:buChar char="•"/>
            </a:pPr>
            <a:r>
              <a:rPr lang="en-US" sz="1300" b="1" i="0">
                <a:effectLst/>
                <a:highlight>
                  <a:srgbClr val="FFFFFF"/>
                </a:highlight>
                <a:latin typeface="ui-sans-serif"/>
              </a:rPr>
              <a:t>Methods: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Data preprocessing, EDA, and model development using Random Forest, Naive Bayes, kNN, and SVM.</a:t>
            </a:r>
          </a:p>
          <a:p>
            <a:pPr marL="742950" lvl="1" indent="-285750">
              <a:buFont typeface="Arial" panose="020B0604020202020204" pitchFamily="34" charset="0"/>
              <a:buChar char="•"/>
            </a:pPr>
            <a:r>
              <a:rPr lang="en-US" sz="1300" b="0" i="0">
                <a:effectLst/>
                <a:highlight>
                  <a:srgbClr val="FFFFFF"/>
                </a:highlight>
                <a:latin typeface="ui-sans-serif"/>
              </a:rPr>
              <a:t>Model evaluation using accuracy, precision, recall, and F1-score.</a:t>
            </a:r>
          </a:p>
          <a:p>
            <a:pPr>
              <a:buFont typeface="Arial" panose="020B0604020202020204" pitchFamily="34" charset="0"/>
              <a:buChar char="•"/>
            </a:pPr>
            <a:r>
              <a:rPr lang="en-US" sz="1300" b="1" i="0">
                <a:effectLst/>
                <a:highlight>
                  <a:srgbClr val="FFFFFF"/>
                </a:highlight>
                <a:latin typeface="ui-sans-serif"/>
              </a:rPr>
              <a:t>Results:</a:t>
            </a:r>
            <a:endParaRPr lang="en-US" sz="1300" b="0" i="0">
              <a:effectLst/>
              <a:highlight>
                <a:srgbClr val="FFFFFF"/>
              </a:highlight>
              <a:latin typeface="ui-sans-serif"/>
            </a:endParaRPr>
          </a:p>
          <a:p>
            <a:pPr marL="742950" lvl="1" indent="-285750">
              <a:buFont typeface="Arial" panose="020B0604020202020204" pitchFamily="34" charset="0"/>
              <a:buChar char="•"/>
            </a:pPr>
            <a:r>
              <a:rPr lang="en-US" sz="1300" b="0" i="0">
                <a:effectLst/>
                <a:highlight>
                  <a:srgbClr val="FFFFFF"/>
                </a:highlight>
                <a:latin typeface="ui-sans-serif"/>
              </a:rPr>
              <a:t>Random Forest achieved the highest accuracy (98.5%).</a:t>
            </a:r>
          </a:p>
          <a:p>
            <a:pPr marL="742950" lvl="1" indent="-285750">
              <a:buFont typeface="Arial" panose="020B0604020202020204" pitchFamily="34" charset="0"/>
              <a:buChar char="•"/>
            </a:pPr>
            <a:r>
              <a:rPr lang="en-US" sz="1300" b="0" i="0">
                <a:effectLst/>
                <a:highlight>
                  <a:srgbClr val="FFFFFF"/>
                </a:highlight>
                <a:latin typeface="ui-sans-serif"/>
              </a:rPr>
              <a:t>Key predictors included chest pain type and maximum heart rate.</a:t>
            </a:r>
          </a:p>
          <a:p>
            <a:endParaRPr lang="en-US" sz="1300"/>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with numbers and percentages&#10;&#10;Description automatically generated">
            <a:extLst>
              <a:ext uri="{FF2B5EF4-FFF2-40B4-BE49-F238E27FC236}">
                <a16:creationId xmlns:a16="http://schemas.microsoft.com/office/drawing/2014/main" id="{8E09DF3B-4E16-828E-49BE-38D841049A4F}"/>
              </a:ext>
            </a:extLst>
          </p:cNvPr>
          <p:cNvPicPr>
            <a:picLocks noChangeAspect="1"/>
          </p:cNvPicPr>
          <p:nvPr/>
        </p:nvPicPr>
        <p:blipFill>
          <a:blip r:embed="rId3"/>
          <a:stretch>
            <a:fillRect/>
          </a:stretch>
        </p:blipFill>
        <p:spPr>
          <a:xfrm>
            <a:off x="7083423" y="1357552"/>
            <a:ext cx="4397433" cy="967435"/>
          </a:xfrm>
          <a:prstGeom prst="rect">
            <a:avLst/>
          </a:prstGeom>
        </p:spPr>
      </p:pic>
      <p:sp>
        <p:nvSpPr>
          <p:cNvPr id="32" name="Rectangle 3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128BC70C-9A71-A515-EA43-5F02A163B5AF}"/>
              </a:ext>
            </a:extLst>
          </p:cNvPr>
          <p:cNvPicPr>
            <a:picLocks noChangeAspect="1"/>
          </p:cNvPicPr>
          <p:nvPr/>
        </p:nvPicPr>
        <p:blipFill>
          <a:blip r:embed="rId4"/>
          <a:stretch>
            <a:fillRect/>
          </a:stretch>
        </p:blipFill>
        <p:spPr>
          <a:xfrm>
            <a:off x="7100466" y="3707894"/>
            <a:ext cx="4361482" cy="2518756"/>
          </a:xfrm>
          <a:prstGeom prst="rect">
            <a:avLst/>
          </a:prstGeom>
        </p:spPr>
      </p:pic>
    </p:spTree>
    <p:extLst>
      <p:ext uri="{BB962C8B-B14F-4D97-AF65-F5344CB8AC3E}">
        <p14:creationId xmlns:p14="http://schemas.microsoft.com/office/powerpoint/2010/main" val="3495907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6951</Words>
  <Application>Microsoft Office PowerPoint</Application>
  <PresentationFormat>Widescreen</PresentationFormat>
  <Paragraphs>433</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ui-sans-serif</vt:lpstr>
      <vt:lpstr>Office Theme</vt:lpstr>
      <vt:lpstr>Master of Science in Data Science - Capstone Projects</vt:lpstr>
      <vt:lpstr>Introduction</vt:lpstr>
      <vt:lpstr>Project 1 - Ski Resort Management System</vt:lpstr>
      <vt:lpstr>Ski Resort Management System - Learning Objectives</vt:lpstr>
      <vt:lpstr>Project 2 - Analysis of Vaccination Rates in the U.S. Over Time</vt:lpstr>
      <vt:lpstr>Analysis of Vaccination Rates - Learning Objectives</vt:lpstr>
      <vt:lpstr>Project 3 - Predictive Analysis of Customer Churn in the Telecom Sector</vt:lpstr>
      <vt:lpstr>Predictive Analysis of Customer Churn - Learning Objectives</vt:lpstr>
      <vt:lpstr>Project 4 - Heart Disease Prediction Using Machine Learning</vt:lpstr>
      <vt:lpstr>Heart Disease Prediction - Learning Objectives</vt:lpstr>
      <vt:lpstr>Project 5 - Data-Driven Insights into US County Demographics and Economic Trends</vt:lpstr>
      <vt:lpstr>Data-Driven Insights - Learning Objectives</vt:lpstr>
      <vt:lpstr>Project 6 - Email Spam Classification Using NLP Techniques</vt:lpstr>
      <vt:lpstr>Email Spam Classification - Learning Objectives</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HCS_Dashboard</dc:creator>
  <cp:lastModifiedBy>Tindol, Blake</cp:lastModifiedBy>
  <cp:revision>7</cp:revision>
  <dcterms:created xsi:type="dcterms:W3CDTF">2024-05-25T15:04:31Z</dcterms:created>
  <dcterms:modified xsi:type="dcterms:W3CDTF">2024-05-25T17:27:37Z</dcterms:modified>
</cp:coreProperties>
</file>