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0" r:id="rId2"/>
    <p:sldId id="261" r:id="rId3"/>
    <p:sldId id="260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AE930-CA20-432C-9619-FBFAD972BB02}">
          <p14:sldIdLst>
            <p14:sldId id="270"/>
            <p14:sldId id="261"/>
            <p14:sldId id="260"/>
            <p14:sldId id="267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29.10.2020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enjamin.titze@fmi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2995399"/>
            <a:ext cx="9144000" cy="2461006"/>
          </a:xfrm>
        </p:spPr>
        <p:txBody>
          <a:bodyPr>
            <a:normAutofit/>
          </a:bodyPr>
          <a:lstStyle/>
          <a:p>
            <a:r>
              <a:rPr lang="en-US" sz="3200" dirty="0"/>
              <a:t>FAIM Python Course – Session 2</a:t>
            </a:r>
          </a:p>
          <a:p>
            <a:r>
              <a:rPr lang="en-US" sz="3200" dirty="0"/>
              <a:t>Data Handling &amp; Analysis</a:t>
            </a:r>
          </a:p>
          <a:p>
            <a:endParaRPr lang="en-US" sz="2600" dirty="0"/>
          </a:p>
          <a:p>
            <a:r>
              <a:rPr lang="de-CH" dirty="0">
                <a:hlinkClick r:id="rId2"/>
              </a:rPr>
              <a:t>benjamin.titze@fmi.ch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84" y="1578173"/>
            <a:ext cx="4195827" cy="1417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686" y="6455899"/>
            <a:ext cx="177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29 October 2020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5A71C-5DF7-4DBA-A4E6-049AD129B4A1}"/>
              </a:ext>
            </a:extLst>
          </p:cNvPr>
          <p:cNvSpPr txBox="1"/>
          <p:nvPr/>
        </p:nvSpPr>
        <p:spPr>
          <a:xfrm>
            <a:off x="70300" y="64558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Facility for Advanced Imaging and Microscopy (FAIM)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369405"/>
            <a:ext cx="10515600" cy="21191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Brief introductions to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pandas and </a:t>
            </a:r>
            <a:r>
              <a:rPr lang="en-US" dirty="0" err="1"/>
              <a:t>matplotlib</a:t>
            </a:r>
            <a:r>
              <a:rPr lang="en-US" dirty="0"/>
              <a:t>,</a:t>
            </a:r>
          </a:p>
          <a:p>
            <a:pPr marL="0" indent="0" algn="ctr">
              <a:buNone/>
            </a:pPr>
            <a:r>
              <a:rPr lang="en-US" dirty="0"/>
              <a:t>+ hands-on exercise with example dataset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11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21714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For the hands-on </a:t>
            </a:r>
            <a:r>
              <a:rPr lang="en-US" sz="2400" dirty="0"/>
              <a:t>exercise, load the dataset with pandas and explore it:</a:t>
            </a:r>
            <a:endParaRPr lang="de-CH" sz="2400" dirty="0"/>
          </a:p>
          <a:p>
            <a:pPr marL="0" indent="0">
              <a:buNone/>
            </a:pPr>
            <a:r>
              <a:rPr lang="de-CH" sz="2400" dirty="0"/>
              <a:t>movies_dataset.csv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de-C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 =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pd.read_csv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df.head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32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42" y="347370"/>
            <a:ext cx="10515600" cy="700194"/>
          </a:xfrm>
        </p:spPr>
        <p:txBody>
          <a:bodyPr/>
          <a:lstStyle/>
          <a:p>
            <a:r>
              <a:rPr lang="en-US" dirty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42" y="1376038"/>
            <a:ext cx="9823938" cy="5099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Prerequisites: Python 3.6+, </a:t>
            </a:r>
            <a:r>
              <a:rPr lang="en-US" sz="2200" dirty="0" err="1"/>
              <a:t>Jupyter</a:t>
            </a:r>
            <a:r>
              <a:rPr lang="en-US" sz="2200" dirty="0"/>
              <a:t> Notebook, NumPy, SciPy, pandas, Matplotlib</a:t>
            </a:r>
          </a:p>
          <a:p>
            <a:pPr lvl="1"/>
            <a:r>
              <a:rPr lang="en-US" sz="1800" dirty="0"/>
              <a:t>Could you run the code from </a:t>
            </a:r>
            <a:r>
              <a:rPr lang="en-US" sz="1800" i="1" dirty="0"/>
              <a:t>pre-check.py</a:t>
            </a:r>
            <a:r>
              <a:rPr lang="en-US" sz="1800" dirty="0"/>
              <a:t> inside your </a:t>
            </a:r>
            <a:r>
              <a:rPr lang="en-US" sz="1800" dirty="0" err="1"/>
              <a:t>Jupyter</a:t>
            </a:r>
            <a:r>
              <a:rPr lang="en-US" sz="1800" dirty="0"/>
              <a:t> Notebook?</a:t>
            </a:r>
          </a:p>
          <a:p>
            <a:pPr lvl="1"/>
            <a:r>
              <a:rPr lang="en-US" sz="1800" dirty="0"/>
              <a:t>You may need to install the required packages: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 install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numpy</a:t>
            </a:r>
            <a:r>
              <a:rPr lang="en-US" sz="1800" dirty="0"/>
              <a:t>, …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I. How Python handles data</a:t>
            </a:r>
          </a:p>
          <a:p>
            <a:pPr lvl="1"/>
            <a:r>
              <a:rPr lang="en-US" sz="1800" dirty="0"/>
              <a:t>Data types / Immutable and mutable objects</a:t>
            </a:r>
          </a:p>
          <a:p>
            <a:pPr lvl="1"/>
            <a:r>
              <a:rPr lang="en-US" sz="1800" dirty="0"/>
              <a:t>Passing by reference vs passing by value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II. Brief intros to the core Python data science libraries </a:t>
            </a:r>
          </a:p>
          <a:p>
            <a:pPr lvl="1"/>
            <a:r>
              <a:rPr lang="en-US" sz="1800" dirty="0"/>
              <a:t>Processing data with NumPy, SciPy and pandas</a:t>
            </a:r>
          </a:p>
          <a:p>
            <a:pPr lvl="1"/>
            <a:r>
              <a:rPr lang="en-US" sz="1800" dirty="0"/>
              <a:t>Visualization with Matplotlib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III. Working with an example dataset (a movie database)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Duration: ~90 min, max. 2h</a:t>
            </a:r>
          </a:p>
        </p:txBody>
      </p:sp>
    </p:spTree>
    <p:extLst>
      <p:ext uri="{BB962C8B-B14F-4D97-AF65-F5344CB8AC3E}">
        <p14:creationId xmlns:p14="http://schemas.microsoft.com/office/powerpoint/2010/main" val="22865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5895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Browser-based interactive programming environment (previously </a:t>
            </a:r>
            <a:r>
              <a:rPr lang="en-US" dirty="0" err="1"/>
              <a:t>IPython</a:t>
            </a:r>
            <a:r>
              <a:rPr lang="en-US" dirty="0"/>
              <a:t> Notebook)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Named after the core languages supported:</a:t>
            </a:r>
          </a:p>
          <a:p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</a:t>
            </a:r>
            <a:r>
              <a:rPr lang="en-US" dirty="0"/>
              <a:t>thon, and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common tool for data science / scientific computing in both academia and industry.</a:t>
            </a:r>
          </a:p>
          <a:p>
            <a:endParaRPr lang="en-US" dirty="0"/>
          </a:p>
          <a:p>
            <a:r>
              <a:rPr lang="en-US" dirty="0"/>
              <a:t>Run from command line: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r>
              <a:rPr lang="en-US" dirty="0">
                <a:cs typeface="Consolas" panose="020B0609020204030204" pitchFamily="49" charset="0"/>
              </a:rPr>
              <a:t>or launch via Anaconda Navigator.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/>
              <a:t>Jupyter</a:t>
            </a:r>
            <a:r>
              <a:rPr lang="en-US" sz="3000" dirty="0"/>
              <a:t> Notebook</a:t>
            </a:r>
            <a:endParaRPr lang="de-CH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2044058"/>
            <a:ext cx="826476" cy="9735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70" y="1062930"/>
            <a:ext cx="6694009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8625"/>
            <a:ext cx="10515600" cy="11227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Start up </a:t>
            </a:r>
            <a:r>
              <a:rPr lang="en-US" dirty="0" err="1"/>
              <a:t>Jupyter</a:t>
            </a:r>
            <a:r>
              <a:rPr lang="en-US" dirty="0"/>
              <a:t> Notebook and open a new Python 3 notebook!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5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247894"/>
            <a:ext cx="10515600" cy="64892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Python data types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506415"/>
            <a:ext cx="9325707" cy="46353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/>
              <a:t> – Integer (whole numbers, like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253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-12</a:t>
            </a:r>
            <a:r>
              <a:rPr lang="en-US" sz="2400" dirty="0"/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/>
              <a:t> – floating-point numbers such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-243.1998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/>
              <a:t> – Boolean, named after mathematician George Boole: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/>
              <a:t> or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– String of characters, for </a:t>
            </a:r>
            <a:r>
              <a:rPr lang="en-US" sz="2400" dirty="0" err="1"/>
              <a:t>example: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'FMI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ja-JP" alt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世界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2400" dirty="0"/>
              <a:t>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'2 tables'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above are Python’s basic </a:t>
            </a:r>
            <a:r>
              <a:rPr lang="en-US" altLang="ja-JP" sz="2400" i="1" dirty="0"/>
              <a:t>immutable</a:t>
            </a:r>
            <a:r>
              <a:rPr lang="en-US" altLang="ja-JP" sz="2400" dirty="0"/>
              <a:t> built-in types.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ja-JP" sz="2400" dirty="0"/>
              <a:t> – an immutable sequence of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('a string', 89, False)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following are </a:t>
            </a:r>
            <a:r>
              <a:rPr lang="en-US" altLang="ja-JP" sz="2400" i="1" dirty="0"/>
              <a:t>mutable</a:t>
            </a:r>
            <a:r>
              <a:rPr lang="en-US" altLang="ja-JP" sz="2400" dirty="0"/>
              <a:t>: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ja-JP" sz="2400" dirty="0"/>
              <a:t> – a sequence of objects, e.g.,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[5, 6, 7, 1] </a:t>
            </a:r>
            <a:r>
              <a:rPr lang="en-US" altLang="ja-JP" sz="2400" dirty="0">
                <a:cs typeface="Consolas" panose="020B0609020204030204" pitchFamily="49" charset="0"/>
              </a:rPr>
              <a:t>or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[True, 'true']</a:t>
            </a:r>
          </a:p>
          <a:p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ja-JP" sz="2400" dirty="0"/>
              <a:t> – a ‘dictionary’, an unordered mapping of keys to values:                                  		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{'name': 'Anne', 'age': 29}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ja-JP" sz="2400" dirty="0"/>
              <a:t> – an unordered set of distinct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('cow', 'dog', 'horse')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28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468923"/>
            <a:ext cx="10515600" cy="800584"/>
          </a:xfrm>
        </p:spPr>
        <p:txBody>
          <a:bodyPr>
            <a:normAutofit/>
          </a:bodyPr>
          <a:lstStyle/>
          <a:p>
            <a:r>
              <a:rPr lang="en-US" sz="3800" dirty="0"/>
              <a:t>Fundamental concepts</a:t>
            </a:r>
            <a:endParaRPr lang="de-CH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597982"/>
            <a:ext cx="10866894" cy="4705164"/>
          </a:xfrm>
        </p:spPr>
        <p:txBody>
          <a:bodyPr>
            <a:noAutofit/>
          </a:bodyPr>
          <a:lstStyle/>
          <a:p>
            <a:r>
              <a:rPr lang="en-US" sz="2200" dirty="0"/>
              <a:t>In Python, everything is an </a:t>
            </a:r>
            <a:r>
              <a:rPr lang="en-US" sz="2200" i="1" dirty="0"/>
              <a:t>object</a:t>
            </a:r>
            <a:r>
              <a:rPr lang="en-US" sz="2200" dirty="0"/>
              <a:t>!</a:t>
            </a:r>
          </a:p>
          <a:p>
            <a:r>
              <a:rPr lang="en-US" sz="2200" dirty="0"/>
              <a:t>Use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type()</a:t>
            </a:r>
            <a:r>
              <a:rPr lang="en-US" sz="2200" dirty="0"/>
              <a:t> to return the type of any object. You will notice that even the basic data types are </a:t>
            </a:r>
            <a:r>
              <a:rPr lang="en-US" sz="2200" i="1" dirty="0"/>
              <a:t>classes</a:t>
            </a:r>
            <a:r>
              <a:rPr lang="en-US" sz="2200" dirty="0"/>
              <a:t>, for example: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&lt;class: 'int'&gt; </a:t>
            </a:r>
            <a:r>
              <a:rPr lang="en-US" sz="2200" dirty="0">
                <a:cs typeface="Consolas" panose="020B0609020204030204" pitchFamily="49" charset="0"/>
              </a:rPr>
              <a:t>(in </a:t>
            </a:r>
            <a:r>
              <a:rPr lang="en-US" sz="2200" dirty="0" err="1">
                <a:cs typeface="Consolas" panose="020B0609020204030204" pitchFamily="49" charset="0"/>
              </a:rPr>
              <a:t>Jupyter</a:t>
            </a:r>
            <a:r>
              <a:rPr lang="en-US" sz="2200" dirty="0">
                <a:cs typeface="Consolas" panose="020B0609020204030204" pitchFamily="49" charset="0"/>
              </a:rPr>
              <a:t> Notebook, only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200" dirty="0">
                <a:cs typeface="Consolas" panose="020B0609020204030204" pitchFamily="49" charset="0"/>
              </a:rPr>
              <a:t>is shown)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Use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sz="2200" dirty="0"/>
              <a:t> to return the ‘identity’ of an object, which is its location in memory (for </a:t>
            </a:r>
            <a:r>
              <a:rPr lang="en-US" sz="2200" dirty="0" err="1"/>
              <a:t>CPython</a:t>
            </a:r>
            <a:r>
              <a:rPr lang="en-US" sz="2200" dirty="0"/>
              <a:t>). It’s unique and constant during an object’s lifetime.</a:t>
            </a:r>
          </a:p>
          <a:p>
            <a:r>
              <a:rPr lang="en-US" sz="2200" b="1" dirty="0"/>
              <a:t>Mutable objects </a:t>
            </a:r>
            <a:r>
              <a:rPr lang="en-US" sz="2200" dirty="0"/>
              <a:t>can be changed (= modified in place) and will remain pointed to a fixed location in memory. </a:t>
            </a:r>
          </a:p>
          <a:p>
            <a:r>
              <a:rPr lang="en-US" sz="2200" b="1" dirty="0"/>
              <a:t>Immutable objects</a:t>
            </a:r>
            <a:r>
              <a:rPr lang="en-US" sz="2200" dirty="0"/>
              <a:t> cannot be changed, only reassigned to new values. If reassigned, they point to a new location in memory.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Let’s look at concrete examples in our </a:t>
            </a:r>
            <a:r>
              <a:rPr lang="en-US" sz="2200" dirty="0" err="1"/>
              <a:t>Jupyter</a:t>
            </a:r>
            <a:r>
              <a:rPr lang="en-US" sz="2200" dirty="0"/>
              <a:t> Notebook!</a:t>
            </a:r>
          </a:p>
          <a:p>
            <a:pPr marL="914400" lvl="2" indent="0">
              <a:buNone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1312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60" y="277345"/>
            <a:ext cx="10515600" cy="699032"/>
          </a:xfrm>
        </p:spPr>
        <p:txBody>
          <a:bodyPr>
            <a:normAutofit/>
          </a:bodyPr>
          <a:lstStyle/>
          <a:p>
            <a:r>
              <a:rPr lang="en-US" sz="3500" dirty="0"/>
              <a:t>Passing by reference vs passing by value</a:t>
            </a:r>
            <a:endParaRPr lang="de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54667"/>
            <a:ext cx="10824839" cy="2254006"/>
          </a:xfrm>
        </p:spPr>
        <p:txBody>
          <a:bodyPr>
            <a:normAutofit/>
          </a:bodyPr>
          <a:lstStyle/>
          <a:p>
            <a:r>
              <a:rPr lang="en-US" sz="2000" dirty="0"/>
              <a:t>When you call a function in Python, pay attention to whether you’re passing arguments that are </a:t>
            </a:r>
            <a:r>
              <a:rPr lang="en-US" sz="2000" i="1" dirty="0"/>
              <a:t>mutable</a:t>
            </a:r>
            <a:r>
              <a:rPr lang="en-US" sz="2000" dirty="0"/>
              <a:t> or </a:t>
            </a:r>
            <a:r>
              <a:rPr lang="en-US" sz="2000" i="1" dirty="0"/>
              <a:t>immutable</a:t>
            </a:r>
            <a:r>
              <a:rPr lang="en-US" sz="2000" dirty="0"/>
              <a:t>.</a:t>
            </a:r>
          </a:p>
          <a:p>
            <a:r>
              <a:rPr lang="en-US" sz="2000" dirty="0"/>
              <a:t>Passing a mutable object, for example a dictionary, means that you are passing a </a:t>
            </a:r>
            <a:r>
              <a:rPr lang="en-US" sz="2000" b="1" i="1" dirty="0"/>
              <a:t>reference</a:t>
            </a:r>
            <a:r>
              <a:rPr lang="en-US" sz="2000" dirty="0"/>
              <a:t> to the object. If you change it inside the function, the object will also be changed outside the function!</a:t>
            </a:r>
          </a:p>
          <a:p>
            <a:r>
              <a:rPr lang="en-US" sz="2000" dirty="0"/>
              <a:t>If you pass an immutable object, for example a string: In this case, the function can only use the </a:t>
            </a:r>
            <a:r>
              <a:rPr lang="en-US" sz="2000" b="1" i="1" dirty="0"/>
              <a:t>value</a:t>
            </a:r>
            <a:r>
              <a:rPr lang="en-US" sz="2000" dirty="0"/>
              <a:t> of this string. If the object is changed inside the function, it has no effect on the outside scope.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2" y="3786963"/>
            <a:ext cx="47625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1484" y="4373252"/>
            <a:ext cx="230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9038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8554" y="2013833"/>
            <a:ext cx="44968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(pronounced </a:t>
            </a:r>
            <a:r>
              <a:rPr lang="en-US" sz="1600" i="1" dirty="0" err="1"/>
              <a:t>Num</a:t>
            </a:r>
            <a:r>
              <a:rPr lang="en-US" sz="1600" i="1" dirty="0"/>
              <a:t> Pie</a:t>
            </a:r>
            <a:r>
              <a:rPr lang="en-US" sz="1600" dirty="0"/>
              <a:t>) 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A library for fast manipulation of multidimensional numerical data. The basic type </a:t>
            </a:r>
            <a:r>
              <a:rPr lang="en-US" sz="1600" i="1" dirty="0" err="1"/>
              <a:t>ndarray</a:t>
            </a:r>
            <a:r>
              <a:rPr lang="en-US" sz="1600" dirty="0"/>
              <a:t> is a multidimensional array with zero-based indexing.</a:t>
            </a:r>
          </a:p>
          <a:p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→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numpy-intro.ipynb</a:t>
            </a:r>
            <a:endParaRPr lang="de-CH" sz="1600" dirty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80471"/>
            <a:ext cx="2277204" cy="904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402" y="170302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Python’s data science ecosystem: the core libraries</a:t>
            </a:r>
            <a:endParaRPr lang="de-CH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1500" y="2013833"/>
            <a:ext cx="474823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(pronounced </a:t>
            </a:r>
            <a:r>
              <a:rPr lang="en-US" sz="1600" i="1" dirty="0"/>
              <a:t>Sigh Pie</a:t>
            </a:r>
            <a:r>
              <a:rPr lang="en-US" sz="1600" dirty="0"/>
              <a:t>) </a:t>
            </a:r>
          </a:p>
          <a:p>
            <a:r>
              <a:rPr lang="en-US" sz="1600" dirty="0"/>
              <a:t>A scientific computing library (built with NumPy arrays) with various modules for numerical integration, linear algebra, image processing, Fourier transforms, signal processing, statistical functions… 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scipy-intro.ipynb</a:t>
            </a:r>
            <a:endParaRPr lang="en-US" sz="1600" dirty="0"/>
          </a:p>
          <a:p>
            <a:r>
              <a:rPr lang="en-US" sz="1400" dirty="0"/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8553" y="4841763"/>
            <a:ext cx="4621113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pandas – </a:t>
            </a:r>
            <a:r>
              <a:rPr lang="en-US" sz="1600" b="1" dirty="0"/>
              <a:t>pan</a:t>
            </a:r>
            <a:r>
              <a:rPr lang="en-US" sz="1600" dirty="0"/>
              <a:t>el </a:t>
            </a:r>
            <a:r>
              <a:rPr lang="en-US" sz="1600" b="1" dirty="0"/>
              <a:t>da</a:t>
            </a:r>
            <a:r>
              <a:rPr lang="en-US" sz="1600" dirty="0"/>
              <a:t>ta </a:t>
            </a:r>
            <a:r>
              <a:rPr lang="en-US" sz="1600" b="1" dirty="0"/>
              <a:t>s</a:t>
            </a:r>
            <a:r>
              <a:rPr lang="en-US" sz="1600" dirty="0"/>
              <a:t>tructures</a:t>
            </a:r>
          </a:p>
          <a:p>
            <a:r>
              <a:rPr lang="en-US" sz="1600" dirty="0"/>
              <a:t>Various tools to work with structured data sets (similar to SQL/Excel functionality). Useful for handling tables, for example measurement results. The basic types are </a:t>
            </a:r>
            <a:r>
              <a:rPr lang="en-US" sz="1600" i="1" dirty="0" err="1"/>
              <a:t>DataFrame</a:t>
            </a:r>
            <a:r>
              <a:rPr lang="en-US" sz="1600" dirty="0"/>
              <a:t> and </a:t>
            </a:r>
            <a:r>
              <a:rPr lang="en-US" sz="1600" i="1" dirty="0"/>
              <a:t>Series</a:t>
            </a:r>
            <a:r>
              <a:rPr lang="en-US" sz="1600" dirty="0"/>
              <a:t>.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pandas-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intro.ipynb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66" y="3951757"/>
            <a:ext cx="2807677" cy="6448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11501" y="4841763"/>
            <a:ext cx="4558845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MATLAB-like visualization support through the </a:t>
            </a:r>
            <a:r>
              <a:rPr lang="en-US" sz="1600" dirty="0" err="1"/>
              <a:t>pyplot</a:t>
            </a:r>
            <a:r>
              <a:rPr lang="en-US" sz="1600" dirty="0"/>
              <a:t> module: 2D and 3D plots, histograms, </a:t>
            </a:r>
            <a:r>
              <a:rPr lang="en-US" sz="1600" dirty="0" err="1"/>
              <a:t>multipanel</a:t>
            </a:r>
            <a:r>
              <a:rPr lang="en-US" sz="1600" dirty="0"/>
              <a:t> figures; works in </a:t>
            </a:r>
            <a:r>
              <a:rPr lang="en-US" sz="1600" dirty="0" err="1"/>
              <a:t>Jupyter</a:t>
            </a:r>
            <a:r>
              <a:rPr lang="en-US" sz="1600" dirty="0"/>
              <a:t> Notebooks.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matplotlib-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intro.ipynb</a:t>
            </a:r>
            <a:endParaRPr lang="en-US" sz="1600" dirty="0"/>
          </a:p>
          <a:p>
            <a:endParaRPr lang="en-US" sz="1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67AE30-6857-4FE2-8A11-B2BB8CCBD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799550"/>
              </p:ext>
            </p:extLst>
          </p:nvPr>
        </p:nvGraphicFramePr>
        <p:xfrm>
          <a:off x="945186" y="843045"/>
          <a:ext cx="2739040" cy="104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5" imgW="11301480" imgH="4304520" progId="">
                  <p:embed/>
                </p:oleObj>
              </mc:Choice>
              <mc:Fallback>
                <p:oleObj r:id="rId5" imgW="11301480" imgH="4304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5186" y="843045"/>
                        <a:ext cx="2739040" cy="104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91F002-E967-4B3C-B7B7-B2B7F55FA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75802"/>
              </p:ext>
            </p:extLst>
          </p:nvPr>
        </p:nvGraphicFramePr>
        <p:xfrm>
          <a:off x="962942" y="3849614"/>
          <a:ext cx="2969859" cy="95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7" imgW="7656840" imgH="2463480" progId="">
                  <p:embed/>
                </p:oleObj>
              </mc:Choice>
              <mc:Fallback>
                <p:oleObj r:id="rId7" imgW="7656840" imgH="246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2942" y="3849614"/>
                        <a:ext cx="2969859" cy="955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370987"/>
            <a:ext cx="10515600" cy="631337"/>
          </a:xfrm>
        </p:spPr>
        <p:txBody>
          <a:bodyPr>
            <a:normAutofit/>
          </a:bodyPr>
          <a:lstStyle/>
          <a:p>
            <a:r>
              <a:rPr lang="en-US" sz="3200" dirty="0"/>
              <a:t>Conventional import abbreviations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03"/>
            <a:ext cx="10515600" cy="4833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dirty="0"/>
              <a:t>Please use these abbreviations consistently! If you don’t, it will confuse others who are reading your code…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scipy</a:t>
            </a:r>
            <a:r>
              <a:rPr lang="en-US" sz="2200" dirty="0"/>
              <a:t>, just import the module you need, for example: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/>
              <a:t>or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nsolas" panose="020B0609020204030204" pitchFamily="49" charset="0"/>
              </a:rPr>
              <a:t>Please make sure these imports work. Install the libraries if necessary.</a:t>
            </a:r>
            <a:endParaRPr lang="de-CH" sz="2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Office Theme</vt:lpstr>
      <vt:lpstr>PowerPoint Presentation</vt:lpstr>
      <vt:lpstr>Outline</vt:lpstr>
      <vt:lpstr>Jupyter Notebook</vt:lpstr>
      <vt:lpstr>PowerPoint Presentation</vt:lpstr>
      <vt:lpstr>Overview: Python data types</vt:lpstr>
      <vt:lpstr>Fundamental concepts</vt:lpstr>
      <vt:lpstr>Passing by reference vs passing by value</vt:lpstr>
      <vt:lpstr>PowerPoint Presentation</vt:lpstr>
      <vt:lpstr>Conventional import abbreviations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2020-10-29T10:49:52Z</dcterms:created>
  <dcterms:modified xsi:type="dcterms:W3CDTF">2020-10-29T10:57:09Z</dcterms:modified>
</cp:coreProperties>
</file>