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7" r:id="rId5"/>
    <p:sldId id="262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9AE930-CA20-432C-9619-FBFAD972BB02}">
          <p14:sldIdLst>
            <p14:sldId id="256"/>
            <p14:sldId id="261"/>
            <p14:sldId id="260"/>
            <p14:sldId id="267"/>
            <p14:sldId id="262"/>
            <p14:sldId id="263"/>
            <p14:sldId id="264"/>
            <p14:sldId id="265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7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2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9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00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80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0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2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537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5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40D2-DA59-418F-9676-2E287E608FAF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4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790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FAIM Python Workshop II – Data Handling and Analysis</a:t>
            </a:r>
            <a:endParaRPr lang="de-CH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73" y="1972005"/>
            <a:ext cx="4530854" cy="1530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5139" y="6394939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27 August 2019 | benjamin.titze@fmi.ch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4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616929"/>
            <a:ext cx="10515600" cy="211919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Brief introductions to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pandas and </a:t>
            </a:r>
            <a:r>
              <a:rPr lang="en-US" dirty="0" err="1"/>
              <a:t>matplotlib</a:t>
            </a:r>
            <a:r>
              <a:rPr lang="en-US" dirty="0"/>
              <a:t>,</a:t>
            </a:r>
          </a:p>
          <a:p>
            <a:pPr marL="0" indent="0" algn="ctr">
              <a:buNone/>
            </a:pPr>
            <a:r>
              <a:rPr lang="en-US" dirty="0"/>
              <a:t>+ exercise with example dataset</a:t>
            </a:r>
          </a:p>
          <a:p>
            <a:pPr marL="0" indent="0" algn="ctr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11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46" y="21714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Load this dataset with pandas and explore it:</a:t>
            </a:r>
            <a:endParaRPr lang="de-CH" sz="2400" dirty="0"/>
          </a:p>
          <a:p>
            <a:pPr marL="0" indent="0">
              <a:buNone/>
            </a:pPr>
            <a:r>
              <a:rPr lang="de-CH" sz="2400"/>
              <a:t>movies</a:t>
            </a:r>
            <a:r>
              <a:rPr lang="de-CH" sz="2400" dirty="0"/>
              <a:t>_dataset.csv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de-CH" sz="1800" dirty="0"/>
              <a:t>import pandas as pd</a:t>
            </a:r>
          </a:p>
          <a:p>
            <a:pPr marL="0" indent="0">
              <a:buNone/>
            </a:pPr>
            <a:r>
              <a:rPr lang="en-US" sz="1800" dirty="0"/>
              <a:t>df = </a:t>
            </a:r>
            <a:r>
              <a:rPr lang="en-US" sz="1800" dirty="0" err="1"/>
              <a:t>pd.read_csv</a:t>
            </a:r>
            <a:r>
              <a:rPr lang="en-US" sz="1800" dirty="0"/>
              <a:t>(…)</a:t>
            </a:r>
          </a:p>
          <a:p>
            <a:pPr marL="0" indent="0">
              <a:buNone/>
            </a:pPr>
            <a:r>
              <a:rPr lang="en-US" sz="1800" dirty="0" err="1"/>
              <a:t>df.head</a:t>
            </a:r>
            <a:r>
              <a:rPr lang="en-US" sz="1800" dirty="0"/>
              <a:t>(…)</a:t>
            </a:r>
          </a:p>
          <a:p>
            <a:pPr marL="0" indent="0">
              <a:buNone/>
            </a:pPr>
            <a:r>
              <a:rPr lang="en-U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328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660"/>
          </a:xfrm>
        </p:spPr>
        <p:txBody>
          <a:bodyPr/>
          <a:lstStyle/>
          <a:p>
            <a:r>
              <a:rPr lang="en-US" dirty="0"/>
              <a:t>Outline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333"/>
            <a:ext cx="9823938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Prerequisites: Python 3.6, </a:t>
            </a:r>
            <a:r>
              <a:rPr lang="en-US" sz="2200" dirty="0" err="1"/>
              <a:t>Jupyter</a:t>
            </a:r>
            <a:r>
              <a:rPr lang="en-US" sz="2200" dirty="0"/>
              <a:t> Notebook, </a:t>
            </a:r>
            <a:r>
              <a:rPr lang="en-US" sz="2200" dirty="0" err="1"/>
              <a:t>numpy</a:t>
            </a:r>
            <a:r>
              <a:rPr lang="en-US" sz="2200" dirty="0"/>
              <a:t>, </a:t>
            </a:r>
            <a:r>
              <a:rPr lang="en-US" sz="2200" dirty="0" err="1"/>
              <a:t>scipy</a:t>
            </a:r>
            <a:r>
              <a:rPr lang="en-US" sz="2200" dirty="0"/>
              <a:t>, pandas, </a:t>
            </a:r>
            <a:r>
              <a:rPr lang="en-US" sz="2200" dirty="0" err="1"/>
              <a:t>matplotlib</a:t>
            </a:r>
            <a:endParaRPr lang="en-US" sz="2200" dirty="0"/>
          </a:p>
          <a:p>
            <a:pPr lvl="1"/>
            <a:r>
              <a:rPr lang="en-US" sz="1800" dirty="0"/>
              <a:t>Could you run the code from </a:t>
            </a:r>
            <a:r>
              <a:rPr lang="en-US" sz="1800" i="1" dirty="0"/>
              <a:t>pre-check.py</a:t>
            </a:r>
            <a:r>
              <a:rPr lang="en-US" sz="1800" dirty="0"/>
              <a:t> inside your </a:t>
            </a:r>
            <a:r>
              <a:rPr lang="en-US" sz="1800" dirty="0" err="1"/>
              <a:t>Jupyter</a:t>
            </a:r>
            <a:r>
              <a:rPr lang="en-US" sz="1800" dirty="0"/>
              <a:t> Notebook? </a:t>
            </a:r>
          </a:p>
          <a:p>
            <a:r>
              <a:rPr lang="en-US" sz="2200" dirty="0"/>
              <a:t>How Python handles data</a:t>
            </a:r>
          </a:p>
          <a:p>
            <a:pPr lvl="1"/>
            <a:r>
              <a:rPr lang="en-US" sz="1800" dirty="0"/>
              <a:t>Basic data types</a:t>
            </a:r>
          </a:p>
          <a:p>
            <a:pPr lvl="1"/>
            <a:r>
              <a:rPr lang="en-US" sz="1800" dirty="0"/>
              <a:t>Immutable and mutable objects</a:t>
            </a:r>
          </a:p>
          <a:p>
            <a:pPr lvl="1"/>
            <a:r>
              <a:rPr lang="en-US" sz="1800" dirty="0"/>
              <a:t>Passing by reference vs passing by value</a:t>
            </a:r>
          </a:p>
          <a:p>
            <a:r>
              <a:rPr lang="en-US" sz="2200" dirty="0"/>
              <a:t>Brief intros to the core Python data science libraries </a:t>
            </a:r>
          </a:p>
          <a:p>
            <a:pPr lvl="1"/>
            <a:r>
              <a:rPr lang="en-US" sz="1800" dirty="0"/>
              <a:t>Processing and </a:t>
            </a:r>
            <a:r>
              <a:rPr lang="en-US" sz="1800" dirty="0" err="1"/>
              <a:t>analysing</a:t>
            </a:r>
            <a:r>
              <a:rPr lang="en-US" sz="1800" dirty="0"/>
              <a:t> data with </a:t>
            </a:r>
            <a:r>
              <a:rPr lang="en-US" sz="1800" dirty="0" err="1"/>
              <a:t>NumPy</a:t>
            </a:r>
            <a:r>
              <a:rPr lang="en-US" sz="1800" dirty="0"/>
              <a:t>, </a:t>
            </a:r>
            <a:r>
              <a:rPr lang="en-US" sz="1800" dirty="0" err="1"/>
              <a:t>SciPy</a:t>
            </a:r>
            <a:r>
              <a:rPr lang="en-US" sz="1800" dirty="0"/>
              <a:t> and pandas</a:t>
            </a:r>
          </a:p>
          <a:p>
            <a:pPr lvl="1"/>
            <a:r>
              <a:rPr lang="en-US" sz="1800" dirty="0"/>
              <a:t>Visualization with </a:t>
            </a:r>
            <a:r>
              <a:rPr lang="en-US" sz="1800" dirty="0" err="1"/>
              <a:t>matplotlib</a:t>
            </a:r>
            <a:endParaRPr lang="en-US" sz="1800" dirty="0"/>
          </a:p>
          <a:p>
            <a:r>
              <a:rPr lang="en-US" sz="2200" dirty="0"/>
              <a:t>Working with an example dataset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Duration: ~90 min</a:t>
            </a:r>
          </a:p>
        </p:txBody>
      </p:sp>
    </p:spTree>
    <p:extLst>
      <p:ext uri="{BB962C8B-B14F-4D97-AF65-F5344CB8AC3E}">
        <p14:creationId xmlns:p14="http://schemas.microsoft.com/office/powerpoint/2010/main" val="22865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446" y="1271953"/>
            <a:ext cx="45895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Browser-based interactive programming environment (previously </a:t>
            </a:r>
            <a:r>
              <a:rPr lang="en-US" dirty="0" err="1"/>
              <a:t>IPython</a:t>
            </a:r>
            <a:r>
              <a:rPr lang="en-US" dirty="0"/>
              <a:t> Notebook)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Named after the core languages supported:</a:t>
            </a:r>
          </a:p>
          <a:p>
            <a:r>
              <a:rPr lang="en-US" b="1" dirty="0"/>
              <a:t>Ju</a:t>
            </a:r>
            <a:r>
              <a:rPr lang="en-US" dirty="0"/>
              <a:t>lia, </a:t>
            </a:r>
            <a:r>
              <a:rPr lang="en-US" b="1" dirty="0"/>
              <a:t>Py</a:t>
            </a:r>
            <a:r>
              <a:rPr lang="en-US" dirty="0"/>
              <a:t>thon, and </a:t>
            </a:r>
            <a:r>
              <a:rPr lang="en-US" b="1" dirty="0"/>
              <a:t>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common tool for data science / scientific computing in both academia and industry.</a:t>
            </a:r>
          </a:p>
          <a:p>
            <a:endParaRPr lang="en-US" dirty="0"/>
          </a:p>
          <a:p>
            <a:r>
              <a:rPr lang="en-US" dirty="0"/>
              <a:t>Run from command line: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notebook</a:t>
            </a:r>
          </a:p>
          <a:p>
            <a:r>
              <a:rPr lang="en-US" dirty="0">
                <a:cs typeface="Consolas" panose="020B0609020204030204" pitchFamily="49" charset="0"/>
              </a:rPr>
              <a:t>or launch via Anaconda navigator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271341"/>
            <a:ext cx="10515600" cy="443767"/>
          </a:xfrm>
        </p:spPr>
        <p:txBody>
          <a:bodyPr>
            <a:noAutofit/>
          </a:bodyPr>
          <a:lstStyle/>
          <a:p>
            <a:r>
              <a:rPr lang="en-US" sz="3000" dirty="0" err="1"/>
              <a:t>Jupyter</a:t>
            </a:r>
            <a:r>
              <a:rPr lang="en-US" sz="3000" dirty="0"/>
              <a:t> Notebook</a:t>
            </a:r>
            <a:endParaRPr lang="de-CH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93" y="2044058"/>
            <a:ext cx="826476" cy="97353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47" y="1160584"/>
            <a:ext cx="6694009" cy="49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8625"/>
            <a:ext cx="10515600" cy="11227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Start up </a:t>
            </a:r>
            <a:r>
              <a:rPr lang="en-US" dirty="0" err="1"/>
              <a:t>Jupyter</a:t>
            </a:r>
            <a:r>
              <a:rPr lang="en-US" dirty="0"/>
              <a:t> Notebook and open a new Python 3 notebook!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5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9" y="247894"/>
            <a:ext cx="10515600" cy="648921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Python data types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8" y="1506415"/>
            <a:ext cx="9325707" cy="463537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/>
              <a:t> – Integer (whole numbers, like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253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,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-12</a:t>
            </a:r>
            <a:r>
              <a:rPr lang="en-US" sz="2400" dirty="0"/>
              <a:t>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400" dirty="0"/>
              <a:t> – floating-point numbers such as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-243.1998 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dirty="0"/>
              <a:t> – Boolean, named after mathematician George Boole: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/>
              <a:t> or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– String of characters, for </a:t>
            </a:r>
            <a:r>
              <a:rPr lang="en-US" sz="2400" dirty="0" err="1"/>
              <a:t>example: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'FMI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/>
              <a:t>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ja-JP" alt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世界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2400" dirty="0"/>
              <a:t>,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'2 tables'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The above are Python’s most basic </a:t>
            </a:r>
            <a:r>
              <a:rPr lang="en-US" altLang="ja-JP" sz="2400" i="1" dirty="0"/>
              <a:t>immutable</a:t>
            </a:r>
            <a:r>
              <a:rPr lang="en-US" altLang="ja-JP" sz="2400" dirty="0"/>
              <a:t> built-in types.</a:t>
            </a:r>
          </a:p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altLang="ja-JP" sz="2400" dirty="0"/>
              <a:t> – an immutable sequence of objects: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('a string', 89, False)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The following are </a:t>
            </a:r>
            <a:r>
              <a:rPr lang="en-US" altLang="ja-JP" sz="2400" i="1" dirty="0"/>
              <a:t>mutable</a:t>
            </a:r>
            <a:r>
              <a:rPr lang="en-US" altLang="ja-JP" sz="2400" dirty="0"/>
              <a:t>:</a:t>
            </a:r>
          </a:p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ja-JP" sz="2400" dirty="0"/>
              <a:t> – a sequence of objects, e.g.,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[5, 6, 7, 1] </a:t>
            </a:r>
            <a:r>
              <a:rPr lang="en-US" altLang="ja-JP" sz="2400" dirty="0">
                <a:cs typeface="Consolas" panose="020B0609020204030204" pitchFamily="49" charset="0"/>
              </a:rPr>
              <a:t>or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[True, 'true']</a:t>
            </a:r>
          </a:p>
          <a:p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altLang="ja-JP" sz="2400" dirty="0"/>
              <a:t> – a ‘dictionary’, an unordered mapping of keys to values:                                  		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{'name': 'Anne', 'age': 29}</a:t>
            </a:r>
          </a:p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ja-JP" sz="2400" dirty="0"/>
              <a:t> – an unordered set of distinct objects: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('cow', 'dog', 'horse')</a:t>
            </a:r>
          </a:p>
          <a:p>
            <a:pPr marL="0" indent="0">
              <a:buNone/>
            </a:pPr>
            <a:endParaRPr lang="en-US" altLang="ja-JP" sz="2400" dirty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280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46" y="468923"/>
            <a:ext cx="10515600" cy="957996"/>
          </a:xfrm>
        </p:spPr>
        <p:txBody>
          <a:bodyPr/>
          <a:lstStyle/>
          <a:p>
            <a:r>
              <a:rPr lang="en-US" dirty="0"/>
              <a:t>Fundamental concepts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7" y="1737702"/>
            <a:ext cx="10515600" cy="38893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Python, everything is an object.</a:t>
            </a:r>
          </a:p>
          <a:p>
            <a:r>
              <a:rPr lang="en-US" sz="2400" dirty="0"/>
              <a:t>Use type() to return the type of any object. You will notice that even the basic data types are classes, for example: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&lt;class: 'int'&gt; </a:t>
            </a:r>
            <a:r>
              <a:rPr lang="en-US" sz="2400" dirty="0">
                <a:cs typeface="Consolas" panose="020B0609020204030204" pitchFamily="49" charset="0"/>
              </a:rPr>
              <a:t>(in </a:t>
            </a:r>
            <a:r>
              <a:rPr lang="en-US" sz="2400" dirty="0" err="1">
                <a:cs typeface="Consolas" panose="020B0609020204030204" pitchFamily="49" charset="0"/>
              </a:rPr>
              <a:t>Jupyter</a:t>
            </a:r>
            <a:r>
              <a:rPr lang="en-US" sz="2400" dirty="0">
                <a:cs typeface="Consolas" panose="020B0609020204030204" pitchFamily="49" charset="0"/>
              </a:rPr>
              <a:t> Notebook, only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400" dirty="0">
                <a:cs typeface="Consolas" panose="020B0609020204030204" pitchFamily="49" charset="0"/>
              </a:rPr>
              <a:t>is shown)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/>
              <a:t>Use id() to return the ‘identity’ of an object, which is its location in memory (for </a:t>
            </a:r>
            <a:r>
              <a:rPr lang="en-US" sz="2400" dirty="0" err="1"/>
              <a:t>CPython</a:t>
            </a:r>
            <a:r>
              <a:rPr lang="en-US" sz="2400" dirty="0"/>
              <a:t>). It’s unique and constant during an object’s lifetime.</a:t>
            </a:r>
          </a:p>
          <a:p>
            <a:r>
              <a:rPr lang="en-US" sz="2400" b="1" dirty="0"/>
              <a:t>Mutable objects </a:t>
            </a:r>
            <a:r>
              <a:rPr lang="en-US" sz="2400" dirty="0"/>
              <a:t>can be changed (= modified in place) and will remain pointed to a fixed location in memory. </a:t>
            </a:r>
          </a:p>
          <a:p>
            <a:r>
              <a:rPr lang="en-US" sz="2400" b="1" dirty="0"/>
              <a:t>Immutable objects</a:t>
            </a:r>
            <a:r>
              <a:rPr lang="en-US" sz="2400" dirty="0"/>
              <a:t> cannot be changed, only reassigned to new values. If reassigned, they point to a new location in memory.</a:t>
            </a:r>
          </a:p>
          <a:p>
            <a:r>
              <a:rPr lang="en-US" sz="2400" dirty="0"/>
              <a:t>Let’s look at concrete examples in our </a:t>
            </a:r>
            <a:r>
              <a:rPr lang="en-US" sz="2400" dirty="0" err="1"/>
              <a:t>Jupyter</a:t>
            </a:r>
            <a:r>
              <a:rPr lang="en-US" sz="2400" dirty="0"/>
              <a:t> Notebook!</a:t>
            </a:r>
          </a:p>
          <a:p>
            <a:pPr marL="914400" lvl="2" indent="0">
              <a:buNone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datatypes.ipynb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3128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47" y="334108"/>
            <a:ext cx="10515600" cy="864211"/>
          </a:xfrm>
        </p:spPr>
        <p:txBody>
          <a:bodyPr/>
          <a:lstStyle/>
          <a:p>
            <a:r>
              <a:rPr lang="en-US" dirty="0"/>
              <a:t>Passing by reference vs passing by value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7394"/>
            <a:ext cx="10781414" cy="2254006"/>
          </a:xfrm>
        </p:spPr>
        <p:txBody>
          <a:bodyPr>
            <a:normAutofit/>
          </a:bodyPr>
          <a:lstStyle/>
          <a:p>
            <a:r>
              <a:rPr lang="en-US" sz="2000" dirty="0"/>
              <a:t>When you call a function in Python, pay attention to whether you’re passing arguments that are </a:t>
            </a:r>
            <a:r>
              <a:rPr lang="en-US" sz="2000" i="1" dirty="0"/>
              <a:t>mutable</a:t>
            </a:r>
            <a:r>
              <a:rPr lang="en-US" sz="2000" dirty="0"/>
              <a:t> or </a:t>
            </a:r>
            <a:r>
              <a:rPr lang="en-US" sz="2000" i="1" dirty="0"/>
              <a:t>immutable</a:t>
            </a:r>
            <a:r>
              <a:rPr lang="en-US" sz="2000" dirty="0"/>
              <a:t>.</a:t>
            </a:r>
          </a:p>
          <a:p>
            <a:r>
              <a:rPr lang="en-US" sz="2000" dirty="0"/>
              <a:t>Passing a mutable object, for example a dictionary: You are passing a reference to the object. If you change it inside the function, the object will also be changed outside the function.</a:t>
            </a:r>
          </a:p>
          <a:p>
            <a:r>
              <a:rPr lang="en-US" sz="2000" dirty="0"/>
              <a:t>If you pass an immutable object, for example a string: In this case, the function can only use the value of this string. If the object is changed inside the function, it has no effect on the outside scope.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62" y="3786963"/>
            <a:ext cx="4762500" cy="257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1484" y="4373252"/>
            <a:ext cx="230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Examples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datatypes.ipynb</a:t>
            </a:r>
            <a:endParaRPr lang="de-CH" sz="2000" dirty="0"/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90383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14" y="855541"/>
            <a:ext cx="2538047" cy="1001100"/>
          </a:xfrm>
        </p:spPr>
      </p:pic>
      <p:sp>
        <p:nvSpPr>
          <p:cNvPr id="8" name="TextBox 7"/>
          <p:cNvSpPr txBox="1"/>
          <p:nvPr/>
        </p:nvSpPr>
        <p:spPr>
          <a:xfrm>
            <a:off x="1096114" y="2031589"/>
            <a:ext cx="3839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(pronounced </a:t>
            </a:r>
            <a:r>
              <a:rPr lang="en-US" sz="1400" i="1" dirty="0" err="1"/>
              <a:t>Num</a:t>
            </a:r>
            <a:r>
              <a:rPr lang="en-US" sz="1400" i="1" dirty="0"/>
              <a:t> Pie</a:t>
            </a:r>
            <a:r>
              <a:rPr lang="en-US" sz="1400" dirty="0"/>
              <a:t>) </a:t>
            </a:r>
          </a:p>
          <a:p>
            <a:r>
              <a:rPr lang="en-US" sz="1400" dirty="0"/>
              <a:t>A library for fast manipulation of multidimensional numerical data. The basic type </a:t>
            </a:r>
            <a:r>
              <a:rPr lang="en-US" sz="1400" i="1" dirty="0" err="1"/>
              <a:t>ndarray</a:t>
            </a:r>
            <a:r>
              <a:rPr lang="en-US" sz="1400" dirty="0"/>
              <a:t> is a multidimensional array with zero-based indexing</a:t>
            </a:r>
          </a:p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→ </a:t>
            </a:r>
            <a:r>
              <a:rPr lang="en-US" sz="1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numpy-intro.ipynb</a:t>
            </a:r>
            <a:endParaRPr lang="de-CH" sz="1400" dirty="0"/>
          </a:p>
          <a:p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94" y="976311"/>
            <a:ext cx="2215662" cy="880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014" y="93786"/>
            <a:ext cx="777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Python’s data science ecosystem: the core libraries</a:t>
            </a:r>
            <a:endParaRPr lang="de-CH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1194" y="2031589"/>
            <a:ext cx="48885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(pronounced </a:t>
            </a:r>
            <a:r>
              <a:rPr lang="en-US" sz="1400" i="1" dirty="0"/>
              <a:t>Sigh Pie</a:t>
            </a:r>
            <a:r>
              <a:rPr lang="en-US" sz="1400" dirty="0"/>
              <a:t>) </a:t>
            </a:r>
          </a:p>
          <a:p>
            <a:r>
              <a:rPr lang="en-US" sz="1400" dirty="0"/>
              <a:t>A scientific computing library with various modules for numerical integration, linear algebra, image processing, Fourier transforms, signal processing, statistical functions…</a:t>
            </a:r>
          </a:p>
          <a:p>
            <a:r>
              <a:rPr lang="en-US" sz="1400" dirty="0"/>
              <a:t>Builds upon </a:t>
            </a:r>
            <a:r>
              <a:rPr lang="en-US" sz="1400" dirty="0" err="1"/>
              <a:t>numpy</a:t>
            </a:r>
            <a:r>
              <a:rPr lang="en-US" sz="1400" dirty="0"/>
              <a:t> arrays.</a:t>
            </a:r>
          </a:p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→ </a:t>
            </a:r>
            <a:r>
              <a:rPr lang="en-US" sz="1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scipy-intro.ipynb</a:t>
            </a:r>
            <a:endParaRPr lang="en-US" sz="1400" dirty="0"/>
          </a:p>
          <a:p>
            <a:r>
              <a:rPr lang="en-US" sz="1400" dirty="0"/>
              <a:t>	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14" y="3875515"/>
            <a:ext cx="3903786" cy="8115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96113" y="4930543"/>
            <a:ext cx="3839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pandas – </a:t>
            </a:r>
            <a:r>
              <a:rPr lang="en-US" sz="1400" b="1" dirty="0"/>
              <a:t>pan</a:t>
            </a:r>
            <a:r>
              <a:rPr lang="en-US" sz="1400" dirty="0"/>
              <a:t>el </a:t>
            </a:r>
            <a:r>
              <a:rPr lang="en-US" sz="1400" b="1" dirty="0"/>
              <a:t>da</a:t>
            </a:r>
            <a:r>
              <a:rPr lang="en-US" sz="1400" dirty="0"/>
              <a:t>ta </a:t>
            </a:r>
            <a:r>
              <a:rPr lang="en-US" sz="1400" b="1" dirty="0"/>
              <a:t>s</a:t>
            </a:r>
            <a:r>
              <a:rPr lang="en-US" sz="1400" dirty="0"/>
              <a:t>tructures</a:t>
            </a:r>
          </a:p>
          <a:p>
            <a:r>
              <a:rPr lang="en-US" sz="1400" dirty="0"/>
              <a:t>Various tools to work with structured data sets (SQL/Excel functionality). Useful for loading and manipulating tables, for example measurement results. The basic types are </a:t>
            </a:r>
            <a:r>
              <a:rPr lang="en-US" sz="1400" dirty="0" err="1"/>
              <a:t>DataFrame</a:t>
            </a:r>
            <a:r>
              <a:rPr lang="en-US" sz="1400" dirty="0"/>
              <a:t> and Series.</a:t>
            </a:r>
          </a:p>
          <a:p>
            <a:r>
              <a:rPr lang="en-US" sz="1400" dirty="0"/>
              <a:t>	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</a:t>
            </a:r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pandas-</a:t>
            </a:r>
            <a:r>
              <a:rPr lang="en-US" sz="1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intro.ipynb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94" y="3958859"/>
            <a:ext cx="2807677" cy="6448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61194" y="4930543"/>
            <a:ext cx="38393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MATLAB-like visualization support through the </a:t>
            </a:r>
            <a:r>
              <a:rPr lang="en-US" sz="1400" dirty="0" err="1"/>
              <a:t>pyplot</a:t>
            </a:r>
            <a:r>
              <a:rPr lang="en-US" sz="1400" dirty="0"/>
              <a:t> module: 2D and 3D plots, histograms, </a:t>
            </a:r>
            <a:r>
              <a:rPr lang="en-US" sz="1400" dirty="0" err="1"/>
              <a:t>multipanel</a:t>
            </a:r>
            <a:r>
              <a:rPr lang="en-US" sz="1400" dirty="0"/>
              <a:t> figures; works in </a:t>
            </a:r>
            <a:r>
              <a:rPr lang="en-US" sz="1400" dirty="0" err="1"/>
              <a:t>Jupyter</a:t>
            </a:r>
            <a:r>
              <a:rPr lang="en-US" sz="1400" dirty="0"/>
              <a:t> notebooks.</a:t>
            </a:r>
          </a:p>
          <a:p>
            <a:r>
              <a:rPr lang="en-US" sz="1400" dirty="0"/>
              <a:t>	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</a:t>
            </a:r>
            <a:r>
              <a:rPr lang="en-US" sz="1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matplotlib-intro.ipynb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64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77" y="370987"/>
            <a:ext cx="10515600" cy="631337"/>
          </a:xfrm>
        </p:spPr>
        <p:txBody>
          <a:bodyPr>
            <a:normAutofit/>
          </a:bodyPr>
          <a:lstStyle/>
          <a:p>
            <a:r>
              <a:rPr lang="en-US" sz="3600" dirty="0"/>
              <a:t>Conventional import abbreviations</a:t>
            </a:r>
            <a:endParaRPr lang="de-C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7" y="1597023"/>
            <a:ext cx="10515600" cy="4833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pandas as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scipy</a:t>
            </a:r>
            <a:r>
              <a:rPr lang="en-US" sz="2200" dirty="0"/>
              <a:t>, just import the module you need, for example: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fftpack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/>
              <a:t>or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scipy.fftpack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cs typeface="Consolas" panose="020B0609020204030204" pitchFamily="49" charset="0"/>
              </a:rPr>
              <a:t>Please make sure these imports work. Install the libraries if necessary.</a:t>
            </a:r>
            <a:endParaRPr lang="de-CH" sz="2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Consolas</vt:lpstr>
      <vt:lpstr>Office Theme</vt:lpstr>
      <vt:lpstr>PowerPoint Presentation</vt:lpstr>
      <vt:lpstr>Outline</vt:lpstr>
      <vt:lpstr>Jupyter Notebook</vt:lpstr>
      <vt:lpstr>PowerPoint Presentation</vt:lpstr>
      <vt:lpstr>Overview: Python data types</vt:lpstr>
      <vt:lpstr>Fundamental concepts</vt:lpstr>
      <vt:lpstr>Passing by reference vs passing by value</vt:lpstr>
      <vt:lpstr>PowerPoint Presentation</vt:lpstr>
      <vt:lpstr>Conventional import abbreviations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Titze</dc:creator>
  <cp:lastModifiedBy>Titze, Benjamin</cp:lastModifiedBy>
  <cp:revision>109</cp:revision>
  <dcterms:created xsi:type="dcterms:W3CDTF">2019-07-19T13:41:59Z</dcterms:created>
  <dcterms:modified xsi:type="dcterms:W3CDTF">2020-10-10T12:13:28Z</dcterms:modified>
</cp:coreProperties>
</file>